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8" r:id="rId3"/>
    <p:sldId id="401" r:id="rId4"/>
    <p:sldId id="412" r:id="rId5"/>
    <p:sldId id="413" r:id="rId6"/>
    <p:sldId id="414" r:id="rId7"/>
    <p:sldId id="402" r:id="rId8"/>
    <p:sldId id="415" r:id="rId9"/>
    <p:sldId id="416" r:id="rId10"/>
    <p:sldId id="418" r:id="rId11"/>
    <p:sldId id="419" r:id="rId12"/>
    <p:sldId id="420" r:id="rId13"/>
    <p:sldId id="403" r:id="rId14"/>
    <p:sldId id="405" r:id="rId15"/>
    <p:sldId id="423" r:id="rId16"/>
    <p:sldId id="424" r:id="rId17"/>
    <p:sldId id="430" r:id="rId18"/>
    <p:sldId id="407" r:id="rId19"/>
    <p:sldId id="425" r:id="rId20"/>
    <p:sldId id="426" r:id="rId21"/>
    <p:sldId id="427" r:id="rId22"/>
    <p:sldId id="429" r:id="rId23"/>
    <p:sldId id="428" r:id="rId24"/>
    <p:sldId id="406" r:id="rId25"/>
    <p:sldId id="408" r:id="rId26"/>
    <p:sldId id="409" r:id="rId27"/>
    <p:sldId id="410" r:id="rId28"/>
    <p:sldId id="411" r:id="rId29"/>
    <p:sldId id="404" r:id="rId30"/>
    <p:sldId id="421" r:id="rId31"/>
    <p:sldId id="400" r:id="rId32"/>
    <p:sldId id="42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C9D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3" autoAdjust="0"/>
    <p:restoredTop sz="94591"/>
  </p:normalViewPr>
  <p:slideViewPr>
    <p:cSldViewPr snapToGrid="0" snapToObjects="1">
      <p:cViewPr varScale="1">
        <p:scale>
          <a:sx n="151" d="100"/>
          <a:sy n="151" d="100"/>
        </p:scale>
        <p:origin x="6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E6A5C-D5AE-684F-BF26-7E76C0B2B323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F77E1-1A56-564F-B276-833BDCD5A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10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43DF8-F312-1142-8E7C-15CEE610813C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1EA26-C7B2-0643-A8CC-F934F752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80640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0F2-4BCF-DE4A-9581-8C5F547A9EA1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310F2-4BCF-DE4A-9581-8C5F547A9EA1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uralnetworksanddeeplearning.com/chap3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uder.io/optimizing-gradient-descent/" TargetMode="External"/><Relationship Id="rId4" Type="http://schemas.openxmlformats.org/officeDocument/2006/relationships/hyperlink" Target="http://ruder.io/deep-learning-nlp-best-practices/?utm_campaign=Artificial+Intelligence+Weekly&amp;utm_medium=email&amp;utm_source=Artificial_Intelligence_Weekly_6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.cs.biu.ac.il/~yogo/nnlp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li.thegreenplace.net/2016/the-softmax-function-and-its-derivative/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CSC 439/539</a:t>
            </a:r>
            <a:br>
              <a:rPr lang="en-US" sz="2800" dirty="0" smtClean="0"/>
            </a:br>
            <a:r>
              <a:rPr lang="en-US" sz="2800" dirty="0" smtClean="0"/>
              <a:t> Statistical Natural Language Processing</a:t>
            </a:r>
            <a:br>
              <a:rPr lang="en-US" sz="2800" dirty="0" smtClean="0"/>
            </a:br>
            <a:r>
              <a:rPr lang="en-US" sz="2800" dirty="0" smtClean="0"/>
              <a:t>Lecture 2b: Best Practices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Mihai Surdeanu</a:t>
            </a:r>
          </a:p>
          <a:p>
            <a:r>
              <a:rPr lang="en-US" dirty="0" smtClean="0"/>
              <a:t>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28552" y="1668162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28551" y="2636108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53263" y="3582730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53263" y="4524504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65617" y="5466278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98541" y="2277762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23253" y="3224384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23253" y="4166158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35607" y="5107932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3" idx="6"/>
            <a:endCxn id="10" idx="2"/>
          </p:cNvCxnSpPr>
          <p:nvPr/>
        </p:nvCxnSpPr>
        <p:spPr>
          <a:xfrm>
            <a:off x="3694671" y="2026508"/>
            <a:ext cx="1103870" cy="609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6"/>
            <a:endCxn id="13" idx="2"/>
          </p:cNvCxnSpPr>
          <p:nvPr/>
        </p:nvCxnSpPr>
        <p:spPr>
          <a:xfrm>
            <a:off x="3694671" y="2026508"/>
            <a:ext cx="1140936" cy="34397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6"/>
            <a:endCxn id="11" idx="2"/>
          </p:cNvCxnSpPr>
          <p:nvPr/>
        </p:nvCxnSpPr>
        <p:spPr>
          <a:xfrm>
            <a:off x="3694671" y="2026508"/>
            <a:ext cx="1128582" cy="15562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6"/>
            <a:endCxn id="12" idx="2"/>
          </p:cNvCxnSpPr>
          <p:nvPr/>
        </p:nvCxnSpPr>
        <p:spPr>
          <a:xfrm>
            <a:off x="3694671" y="2026508"/>
            <a:ext cx="1128582" cy="24979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0" idx="2"/>
          </p:cNvCxnSpPr>
          <p:nvPr/>
        </p:nvCxnSpPr>
        <p:spPr>
          <a:xfrm flipV="1">
            <a:off x="3694670" y="2636108"/>
            <a:ext cx="1103871" cy="35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10" idx="2"/>
          </p:cNvCxnSpPr>
          <p:nvPr/>
        </p:nvCxnSpPr>
        <p:spPr>
          <a:xfrm flipV="1">
            <a:off x="3719382" y="2636108"/>
            <a:ext cx="1079159" cy="13049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3719382" y="2636108"/>
            <a:ext cx="1079159" cy="22467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  <a:endCxn id="10" idx="2"/>
          </p:cNvCxnSpPr>
          <p:nvPr/>
        </p:nvCxnSpPr>
        <p:spPr>
          <a:xfrm flipV="1">
            <a:off x="3731736" y="2636108"/>
            <a:ext cx="1066805" cy="31885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1" idx="2"/>
          </p:cNvCxnSpPr>
          <p:nvPr/>
        </p:nvCxnSpPr>
        <p:spPr>
          <a:xfrm>
            <a:off x="3694670" y="2994454"/>
            <a:ext cx="1128583" cy="5882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6"/>
            <a:endCxn id="12" idx="2"/>
          </p:cNvCxnSpPr>
          <p:nvPr/>
        </p:nvCxnSpPr>
        <p:spPr>
          <a:xfrm>
            <a:off x="3694670" y="2994454"/>
            <a:ext cx="1128583" cy="15300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6"/>
            <a:endCxn id="13" idx="2"/>
          </p:cNvCxnSpPr>
          <p:nvPr/>
        </p:nvCxnSpPr>
        <p:spPr>
          <a:xfrm>
            <a:off x="3694670" y="2994454"/>
            <a:ext cx="1140937" cy="24718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6"/>
            <a:endCxn id="11" idx="2"/>
          </p:cNvCxnSpPr>
          <p:nvPr/>
        </p:nvCxnSpPr>
        <p:spPr>
          <a:xfrm flipV="1">
            <a:off x="3719382" y="3582730"/>
            <a:ext cx="1103871" cy="35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6"/>
            <a:endCxn id="12" idx="2"/>
          </p:cNvCxnSpPr>
          <p:nvPr/>
        </p:nvCxnSpPr>
        <p:spPr>
          <a:xfrm>
            <a:off x="3719382" y="3941076"/>
            <a:ext cx="1103871" cy="5834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6"/>
            <a:endCxn id="13" idx="2"/>
          </p:cNvCxnSpPr>
          <p:nvPr/>
        </p:nvCxnSpPr>
        <p:spPr>
          <a:xfrm>
            <a:off x="3719382" y="3941076"/>
            <a:ext cx="1116225" cy="15252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6"/>
            <a:endCxn id="11" idx="2"/>
          </p:cNvCxnSpPr>
          <p:nvPr/>
        </p:nvCxnSpPr>
        <p:spPr>
          <a:xfrm flipV="1">
            <a:off x="3719382" y="3582730"/>
            <a:ext cx="1103871" cy="13001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6"/>
            <a:endCxn id="12" idx="2"/>
          </p:cNvCxnSpPr>
          <p:nvPr/>
        </p:nvCxnSpPr>
        <p:spPr>
          <a:xfrm flipV="1">
            <a:off x="3719382" y="4524504"/>
            <a:ext cx="1103871" cy="35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6"/>
            <a:endCxn id="13" idx="2"/>
          </p:cNvCxnSpPr>
          <p:nvPr/>
        </p:nvCxnSpPr>
        <p:spPr>
          <a:xfrm>
            <a:off x="3719382" y="4882850"/>
            <a:ext cx="1116225" cy="5834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6"/>
            <a:endCxn id="11" idx="2"/>
          </p:cNvCxnSpPr>
          <p:nvPr/>
        </p:nvCxnSpPr>
        <p:spPr>
          <a:xfrm flipV="1">
            <a:off x="3731736" y="3582730"/>
            <a:ext cx="1091517" cy="22418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6"/>
            <a:endCxn id="12" idx="2"/>
          </p:cNvCxnSpPr>
          <p:nvPr/>
        </p:nvCxnSpPr>
        <p:spPr>
          <a:xfrm flipV="1">
            <a:off x="3731736" y="4524504"/>
            <a:ext cx="1091517" cy="13001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3" idx="2"/>
          </p:cNvCxnSpPr>
          <p:nvPr/>
        </p:nvCxnSpPr>
        <p:spPr>
          <a:xfrm flipV="1">
            <a:off x="3768801" y="5466278"/>
            <a:ext cx="1066806" cy="35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730312" y="3584661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10" idx="6"/>
            <a:endCxn id="75" idx="2"/>
          </p:cNvCxnSpPr>
          <p:nvPr/>
        </p:nvCxnSpPr>
        <p:spPr>
          <a:xfrm>
            <a:off x="5564660" y="2636108"/>
            <a:ext cx="1165652" cy="13068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1" idx="6"/>
            <a:endCxn id="75" idx="2"/>
          </p:cNvCxnSpPr>
          <p:nvPr/>
        </p:nvCxnSpPr>
        <p:spPr>
          <a:xfrm>
            <a:off x="5589372" y="3582730"/>
            <a:ext cx="1140940" cy="3602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" idx="6"/>
            <a:endCxn id="75" idx="2"/>
          </p:cNvCxnSpPr>
          <p:nvPr/>
        </p:nvCxnSpPr>
        <p:spPr>
          <a:xfrm flipV="1">
            <a:off x="5589372" y="3943007"/>
            <a:ext cx="1140940" cy="5814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3" idx="6"/>
            <a:endCxn id="75" idx="2"/>
          </p:cNvCxnSpPr>
          <p:nvPr/>
        </p:nvCxnSpPr>
        <p:spPr>
          <a:xfrm flipV="1">
            <a:off x="5601726" y="3943007"/>
            <a:ext cx="1128586" cy="15232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473051" y="6279706"/>
            <a:ext cx="1751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Input layer</a:t>
            </a:r>
            <a:endParaRPr lang="en-US" sz="2800"/>
          </a:p>
        </p:txBody>
      </p:sp>
      <p:sp>
        <p:nvSpPr>
          <p:cNvPr id="90" name="TextBox 89"/>
          <p:cNvSpPr txBox="1"/>
          <p:nvPr/>
        </p:nvSpPr>
        <p:spPr>
          <a:xfrm>
            <a:off x="4317774" y="5921360"/>
            <a:ext cx="2025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Hidden layer</a:t>
            </a:r>
            <a:endParaRPr lang="en-US" sz="2800" dirty="0"/>
          </a:p>
        </p:txBody>
      </p:sp>
      <p:sp>
        <p:nvSpPr>
          <p:cNvPr id="91" name="TextBox 90"/>
          <p:cNvSpPr txBox="1"/>
          <p:nvPr/>
        </p:nvSpPr>
        <p:spPr>
          <a:xfrm>
            <a:off x="6343137" y="4442067"/>
            <a:ext cx="2018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 layer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62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28552" y="1668162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28551" y="2636108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53263" y="3582730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53263" y="4524504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65617" y="5466278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98541" y="2277762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35607" y="5107932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3" idx="6"/>
            <a:endCxn id="10" idx="2"/>
          </p:cNvCxnSpPr>
          <p:nvPr/>
        </p:nvCxnSpPr>
        <p:spPr>
          <a:xfrm>
            <a:off x="3694671" y="2026508"/>
            <a:ext cx="1103870" cy="609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6"/>
            <a:endCxn id="13" idx="2"/>
          </p:cNvCxnSpPr>
          <p:nvPr/>
        </p:nvCxnSpPr>
        <p:spPr>
          <a:xfrm>
            <a:off x="3694671" y="2026508"/>
            <a:ext cx="1140936" cy="34397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0" idx="2"/>
          </p:cNvCxnSpPr>
          <p:nvPr/>
        </p:nvCxnSpPr>
        <p:spPr>
          <a:xfrm flipV="1">
            <a:off x="3694670" y="2636108"/>
            <a:ext cx="1103871" cy="35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10" idx="2"/>
          </p:cNvCxnSpPr>
          <p:nvPr/>
        </p:nvCxnSpPr>
        <p:spPr>
          <a:xfrm flipV="1">
            <a:off x="3719382" y="2636108"/>
            <a:ext cx="1079159" cy="13049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  <a:endCxn id="10" idx="2"/>
          </p:cNvCxnSpPr>
          <p:nvPr/>
        </p:nvCxnSpPr>
        <p:spPr>
          <a:xfrm flipV="1">
            <a:off x="3719382" y="2636108"/>
            <a:ext cx="1079159" cy="22467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  <a:endCxn id="10" idx="2"/>
          </p:cNvCxnSpPr>
          <p:nvPr/>
        </p:nvCxnSpPr>
        <p:spPr>
          <a:xfrm flipV="1">
            <a:off x="3731736" y="2636108"/>
            <a:ext cx="1066805" cy="31885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6"/>
            <a:endCxn id="13" idx="2"/>
          </p:cNvCxnSpPr>
          <p:nvPr/>
        </p:nvCxnSpPr>
        <p:spPr>
          <a:xfrm>
            <a:off x="3694670" y="2994454"/>
            <a:ext cx="1140937" cy="24718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6"/>
            <a:endCxn id="13" idx="2"/>
          </p:cNvCxnSpPr>
          <p:nvPr/>
        </p:nvCxnSpPr>
        <p:spPr>
          <a:xfrm>
            <a:off x="3719382" y="3941076"/>
            <a:ext cx="1116225" cy="15252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6"/>
            <a:endCxn id="13" idx="2"/>
          </p:cNvCxnSpPr>
          <p:nvPr/>
        </p:nvCxnSpPr>
        <p:spPr>
          <a:xfrm>
            <a:off x="3719382" y="4882850"/>
            <a:ext cx="1116225" cy="5834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3" idx="2"/>
          </p:cNvCxnSpPr>
          <p:nvPr/>
        </p:nvCxnSpPr>
        <p:spPr>
          <a:xfrm flipV="1">
            <a:off x="3768801" y="5466278"/>
            <a:ext cx="1066806" cy="35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730312" y="3584661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10" idx="6"/>
            <a:endCxn id="75" idx="2"/>
          </p:cNvCxnSpPr>
          <p:nvPr/>
        </p:nvCxnSpPr>
        <p:spPr>
          <a:xfrm>
            <a:off x="5564660" y="2636108"/>
            <a:ext cx="1165652" cy="13068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3" idx="6"/>
            <a:endCxn id="75" idx="2"/>
          </p:cNvCxnSpPr>
          <p:nvPr/>
        </p:nvCxnSpPr>
        <p:spPr>
          <a:xfrm flipV="1">
            <a:off x="5601726" y="3943007"/>
            <a:ext cx="1128586" cy="15232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473051" y="6279706"/>
            <a:ext cx="1751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Input layer</a:t>
            </a:r>
            <a:endParaRPr lang="en-US" sz="2800"/>
          </a:p>
        </p:txBody>
      </p:sp>
      <p:sp>
        <p:nvSpPr>
          <p:cNvPr id="90" name="TextBox 89"/>
          <p:cNvSpPr txBox="1"/>
          <p:nvPr/>
        </p:nvSpPr>
        <p:spPr>
          <a:xfrm>
            <a:off x="4317774" y="5921360"/>
            <a:ext cx="2025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Hidden layer</a:t>
            </a:r>
            <a:endParaRPr lang="en-US" sz="2800" dirty="0"/>
          </a:p>
        </p:txBody>
      </p:sp>
      <p:sp>
        <p:nvSpPr>
          <p:cNvPr id="91" name="TextBox 90"/>
          <p:cNvSpPr txBox="1"/>
          <p:nvPr/>
        </p:nvSpPr>
        <p:spPr>
          <a:xfrm>
            <a:off x="6343137" y="4442067"/>
            <a:ext cx="2018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 layer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58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28552" y="1668162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28551" y="2636108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53263" y="3582730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53263" y="4524504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65617" y="5466278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23253" y="3224384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35607" y="5107932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3" idx="6"/>
            <a:endCxn id="13" idx="2"/>
          </p:cNvCxnSpPr>
          <p:nvPr/>
        </p:nvCxnSpPr>
        <p:spPr>
          <a:xfrm>
            <a:off x="3694671" y="2026508"/>
            <a:ext cx="1140936" cy="34397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6"/>
            <a:endCxn id="11" idx="2"/>
          </p:cNvCxnSpPr>
          <p:nvPr/>
        </p:nvCxnSpPr>
        <p:spPr>
          <a:xfrm>
            <a:off x="3694671" y="2026508"/>
            <a:ext cx="1128582" cy="15562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1" idx="2"/>
          </p:cNvCxnSpPr>
          <p:nvPr/>
        </p:nvCxnSpPr>
        <p:spPr>
          <a:xfrm>
            <a:off x="3694670" y="2994454"/>
            <a:ext cx="1128583" cy="5882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6"/>
            <a:endCxn id="13" idx="2"/>
          </p:cNvCxnSpPr>
          <p:nvPr/>
        </p:nvCxnSpPr>
        <p:spPr>
          <a:xfrm>
            <a:off x="3694670" y="2994454"/>
            <a:ext cx="1140937" cy="24718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6"/>
            <a:endCxn id="11" idx="2"/>
          </p:cNvCxnSpPr>
          <p:nvPr/>
        </p:nvCxnSpPr>
        <p:spPr>
          <a:xfrm flipV="1">
            <a:off x="3719382" y="3582730"/>
            <a:ext cx="1103871" cy="35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6"/>
            <a:endCxn id="13" idx="2"/>
          </p:cNvCxnSpPr>
          <p:nvPr/>
        </p:nvCxnSpPr>
        <p:spPr>
          <a:xfrm>
            <a:off x="3719382" y="3941076"/>
            <a:ext cx="1116225" cy="15252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6"/>
            <a:endCxn id="11" idx="2"/>
          </p:cNvCxnSpPr>
          <p:nvPr/>
        </p:nvCxnSpPr>
        <p:spPr>
          <a:xfrm flipV="1">
            <a:off x="3719382" y="3582730"/>
            <a:ext cx="1103871" cy="13001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6"/>
            <a:endCxn id="13" idx="2"/>
          </p:cNvCxnSpPr>
          <p:nvPr/>
        </p:nvCxnSpPr>
        <p:spPr>
          <a:xfrm>
            <a:off x="3719382" y="4882850"/>
            <a:ext cx="1116225" cy="5834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6"/>
            <a:endCxn id="11" idx="2"/>
          </p:cNvCxnSpPr>
          <p:nvPr/>
        </p:nvCxnSpPr>
        <p:spPr>
          <a:xfrm flipV="1">
            <a:off x="3731736" y="3582730"/>
            <a:ext cx="1091517" cy="22418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3" idx="2"/>
          </p:cNvCxnSpPr>
          <p:nvPr/>
        </p:nvCxnSpPr>
        <p:spPr>
          <a:xfrm flipV="1">
            <a:off x="3768801" y="5466278"/>
            <a:ext cx="1066806" cy="35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730312" y="3584661"/>
            <a:ext cx="766119" cy="71669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11" idx="6"/>
            <a:endCxn id="75" idx="2"/>
          </p:cNvCxnSpPr>
          <p:nvPr/>
        </p:nvCxnSpPr>
        <p:spPr>
          <a:xfrm>
            <a:off x="5589372" y="3582730"/>
            <a:ext cx="1140940" cy="3602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3" idx="6"/>
            <a:endCxn id="75" idx="2"/>
          </p:cNvCxnSpPr>
          <p:nvPr/>
        </p:nvCxnSpPr>
        <p:spPr>
          <a:xfrm flipV="1">
            <a:off x="5601726" y="3943007"/>
            <a:ext cx="1128586" cy="15232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473051" y="6279706"/>
            <a:ext cx="1751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Input layer</a:t>
            </a:r>
            <a:endParaRPr lang="en-US" sz="2800"/>
          </a:p>
        </p:txBody>
      </p:sp>
      <p:sp>
        <p:nvSpPr>
          <p:cNvPr id="90" name="TextBox 89"/>
          <p:cNvSpPr txBox="1"/>
          <p:nvPr/>
        </p:nvSpPr>
        <p:spPr>
          <a:xfrm>
            <a:off x="4317774" y="5921360"/>
            <a:ext cx="2025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Hidden layer</a:t>
            </a:r>
            <a:endParaRPr lang="en-US" sz="2800" dirty="0"/>
          </a:p>
        </p:txBody>
      </p:sp>
      <p:sp>
        <p:nvSpPr>
          <p:cNvPr id="91" name="TextBox 90"/>
          <p:cNvSpPr txBox="1"/>
          <p:nvPr/>
        </p:nvSpPr>
        <p:spPr>
          <a:xfrm>
            <a:off x="6343137" y="4442067"/>
            <a:ext cx="2018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 layer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8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ecision functions for 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Sigmoid/logistic: </a:t>
            </a:r>
          </a:p>
          <a:p>
            <a:r>
              <a:rPr lang="en-US" dirty="0" smtClean="0"/>
              <a:t>Hyperbolic tangent: </a:t>
            </a:r>
          </a:p>
          <a:p>
            <a:endParaRPr lang="en-US" dirty="0" smtClean="0"/>
          </a:p>
          <a:p>
            <a:r>
              <a:rPr lang="en-US" dirty="0" smtClean="0"/>
              <a:t>Hard </a:t>
            </a:r>
            <a:r>
              <a:rPr lang="en-US" dirty="0" err="1" smtClean="0"/>
              <a:t>tanh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smtClean="0"/>
              <a:t>Rectified linear unit (</a:t>
            </a:r>
            <a:r>
              <a:rPr lang="en-US" dirty="0" err="1" smtClean="0"/>
              <a:t>ReLU</a:t>
            </a:r>
            <a:r>
              <a:rPr lang="en-US" dirty="0" smtClean="0"/>
              <a:t>): </a:t>
            </a:r>
          </a:p>
          <a:p>
            <a:endParaRPr lang="en-US" dirty="0" smtClean="0"/>
          </a:p>
          <a:p>
            <a:r>
              <a:rPr lang="en-US" dirty="0" smtClean="0"/>
              <a:t>Rule of thumb: </a:t>
            </a:r>
            <a:r>
              <a:rPr lang="en-US" dirty="0" err="1" smtClean="0"/>
              <a:t>ReLU</a:t>
            </a:r>
            <a:r>
              <a:rPr lang="en-US" dirty="0" smtClean="0"/>
              <a:t> &gt; </a:t>
            </a:r>
            <a:r>
              <a:rPr lang="en-US" dirty="0" err="1" smtClean="0"/>
              <a:t>tanh</a:t>
            </a:r>
            <a:r>
              <a:rPr lang="en-US" dirty="0" smtClean="0"/>
              <a:t> &gt; sigmoid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433" y="2232902"/>
            <a:ext cx="2547855" cy="559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266" y="1664424"/>
            <a:ext cx="3057832" cy="476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2" y="3050017"/>
            <a:ext cx="4302433" cy="13298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13" y="4985161"/>
            <a:ext cx="4579613" cy="85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cost/loss functions for 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seen the mean squared error </a:t>
            </a:r>
            <a:r>
              <a:rPr lang="en-US" dirty="0" smtClean="0"/>
              <a:t>cost function in the previous lecture</a:t>
            </a:r>
          </a:p>
          <a:p>
            <a:r>
              <a:rPr lang="en-US" dirty="0" smtClean="0"/>
              <a:t>Many others are possible. In general, a cost function computes a scalar given two vectors: the true predictions, and the network’s output on the same data</a:t>
            </a:r>
          </a:p>
          <a:p>
            <a:r>
              <a:rPr lang="en-US" dirty="0" smtClean="0"/>
              <a:t>Loss values: always positive, 0 only when the network’s output is correct</a:t>
            </a:r>
          </a:p>
          <a:p>
            <a:r>
              <a:rPr lang="en-US" dirty="0" smtClean="0"/>
              <a:t>Several are commonly used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cost/loss functions for 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Hinge (binary): </a:t>
            </a:r>
          </a:p>
          <a:p>
            <a:pPr lvl="1"/>
            <a:r>
              <a:rPr lang="en-US" dirty="0" smtClean="0"/>
              <a:t>Outputs must be -1 or +1 (which decision function does this?)</a:t>
            </a:r>
          </a:p>
          <a:p>
            <a:pPr lvl="1"/>
            <a:r>
              <a:rPr lang="en-US" dirty="0" smtClean="0"/>
              <a:t>  </a:t>
            </a:r>
          </a:p>
          <a:p>
            <a:r>
              <a:rPr lang="en-US" dirty="0" smtClean="0"/>
              <a:t>Hinge (multiclass):</a:t>
            </a:r>
          </a:p>
          <a:p>
            <a:pPr lvl="1"/>
            <a:r>
              <a:rPr lang="en-US" i="1" dirty="0"/>
              <a:t>t</a:t>
            </a:r>
            <a:r>
              <a:rPr lang="en-US" dirty="0" smtClean="0"/>
              <a:t> is the correct class, </a:t>
            </a:r>
            <a:r>
              <a:rPr lang="en-US" i="1" dirty="0" smtClean="0"/>
              <a:t>k</a:t>
            </a:r>
            <a:r>
              <a:rPr lang="en-US" dirty="0" smtClean="0"/>
              <a:t> is the highest scoring incorrect class</a:t>
            </a:r>
          </a:p>
          <a:p>
            <a:pPr lvl="1"/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19" y="3004388"/>
            <a:ext cx="6066503" cy="780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78" y="5188711"/>
            <a:ext cx="7413522" cy="6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22" y="5190717"/>
            <a:ext cx="5122606" cy="8206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4729"/>
          </a:xfrm>
        </p:spPr>
        <p:txBody>
          <a:bodyPr>
            <a:normAutofit/>
          </a:bodyPr>
          <a:lstStyle/>
          <a:p>
            <a:r>
              <a:rPr lang="en-US" dirty="0" smtClean="0"/>
              <a:t>Log loss:</a:t>
            </a:r>
          </a:p>
          <a:p>
            <a:pPr lvl="1"/>
            <a:r>
              <a:rPr lang="en-US" dirty="0" smtClean="0"/>
              <a:t>A “soft” version of the hinge loss (why?)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Categorical cross-entropy </a:t>
            </a:r>
            <a:r>
              <a:rPr lang="en-US" dirty="0" smtClean="0"/>
              <a:t>loss: </a:t>
            </a:r>
            <a:endParaRPr lang="en-US" dirty="0"/>
          </a:p>
          <a:p>
            <a:pPr lvl="1"/>
            <a:r>
              <a:rPr lang="en-US" dirty="0" smtClean="0"/>
              <a:t>Used for multiclass tasks and when the scores are probabilities (most common for us)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 “hard” classification: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cost/loss functions for NNs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22" y="2571940"/>
            <a:ext cx="6331974" cy="670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22" y="6193922"/>
            <a:ext cx="6302477" cy="6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Cross-entropy vs. MSE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MSE’s derivative depends on the derivative of the activation, which could be very small for sigmoid</a:t>
            </a:r>
          </a:p>
          <a:p>
            <a:pPr lvl="1"/>
            <a:r>
              <a:rPr lang="en-US" dirty="0" smtClean="0"/>
              <a:t>Learns slowly</a:t>
            </a:r>
          </a:p>
          <a:p>
            <a:r>
              <a:rPr lang="en-US" dirty="0" smtClean="0"/>
              <a:t>Cross-entropy’s derivative depends on the error: the larger the error, the faster it learns</a:t>
            </a:r>
          </a:p>
          <a:p>
            <a:pPr lvl="1"/>
            <a:r>
              <a:rPr lang="en-US" dirty="0" smtClean="0"/>
              <a:t>Learns faster where it matters</a:t>
            </a:r>
          </a:p>
          <a:p>
            <a:r>
              <a:rPr lang="en-US" dirty="0" smtClean="0"/>
              <a:t>Let’s </a:t>
            </a:r>
            <a:r>
              <a:rPr lang="en-US" dirty="0"/>
              <a:t>visualize this: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neuralnetworksanddeeplearning.com</a:t>
            </a:r>
            <a:r>
              <a:rPr lang="en-US" smtClean="0">
                <a:hlinkClick r:id="rId2"/>
              </a:rPr>
              <a:t>/chap3.html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Optimizers: SGD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0100"/>
            <a:ext cx="91440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Optimizers: SGD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251"/>
            <a:ext cx="9144000" cy="48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Multi-class classification</a:t>
            </a:r>
          </a:p>
          <a:p>
            <a:r>
              <a:rPr lang="en-US" dirty="0" smtClean="0"/>
              <a:t>Regularization</a:t>
            </a:r>
          </a:p>
          <a:p>
            <a:r>
              <a:rPr lang="en-US" dirty="0"/>
              <a:t>Other decision functions for </a:t>
            </a:r>
            <a:r>
              <a:rPr lang="en-US" dirty="0" smtClean="0"/>
              <a:t>NNs</a:t>
            </a:r>
          </a:p>
          <a:p>
            <a:r>
              <a:rPr lang="en-US" dirty="0"/>
              <a:t>Other </a:t>
            </a:r>
            <a:r>
              <a:rPr lang="en-US" dirty="0" smtClean="0"/>
              <a:t>cost functions </a:t>
            </a:r>
            <a:r>
              <a:rPr lang="en-US" dirty="0"/>
              <a:t>for </a:t>
            </a:r>
            <a:r>
              <a:rPr lang="en-US" dirty="0" smtClean="0"/>
              <a:t>NNs</a:t>
            </a:r>
          </a:p>
          <a:p>
            <a:r>
              <a:rPr lang="en-US" dirty="0" smtClean="0"/>
              <a:t>Optimizers (beyond SGD)</a:t>
            </a:r>
          </a:p>
          <a:p>
            <a:r>
              <a:rPr lang="en-US" dirty="0" smtClean="0"/>
              <a:t>Weight initialization</a:t>
            </a:r>
          </a:p>
          <a:p>
            <a:r>
              <a:rPr lang="en-US" dirty="0" smtClean="0"/>
              <a:t>Vanishing and exploding gradients</a:t>
            </a:r>
          </a:p>
          <a:p>
            <a:r>
              <a:rPr lang="en-US" dirty="0" smtClean="0"/>
              <a:t>Saturated and dead neurons</a:t>
            </a:r>
          </a:p>
          <a:p>
            <a:r>
              <a:rPr lang="en-US" dirty="0" smtClean="0"/>
              <a:t>Shuffling</a:t>
            </a:r>
          </a:p>
          <a:p>
            <a:r>
              <a:rPr lang="en-US" dirty="0" smtClean="0"/>
              <a:t>Learning rate</a:t>
            </a:r>
          </a:p>
          <a:p>
            <a:r>
              <a:rPr lang="en-US" dirty="0" smtClean="0"/>
              <a:t>Dense vs. sparse representations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9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Optimizers: SGD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251"/>
            <a:ext cx="9144000" cy="481741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4483509"/>
            <a:ext cx="7629832" cy="1160207"/>
          </a:xfrm>
          <a:prstGeom prst="roundRect">
            <a:avLst>
              <a:gd name="adj" fmla="val 11033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7774048" y="4460957"/>
            <a:ext cx="1251965" cy="1182759"/>
          </a:xfrm>
          <a:prstGeom prst="wedgeRoundRectCallout">
            <a:avLst>
              <a:gd name="adj1" fmla="val -55920"/>
              <a:gd name="adj2" fmla="val 1017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 </a:t>
            </a:r>
            <a:r>
              <a:rPr lang="en-US" smtClean="0"/>
              <a:t>to parallelize on a GPU!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optimizers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SGD+Momentum</a:t>
            </a:r>
            <a:r>
              <a:rPr lang="en-US" dirty="0" smtClean="0"/>
              <a:t>, </a:t>
            </a:r>
            <a:r>
              <a:rPr lang="en-US" dirty="0" err="1" smtClean="0"/>
              <a:t>Nesterov</a:t>
            </a:r>
            <a:r>
              <a:rPr lang="en-US" dirty="0" smtClean="0"/>
              <a:t> Momentum</a:t>
            </a:r>
          </a:p>
          <a:p>
            <a:pPr lvl="1"/>
            <a:r>
              <a:rPr lang="en-US" dirty="0" smtClean="0"/>
              <a:t>Previous gradients are accumulated</a:t>
            </a:r>
          </a:p>
          <a:p>
            <a:pPr lvl="1"/>
            <a:r>
              <a:rPr lang="en-US" dirty="0" smtClean="0"/>
              <a:t>The current update uses a combination of current gradient and previous ones</a:t>
            </a:r>
          </a:p>
        </p:txBody>
      </p:sp>
    </p:spTree>
    <p:extLst>
      <p:ext uri="{BB962C8B-B14F-4D97-AF65-F5344CB8AC3E}">
        <p14:creationId xmlns:p14="http://schemas.microsoft.com/office/powerpoint/2010/main" val="9381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SGD with momentum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Vanilla SGD has the tendency to “Tony Hawk” it</a:t>
            </a:r>
          </a:p>
          <a:p>
            <a:r>
              <a:rPr lang="en-US" dirty="0" smtClean="0"/>
              <a:t>Momentum helps accelerate SGD in the right direction (towards the local minimum)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9" y="4197964"/>
            <a:ext cx="7393858" cy="17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optimizers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AdaGrad</a:t>
            </a:r>
            <a:r>
              <a:rPr lang="en-US" dirty="0" smtClean="0"/>
              <a:t>, </a:t>
            </a:r>
            <a:r>
              <a:rPr lang="en-US" dirty="0" err="1" smtClean="0"/>
              <a:t>AdaDelta</a:t>
            </a:r>
            <a:r>
              <a:rPr lang="en-US" dirty="0" smtClean="0"/>
              <a:t>, </a:t>
            </a:r>
            <a:r>
              <a:rPr lang="en-US" dirty="0" err="1" smtClean="0"/>
              <a:t>RMSProp</a:t>
            </a:r>
            <a:r>
              <a:rPr lang="en-US" dirty="0" smtClean="0"/>
              <a:t>, Adam</a:t>
            </a:r>
          </a:p>
          <a:p>
            <a:pPr lvl="1"/>
            <a:r>
              <a:rPr lang="en-US" dirty="0" smtClean="0"/>
              <a:t>Use an adaptive learning rate for each </a:t>
            </a:r>
            <a:r>
              <a:rPr lang="en-US" dirty="0" err="1" smtClean="0"/>
              <a:t>minibatch</a:t>
            </a:r>
            <a:r>
              <a:rPr lang="en-US" dirty="0" smtClean="0"/>
              <a:t>, sometimes for each individual coordinate (”feature”)</a:t>
            </a:r>
          </a:p>
          <a:p>
            <a:pPr lvl="1"/>
            <a:r>
              <a:rPr lang="en-US" dirty="0" err="1" smtClean="0"/>
              <a:t>AdaGrad</a:t>
            </a:r>
            <a:r>
              <a:rPr lang="en-US" dirty="0" smtClean="0"/>
              <a:t>: </a:t>
            </a:r>
            <a:r>
              <a:rPr lang="en-US" dirty="0"/>
              <a:t>larger updates for infrequent and smaller updates for frequent </a:t>
            </a:r>
            <a:r>
              <a:rPr lang="en-US" dirty="0" smtClean="0"/>
              <a:t>parameters (useful for sparse data!)</a:t>
            </a:r>
          </a:p>
          <a:p>
            <a:pPr lvl="1"/>
            <a:r>
              <a:rPr lang="en-US" dirty="0" smtClean="0"/>
              <a:t>Adam: momentum + individual learning rate per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Xavier initialization </a:t>
            </a:r>
          </a:p>
          <a:p>
            <a:pPr lvl="1"/>
            <a:r>
              <a:rPr lang="en-US" dirty="0" smtClean="0"/>
              <a:t>Small, random weights centered around zero: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7" y="2902154"/>
            <a:ext cx="5515897" cy="112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 and exploding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Explode: gradients become exceedingly close to 1</a:t>
            </a:r>
          </a:p>
          <a:p>
            <a:pPr lvl="1"/>
            <a:r>
              <a:rPr lang="en-US" dirty="0" smtClean="0"/>
              <a:t>More common in recurrent (additive) networks (we haven’t covered these yet)</a:t>
            </a:r>
          </a:p>
          <a:p>
            <a:pPr lvl="1"/>
            <a:r>
              <a:rPr lang="en-US" dirty="0" smtClean="0"/>
              <a:t>Solution: gradient “clipping”, when they exceed a threshold</a:t>
            </a:r>
          </a:p>
          <a:p>
            <a:r>
              <a:rPr lang="en-US" dirty="0" smtClean="0"/>
              <a:t>Vanish: gradients become exceedingly close to 0</a:t>
            </a:r>
          </a:p>
          <a:p>
            <a:pPr lvl="1"/>
            <a:r>
              <a:rPr lang="en-US" dirty="0" smtClean="0"/>
              <a:t>Why is this happening?</a:t>
            </a:r>
          </a:p>
          <a:p>
            <a:pPr lvl="1"/>
            <a:r>
              <a:rPr lang="en-US" dirty="0" smtClean="0"/>
              <a:t>Solution: shallower networks, step-wise training, special architectures (e.g., LSTM </a:t>
            </a:r>
            <a:r>
              <a:rPr lang="mr-IN" dirty="0" smtClean="0"/>
              <a:t>–</a:t>
            </a:r>
            <a:r>
              <a:rPr lang="en-US" dirty="0" smtClean="0"/>
              <a:t> coming later)</a:t>
            </a:r>
          </a:p>
        </p:txBody>
      </p:sp>
    </p:spTree>
    <p:extLst>
      <p:ext uri="{BB962C8B-B14F-4D97-AF65-F5344CB8AC3E}">
        <p14:creationId xmlns:p14="http://schemas.microsoft.com/office/powerpoint/2010/main" val="9617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Saturated and dead neurons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Tanh</a:t>
            </a:r>
            <a:r>
              <a:rPr lang="en-US" dirty="0" smtClean="0"/>
              <a:t> and sigmoid can become “saturated” </a:t>
            </a:r>
            <a:r>
              <a:rPr lang="mr-IN" dirty="0" smtClean="0"/>
              <a:t>–</a:t>
            </a:r>
            <a:r>
              <a:rPr lang="en-US" dirty="0" smtClean="0"/>
              <a:t> values very close to 1</a:t>
            </a:r>
          </a:p>
          <a:p>
            <a:pPr lvl="1"/>
            <a:r>
              <a:rPr lang="en-US" dirty="0" smtClean="0"/>
              <a:t>Why is this a problem?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 activation can “die” </a:t>
            </a:r>
            <a:r>
              <a:rPr lang="mr-IN" dirty="0" smtClean="0"/>
              <a:t>–</a:t>
            </a:r>
            <a:r>
              <a:rPr lang="en-US" dirty="0" smtClean="0"/>
              <a:t> values of 0</a:t>
            </a:r>
          </a:p>
          <a:p>
            <a:pPr lvl="1"/>
            <a:r>
              <a:rPr lang="en-US" dirty="0" smtClean="0"/>
              <a:t>Why is this a problem?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Change the initialization of weights</a:t>
            </a:r>
          </a:p>
          <a:p>
            <a:pPr lvl="1"/>
            <a:r>
              <a:rPr lang="en-US" dirty="0" smtClean="0"/>
              <a:t>Change your features, i.e., the range of values assigned to them</a:t>
            </a:r>
          </a:p>
          <a:p>
            <a:pPr lvl="1"/>
            <a:r>
              <a:rPr lang="en-US" dirty="0" smtClean="0"/>
              <a:t>Reduce 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do it</a:t>
            </a:r>
          </a:p>
          <a:p>
            <a:pPr lvl="1"/>
            <a:r>
              <a:rPr lang="en-US" dirty="0" smtClean="0"/>
              <a:t>Randomly</a:t>
            </a:r>
          </a:p>
          <a:p>
            <a:pPr lvl="1"/>
            <a:r>
              <a:rPr lang="en-US" dirty="0" smtClean="0"/>
              <a:t>Curriculum learning: start with easy examples first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learning rate is important to avoid:</a:t>
            </a:r>
          </a:p>
          <a:p>
            <a:pPr lvl="1"/>
            <a:r>
              <a:rPr lang="en-US" dirty="0" smtClean="0"/>
              <a:t>“Tony Hawking” the data, or</a:t>
            </a:r>
          </a:p>
          <a:p>
            <a:pPr lvl="1"/>
            <a:r>
              <a:rPr lang="en-US" dirty="0" smtClean="0"/>
              <a:t>Take a very long time to converge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Manual tuning: try at least </a:t>
            </a:r>
            <a:r>
              <a:rPr lang="fi-FI" dirty="0"/>
              <a:t>0.001, 0.01, 0.1, 1 </a:t>
            </a:r>
          </a:p>
          <a:p>
            <a:pPr lvl="1"/>
            <a:r>
              <a:rPr lang="en-US" dirty="0" smtClean="0"/>
              <a:t>Learning rate scheduling:</a:t>
            </a:r>
          </a:p>
          <a:p>
            <a:pPr lvl="2"/>
            <a:r>
              <a:rPr lang="en-US" dirty="0" smtClean="0"/>
              <a:t>Decreases the learning rate as a function of the number of observed </a:t>
            </a:r>
            <a:r>
              <a:rPr lang="en-US" dirty="0" err="1" smtClean="0"/>
              <a:t>minibatches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80" y="5610412"/>
            <a:ext cx="3333135" cy="5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note on dense vs. sparse representations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23" y="1669919"/>
            <a:ext cx="5393553" cy="509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general: one-vs-all, or one-vs-rest</a:t>
            </a:r>
          </a:p>
          <a:p>
            <a:r>
              <a:rPr lang="en-US" dirty="0" smtClean="0"/>
              <a:t>How would you do it for the Perceptron?</a:t>
            </a:r>
          </a:p>
          <a:p>
            <a:pPr lvl="1"/>
            <a:r>
              <a:rPr lang="en-US" dirty="0" smtClean="0"/>
              <a:t>Example!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note on dense vs. sparse representations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23" y="1669919"/>
            <a:ext cx="5393553" cy="509063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571999" y="6538636"/>
            <a:ext cx="1297859" cy="221916"/>
          </a:xfrm>
          <a:prstGeom prst="roundRect">
            <a:avLst>
              <a:gd name="adj" fmla="val 11033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7268776" y="3293807"/>
            <a:ext cx="1127972" cy="1222248"/>
          </a:xfrm>
          <a:prstGeom prst="wedgeRoundRectCallout">
            <a:avLst>
              <a:gd name="adj1" fmla="val -176863"/>
              <a:gd name="adj2" fmla="val 21051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Coming up in the </a:t>
            </a:r>
            <a:r>
              <a:rPr lang="en-US" smtClean="0"/>
              <a:t>next lecture!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Primer on Neural Network Models for Natural Language Processing </a:t>
            </a:r>
          </a:p>
          <a:p>
            <a:pPr lvl="1"/>
            <a:r>
              <a:rPr lang="en-US" dirty="0" smtClean="0"/>
              <a:t>Up to section 6 (including) but skipping section 5 (we will cover that in lecture 3)</a:t>
            </a:r>
          </a:p>
          <a:p>
            <a:pPr lvl="1"/>
            <a:r>
              <a:rPr lang="en-US" dirty="0"/>
              <a:t>In D2L, or web: </a:t>
            </a:r>
            <a:r>
              <a:rPr lang="en-US" dirty="0">
                <a:hlinkClick r:id="rId2"/>
              </a:rPr>
              <a:t>http://u.cs.biu.ac.il/~</a:t>
            </a:r>
            <a:r>
              <a:rPr lang="en-US" dirty="0" smtClean="0">
                <a:hlinkClick r:id="rId2"/>
              </a:rPr>
              <a:t>yogo/nnlp.pdf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Optional: for a discussion of optimizers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http://ruder.io/optimizing-gradient-descent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Optional: for a more advanced discussion (including topics </a:t>
            </a:r>
            <a:r>
              <a:rPr lang="en-US" dirty="0"/>
              <a:t>we haven’t covered yet), see: </a:t>
            </a:r>
            <a:r>
              <a:rPr lang="en-US" sz="2600" dirty="0">
                <a:hlinkClick r:id="rId4"/>
              </a:rPr>
              <a:t>http://ruder.io/deep-learning-nlp-best-practices/?</a:t>
            </a:r>
            <a:r>
              <a:rPr lang="en-US" sz="2600" dirty="0" smtClean="0">
                <a:hlinkClick r:id="rId4"/>
              </a:rPr>
              <a:t>utm_campaign=Artificial%2BIntelligence%2BWeekly&amp;utm_medium=email&amp;utm_source=Artificial_Intelligence_Weekly_66</a:t>
            </a:r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680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Multi-class classification</a:t>
            </a:r>
          </a:p>
          <a:p>
            <a:r>
              <a:rPr lang="en-US" dirty="0" smtClean="0"/>
              <a:t>Regularization</a:t>
            </a:r>
          </a:p>
          <a:p>
            <a:r>
              <a:rPr lang="en-US" dirty="0"/>
              <a:t>Other decision functions for </a:t>
            </a:r>
            <a:r>
              <a:rPr lang="en-US" dirty="0" smtClean="0"/>
              <a:t>NNs</a:t>
            </a:r>
          </a:p>
          <a:p>
            <a:r>
              <a:rPr lang="en-US" dirty="0"/>
              <a:t>Other </a:t>
            </a:r>
            <a:r>
              <a:rPr lang="en-US" dirty="0" smtClean="0"/>
              <a:t>cost functions </a:t>
            </a:r>
            <a:r>
              <a:rPr lang="en-US" dirty="0"/>
              <a:t>for </a:t>
            </a:r>
            <a:r>
              <a:rPr lang="en-US" dirty="0" smtClean="0"/>
              <a:t>NNs</a:t>
            </a:r>
          </a:p>
          <a:p>
            <a:r>
              <a:rPr lang="en-US" dirty="0" smtClean="0"/>
              <a:t>Optimizers (beyond SGD)</a:t>
            </a:r>
          </a:p>
          <a:p>
            <a:r>
              <a:rPr lang="en-US" dirty="0" smtClean="0"/>
              <a:t>Weight initialization</a:t>
            </a:r>
          </a:p>
          <a:p>
            <a:r>
              <a:rPr lang="en-US" dirty="0" smtClean="0"/>
              <a:t>Vanishing and exploding gradients</a:t>
            </a:r>
          </a:p>
          <a:p>
            <a:r>
              <a:rPr lang="en-US" dirty="0" smtClean="0"/>
              <a:t>Saturated and dead neurons</a:t>
            </a:r>
          </a:p>
          <a:p>
            <a:r>
              <a:rPr lang="en-US" dirty="0" smtClean="0"/>
              <a:t>Shuffling</a:t>
            </a:r>
          </a:p>
          <a:p>
            <a:r>
              <a:rPr lang="en-US" dirty="0" smtClean="0"/>
              <a:t>Learning rate</a:t>
            </a:r>
          </a:p>
          <a:p>
            <a:r>
              <a:rPr lang="en-US" dirty="0" smtClean="0"/>
              <a:t>Dense vs. sparse representations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Multi-class classification for LR and 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6283"/>
            <a:ext cx="5686739" cy="477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Multi-class classification for LR and 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6283"/>
            <a:ext cx="5686739" cy="477347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86616" y="2163050"/>
            <a:ext cx="1623060" cy="3909060"/>
          </a:xfrm>
          <a:prstGeom prst="roundRect">
            <a:avLst>
              <a:gd name="adj" fmla="val 11033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58884" y="2483707"/>
            <a:ext cx="28132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Softmax</a:t>
            </a:r>
            <a:r>
              <a:rPr lang="en-US" sz="2000" dirty="0" smtClean="0"/>
              <a:t> layer: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One output per class. Thus, one distinct vector W per class!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scores form a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6145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generalization of the sigmoid function: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dirty="0" smtClean="0"/>
              <a:t> is the dot product of the weight vector for class </a:t>
            </a:r>
            <a:r>
              <a:rPr lang="en-US" i="1" dirty="0" smtClean="0"/>
              <a:t>j</a:t>
            </a:r>
            <a:r>
              <a:rPr lang="en-US" dirty="0" smtClean="0"/>
              <a:t> and the input vector</a:t>
            </a:r>
            <a:endParaRPr lang="en-US" dirty="0"/>
          </a:p>
          <a:p>
            <a:r>
              <a:rPr lang="en-US" dirty="0" smtClean="0"/>
              <a:t>For a discussion of the </a:t>
            </a:r>
            <a:r>
              <a:rPr lang="en-US" dirty="0" err="1" smtClean="0"/>
              <a:t>softmax</a:t>
            </a:r>
            <a:r>
              <a:rPr lang="en-US" dirty="0"/>
              <a:t> derivative, see: </a:t>
            </a:r>
            <a:r>
              <a:rPr lang="en-US" dirty="0">
                <a:hlinkClick r:id="rId2"/>
              </a:rPr>
              <a:t>http://eli.thegreenplace.net/2016/the-softmax-function-and-its-derivative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But in this course we will rely on auto-differentiation for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79" y="2075592"/>
            <a:ext cx="2362886" cy="11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Regularization = feature selection</a:t>
            </a:r>
          </a:p>
          <a:p>
            <a:r>
              <a:rPr lang="en-US" dirty="0" smtClean="0"/>
              <a:t>You have already seen 2 examples of regularization. What are they?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for LR and NN, we can do this more elegantly, using the same math we’ve seen already</a:t>
            </a:r>
          </a:p>
        </p:txBody>
      </p:sp>
    </p:spTree>
    <p:extLst>
      <p:ext uri="{BB962C8B-B14F-4D97-AF65-F5344CB8AC3E}">
        <p14:creationId xmlns:p14="http://schemas.microsoft.com/office/powerpoint/2010/main" val="3911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 and L1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 add a new term to the cost function C:</a:t>
            </a:r>
            <a:endParaRPr lang="en-US" dirty="0"/>
          </a:p>
          <a:p>
            <a:pPr lvl="1"/>
            <a:r>
              <a:rPr lang="en-US" dirty="0" smtClean="0"/>
              <a:t>C = </a:t>
            </a:r>
            <a:r>
              <a:rPr lang="en-US" sz="1800" dirty="0" smtClean="0"/>
              <a:t>YOUR_FAVORITE_COST_FUNC_TO_MINIMIZE</a:t>
            </a:r>
            <a:r>
              <a:rPr lang="en-US" dirty="0" smtClean="0"/>
              <a:t> +</a:t>
            </a:r>
            <a:endParaRPr lang="en-US" dirty="0"/>
          </a:p>
          <a:p>
            <a:pPr lvl="1"/>
            <a:r>
              <a:rPr lang="en-US" dirty="0" smtClean="0"/>
              <a:t>What does this mean for the partial derivatives in LR?</a:t>
            </a:r>
          </a:p>
          <a:p>
            <a:pPr lvl="1"/>
            <a:r>
              <a:rPr lang="en-US" dirty="0" smtClean="0"/>
              <a:t>What effect does this have on the individual weights in Theta?</a:t>
            </a:r>
          </a:p>
          <a:p>
            <a:r>
              <a:rPr lang="en-US" dirty="0" smtClean="0"/>
              <a:t>L1 regularization:</a:t>
            </a:r>
          </a:p>
          <a:p>
            <a:pPr lvl="1"/>
            <a:r>
              <a:rPr lang="en-US" dirty="0"/>
              <a:t>C = </a:t>
            </a:r>
            <a:r>
              <a:rPr lang="en-US" sz="1800" dirty="0"/>
              <a:t>YOUR_FAVORITE_COST_FUNC_TO_MINIMIZE</a:t>
            </a:r>
            <a:r>
              <a:rPr lang="en-US" dirty="0"/>
              <a:t> </a:t>
            </a:r>
            <a:r>
              <a:rPr lang="en-US" dirty="0" smtClean="0"/>
              <a:t>+</a:t>
            </a:r>
          </a:p>
          <a:p>
            <a:pPr lvl="1"/>
            <a:r>
              <a:rPr lang="en-US" dirty="0" smtClean="0"/>
              <a:t>L1 performs a more aggressive feature selection. Why?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264532" y="5129063"/>
            <a:ext cx="1174235" cy="640676"/>
            <a:chOff x="6264532" y="5116706"/>
            <a:chExt cx="1174235" cy="6406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532" y="5205283"/>
              <a:ext cx="363761" cy="4046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293" y="5116706"/>
              <a:ext cx="625123" cy="54268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flipH="1">
              <a:off x="7172043" y="5388050"/>
              <a:ext cx="266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64532" y="2120900"/>
            <a:ext cx="1174235" cy="721858"/>
            <a:chOff x="6264532" y="2120900"/>
            <a:chExt cx="1174235" cy="7218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532" y="2120900"/>
              <a:ext cx="1174235" cy="66821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flipH="1">
              <a:off x="7134972" y="2442648"/>
              <a:ext cx="266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37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43449"/>
            <a:ext cx="8229600" cy="4482714"/>
          </a:xfrm>
        </p:spPr>
        <p:txBody>
          <a:bodyPr/>
          <a:lstStyle/>
          <a:p>
            <a:r>
              <a:rPr lang="en-US" dirty="0" smtClean="0"/>
              <a:t>Randomly disabling (both in the forward and backward steps) a percentage of the neurons in the network, for each training example</a:t>
            </a:r>
          </a:p>
          <a:p>
            <a:pPr lvl="1"/>
            <a:r>
              <a:rPr lang="en-US" dirty="0" smtClean="0"/>
              <a:t>Designed to prevent the network to rely on specific weights</a:t>
            </a:r>
          </a:p>
          <a:p>
            <a:pPr lvl="1"/>
            <a:r>
              <a:rPr lang="en-US" dirty="0" smtClean="0"/>
              <a:t>A poor-man’s ensemble model (</a:t>
            </a:r>
            <a:r>
              <a:rPr lang="en-US" dirty="0" err="1" smtClean="0"/>
              <a:t>kinda</a:t>
            </a:r>
            <a:r>
              <a:rPr lang="en-US" dirty="0" smtClean="0"/>
              <a:t> similar to what?)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1022</Words>
  <Application>Microsoft Macintosh PowerPoint</Application>
  <PresentationFormat>On-screen Show (4:3)</PresentationFormat>
  <Paragraphs>173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Mangal</vt:lpstr>
      <vt:lpstr>Arial</vt:lpstr>
      <vt:lpstr>Office Theme</vt:lpstr>
      <vt:lpstr>CSC 439/539  Statistical Natural Language Processing Lecture 2b: Best Practices</vt:lpstr>
      <vt:lpstr>Take-away</vt:lpstr>
      <vt:lpstr>Multi-class classification</vt:lpstr>
      <vt:lpstr>Multi-class classification for LR and NN</vt:lpstr>
      <vt:lpstr>Multi-class classification for LR and NN</vt:lpstr>
      <vt:lpstr>Softmax</vt:lpstr>
      <vt:lpstr>Regularization</vt:lpstr>
      <vt:lpstr>L2 and L1 Regularization</vt:lpstr>
      <vt:lpstr>Dropout</vt:lpstr>
      <vt:lpstr>Dropout</vt:lpstr>
      <vt:lpstr>Dropout</vt:lpstr>
      <vt:lpstr>Dropout</vt:lpstr>
      <vt:lpstr>Decision functions for NNs</vt:lpstr>
      <vt:lpstr>Other cost/loss functions for NNs</vt:lpstr>
      <vt:lpstr>Other cost/loss functions for NNs</vt:lpstr>
      <vt:lpstr>Other cost/loss functions for NNs</vt:lpstr>
      <vt:lpstr>Cross-entropy vs. MSE</vt:lpstr>
      <vt:lpstr>Optimizers: SGD</vt:lpstr>
      <vt:lpstr>Optimizers: SGD</vt:lpstr>
      <vt:lpstr>Optimizers: SGD</vt:lpstr>
      <vt:lpstr>Other optimizers</vt:lpstr>
      <vt:lpstr>SGD with momentum</vt:lpstr>
      <vt:lpstr>Other optimizers</vt:lpstr>
      <vt:lpstr>Weight initialization</vt:lpstr>
      <vt:lpstr>Vanishing and exploding gradients</vt:lpstr>
      <vt:lpstr>Saturated and dead neurons</vt:lpstr>
      <vt:lpstr>Shuffling</vt:lpstr>
      <vt:lpstr>Learning rate</vt:lpstr>
      <vt:lpstr>A note on dense vs. sparse representations</vt:lpstr>
      <vt:lpstr>A note on dense vs. sparse representations</vt:lpstr>
      <vt:lpstr>Readings</vt:lpstr>
      <vt:lpstr>Take-away</vt:lpstr>
    </vt:vector>
  </TitlesOfParts>
  <Company>UA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Microsoft Office User</cp:lastModifiedBy>
  <cp:revision>457</cp:revision>
  <cp:lastPrinted>2015-01-14T19:02:31Z</cp:lastPrinted>
  <dcterms:created xsi:type="dcterms:W3CDTF">2013-07-26T18:41:15Z</dcterms:created>
  <dcterms:modified xsi:type="dcterms:W3CDTF">2017-09-09T17:38:57Z</dcterms:modified>
</cp:coreProperties>
</file>