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257" r:id="rId4"/>
    <p:sldId id="258" r:id="rId5"/>
    <p:sldId id="260" r:id="rId6"/>
    <p:sldId id="262" r:id="rId7"/>
    <p:sldId id="264" r:id="rId8"/>
    <p:sldId id="267" r:id="rId9"/>
    <p:sldId id="268" r:id="rId10"/>
    <p:sldId id="269" r:id="rId11"/>
    <p:sldId id="270" r:id="rId12"/>
    <p:sldId id="271" r:id="rId13"/>
    <p:sldId id="276" r:id="rId14"/>
    <p:sldId id="272" r:id="rId15"/>
    <p:sldId id="279" r:id="rId16"/>
    <p:sldId id="273" r:id="rId17"/>
    <p:sldId id="274" r:id="rId18"/>
    <p:sldId id="275" r:id="rId19"/>
    <p:sldId id="278"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hun raam" initials="m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422431"/>
          </a:xfrm>
        </p:spPr>
        <p:txBody>
          <a:bodyPr>
            <a:normAutofit/>
          </a:bodyPr>
          <a:lstStyle/>
          <a:p>
            <a:pPr algn="ctr"/>
            <a:r>
              <a:rPr lang="en-IN" sz="7200" b="1" dirty="0">
                <a:effectLst/>
                <a:ea typeface="Calibri" panose="020F0502020204030204" pitchFamily="34" charset="0"/>
                <a:cs typeface="+mj-lt"/>
              </a:rPr>
              <a:t>NEWS ARTICLE RECOMMENDTATION</a:t>
            </a:r>
            <a:br>
              <a:rPr lang="en-IN" sz="7200" dirty="0">
                <a:effectLst/>
                <a:latin typeface="Calibri" panose="020F0502020204030204" pitchFamily="34" charset="0"/>
                <a:ea typeface="Calibri" panose="020F0502020204030204" pitchFamily="34" charset="0"/>
                <a:cs typeface="Times New Roman" panose="02020603050405020304" pitchFamily="18" charset="0"/>
              </a:rPr>
            </a:br>
            <a:endParaRPr lang="en-IN" sz="7200" dirty="0"/>
          </a:p>
        </p:txBody>
      </p:sp>
      <p:sp>
        <p:nvSpPr>
          <p:cNvPr id="3" name="Text Placeholder 2"/>
          <p:cNvSpPr>
            <a:spLocks noGrp="1"/>
          </p:cNvSpPr>
          <p:nvPr>
            <p:ph type="body" idx="1"/>
          </p:nvPr>
        </p:nvSpPr>
        <p:spPr>
          <a:xfrm>
            <a:off x="1097280" y="4332303"/>
            <a:ext cx="10058400" cy="1766745"/>
          </a:xfrm>
        </p:spPr>
        <p:txBody>
          <a:bodyPr/>
          <a:lstStyle/>
          <a:p>
            <a:pPr algn="r"/>
            <a:r>
              <a:rPr lang="en-US" dirty="0">
                <a:latin typeface="+mj-lt"/>
                <a:cs typeface="+mj-lt"/>
              </a:rPr>
              <a:t>M</a:t>
            </a:r>
            <a:r>
              <a:rPr lang="en-IN" altLang="en-US" dirty="0">
                <a:latin typeface="+mj-lt"/>
                <a:cs typeface="+mj-lt"/>
              </a:rPr>
              <a:t>ITHUN RAAM</a:t>
            </a:r>
            <a:r>
              <a:rPr lang="en-US" dirty="0">
                <a:latin typeface="+mj-lt"/>
                <a:cs typeface="+mj-lt"/>
              </a:rPr>
              <a:t> M – 2018103562</a:t>
            </a:r>
            <a:endParaRPr lang="en-US" dirty="0">
              <a:latin typeface="+mj-lt"/>
              <a:cs typeface="+mj-lt"/>
            </a:endParaRPr>
          </a:p>
          <a:p>
            <a:pPr algn="r"/>
            <a:r>
              <a:rPr lang="en-US" dirty="0">
                <a:latin typeface="+mj-lt"/>
                <a:cs typeface="+mj-lt"/>
              </a:rPr>
              <a:t> N</a:t>
            </a:r>
            <a:r>
              <a:rPr lang="en-IN" altLang="en-US" dirty="0">
                <a:latin typeface="+mj-lt"/>
                <a:cs typeface="+mj-lt"/>
              </a:rPr>
              <a:t>AREN</a:t>
            </a:r>
            <a:r>
              <a:rPr lang="en-US" dirty="0">
                <a:latin typeface="+mj-lt"/>
                <a:cs typeface="+mj-lt"/>
              </a:rPr>
              <a:t> T P – 2018103568</a:t>
            </a:r>
            <a:endParaRPr lang="en-US" dirty="0">
              <a:latin typeface="+mj-lt"/>
              <a:cs typeface="+mj-lt"/>
            </a:endParaRPr>
          </a:p>
          <a:p>
            <a:pPr algn="r"/>
            <a:r>
              <a:rPr lang="en-US" dirty="0">
                <a:latin typeface="+mj-lt"/>
                <a:cs typeface="+mj-lt"/>
              </a:rPr>
              <a:t>S</a:t>
            </a:r>
            <a:r>
              <a:rPr lang="en-IN" altLang="en-US" dirty="0">
                <a:latin typeface="+mj-lt"/>
                <a:cs typeface="+mj-lt"/>
              </a:rPr>
              <a:t>ANJAY</a:t>
            </a:r>
            <a:r>
              <a:rPr lang="en-US" dirty="0">
                <a:latin typeface="+mj-lt"/>
                <a:cs typeface="+mj-lt"/>
              </a:rPr>
              <a:t> </a:t>
            </a:r>
            <a:r>
              <a:rPr lang="en-IN" altLang="en-US" dirty="0">
                <a:latin typeface="+mj-lt"/>
                <a:cs typeface="+mj-lt"/>
              </a:rPr>
              <a:t>CHINNI</a:t>
            </a:r>
            <a:r>
              <a:rPr lang="en-US" dirty="0">
                <a:latin typeface="+mj-lt"/>
                <a:cs typeface="+mj-lt"/>
              </a:rPr>
              <a:t> </a:t>
            </a:r>
            <a:r>
              <a:rPr lang="en-IN" altLang="en-US" dirty="0">
                <a:latin typeface="+mj-lt"/>
                <a:cs typeface="+mj-lt"/>
              </a:rPr>
              <a:t>KARTHICK</a:t>
            </a:r>
            <a:r>
              <a:rPr lang="en-US" dirty="0">
                <a:latin typeface="+mj-lt"/>
                <a:cs typeface="+mj-lt"/>
              </a:rPr>
              <a:t> V - 2018103586</a:t>
            </a:r>
            <a:endParaRPr lang="en-US" dirty="0">
              <a:latin typeface="+mj-lt"/>
              <a:cs typeface="+mj-lt"/>
            </a:endParaRPr>
          </a:p>
          <a:p>
            <a:pPr algn="r"/>
            <a:endParaRPr lang="en-US" dirty="0">
              <a:latin typeface="+mj-lt"/>
              <a:cs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003"/>
            <a:ext cx="10515600" cy="1325563"/>
          </a:xfrm>
        </p:spPr>
        <p:txBody>
          <a:bodyPr>
            <a:normAutofit fontScale="90000"/>
          </a:bodyPr>
          <a:lstStyle/>
          <a:p>
            <a:pPr algn="l"/>
            <a:r>
              <a:rPr lang="en-IN" sz="5300" b="1" dirty="0"/>
              <a:t>Module 2: Data Cleaning</a:t>
            </a:r>
            <a:br>
              <a:rPr lang="en-IN" sz="4400" dirty="0"/>
            </a:br>
            <a:endParaRPr lang="en-IN" dirty="0"/>
          </a:p>
        </p:txBody>
      </p:sp>
      <p:sp>
        <p:nvSpPr>
          <p:cNvPr id="3" name="Content Placeholder 2"/>
          <p:cNvSpPr>
            <a:spLocks noGrp="1"/>
          </p:cNvSpPr>
          <p:nvPr>
            <p:ph idx="1"/>
          </p:nvPr>
        </p:nvSpPr>
        <p:spPr>
          <a:xfrm>
            <a:off x="838200" y="1464816"/>
            <a:ext cx="10515600" cy="4712147"/>
          </a:xfrm>
        </p:spPr>
        <p:txBody>
          <a:bodyPr/>
          <a:lstStyle/>
          <a:p>
            <a:r>
              <a:rPr lang="en-US" dirty="0"/>
              <a:t>Using strftime function we are converting </a:t>
            </a:r>
            <a:endParaRPr lang="en-US" dirty="0"/>
          </a:p>
          <a:p>
            <a:pPr marL="0" indent="0" algn="just">
              <a:buNone/>
            </a:pPr>
            <a:r>
              <a:rPr lang="en-US" dirty="0"/>
              <a:t>time into desired and required format</a:t>
            </a:r>
            <a:r>
              <a:rPr lang="en-IN" altLang="en-US" dirty="0"/>
              <a:t>.</a:t>
            </a:r>
            <a:endParaRPr lang="en-US" dirty="0"/>
          </a:p>
          <a:p>
            <a:pPr lvl="2" algn="just">
              <a:buFont typeface="Wingdings" panose="05000000000000000000" pitchFamily="2" charset="2"/>
              <a:buChar char="Ø"/>
            </a:pPr>
            <a:r>
              <a:rPr lang="en-US" dirty="0"/>
              <a:t> % a – abbreviated weekday name.</a:t>
            </a:r>
            <a:endParaRPr lang="en-US" dirty="0"/>
          </a:p>
          <a:p>
            <a:pPr lvl="2" algn="just">
              <a:buFont typeface="Wingdings" panose="05000000000000000000" pitchFamily="2" charset="2"/>
              <a:buChar char="Ø"/>
            </a:pPr>
            <a:r>
              <a:rPr lang="en-US" dirty="0"/>
              <a:t>%b – abbreviated  month name.</a:t>
            </a:r>
            <a:endParaRPr lang="en-US" dirty="0"/>
          </a:p>
          <a:p>
            <a:r>
              <a:rPr lang="en-US" dirty="0"/>
              <a:t>The dataset is copied to another set for later use.</a:t>
            </a:r>
            <a:endParaRPr lang="en-US" dirty="0"/>
          </a:p>
          <a:p>
            <a:pPr marL="0" indent="0">
              <a:buNone/>
            </a:pPr>
            <a:endParaRPr lang="en-US" dirty="0"/>
          </a:p>
        </p:txBody>
      </p:sp>
      <p:pic>
        <p:nvPicPr>
          <p:cNvPr id="5" name="Picture 4"/>
          <p:cNvPicPr>
            <a:picLocks noChangeAspect="1"/>
          </p:cNvPicPr>
          <p:nvPr/>
        </p:nvPicPr>
        <p:blipFill>
          <a:blip r:embed="rId1"/>
          <a:stretch>
            <a:fillRect/>
          </a:stretch>
        </p:blipFill>
        <p:spPr>
          <a:xfrm>
            <a:off x="1369617" y="3877688"/>
            <a:ext cx="9451941" cy="16088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587"/>
            <a:ext cx="10515600" cy="1371271"/>
          </a:xfrm>
        </p:spPr>
        <p:txBody>
          <a:bodyPr/>
          <a:lstStyle/>
          <a:p>
            <a:pPr algn="l"/>
            <a:r>
              <a:rPr lang="en-US" sz="4800" b="1" dirty="0"/>
              <a:t>Phase 1: Removing Stopwords</a:t>
            </a:r>
            <a:endParaRPr lang="en-IN" sz="4800" b="1" dirty="0"/>
          </a:p>
        </p:txBody>
      </p:sp>
      <p:sp>
        <p:nvSpPr>
          <p:cNvPr id="3" name="Content Placeholder 2"/>
          <p:cNvSpPr>
            <a:spLocks noGrp="1"/>
          </p:cNvSpPr>
          <p:nvPr>
            <p:ph idx="1"/>
          </p:nvPr>
        </p:nvSpPr>
        <p:spPr>
          <a:xfrm>
            <a:off x="838200" y="1468968"/>
            <a:ext cx="10515600" cy="4716873"/>
          </a:xfrm>
        </p:spPr>
        <p:txBody>
          <a:bodyPr>
            <a:normAutofit/>
          </a:bodyPr>
          <a:lstStyle/>
          <a:p>
            <a:r>
              <a:rPr lang="en-US" sz="2000" dirty="0"/>
              <a:t>First we are importing “nltk” library to download ‘stopwords’</a:t>
            </a:r>
            <a:endParaRPr lang="en-US" sz="2000" dirty="0"/>
          </a:p>
          <a:p>
            <a:pPr marL="0" indent="0">
              <a:buNone/>
            </a:pPr>
            <a:r>
              <a:rPr lang="en-US" sz="2000" dirty="0"/>
              <a:t>and ‘english’.</a:t>
            </a:r>
            <a:endParaRPr lang="en-US" sz="2000" dirty="0"/>
          </a:p>
          <a:p>
            <a:pPr lvl="1">
              <a:buFont typeface="Wingdings" panose="05000000000000000000" pitchFamily="2" charset="2"/>
              <a:buChar char="Ø"/>
            </a:pPr>
            <a:r>
              <a:rPr lang="en-US" sz="2000" dirty="0"/>
              <a:t> </a:t>
            </a:r>
            <a:r>
              <a:rPr lang="en-US" sz="2000" b="0" i="0" dirty="0">
                <a:solidFill>
                  <a:srgbClr val="000000"/>
                </a:solidFill>
                <a:effectLst/>
              </a:rPr>
              <a:t>It provides such as WordNet, along with a suite of text processing libraries for classification, tokenization, stemming, tagging, parsing, and semantic reasoning, wrappers for industrial-strength NLP libraries.</a:t>
            </a:r>
            <a:endParaRPr lang="en-US" sz="2000" b="0" i="0" dirty="0">
              <a:solidFill>
                <a:srgbClr val="000000"/>
              </a:solidFill>
              <a:effectLst/>
            </a:endParaRPr>
          </a:p>
          <a:p>
            <a:pPr lvl="1">
              <a:buFont typeface="Wingdings" panose="05000000000000000000" pitchFamily="2" charset="2"/>
              <a:buChar char="Ø"/>
            </a:pPr>
            <a:r>
              <a:rPr lang="en-US" sz="1600" b="0" i="0" dirty="0">
                <a:solidFill>
                  <a:srgbClr val="000000"/>
                </a:solidFill>
                <a:effectLst/>
                <a:latin typeface="Verdana" panose="020B0604030504040204" pitchFamily="34" charset="0"/>
              </a:rPr>
              <a:t>It is an amazing library to play with </a:t>
            </a:r>
            <a:endParaRPr lang="en-US" sz="1600" b="0" i="0" dirty="0">
              <a:solidFill>
                <a:srgbClr val="000000"/>
              </a:solidFill>
              <a:effectLst/>
              <a:latin typeface="Verdana" panose="020B0604030504040204" pitchFamily="34" charset="0"/>
            </a:endParaRPr>
          </a:p>
          <a:p>
            <a:pPr marL="457200" lvl="1" indent="0">
              <a:buNone/>
            </a:pPr>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natural language.</a:t>
            </a:r>
            <a:r>
              <a:rPr lang="en-US" sz="2000" dirty="0"/>
              <a:t> 		</a:t>
            </a:r>
            <a:endParaRPr lang="en-US" sz="2000" dirty="0"/>
          </a:p>
          <a:p>
            <a:r>
              <a:rPr lang="en-IN" sz="2000" dirty="0"/>
              <a:t>We loop through the headlines word </a:t>
            </a:r>
            <a:endParaRPr lang="en-IN" sz="2000" dirty="0"/>
          </a:p>
          <a:p>
            <a:pPr marL="0" indent="0">
              <a:buNone/>
            </a:pPr>
            <a:r>
              <a:rPr lang="en-IN" sz="2000" dirty="0"/>
              <a:t>by word  by splitting and comparing the </a:t>
            </a:r>
            <a:endParaRPr lang="en-IN" sz="2000" dirty="0"/>
          </a:p>
          <a:p>
            <a:pPr marL="0" indent="0">
              <a:buNone/>
            </a:pPr>
            <a:r>
              <a:rPr lang="en-IN" sz="2000" dirty="0"/>
              <a:t>stopwords and removing</a:t>
            </a:r>
            <a:endParaRPr lang="en-IN" sz="2000" dirty="0"/>
          </a:p>
          <a:p>
            <a:pPr marL="0" indent="0">
              <a:buNone/>
            </a:pPr>
            <a:r>
              <a:rPr lang="en-IN" sz="2000" dirty="0"/>
              <a:t> them.</a:t>
            </a:r>
            <a:endParaRPr lang="en-IN" sz="2000" dirty="0"/>
          </a:p>
          <a:p>
            <a:pPr marL="0" indent="0">
              <a:buNone/>
            </a:pPr>
            <a:endParaRPr lang="en-IN" sz="2000" dirty="0"/>
          </a:p>
          <a:p>
            <a:pPr marL="0" indent="0">
              <a:buNone/>
            </a:pPr>
            <a:endParaRPr lang="en-IN" sz="2000" dirty="0"/>
          </a:p>
          <a:p>
            <a:endParaRPr lang="en-IN" sz="2000" dirty="0"/>
          </a:p>
          <a:p>
            <a:endParaRPr lang="en-IN" sz="2000" dirty="0"/>
          </a:p>
          <a:p>
            <a:endParaRPr lang="en-IN" sz="2000" dirty="0"/>
          </a:p>
        </p:txBody>
      </p:sp>
      <p:pic>
        <p:nvPicPr>
          <p:cNvPr id="5" name="Picture 4"/>
          <p:cNvPicPr>
            <a:picLocks noChangeAspect="1"/>
          </p:cNvPicPr>
          <p:nvPr/>
        </p:nvPicPr>
        <p:blipFill>
          <a:blip r:embed="rId1"/>
          <a:stretch>
            <a:fillRect/>
          </a:stretch>
        </p:blipFill>
        <p:spPr>
          <a:xfrm>
            <a:off x="6096000" y="2794531"/>
            <a:ext cx="4814656" cy="38278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548414" y="3952933"/>
            <a:ext cx="8962748" cy="2580869"/>
          </a:xfrm>
        </p:spPr>
      </p:pic>
      <p:pic>
        <p:nvPicPr>
          <p:cNvPr id="7" name="Picture 6"/>
          <p:cNvPicPr>
            <a:picLocks noChangeAspect="1"/>
          </p:cNvPicPr>
          <p:nvPr/>
        </p:nvPicPr>
        <p:blipFill>
          <a:blip r:embed="rId2"/>
          <a:stretch>
            <a:fillRect/>
          </a:stretch>
        </p:blipFill>
        <p:spPr>
          <a:xfrm>
            <a:off x="1548765" y="967740"/>
            <a:ext cx="8961755" cy="2715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Phase 2: Lemmatization</a:t>
            </a:r>
            <a:endParaRPr lang="en-US" sz="4800" b="1" dirty="0"/>
          </a:p>
        </p:txBody>
      </p:sp>
      <p:sp>
        <p:nvSpPr>
          <p:cNvPr id="3" name="Content Placeholder 2"/>
          <p:cNvSpPr>
            <a:spLocks noGrp="1"/>
          </p:cNvSpPr>
          <p:nvPr>
            <p:ph idx="1"/>
          </p:nvPr>
        </p:nvSpPr>
        <p:spPr/>
        <p:txBody>
          <a:bodyPr/>
          <a:lstStyle/>
          <a:p>
            <a:r>
              <a:rPr lang="en-IN" sz="2400" dirty="0"/>
              <a:t>We loop through the headlines word by word and using word_tokenize we group the different forms of word and convert into rootword.</a:t>
            </a:r>
            <a:endParaRPr lang="en-IN" sz="2400" dirty="0"/>
          </a:p>
          <a:p>
            <a:r>
              <a:rPr lang="en-IN" sz="2400" dirty="0"/>
              <a:t>At last, using strip function, </a:t>
            </a:r>
            <a:endParaRPr lang="en-IN" sz="2400" dirty="0"/>
          </a:p>
          <a:p>
            <a:pPr marL="0" indent="0">
              <a:buNone/>
            </a:pPr>
            <a:r>
              <a:rPr lang="en-IN" sz="2400" dirty="0"/>
              <a:t>the leading and trailing spaces are </a:t>
            </a:r>
            <a:endParaRPr lang="en-IN" sz="2400" dirty="0"/>
          </a:p>
          <a:p>
            <a:pPr marL="0" indent="0">
              <a:buNone/>
            </a:pPr>
            <a:r>
              <a:rPr lang="en-IN" sz="2400" dirty="0"/>
              <a:t>removed. </a:t>
            </a:r>
            <a:endParaRPr lang="en-US" sz="2400" dirty="0"/>
          </a:p>
          <a:p>
            <a:endParaRPr lang="en-US" sz="2400" dirty="0"/>
          </a:p>
        </p:txBody>
      </p:sp>
      <p:pic>
        <p:nvPicPr>
          <p:cNvPr id="5" name="Picture 4"/>
          <p:cNvPicPr>
            <a:picLocks noChangeAspect="1"/>
          </p:cNvPicPr>
          <p:nvPr/>
        </p:nvPicPr>
        <p:blipFill>
          <a:blip r:embed="rId1"/>
          <a:stretch>
            <a:fillRect/>
          </a:stretch>
        </p:blipFill>
        <p:spPr>
          <a:xfrm>
            <a:off x="6809173" y="2764758"/>
            <a:ext cx="4702792" cy="35582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838200" y="3429000"/>
            <a:ext cx="10515600" cy="2873931"/>
          </a:xfrm>
        </p:spPr>
      </p:pic>
      <p:pic>
        <p:nvPicPr>
          <p:cNvPr id="7" name="Picture 6"/>
          <p:cNvPicPr>
            <a:picLocks noChangeAspect="1"/>
          </p:cNvPicPr>
          <p:nvPr/>
        </p:nvPicPr>
        <p:blipFill>
          <a:blip r:embed="rId2"/>
          <a:stretch>
            <a:fillRect/>
          </a:stretch>
        </p:blipFill>
        <p:spPr>
          <a:xfrm>
            <a:off x="838200" y="541655"/>
            <a:ext cx="10515600" cy="25444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800" b="1" dirty="0"/>
              <a:t>Module 3: Euclidean Similarity</a:t>
            </a:r>
            <a:endParaRPr lang="en-IN" sz="4800" b="1" dirty="0"/>
          </a:p>
        </p:txBody>
      </p:sp>
      <p:sp>
        <p:nvSpPr>
          <p:cNvPr id="3" name="Content Placeholder 2"/>
          <p:cNvSpPr>
            <a:spLocks noGrp="1"/>
          </p:cNvSpPr>
          <p:nvPr>
            <p:ph idx="1"/>
          </p:nvPr>
        </p:nvSpPr>
        <p:spPr/>
        <p:txBody>
          <a:bodyPr>
            <a:normAutofit/>
          </a:bodyPr>
          <a:lstStyle/>
          <a:p>
            <a:r>
              <a:rPr lang="en-IN" sz="2400" spc="-5" dirty="0">
                <a:effectLst/>
                <a:ea typeface="Times New Roman" panose="02020603050405020304" pitchFamily="18" charset="0"/>
              </a:rPr>
              <a:t>We have used Euclidean similarity </a:t>
            </a:r>
            <a:r>
              <a:rPr lang="en-IN" sz="2400" dirty="0">
                <a:effectLst/>
                <a:ea typeface="Calibri" panose="020F0502020204030204" pitchFamily="34" charset="0"/>
              </a:rPr>
              <a:t>to compare two lists of numbers (i.e. vectors), and compute a single number which evaluates their similarity. Most measures were developed in the context of comparing pairs of variables across cases. In other words, the objective is to determine to what extent two variables co-vary, which is to say, the same values for the same cases have.</a:t>
            </a:r>
            <a:endParaRPr lang="en-IN" sz="2400" dirty="0">
              <a:effectLst/>
              <a:ea typeface="Calibri" panose="020F0502020204030204" pitchFamily="34" charset="0"/>
            </a:endParaRPr>
          </a:p>
          <a:p>
            <a:r>
              <a:rPr lang="en-IN" sz="2400" b="1" dirty="0">
                <a:solidFill>
                  <a:srgbClr val="000000"/>
                </a:solidFill>
                <a:effectLst/>
                <a:ea typeface="Calibri" panose="020F0502020204030204" pitchFamily="34" charset="0"/>
                <a:cs typeface="Calibri" panose="020F0502020204030204" pitchFamily="34" charset="0"/>
              </a:rPr>
              <a:t>CountVectorizer </a:t>
            </a:r>
            <a:r>
              <a:rPr lang="en-IN" sz="2400" dirty="0">
                <a:solidFill>
                  <a:srgbClr val="000000"/>
                </a:solidFill>
                <a:effectLst/>
                <a:ea typeface="Calibri" panose="020F0502020204030204" pitchFamily="34" charset="0"/>
                <a:cs typeface="Calibri" panose="020F0502020204030204" pitchFamily="34" charset="0"/>
              </a:rPr>
              <a:t>- used to convert a collection of text documents to a vector of term/token counts. It also enables the pre-processing of text data prior to generating the vector representation.  </a:t>
            </a:r>
            <a:endParaRPr lang="en-IN" sz="2400" dirty="0">
              <a:effectLst/>
              <a:ea typeface="Calibri" panose="020F0502020204030204" pitchFamily="34" charset="0"/>
              <a:cs typeface="Times New Roman" panose="02020603050405020304" pitchFamily="18" charset="0"/>
            </a:endParaRPr>
          </a:p>
          <a:p>
            <a:r>
              <a:rPr lang="en-US" sz="2400" b="1" i="0" dirty="0">
                <a:solidFill>
                  <a:srgbClr val="222222"/>
                </a:solidFill>
                <a:effectLst/>
              </a:rPr>
              <a:t>TfidfVectorizer</a:t>
            </a:r>
            <a:r>
              <a:rPr lang="en-US" sz="2400" b="0" i="0" dirty="0">
                <a:solidFill>
                  <a:srgbClr val="222222"/>
                </a:solidFill>
                <a:effectLst/>
              </a:rPr>
              <a:t> - Transforms text to feature vectors that can be used as input to estimator. vocabulary_ Is a dictionary that converts each token (word) to feature index in the matrix, each unique token gets a feature </a:t>
            </a:r>
            <a:r>
              <a:rPr lang="en-US" sz="2400" b="0" i="0" dirty="0" err="1">
                <a:solidFill>
                  <a:srgbClr val="222222"/>
                </a:solidFill>
                <a:effectLst/>
              </a:rPr>
              <a:t>index.In</a:t>
            </a:r>
            <a:r>
              <a:rPr lang="en-US" sz="2400" b="0" i="0" dirty="0">
                <a:solidFill>
                  <a:srgbClr val="222222"/>
                </a:solidFill>
                <a:effectLst/>
              </a:rPr>
              <a:t> each vector the numbers (weights) represent features tf-idf score.</a:t>
            </a:r>
            <a:endParaRPr lang="en-US" sz="2400" b="0" i="0" dirty="0">
              <a:solidFill>
                <a:srgbClr val="222222"/>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682" y="365125"/>
            <a:ext cx="10750118" cy="1250611"/>
          </a:xfrm>
        </p:spPr>
        <p:txBody>
          <a:bodyPr/>
          <a:lstStyle/>
          <a:p>
            <a:r>
              <a:rPr lang="en-IN" sz="4800" b="1" dirty="0"/>
              <a:t>Phase 1: CountVectorizer</a:t>
            </a:r>
            <a:r>
              <a:rPr lang="en-IN" dirty="0"/>
              <a:t> </a:t>
            </a:r>
            <a:endParaRPr lang="en-IN" dirty="0"/>
          </a:p>
        </p:txBody>
      </p:sp>
      <p:sp>
        <p:nvSpPr>
          <p:cNvPr id="11" name="Content Placeholder 10"/>
          <p:cNvSpPr>
            <a:spLocks noGrp="1"/>
          </p:cNvSpPr>
          <p:nvPr>
            <p:ph idx="1"/>
          </p:nvPr>
        </p:nvSpPr>
        <p:spPr>
          <a:xfrm>
            <a:off x="559293" y="1615736"/>
            <a:ext cx="10838895" cy="4561227"/>
          </a:xfrm>
        </p:spPr>
        <p:txBody>
          <a:bodyPr>
            <a:normAutofit/>
          </a:bodyPr>
          <a:lstStyle/>
          <a:p>
            <a:pPr>
              <a:lnSpc>
                <a:spcPct val="100000"/>
              </a:lnSpc>
            </a:pPr>
            <a:r>
              <a:rPr lang="en-IN" sz="2400" dirty="0"/>
              <a:t>Count Vector is used to transform the given text into a vector form on basis of the frequency of each word occurs in the entire text.</a:t>
            </a:r>
            <a:endParaRPr lang="en-IN" sz="2400" dirty="0"/>
          </a:p>
          <a:p>
            <a:pPr>
              <a:lnSpc>
                <a:spcPct val="100000"/>
              </a:lnSpc>
            </a:pPr>
            <a:r>
              <a:rPr lang="en-IN" sz="2400" dirty="0"/>
              <a:t>It create a matrix in which each unique word is represented by a column of the matrix and the each text sample from </a:t>
            </a:r>
            <a:endParaRPr lang="en-IN" sz="2400" dirty="0"/>
          </a:p>
          <a:p>
            <a:pPr marL="0" indent="0">
              <a:lnSpc>
                <a:spcPct val="100000"/>
              </a:lnSpc>
              <a:buNone/>
            </a:pPr>
            <a:r>
              <a:rPr lang="en-IN" sz="2400" dirty="0"/>
              <a:t>    the data is the row in a matrix.</a:t>
            </a:r>
            <a:endParaRPr lang="en-IN" sz="2400" dirty="0"/>
          </a:p>
        </p:txBody>
      </p:sp>
      <p:pic>
        <p:nvPicPr>
          <p:cNvPr id="13" name="Content Placeholder 8"/>
          <p:cNvPicPr>
            <a:picLocks noChangeAspect="1"/>
          </p:cNvPicPr>
          <p:nvPr/>
        </p:nvPicPr>
        <p:blipFill>
          <a:blip r:embed="rId1"/>
          <a:stretch>
            <a:fillRect/>
          </a:stretch>
        </p:blipFill>
        <p:spPr>
          <a:xfrm>
            <a:off x="6096000" y="2980015"/>
            <a:ext cx="5456808" cy="35128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37" y="365125"/>
            <a:ext cx="10732363" cy="1325563"/>
          </a:xfrm>
        </p:spPr>
        <p:txBody>
          <a:bodyPr/>
          <a:lstStyle/>
          <a:p>
            <a:r>
              <a:rPr lang="en-IN" sz="4800" b="1" dirty="0"/>
              <a:t>Phase 2: TfidVectorizer</a:t>
            </a:r>
            <a:endParaRPr lang="en-IN" sz="4800" b="1" dirty="0"/>
          </a:p>
        </p:txBody>
      </p:sp>
      <p:sp>
        <p:nvSpPr>
          <p:cNvPr id="7" name="Content Placeholder 6"/>
          <p:cNvSpPr>
            <a:spLocks noGrp="1"/>
          </p:cNvSpPr>
          <p:nvPr>
            <p:ph idx="1"/>
          </p:nvPr>
        </p:nvSpPr>
        <p:spPr>
          <a:xfrm>
            <a:off x="505556" y="1690688"/>
            <a:ext cx="10848244" cy="4802187"/>
          </a:xfrm>
        </p:spPr>
        <p:txBody>
          <a:bodyPr>
            <a:normAutofit/>
          </a:bodyPr>
          <a:lstStyle/>
          <a:p>
            <a:r>
              <a:rPr lang="en-US" sz="2400" dirty="0"/>
              <a:t>TfidfVectorizer. Convert a collection of raw documents to a matrix of TF-IDF features. Equivalent to CountVectorizer followed by TfidfTransformer.</a:t>
            </a:r>
            <a:endParaRPr lang="en-US" sz="2400" dirty="0"/>
          </a:p>
          <a:p>
            <a:r>
              <a:rPr lang="en-US" sz="2400" dirty="0"/>
              <a:t>The TfidfTransformer transforms a count matrix to a normalized tf or </a:t>
            </a:r>
            <a:endParaRPr lang="en-US" sz="2400" dirty="0"/>
          </a:p>
          <a:p>
            <a:pPr marL="0" indent="0">
              <a:buNone/>
            </a:pPr>
            <a:r>
              <a:rPr lang="en-US" sz="2400" dirty="0"/>
              <a:t>tf-idf representation. So although both the CountVectorizer and TfidfTransformer </a:t>
            </a:r>
            <a:endParaRPr lang="en-US" sz="2400" dirty="0"/>
          </a:p>
          <a:p>
            <a:pPr marL="0" indent="0">
              <a:buNone/>
            </a:pPr>
            <a:r>
              <a:rPr lang="en-US" sz="2400" dirty="0"/>
              <a:t>(with use_idf=False) </a:t>
            </a:r>
            <a:endParaRPr lang="en-US" sz="2400" dirty="0"/>
          </a:p>
          <a:p>
            <a:pPr marL="0" indent="0">
              <a:buNone/>
            </a:pPr>
            <a:r>
              <a:rPr lang="en-US" sz="2400" dirty="0"/>
              <a:t>produce term frequencies, </a:t>
            </a:r>
            <a:endParaRPr lang="en-US" sz="2400" dirty="0"/>
          </a:p>
          <a:p>
            <a:pPr marL="0" indent="0">
              <a:buNone/>
            </a:pPr>
            <a:r>
              <a:rPr lang="en-US" sz="2400" dirty="0"/>
              <a:t>TfidfTransformer </a:t>
            </a:r>
            <a:endParaRPr lang="en-US" sz="2400" dirty="0"/>
          </a:p>
          <a:p>
            <a:pPr marL="0" indent="0">
              <a:buNone/>
            </a:pPr>
            <a:r>
              <a:rPr lang="en-US" sz="2400" dirty="0"/>
              <a:t>is normalizing the count.</a:t>
            </a:r>
            <a:endParaRPr lang="en-IN" sz="2400" dirty="0"/>
          </a:p>
        </p:txBody>
      </p:sp>
      <p:pic>
        <p:nvPicPr>
          <p:cNvPr id="9" name="Content Placeholder 4"/>
          <p:cNvPicPr>
            <a:picLocks noChangeAspect="1"/>
          </p:cNvPicPr>
          <p:nvPr/>
        </p:nvPicPr>
        <p:blipFill>
          <a:blip r:embed="rId1"/>
          <a:stretch>
            <a:fillRect/>
          </a:stretch>
        </p:blipFill>
        <p:spPr>
          <a:xfrm>
            <a:off x="4838330" y="3529682"/>
            <a:ext cx="6990156" cy="30985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208"/>
            <a:ext cx="10515600" cy="1020932"/>
          </a:xfrm>
        </p:spPr>
        <p:txBody>
          <a:bodyPr/>
          <a:lstStyle/>
          <a:p>
            <a:pPr algn="l"/>
            <a:r>
              <a:rPr lang="en-US" sz="4800" b="1" dirty="0"/>
              <a:t>R</a:t>
            </a:r>
            <a:r>
              <a:rPr lang="en-IN" altLang="en-US" sz="4800" b="1" dirty="0"/>
              <a:t>ECOMMENDATION OF HEADLINES</a:t>
            </a:r>
            <a:endParaRPr lang="en-IN" altLang="en-US" sz="4800" b="1" dirty="0"/>
          </a:p>
        </p:txBody>
      </p:sp>
      <p:pic>
        <p:nvPicPr>
          <p:cNvPr id="5" name="Content Placeholder 4"/>
          <p:cNvPicPr>
            <a:picLocks noGrp="1" noChangeAspect="1"/>
          </p:cNvPicPr>
          <p:nvPr>
            <p:ph idx="1"/>
          </p:nvPr>
        </p:nvPicPr>
        <p:blipFill>
          <a:blip r:embed="rId1"/>
          <a:stretch>
            <a:fillRect/>
          </a:stretch>
        </p:blipFill>
        <p:spPr>
          <a:xfrm>
            <a:off x="2139518" y="3827935"/>
            <a:ext cx="6915705" cy="2632591"/>
          </a:xfrm>
        </p:spPr>
      </p:pic>
      <p:pic>
        <p:nvPicPr>
          <p:cNvPr id="7" name="Picture 6"/>
          <p:cNvPicPr>
            <a:picLocks noChangeAspect="1"/>
          </p:cNvPicPr>
          <p:nvPr/>
        </p:nvPicPr>
        <p:blipFill>
          <a:blip r:embed="rId2"/>
          <a:stretch>
            <a:fillRect/>
          </a:stretch>
        </p:blipFill>
        <p:spPr>
          <a:xfrm>
            <a:off x="2139315" y="1143635"/>
            <a:ext cx="6915785" cy="25406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69335"/>
          </a:xfrm>
        </p:spPr>
        <p:txBody>
          <a:bodyPr/>
          <a:lstStyle/>
          <a:p>
            <a:pPr algn="l"/>
            <a:r>
              <a:rPr lang="en-IN" sz="4800" b="1" dirty="0"/>
              <a:t>REFERENCES</a:t>
            </a:r>
            <a:endParaRPr lang="en-IN" sz="4800" b="1" dirty="0"/>
          </a:p>
        </p:txBody>
      </p:sp>
      <p:sp>
        <p:nvSpPr>
          <p:cNvPr id="3" name="Content Placeholder 2"/>
          <p:cNvSpPr>
            <a:spLocks noGrp="1"/>
          </p:cNvSpPr>
          <p:nvPr>
            <p:ph idx="1"/>
          </p:nvPr>
        </p:nvSpPr>
        <p:spPr>
          <a:xfrm>
            <a:off x="1066800" y="1455938"/>
            <a:ext cx="10058400" cy="4305670"/>
          </a:xfrm>
        </p:spPr>
        <p:txBody>
          <a:bodyPr>
            <a:normAutofit/>
          </a:bodyPr>
          <a:lstStyle/>
          <a:p>
            <a:pPr marL="342900" indent="-342900">
              <a:lnSpc>
                <a:spcPct val="100000"/>
              </a:lnSpc>
              <a:spcAft>
                <a:spcPts val="10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Y. Liao, J. Lu and D. Liu, "News Recommendation Based on Collaborative Semantic Topic Models and Recommendation Adjustment," 2019 International Conference on Machine Learning and Cybernetics (ICMLC), Kobe, Japan, 2019, pp. 1-6,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10.1109/ICMLC48188.2019.8949259.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0000"/>
              </a:lnSpc>
              <a:spcAft>
                <a:spcPts val="1000"/>
              </a:spcAft>
              <a:buFont typeface="+mj-lt"/>
              <a:buAutoNum type="arabicPeriod"/>
            </a:pPr>
            <a:r>
              <a:rPr lang="en-IN" sz="1600" dirty="0">
                <a:latin typeface="Times New Roman" panose="02020603050405020304" pitchFamily="18" charset="0"/>
                <a:ea typeface="NimbusRomNo9L-Regu"/>
                <a:cs typeface="Times New Roman" panose="02020603050405020304" pitchFamily="18" charset="0"/>
              </a:rPr>
              <a:t>F. Garcin, K. Zhou, B. Faltings and V. Schickel, "Personalized News Recommendation Based on Collaborative Filtering," 2012 IEEE/WIC/ACM International Conferences on Web Intelligence and Intelligent Agent Technology, Macau, 2012, pp. 437-441, doi: 10.1109/WI-IAT.2012.95.</a:t>
            </a:r>
            <a:endParaRPr lang="en-IN" sz="1600" dirty="0">
              <a:latin typeface="Times New Roman" panose="02020603050405020304" pitchFamily="18" charset="0"/>
              <a:ea typeface="NimbusRomNo9L-Regu"/>
              <a:cs typeface="Times New Roman" panose="02020603050405020304" pitchFamily="18" charset="0"/>
            </a:endParaRPr>
          </a:p>
          <a:p>
            <a:pPr marL="342900" indent="-342900">
              <a:lnSpc>
                <a:spcPct val="100000"/>
              </a:lnSpc>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A. Heidarian and M. J. Dinneen, "A Hybrid Geometric Approach for Measuring Similarity Level Among Documents and Document Clustering," 2016 IEEE Second International Conference on Big Data Computing Service and Applications (BigDataService), Oxford, 2016, pp. 142-151, doi: 10.1109/BigDataService.2016.14.</a:t>
            </a:r>
            <a:endParaRPr lang="en-IN"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lang="en-IN" sz="1600" dirty="0">
                <a:latin typeface="Times New Roman" panose="02020603050405020304" pitchFamily="18" charset="0"/>
                <a:cs typeface="Times New Roman" panose="02020603050405020304" pitchFamily="18" charset="0"/>
              </a:rPr>
              <a:t>C. Feng, M. Khan, A. U. Rahman and A. Ahmad, "News Recommendation Systems - Accomplishments, Challenges &amp; Future Directions," in IEEE Access, vol. 8, pp. 16702-16725, 2020, doi: 10.1109/ACCESS.2020.2967792.</a:t>
            </a:r>
            <a:endParaRPr lang="en-IN"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sz="1600" dirty="0">
                <a:sym typeface="+mn-ea"/>
              </a:rPr>
              <a:t>Yuqi Wang and Wenqian Shang, "Personalized news recommendation based on consumers' click behavior," 2015 12th International Conference on Fuzzy Systems and Knowledge Discovery (FSKD), Zhangjiajie, 2015, pp. 634-638, doi: 10.1109/FSKD.2015.7382016.</a:t>
            </a:r>
            <a:endParaRPr sz="1600" dirty="0"/>
          </a:p>
          <a:p>
            <a:pPr marL="342900" indent="-342900">
              <a:lnSpc>
                <a:spcPct val="100000"/>
              </a:lnSpc>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0000"/>
              </a:lnSpc>
              <a:buFont typeface="+mj-lt"/>
              <a:buAutoNum type="arabicPeriod"/>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868" y="286604"/>
            <a:ext cx="10347812" cy="1240356"/>
          </a:xfrm>
        </p:spPr>
        <p:txBody>
          <a:bodyPr>
            <a:normAutofit fontScale="90000"/>
          </a:bodyPr>
          <a:lstStyle/>
          <a:p>
            <a:pPr algn="l"/>
            <a:br>
              <a:rPr lang="en-US" dirty="0"/>
            </a:br>
            <a:r>
              <a:rPr lang="en-US" sz="5300" b="1" dirty="0"/>
              <a:t>ABSTRACT</a:t>
            </a:r>
            <a:endParaRPr lang="en-US" sz="5300" b="1" dirty="0"/>
          </a:p>
        </p:txBody>
      </p:sp>
      <p:sp>
        <p:nvSpPr>
          <p:cNvPr id="3" name="Content Placeholder 2"/>
          <p:cNvSpPr>
            <a:spLocks noGrp="1"/>
          </p:cNvSpPr>
          <p:nvPr>
            <p:ph idx="1"/>
          </p:nvPr>
        </p:nvSpPr>
        <p:spPr>
          <a:xfrm>
            <a:off x="1097280" y="1686757"/>
            <a:ext cx="9911031" cy="4182337"/>
          </a:xfrm>
        </p:spPr>
        <p:txBody>
          <a:bodyPr>
            <a:normAutofit/>
          </a:bodyPr>
          <a:lstStyle/>
          <a:p>
            <a:pPr>
              <a:lnSpc>
                <a:spcPct val="115000"/>
              </a:lnSpc>
              <a:spcBef>
                <a:spcPts val="2065"/>
              </a:spcBef>
              <a:spcAft>
                <a:spcPts val="1000"/>
              </a:spcAft>
            </a:pPr>
            <a:r>
              <a:rPr lang="en-IN" sz="2400" kern="1800" dirty="0">
                <a:solidFill>
                  <a:schemeClr val="tx1"/>
                </a:solidFill>
                <a:effectLst/>
                <a:ea typeface="Microsoft YaHei" panose="020B0503020204020204" pitchFamily="34" charset="-122"/>
                <a:cs typeface="+mn-lt"/>
              </a:rPr>
              <a:t>A news article recommendation is an application used to provide similar news articles for users based on their history. This is achieved through lexical analysis; it recommends articles on various authors and categories. </a:t>
            </a:r>
            <a:r>
              <a:rPr lang="en-IN" sz="2400" dirty="0">
                <a:solidFill>
                  <a:schemeClr val="tx1"/>
                </a:solidFill>
                <a:effectLst/>
                <a:ea typeface="Calibri" panose="020F0502020204030204" pitchFamily="34" charset="0"/>
                <a:cs typeface="+mn-lt"/>
              </a:rPr>
              <a:t>The project “ NEWS ARTICLE RECOMMENDTATION </a:t>
            </a:r>
            <a:r>
              <a:rPr lang="en-IN" sz="2400" dirty="0">
                <a:solidFill>
                  <a:schemeClr val="tx1"/>
                </a:solidFill>
                <a:ea typeface="Calibri" panose="020F0502020204030204" pitchFamily="34" charset="0"/>
                <a:cs typeface="+mn-lt"/>
              </a:rPr>
              <a:t>“</a:t>
            </a:r>
            <a:r>
              <a:rPr lang="en-IN" sz="2400" dirty="0">
                <a:solidFill>
                  <a:schemeClr val="tx1"/>
                </a:solidFill>
                <a:effectLst/>
                <a:ea typeface="Calibri" panose="020F0502020204030204" pitchFamily="34" charset="0"/>
                <a:cs typeface="+mn-lt"/>
              </a:rPr>
              <a:t> is developed in python programming language, which mainly focuses on Natural Language Processing (NLP) by recommending users the </a:t>
            </a:r>
            <a:r>
              <a:rPr lang="en-IN" sz="2400" spc="-25" dirty="0">
                <a:effectLst/>
                <a:ea typeface="Times New Roman" panose="02020603050405020304" pitchFamily="18" charset="0"/>
                <a:cs typeface="+mn-lt"/>
              </a:rPr>
              <a:t>right articles at the right time. The steps involved are creating the dataset and giving it to the system and by using lexical analysis we tokenize into vector forms, and evaluate and compare each vector by Euclidean similarity and recommend news headline.</a:t>
            </a:r>
            <a:endParaRPr lang="en-IN" sz="2400" dirty="0">
              <a:effectLst/>
              <a:ea typeface="Calibri" panose="020F0502020204030204" pitchFamily="34" charset="0"/>
              <a:cs typeface="+mn-lt"/>
            </a:endParaRPr>
          </a:p>
          <a:p>
            <a:endParaRPr lang="en-IN" sz="2400" dirty="0">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1"/>
            <a:ext cx="10177361" cy="988906"/>
          </a:xfrm>
        </p:spPr>
        <p:txBody>
          <a:bodyPr>
            <a:normAutofit/>
          </a:bodyPr>
          <a:lstStyle/>
          <a:p>
            <a:pPr algn="l"/>
            <a:r>
              <a:rPr lang="en-IN" sz="4800" b="1" dirty="0"/>
              <a:t>LITERATURE SURVEY</a:t>
            </a:r>
            <a:endParaRPr lang="en-IN" sz="4800" b="1" dirty="0"/>
          </a:p>
        </p:txBody>
      </p:sp>
      <p:graphicFrame>
        <p:nvGraphicFramePr>
          <p:cNvPr id="7" name="Table 7"/>
          <p:cNvGraphicFramePr>
            <a:graphicFrameLocks noGrp="1"/>
          </p:cNvGraphicFramePr>
          <p:nvPr>
            <p:ph idx="1"/>
          </p:nvPr>
        </p:nvGraphicFramePr>
        <p:xfrm>
          <a:off x="266330" y="988910"/>
          <a:ext cx="11762913" cy="4660251"/>
        </p:xfrm>
        <a:graphic>
          <a:graphicData uri="http://schemas.openxmlformats.org/drawingml/2006/table">
            <a:tbl>
              <a:tblPr firstRow="1" bandRow="1">
                <a:tableStyleId>{3C2FFA5D-87B4-456A-9821-1D502468CF0F}</a:tableStyleId>
              </a:tblPr>
              <a:tblGrid>
                <a:gridCol w="741887"/>
                <a:gridCol w="2690453"/>
                <a:gridCol w="3643163"/>
                <a:gridCol w="2334828"/>
                <a:gridCol w="2352582"/>
              </a:tblGrid>
              <a:tr h="667374">
                <a:tc>
                  <a:txBody>
                    <a:bodyPr/>
                    <a:lstStyle/>
                    <a:p>
                      <a:pPr algn="ctr"/>
                      <a:r>
                        <a:rPr lang="en-US" sz="1800" dirty="0">
                          <a:latin typeface="+mj-lt"/>
                          <a:cs typeface="+mj-lt"/>
                        </a:rPr>
                        <a:t>S.NO</a:t>
                      </a:r>
                      <a:endParaRPr lang="en-US" sz="1800" dirty="0">
                        <a:latin typeface="+mj-lt"/>
                        <a:cs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dirty="0">
                          <a:latin typeface="+mj-lt"/>
                          <a:cs typeface="+mj-lt"/>
                        </a:rPr>
                        <a:t>Author-Publication- Year</a:t>
                      </a:r>
                      <a:endParaRPr lang="en-IN" sz="1800" dirty="0">
                        <a:latin typeface="+mj-lt"/>
                        <a:cs typeface="+mj-lt"/>
                      </a:endParaRPr>
                    </a:p>
                    <a:p>
                      <a:pPr marL="0" marR="0" lvl="0" indent="0" algn="ctr" rtl="0" eaLnBrk="1" fontAlgn="auto" latinLnBrk="0" hangingPunct="1">
                        <a:lnSpc>
                          <a:spcPct val="100000"/>
                        </a:lnSpc>
                        <a:buNone/>
                      </a:pPr>
                      <a:endParaRPr lang="en-IN" sz="1800" dirty="0">
                        <a:latin typeface="+mj-lt"/>
                        <a:cs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dirty="0">
                          <a:latin typeface="+mj-lt"/>
                          <a:cs typeface="+mj-lt"/>
                        </a:rPr>
                        <a:t>Methodology</a:t>
                      </a:r>
                      <a:endParaRPr lang="en-IN" sz="1800" dirty="0"/>
                    </a:p>
                    <a:p>
                      <a:pPr algn="ctr"/>
                      <a:endParaRPr lang="en-IN" sz="1800" dirty="0"/>
                    </a:p>
                  </a:txBody>
                  <a:tcPr/>
                </a:tc>
                <a:tc>
                  <a:txBody>
                    <a:bodyPr/>
                    <a:lstStyle/>
                    <a:p>
                      <a:pPr algn="ctr"/>
                      <a:r>
                        <a:rPr lang="en-IN" sz="1800" dirty="0">
                          <a:latin typeface="+mj-lt"/>
                          <a:cs typeface="+mj-lt"/>
                        </a:rPr>
                        <a:t>Advantages</a:t>
                      </a:r>
                      <a:endParaRPr lang="en-IN" sz="1800" dirty="0">
                        <a:latin typeface="+mj-lt"/>
                        <a:cs typeface="+mj-lt"/>
                      </a:endParaRPr>
                    </a:p>
                  </a:txBody>
                  <a:tcPr/>
                </a:tc>
                <a:tc>
                  <a:txBody>
                    <a:bodyPr/>
                    <a:lstStyle/>
                    <a:p>
                      <a:pPr algn="ctr"/>
                      <a:r>
                        <a:rPr lang="en-IN" sz="1800" dirty="0">
                          <a:latin typeface="+mj-lt"/>
                          <a:cs typeface="+mj-lt"/>
                        </a:rPr>
                        <a:t>Limitations</a:t>
                      </a:r>
                      <a:endParaRPr lang="en-IN" sz="1800" dirty="0">
                        <a:latin typeface="+mj-lt"/>
                        <a:cs typeface="+mj-lt"/>
                      </a:endParaRPr>
                    </a:p>
                  </a:txBody>
                  <a:tcPr/>
                </a:tc>
              </a:tr>
              <a:tr h="1950717">
                <a:tc>
                  <a:txBody>
                    <a:bodyPr/>
                    <a:lstStyle/>
                    <a:p>
                      <a:pPr algn="ctr"/>
                      <a:r>
                        <a:rPr lang="en-US" sz="1600" dirty="0"/>
                        <a:t>1.</a:t>
                      </a:r>
                      <a:endParaRPr lang="en-IN" sz="1600" dirty="0"/>
                    </a:p>
                  </a:txBody>
                  <a:tcPr/>
                </a:tc>
                <a:tc>
                  <a:txBody>
                    <a:bodyPr/>
                    <a:lstStyle/>
                    <a:p>
                      <a:pPr lvl="0"/>
                      <a:r>
                        <a:rPr lang="en-IN" sz="1600" kern="1200" dirty="0">
                          <a:solidFill>
                            <a:schemeClr val="dk1"/>
                          </a:solidFill>
                          <a:effectLst/>
                          <a:latin typeface="+mn-lt"/>
                          <a:ea typeface="+mn-ea"/>
                          <a:cs typeface="+mn-cs"/>
                        </a:rPr>
                        <a:t>News recommendation based on collaborative semantic topic models and recommendation adjustment.</a:t>
                      </a:r>
                      <a:endParaRPr lang="en-IN" sz="1600" kern="1200" dirty="0">
                        <a:solidFill>
                          <a:schemeClr val="dk1"/>
                        </a:solidFill>
                        <a:effectLst/>
                        <a:latin typeface="+mn-lt"/>
                        <a:ea typeface="+mn-ea"/>
                        <a:cs typeface="+mn-cs"/>
                      </a:endParaRPr>
                    </a:p>
                    <a:p>
                      <a:r>
                        <a:rPr lang="en-IN" sz="1600" kern="1200" dirty="0">
                          <a:solidFill>
                            <a:schemeClr val="dk1"/>
                          </a:solidFill>
                          <a:effectLst/>
                          <a:latin typeface="+mn-lt"/>
                          <a:ea typeface="+mn-ea"/>
                          <a:cs typeface="+mn-cs"/>
                        </a:rPr>
                        <a:t>Yu-Shan Liao, Jun-Yi Lu, Dune-Ren Liu. 2019</a:t>
                      </a:r>
                      <a:endParaRPr lang="en-IN" sz="1600" kern="1200" dirty="0">
                        <a:solidFill>
                          <a:schemeClr val="dk1"/>
                        </a:solidFill>
                        <a:effectLst/>
                        <a:latin typeface="+mn-lt"/>
                        <a:ea typeface="+mn-ea"/>
                        <a:cs typeface="+mn-cs"/>
                      </a:endParaRPr>
                    </a:p>
                    <a:p>
                      <a:endParaRPr lang="en-IN" sz="1600" dirty="0"/>
                    </a:p>
                  </a:txBody>
                  <a:tcPr/>
                </a:tc>
                <a:tc>
                  <a:txBody>
                    <a:bodyPr/>
                    <a:lstStyle/>
                    <a:p>
                      <a:r>
                        <a:rPr lang="en-US" sz="1600" dirty="0"/>
                        <a:t>Collaborative filtering such as Matrix Factorization is a typical way to extract the implicit factors for predicting the preference ratings of users.</a:t>
                      </a:r>
                      <a:endParaRPr lang="en-IN" sz="1600" dirty="0"/>
                    </a:p>
                  </a:txBody>
                  <a:tcPr/>
                </a:tc>
                <a:tc>
                  <a:txBody>
                    <a:bodyPr/>
                    <a:lstStyle/>
                    <a:p>
                      <a:r>
                        <a:rPr lang="en-US" sz="1600" dirty="0"/>
                        <a:t>Matrix Factorization models ratings as the dot product between the user vector and the item vector. </a:t>
                      </a:r>
                      <a:endParaRPr lang="en-IN" sz="1600" dirty="0"/>
                    </a:p>
                  </a:txBody>
                  <a:tcPr/>
                </a:tc>
                <a:tc>
                  <a:txBody>
                    <a:bodyPr/>
                    <a:lstStyle/>
                    <a:p>
                      <a:r>
                        <a:rPr lang="en-US" sz="1600" dirty="0"/>
                        <a:t>Euclidean proximity gives a nice balance between being sensitive to vector direction (for vectors far enough from the origin) without being overtly biased to popular items. </a:t>
                      </a:r>
                      <a:endParaRPr lang="en-IN" sz="1600" dirty="0"/>
                    </a:p>
                  </a:txBody>
                  <a:tcPr/>
                </a:tc>
              </a:tr>
              <a:tr h="1993844">
                <a:tc>
                  <a:txBody>
                    <a:bodyPr/>
                    <a:lstStyle/>
                    <a:p>
                      <a:pPr algn="ctr"/>
                      <a:r>
                        <a:rPr lang="en-US" sz="1600" dirty="0"/>
                        <a:t>2.</a:t>
                      </a:r>
                      <a:endParaRPr lang="en-IN" sz="1600" dirty="0"/>
                    </a:p>
                  </a:txBody>
                  <a:tcPr/>
                </a:tc>
                <a:tc>
                  <a:txBody>
                    <a:bodyPr/>
                    <a:lstStyle/>
                    <a:p>
                      <a:pPr lvl="0"/>
                      <a:r>
                        <a:rPr lang="en-IN" sz="1600" kern="1200" dirty="0">
                          <a:solidFill>
                            <a:schemeClr val="dk1"/>
                          </a:solidFill>
                          <a:effectLst/>
                          <a:latin typeface="+mn-lt"/>
                          <a:ea typeface="+mn-ea"/>
                          <a:cs typeface="+mn-cs"/>
                        </a:rPr>
                        <a:t>Personalized News Recommendation Based on Collaborative Filtering</a:t>
                      </a:r>
                      <a:endParaRPr lang="en-IN" sz="1600" kern="1200" dirty="0">
                        <a:solidFill>
                          <a:schemeClr val="dk1"/>
                        </a:solidFill>
                        <a:effectLst/>
                        <a:latin typeface="+mn-lt"/>
                        <a:ea typeface="+mn-ea"/>
                        <a:cs typeface="+mn-cs"/>
                      </a:endParaRPr>
                    </a:p>
                    <a:p>
                      <a:r>
                        <a:rPr lang="en-IN" sz="1600" kern="1200" dirty="0">
                          <a:solidFill>
                            <a:schemeClr val="dk1"/>
                          </a:solidFill>
                          <a:effectLst/>
                          <a:latin typeface="+mn-lt"/>
                          <a:ea typeface="+mn-ea"/>
                          <a:cs typeface="+mn-cs"/>
                        </a:rPr>
                        <a:t>Florent Garcin, Kai Zhou, Boi Faltings. 2012</a:t>
                      </a:r>
                      <a:endParaRPr lang="en-IN" sz="1600" kern="1200" dirty="0">
                        <a:solidFill>
                          <a:schemeClr val="dk1"/>
                        </a:solidFill>
                        <a:effectLst/>
                        <a:latin typeface="+mn-lt"/>
                        <a:ea typeface="+mn-ea"/>
                        <a:cs typeface="+mn-cs"/>
                      </a:endParaRPr>
                    </a:p>
                  </a:txBody>
                  <a:tcPr/>
                </a:tc>
                <a:tc>
                  <a:txBody>
                    <a:bodyPr/>
                    <a:lstStyle/>
                    <a:p>
                      <a:r>
                        <a:rPr lang="en-US" sz="1600" dirty="0"/>
                        <a:t>Three approaches for personalized news recommendation: collaborative filtering at the level of news items, content-based system recommending items with similar topics, and a hybrid technique. </a:t>
                      </a:r>
                      <a:endParaRPr lang="en-IN" sz="1600" dirty="0"/>
                    </a:p>
                  </a:txBody>
                  <a:tcPr/>
                </a:tc>
                <a:tc>
                  <a:txBody>
                    <a:bodyPr/>
                    <a:lstStyle/>
                    <a:p>
                      <a:r>
                        <a:rPr lang="en-US" sz="1600" dirty="0"/>
                        <a:t>Personalized recommendations using collaborative filtering can be useful even for individual newspaper sites with limited amounts of data about their users.</a:t>
                      </a:r>
                      <a:endParaRPr lang="en-IN" sz="1600" dirty="0"/>
                    </a:p>
                  </a:txBody>
                  <a:tcPr/>
                </a:tc>
                <a:tc>
                  <a:txBody>
                    <a:bodyPr/>
                    <a:lstStyle/>
                    <a:p>
                      <a:r>
                        <a:rPr lang="en-US" sz="1600" dirty="0"/>
                        <a:t>The performance of collaborative filtering methods degrades with increasing complexity, which is most probably due to overfitting</a:t>
                      </a:r>
                      <a:endParaRPr lang="en-IN" sz="16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129520" cy="988906"/>
          </a:xfrm>
        </p:spPr>
        <p:txBody>
          <a:bodyPr>
            <a:normAutofit/>
          </a:bodyPr>
          <a:lstStyle/>
          <a:p>
            <a:endParaRPr lang="en-IN" dirty="0"/>
          </a:p>
        </p:txBody>
      </p:sp>
      <p:graphicFrame>
        <p:nvGraphicFramePr>
          <p:cNvPr id="7" name="Table 7"/>
          <p:cNvGraphicFramePr>
            <a:graphicFrameLocks noGrp="1"/>
          </p:cNvGraphicFramePr>
          <p:nvPr>
            <p:ph idx="1"/>
          </p:nvPr>
        </p:nvGraphicFramePr>
        <p:xfrm>
          <a:off x="190889" y="656802"/>
          <a:ext cx="11647805" cy="5974080"/>
        </p:xfrm>
        <a:graphic>
          <a:graphicData uri="http://schemas.openxmlformats.org/drawingml/2006/table">
            <a:tbl>
              <a:tblPr firstRow="1" bandRow="1">
                <a:tableStyleId>{3C2FFA5D-87B4-456A-9821-1D502468CF0F}</a:tableStyleId>
              </a:tblPr>
              <a:tblGrid>
                <a:gridCol w="1088390"/>
                <a:gridCol w="2757483"/>
                <a:gridCol w="3142630"/>
                <a:gridCol w="2329500"/>
                <a:gridCol w="2329815"/>
              </a:tblGrid>
              <a:tr h="281686">
                <a:tc>
                  <a:txBody>
                    <a:bodyPr/>
                    <a:lstStyle/>
                    <a:p>
                      <a:pPr algn="ctr"/>
                      <a:r>
                        <a:rPr lang="en-US" sz="1800" dirty="0">
                          <a:latin typeface="+mj-lt"/>
                          <a:cs typeface="+mj-lt"/>
                        </a:rPr>
                        <a:t>S.NO</a:t>
                      </a:r>
                      <a:endParaRPr lang="en-US" sz="1800" dirty="0">
                        <a:latin typeface="+mj-lt"/>
                        <a:cs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dirty="0">
                          <a:latin typeface="+mj-lt"/>
                          <a:cs typeface="+mj-lt"/>
                        </a:rPr>
                        <a:t>Author-Publication- Year</a:t>
                      </a:r>
                      <a:endParaRPr lang="en-IN" sz="1800" dirty="0">
                        <a:latin typeface="+mj-lt"/>
                        <a:cs typeface="+mj-lt"/>
                      </a:endParaRPr>
                    </a:p>
                    <a:p>
                      <a:endParaRPr lang="en-IN" sz="1800" dirty="0">
                        <a:latin typeface="+mj-lt"/>
                        <a:cs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dirty="0">
                          <a:latin typeface="+mj-lt"/>
                          <a:cs typeface="+mj-lt"/>
                        </a:rPr>
                        <a:t>Methodology</a:t>
                      </a:r>
                      <a:endParaRPr lang="en-IN" sz="1600" dirty="0"/>
                    </a:p>
                    <a:p>
                      <a:endParaRPr lang="en-IN" sz="1600" dirty="0"/>
                    </a:p>
                  </a:txBody>
                  <a:tcPr/>
                </a:tc>
                <a:tc>
                  <a:txBody>
                    <a:bodyPr/>
                    <a:lstStyle/>
                    <a:p>
                      <a:pPr algn="ctr"/>
                      <a:r>
                        <a:rPr lang="en-IN" sz="1800" dirty="0">
                          <a:latin typeface="+mj-lt"/>
                          <a:cs typeface="+mj-lt"/>
                        </a:rPr>
                        <a:t>Advantages</a:t>
                      </a:r>
                      <a:endParaRPr lang="en-IN" sz="1800" dirty="0">
                        <a:latin typeface="+mj-lt"/>
                        <a:cs typeface="+mj-lt"/>
                      </a:endParaRPr>
                    </a:p>
                  </a:txBody>
                  <a:tcPr/>
                </a:tc>
                <a:tc>
                  <a:txBody>
                    <a:bodyPr/>
                    <a:lstStyle/>
                    <a:p>
                      <a:pPr algn="ctr"/>
                      <a:r>
                        <a:rPr lang="en-IN" sz="1800" dirty="0">
                          <a:latin typeface="+mj-lt"/>
                          <a:cs typeface="+mj-lt"/>
                        </a:rPr>
                        <a:t>Limitations</a:t>
                      </a:r>
                      <a:endParaRPr lang="en-IN" sz="1800" dirty="0">
                        <a:latin typeface="+mj-lt"/>
                        <a:cs typeface="+mj-lt"/>
                      </a:endParaRPr>
                    </a:p>
                  </a:txBody>
                  <a:tcPr/>
                </a:tc>
              </a:tr>
              <a:tr h="1695271">
                <a:tc>
                  <a:txBody>
                    <a:bodyPr/>
                    <a:lstStyle/>
                    <a:p>
                      <a:pPr algn="ctr"/>
                      <a:r>
                        <a:rPr lang="en-US" sz="1600" dirty="0"/>
                        <a:t>3.</a:t>
                      </a:r>
                      <a:endParaRPr lang="en-US" sz="1600" dirty="0"/>
                    </a:p>
                  </a:txBody>
                  <a:tcPr/>
                </a:tc>
                <a:tc>
                  <a:txBody>
                    <a:bodyPr/>
                    <a:lstStyle/>
                    <a:p>
                      <a:pPr lvl="0"/>
                      <a:r>
                        <a:rPr lang="en-IN" sz="1600" kern="1200" dirty="0">
                          <a:solidFill>
                            <a:schemeClr val="dk1"/>
                          </a:solidFill>
                          <a:effectLst/>
                          <a:latin typeface="+mn-lt"/>
                          <a:ea typeface="+mn-ea"/>
                          <a:cs typeface="+mn-cs"/>
                        </a:rPr>
                        <a:t>A Hybrid Geometric Approach for Measuring Similarity Level Among Documents and Document Clustering.</a:t>
                      </a:r>
                      <a:endParaRPr lang="en-IN" sz="1600" kern="1200" dirty="0">
                        <a:solidFill>
                          <a:schemeClr val="dk1"/>
                        </a:solidFill>
                        <a:effectLst/>
                        <a:latin typeface="+mn-lt"/>
                        <a:ea typeface="+mn-ea"/>
                        <a:cs typeface="+mn-cs"/>
                      </a:endParaRPr>
                    </a:p>
                    <a:p>
                      <a:r>
                        <a:rPr lang="en-IN" sz="1600" kern="1200" dirty="0">
                          <a:solidFill>
                            <a:schemeClr val="dk1"/>
                          </a:solidFill>
                          <a:effectLst/>
                          <a:latin typeface="+mn-lt"/>
                          <a:ea typeface="+mn-ea"/>
                          <a:cs typeface="+mn-cs"/>
                        </a:rPr>
                        <a:t>Arash Hadrian. 2016</a:t>
                      </a:r>
                      <a:endParaRPr lang="en-IN" sz="1600" kern="1200" dirty="0">
                        <a:solidFill>
                          <a:schemeClr val="dk1"/>
                        </a:solidFill>
                        <a:effectLst/>
                        <a:latin typeface="+mn-lt"/>
                        <a:ea typeface="+mn-ea"/>
                        <a:cs typeface="+mn-cs"/>
                      </a:endParaRPr>
                    </a:p>
                  </a:txBody>
                  <a:tcPr/>
                </a:tc>
                <a:tc>
                  <a:txBody>
                    <a:bodyPr/>
                    <a:lstStyle/>
                    <a:p>
                      <a:r>
                        <a:rPr lang="en-US" sz="1600" dirty="0"/>
                        <a:t>Measure the similarity between documents is tousle the terms within the documents to represent them as vectors and measure the similarity among them based on the angle or Euclidean distance between each pair.</a:t>
                      </a:r>
                      <a:endParaRPr lang="en-US" sz="1600" dirty="0"/>
                    </a:p>
                  </a:txBody>
                  <a:tcPr/>
                </a:tc>
                <a:tc>
                  <a:txBody>
                    <a:bodyPr/>
                    <a:lstStyle/>
                    <a:p>
                      <a:r>
                        <a:rPr lang="en-US" sz="1600" dirty="0"/>
                        <a:t>Using ED the highest similarity between two vectors happens when they are plotted in the same point in space and ED between them is 0.</a:t>
                      </a:r>
                      <a:endParaRPr lang="en-US" sz="1600" dirty="0"/>
                    </a:p>
                  </a:txBody>
                  <a:tcPr/>
                </a:tc>
                <a:tc>
                  <a:txBody>
                    <a:bodyPr/>
                    <a:lstStyle/>
                    <a:p>
                      <a:pPr algn="l"/>
                      <a:endParaRPr lang="en-IN" sz="1600" dirty="0"/>
                    </a:p>
                    <a:p>
                      <a:pPr algn="l"/>
                      <a:endParaRPr lang="en-IN" sz="1600" dirty="0"/>
                    </a:p>
                    <a:p>
                      <a:pPr algn="l"/>
                      <a:endParaRPr lang="en-IN" sz="1600" dirty="0"/>
                    </a:p>
                    <a:p>
                      <a:pPr algn="ctr"/>
                      <a:r>
                        <a:rPr lang="en-IN" sz="2800" b="0" dirty="0"/>
                        <a:t>-</a:t>
                      </a:r>
                      <a:endParaRPr lang="en-IN" sz="2800" b="0" dirty="0"/>
                    </a:p>
                  </a:txBody>
                  <a:tcPr/>
                </a:tc>
              </a:tr>
              <a:tr h="1528140">
                <a:tc>
                  <a:txBody>
                    <a:bodyPr/>
                    <a:lstStyle/>
                    <a:p>
                      <a:pPr algn="ctr"/>
                      <a:r>
                        <a:rPr lang="en-US" sz="1600" dirty="0"/>
                        <a:t>4.</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News Recommendation Systems - Accomplishments, Challenges &amp; Future Directions. Chong feng , Muzammil khan. 2018</a:t>
                      </a:r>
                      <a:endParaRPr lang="en-IN" sz="1600" dirty="0"/>
                    </a:p>
                    <a:p>
                      <a:endParaRPr lang="en-IN" sz="1600" dirty="0"/>
                    </a:p>
                  </a:txBody>
                  <a:tcPr/>
                </a:tc>
                <a:tc>
                  <a:txBody>
                    <a:bodyPr/>
                    <a:lstStyle/>
                    <a:p>
                      <a:r>
                        <a:rPr lang="en-US" sz="1600" dirty="0"/>
                        <a:t>The objectives of the current work are to identify and classify the challenges in news recommendation domain.</a:t>
                      </a:r>
                      <a:endParaRPr lang="en-US" sz="1600" dirty="0"/>
                    </a:p>
                  </a:txBody>
                  <a:tcPr/>
                </a:tc>
                <a:tc>
                  <a:txBody>
                    <a:bodyPr/>
                    <a:lstStyle/>
                    <a:p>
                      <a:r>
                        <a:rPr lang="en-US" sz="1600" dirty="0"/>
                        <a:t>Personalized news recommendations systems, recommend news from enormous collection of news articles based use preferences.</a:t>
                      </a:r>
                      <a:endParaRPr lang="en-US" sz="1600" dirty="0"/>
                    </a:p>
                  </a:txBody>
                  <a:tcPr/>
                </a:tc>
                <a:tc>
                  <a:txBody>
                    <a:bodyPr/>
                    <a:lstStyle/>
                    <a:p>
                      <a:r>
                        <a:rPr lang="en-US" sz="1600" dirty="0"/>
                        <a:t>Recommendation systems are expected to serve millions of users at a time . Items need to be recommended precisely and efficiently from a huge collection.</a:t>
                      </a:r>
                      <a:endParaRPr lang="en-US" sz="1600" dirty="0"/>
                    </a:p>
                  </a:txBody>
                  <a:tcPr/>
                </a:tc>
              </a:tr>
              <a:tr h="1546225">
                <a:tc>
                  <a:txBody>
                    <a:bodyPr/>
                    <a:lstStyle/>
                    <a:p>
                      <a:pPr algn="ctr"/>
                      <a:r>
                        <a:rPr lang="en-US" sz="1600" dirty="0"/>
                        <a:t>5.</a:t>
                      </a:r>
                      <a:endParaRPr lang="en-US" sz="1600" dirty="0"/>
                    </a:p>
                  </a:txBody>
                  <a:tcPr/>
                </a:tc>
                <a:tc>
                  <a:txBody>
                    <a:bodyPr/>
                    <a:lstStyle/>
                    <a:p>
                      <a:r>
                        <a:rPr lang="en-US" sz="1600" dirty="0"/>
                        <a:t>Personalized News Recommendation Based on Consumers’ Click Behavior.</a:t>
                      </a:r>
                      <a:r>
                        <a:rPr lang="en-IN" sz="1600" dirty="0"/>
                        <a:t> Yuqi Wang, Wenqian Shang. 2015</a:t>
                      </a:r>
                      <a:endParaRPr lang="en-IN" sz="1600" dirty="0"/>
                    </a:p>
                  </a:txBody>
                  <a:tcPr/>
                </a:tc>
                <a:tc>
                  <a:txBody>
                    <a:bodyPr/>
                    <a:lstStyle/>
                    <a:p>
                      <a:r>
                        <a:rPr lang="en-US" sz="1600" dirty="0"/>
                        <a:t>Consumers browse the website according to their interests, so there will be some potential association between the pages clicked by same consumers</a:t>
                      </a:r>
                      <a:endParaRPr lang="en-US" sz="1600" dirty="0"/>
                    </a:p>
                  </a:txBody>
                  <a:tcPr/>
                </a:tc>
                <a:tc>
                  <a:txBody>
                    <a:bodyPr/>
                    <a:lstStyle/>
                    <a:p>
                      <a:r>
                        <a:rPr lang="en-US" sz="1600" dirty="0"/>
                        <a:t>The preferences are obtained through potential associations between news in the news browsing sequence of </a:t>
                      </a:r>
                      <a:r>
                        <a:rPr lang="en-US" sz="1600" dirty="0" err="1"/>
                        <a:t>aconsumer</a:t>
                      </a:r>
                      <a:r>
                        <a:rPr lang="en-US" sz="1600" dirty="0"/>
                        <a:t>.</a:t>
                      </a:r>
                      <a:endParaRPr lang="en-US" sz="1600" dirty="0"/>
                    </a:p>
                  </a:txBody>
                  <a:tcPr/>
                </a:tc>
                <a:tc>
                  <a:txBody>
                    <a:bodyPr/>
                    <a:lstStyle/>
                    <a:p>
                      <a:r>
                        <a:rPr lang="en-US" sz="1600" dirty="0"/>
                        <a:t>the precision of recommendation based on traditional </a:t>
                      </a:r>
                      <a:r>
                        <a:rPr lang="en-US" sz="1600" dirty="0" err="1"/>
                        <a:t>newsrecommendation</a:t>
                      </a:r>
                      <a:r>
                        <a:rPr lang="en-US" sz="1600" dirty="0"/>
                        <a:t> algorithm is low because of the </a:t>
                      </a:r>
                      <a:r>
                        <a:rPr lang="en-US" sz="1600" dirty="0" err="1"/>
                        <a:t>negativeinfluence</a:t>
                      </a:r>
                      <a:r>
                        <a:rPr lang="en-US" sz="1600" dirty="0"/>
                        <a:t> of low association rules.</a:t>
                      </a:r>
                      <a:endParaRPr lang="en-US" sz="16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42701"/>
          </a:xfrm>
        </p:spPr>
        <p:txBody>
          <a:bodyPr/>
          <a:lstStyle/>
          <a:p>
            <a:pPr algn="l"/>
            <a:r>
              <a:rPr lang="en-US" sz="4800" b="1" dirty="0"/>
              <a:t>P</a:t>
            </a:r>
            <a:r>
              <a:rPr lang="en-IN" altLang="en-US" sz="4800" b="1" dirty="0"/>
              <a:t>ROBLEM STATEMENT</a:t>
            </a:r>
            <a:endParaRPr lang="en-IN" altLang="en-US" sz="4800" b="1" dirty="0"/>
          </a:p>
        </p:txBody>
      </p:sp>
      <p:sp>
        <p:nvSpPr>
          <p:cNvPr id="3" name="Content Placeholder 2"/>
          <p:cNvSpPr>
            <a:spLocks noGrp="1"/>
          </p:cNvSpPr>
          <p:nvPr>
            <p:ph idx="1"/>
          </p:nvPr>
        </p:nvSpPr>
        <p:spPr>
          <a:xfrm>
            <a:off x="1097280" y="1775534"/>
            <a:ext cx="10058400" cy="4093560"/>
          </a:xfrm>
        </p:spPr>
        <p:txBody>
          <a:bodyPr>
            <a:normAutofit/>
          </a:bodyPr>
          <a:lstStyle/>
          <a:p>
            <a:r>
              <a:rPr lang="en-US" sz="2400" dirty="0"/>
              <a:t>News publishers have decreased disseminating news through conventional newspapers and have migrated to the use of digital means like websites and purpose-built mobile applications. It is observed that news recommendation systems can automatically process lengthy articles and identify similar articles for readers considering predefined criteria. The objectives of the current work are to identify and classify the challenges in news recommendation domain, to identify state-of-the-art approaches and classify on the application domain, to identify datasets used for evaluation and their sources, the evaluation approaches used and to highlight the challenges explicitly addressed</a:t>
            </a:r>
            <a:r>
              <a:rPr lang="en-US" sz="2400" i="0" dirty="0">
                <a:solidFill>
                  <a:srgbClr val="292929"/>
                </a:solidFill>
                <a:effectLst/>
              </a:rPr>
              <a:t>. An important role of newspapers is to optimally inform readers, balancing between providing news that interests readers, news that provides alternate views or opinions, and news that editors believe readers have to know about.</a:t>
            </a:r>
            <a:endParaRPr lang="en-US" sz="2400" i="0" dirty="0">
              <a:solidFill>
                <a:srgbClr val="292929"/>
              </a:solidFill>
              <a:effectLst/>
            </a:endParaRP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1"/>
          <a:stretch>
            <a:fillRect/>
          </a:stretch>
        </p:blipFill>
        <p:spPr>
          <a:xfrm>
            <a:off x="5291092" y="407530"/>
            <a:ext cx="4216400" cy="5868988"/>
          </a:xfrm>
          <a:ln>
            <a:solidFill>
              <a:schemeClr val="tx2">
                <a:lumMod val="75000"/>
              </a:schemeClr>
            </a:solidFill>
          </a:ln>
        </p:spPr>
      </p:pic>
      <p:sp>
        <p:nvSpPr>
          <p:cNvPr id="7" name="Rectangle 6"/>
          <p:cNvSpPr/>
          <p:nvPr/>
        </p:nvSpPr>
        <p:spPr>
          <a:xfrm>
            <a:off x="5291092" y="374753"/>
            <a:ext cx="3284738" cy="227268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6917947" y="2705141"/>
            <a:ext cx="2316347" cy="15401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7947" y="4309293"/>
            <a:ext cx="2316347" cy="186956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p:cNvCxnSpPr/>
          <p:nvPr/>
        </p:nvCxnSpPr>
        <p:spPr>
          <a:xfrm>
            <a:off x="719090" y="3769567"/>
            <a:ext cx="62451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9090" y="4270310"/>
            <a:ext cx="6245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9090" y="4009053"/>
            <a:ext cx="62451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51657" y="3552696"/>
            <a:ext cx="2561049" cy="1200329"/>
          </a:xfrm>
          <a:prstGeom prst="rect">
            <a:avLst/>
          </a:prstGeom>
          <a:noFill/>
        </p:spPr>
        <p:txBody>
          <a:bodyPr wrap="square" rtlCol="0">
            <a:spAutoFit/>
          </a:bodyPr>
          <a:lstStyle/>
          <a:p>
            <a:r>
              <a:rPr lang="en-IN" dirty="0"/>
              <a:t>NAREN </a:t>
            </a:r>
            <a:endParaRPr lang="en-IN" dirty="0"/>
          </a:p>
          <a:p>
            <a:r>
              <a:rPr lang="en-IN" dirty="0"/>
              <a:t>MITHUN</a:t>
            </a:r>
            <a:endParaRPr lang="en-IN" dirty="0"/>
          </a:p>
          <a:p>
            <a:r>
              <a:rPr lang="en-IN" dirty="0"/>
              <a:t>SANJAY</a:t>
            </a:r>
            <a:endParaRPr lang="en-IN" dirty="0"/>
          </a:p>
          <a:p>
            <a:endParaRPr lang="en-IN" dirty="0"/>
          </a:p>
        </p:txBody>
      </p:sp>
      <p:sp>
        <p:nvSpPr>
          <p:cNvPr id="16" name="TextBox 15"/>
          <p:cNvSpPr txBox="1"/>
          <p:nvPr/>
        </p:nvSpPr>
        <p:spPr>
          <a:xfrm>
            <a:off x="507673" y="587832"/>
            <a:ext cx="6093372" cy="1845310"/>
          </a:xfrm>
          <a:prstGeom prst="rect">
            <a:avLst/>
          </a:prstGeom>
          <a:noFill/>
        </p:spPr>
        <p:txBody>
          <a:bodyPr wrap="square">
            <a:spAutoFit/>
          </a:bodyPr>
          <a:lstStyle/>
          <a:p>
            <a:r>
              <a:rPr lang="en-IN" sz="4800" b="1" dirty="0">
                <a:latin typeface="+mj-lt"/>
                <a:cs typeface="+mj-lt"/>
              </a:rPr>
              <a:t>BASIC FLOW </a:t>
            </a:r>
            <a:br>
              <a:rPr lang="en-IN" sz="4800" b="1" dirty="0">
                <a:latin typeface="+mj-lt"/>
                <a:cs typeface="+mj-lt"/>
              </a:rPr>
            </a:br>
            <a:r>
              <a:rPr lang="en-IN" sz="4800" b="1" dirty="0">
                <a:latin typeface="+mj-lt"/>
                <a:cs typeface="+mj-lt"/>
              </a:rPr>
              <a:t>DIAGRAM</a:t>
            </a:r>
            <a:r>
              <a:rPr lang="en-IN" sz="6600" dirty="0">
                <a:latin typeface="+mj-lt"/>
                <a:cs typeface="+mj-lt"/>
              </a:rPr>
              <a:t> </a:t>
            </a:r>
            <a:endParaRPr lang="en-IN" sz="6600" dirty="0">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2"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2"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randombar(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8" grpId="0" animBg="1"/>
      <p:bldP spid="9" grpId="0" animBg="1"/>
      <p:bldP spid="9" grpId="1" animBg="1"/>
      <p:bldP spid="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045" y="485368"/>
            <a:ext cx="10888807" cy="829945"/>
          </a:xfrm>
          <a:prstGeom prst="rect">
            <a:avLst/>
          </a:prstGeom>
          <a:noFill/>
        </p:spPr>
        <p:txBody>
          <a:bodyPr wrap="square">
            <a:spAutoFit/>
          </a:bodyPr>
          <a:lstStyle/>
          <a:p>
            <a:pPr algn="l"/>
            <a:r>
              <a:rPr lang="en-IN" sz="4800" b="1" dirty="0">
                <a:latin typeface="+mj-lt"/>
                <a:cs typeface="+mj-lt"/>
              </a:rPr>
              <a:t>Module 1: Dataset Handling</a:t>
            </a:r>
            <a:endParaRPr lang="en-IN" sz="4800" b="1" dirty="0">
              <a:latin typeface="+mj-lt"/>
              <a:cs typeface="+mj-lt"/>
            </a:endParaRPr>
          </a:p>
        </p:txBody>
      </p:sp>
      <p:sp>
        <p:nvSpPr>
          <p:cNvPr id="7" name="Content Placeholder 6"/>
          <p:cNvSpPr>
            <a:spLocks noGrp="1"/>
          </p:cNvSpPr>
          <p:nvPr>
            <p:ph idx="1"/>
          </p:nvPr>
        </p:nvSpPr>
        <p:spPr>
          <a:xfrm>
            <a:off x="838200" y="1526959"/>
            <a:ext cx="10515600" cy="5131292"/>
          </a:xfrm>
        </p:spPr>
        <p:txBody>
          <a:bodyPr>
            <a:normAutofit/>
          </a:bodyPr>
          <a:lstStyle/>
          <a:p>
            <a:pPr algn="l">
              <a:buSzPct val="75000"/>
              <a:buFont typeface="Wingdings" panose="05000000000000000000" charset="0"/>
              <a:buChar char="v"/>
            </a:pPr>
            <a:r>
              <a:rPr lang="en-US" sz="3200" b="1" dirty="0">
                <a:latin typeface="+mj-lt"/>
                <a:cs typeface="+mj-lt"/>
              </a:rPr>
              <a:t>Include Dataset</a:t>
            </a:r>
            <a:endParaRPr lang="en-US" sz="2400" dirty="0"/>
          </a:p>
          <a:p>
            <a:pPr lvl="2"/>
            <a:r>
              <a:rPr lang="en-US" sz="2400" dirty="0"/>
              <a:t>The dataset which we have used here is the BCC News Dataset.</a:t>
            </a:r>
            <a:endParaRPr lang="en-US" sz="2400" dirty="0"/>
          </a:p>
          <a:p>
            <a:pPr lvl="2"/>
            <a:r>
              <a:rPr lang="en-US" sz="2400" dirty="0"/>
              <a:t>“read_json “ function is used to include the dataset in code implementation.</a:t>
            </a:r>
            <a:endParaRPr lang="en-US" sz="2400" dirty="0"/>
          </a:p>
          <a:p>
            <a:pPr lvl="2"/>
            <a:endParaRPr lang="en-US" sz="2400" dirty="0"/>
          </a:p>
          <a:p>
            <a:pPr lvl="1" algn="l"/>
            <a:endParaRPr lang="en-IN" dirty="0"/>
          </a:p>
        </p:txBody>
      </p:sp>
      <p:pic>
        <p:nvPicPr>
          <p:cNvPr id="9" name="Picture 8"/>
          <p:cNvPicPr>
            <a:picLocks noChangeAspect="1"/>
          </p:cNvPicPr>
          <p:nvPr/>
        </p:nvPicPr>
        <p:blipFill>
          <a:blip r:embed="rId1"/>
          <a:stretch>
            <a:fillRect/>
          </a:stretch>
        </p:blipFill>
        <p:spPr>
          <a:xfrm>
            <a:off x="5166354" y="3241588"/>
            <a:ext cx="5961380" cy="25241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Phase 1: Sort dataset</a:t>
            </a:r>
            <a:endParaRPr lang="en-US" sz="4000" b="1" dirty="0"/>
          </a:p>
        </p:txBody>
      </p:sp>
      <p:sp>
        <p:nvSpPr>
          <p:cNvPr id="9" name="Content Placeholder 8"/>
          <p:cNvSpPr>
            <a:spLocks noGrp="1"/>
          </p:cNvSpPr>
          <p:nvPr>
            <p:ph idx="1"/>
          </p:nvPr>
        </p:nvSpPr>
        <p:spPr>
          <a:xfrm>
            <a:off x="838199" y="1562470"/>
            <a:ext cx="10796795" cy="4829451"/>
          </a:xfrm>
        </p:spPr>
        <p:txBody>
          <a:bodyPr>
            <a:normAutofit/>
          </a:bodyPr>
          <a:lstStyle/>
          <a:p>
            <a:r>
              <a:rPr lang="en-US" sz="2000" dirty="0"/>
              <a:t>Headlines having </a:t>
            </a:r>
            <a:r>
              <a:rPr lang="en-IN" altLang="en-US" sz="2000" dirty="0"/>
              <a:t>greater</a:t>
            </a:r>
            <a:r>
              <a:rPr lang="en-US" sz="2000" dirty="0"/>
              <a:t> than 5 words are </a:t>
            </a:r>
            <a:r>
              <a:rPr lang="en-IN" altLang="en-US" sz="2000" dirty="0"/>
              <a:t>taken</a:t>
            </a:r>
            <a:endParaRPr lang="en-US" sz="2000" dirty="0"/>
          </a:p>
          <a:p>
            <a:pPr marL="0" indent="0">
              <a:buNone/>
            </a:pPr>
            <a:r>
              <a:rPr lang="en-US" sz="2000" dirty="0"/>
              <a:t>from the dataset.</a:t>
            </a:r>
            <a:endParaRPr lang="en-US" sz="2000" dirty="0"/>
          </a:p>
          <a:p>
            <a:r>
              <a:rPr lang="en-IN" altLang="en-US" sz="2000" dirty="0"/>
              <a:t>T</a:t>
            </a:r>
            <a:r>
              <a:rPr lang="en-US" sz="2000" dirty="0"/>
              <a:t>he dataset has </a:t>
            </a:r>
            <a:r>
              <a:rPr lang="en-IN" altLang="en-US" sz="2000" dirty="0"/>
              <a:t>also </a:t>
            </a:r>
            <a:r>
              <a:rPr lang="en-US" sz="2000" dirty="0"/>
              <a:t>been sorted </a:t>
            </a:r>
            <a:r>
              <a:rPr lang="en-IN" altLang="en-US" sz="2000" dirty="0"/>
              <a:t>using</a:t>
            </a:r>
            <a:endParaRPr lang="en-IN" altLang="en-US" sz="2000" dirty="0"/>
          </a:p>
          <a:p>
            <a:pPr marL="0" indent="0">
              <a:buNone/>
            </a:pPr>
            <a:r>
              <a:rPr lang="en-IN" altLang="en-US" sz="2000" dirty="0"/>
              <a:t>the </a:t>
            </a:r>
            <a:r>
              <a:rPr lang="en-US" sz="2000" dirty="0">
                <a:sym typeface="+mn-ea"/>
              </a:rPr>
              <a:t>timestamp function</a:t>
            </a:r>
            <a:r>
              <a:rPr lang="en-IN" altLang="en-US" sz="2000" dirty="0">
                <a:sym typeface="+mn-ea"/>
              </a:rPr>
              <a:t>.</a:t>
            </a:r>
            <a:endParaRPr lang="en-US" sz="2000" dirty="0"/>
          </a:p>
          <a:p>
            <a:pPr marL="0" indent="0">
              <a:buNone/>
            </a:pPr>
            <a:r>
              <a:rPr lang="en-US" sz="4000" b="1" dirty="0">
                <a:latin typeface="+mj-lt"/>
                <a:cs typeface="+mj-lt"/>
              </a:rPr>
              <a:t>Phase 2: Uniqueness Checking</a:t>
            </a:r>
            <a:endParaRPr lang="en-US" sz="2400" dirty="0"/>
          </a:p>
          <a:p>
            <a:r>
              <a:rPr lang="en-US" sz="2000" dirty="0"/>
              <a:t>Initially, the dataset is sorted in </a:t>
            </a:r>
            <a:endParaRPr lang="en-US" sz="2000" dirty="0"/>
          </a:p>
          <a:p>
            <a:pPr marL="0" indent="0">
              <a:buNone/>
            </a:pPr>
            <a:r>
              <a:rPr lang="en-US" sz="2000" dirty="0"/>
              <a:t>descending order for uniqueness </a:t>
            </a:r>
            <a:endParaRPr lang="en-US" sz="2000" dirty="0"/>
          </a:p>
          <a:p>
            <a:pPr marL="0" indent="0">
              <a:buNone/>
            </a:pPr>
            <a:r>
              <a:rPr lang="en-US" sz="2000" dirty="0"/>
              <a:t>checking.</a:t>
            </a:r>
            <a:endParaRPr lang="en-US" sz="2000" dirty="0"/>
          </a:p>
          <a:p>
            <a:r>
              <a:rPr lang="en-US" sz="2000" dirty="0"/>
              <a:t>Final</a:t>
            </a:r>
            <a:r>
              <a:rPr lang="en-IN" altLang="en-US" sz="2000" dirty="0"/>
              <a:t>ly, the</a:t>
            </a:r>
            <a:r>
              <a:rPr lang="en-US" sz="2000" dirty="0"/>
              <a:t> duplicates </a:t>
            </a:r>
            <a:r>
              <a:rPr lang="en-IN" altLang="en-US" sz="2000" dirty="0"/>
              <a:t>are removed </a:t>
            </a:r>
            <a:r>
              <a:rPr lang="en-US" sz="2000" dirty="0"/>
              <a:t>from the dataset.</a:t>
            </a:r>
            <a:endParaRPr lang="en-US" sz="1800" dirty="0"/>
          </a:p>
          <a:p>
            <a:pPr marL="0" indent="0">
              <a:buNone/>
            </a:pPr>
            <a:endParaRPr lang="en-US" sz="18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600" dirty="0"/>
          </a:p>
          <a:p>
            <a:pPr marL="0" indent="0">
              <a:buNone/>
            </a:pPr>
            <a:endParaRPr lang="en-US" sz="1800" dirty="0"/>
          </a:p>
          <a:p>
            <a:pPr marL="0" indent="0">
              <a:buNone/>
            </a:pPr>
            <a:endParaRPr lang="en-IN" sz="1800" dirty="0"/>
          </a:p>
        </p:txBody>
      </p:sp>
      <p:pic>
        <p:nvPicPr>
          <p:cNvPr id="11" name="Picture 10"/>
          <p:cNvPicPr>
            <a:picLocks noChangeAspect="1"/>
          </p:cNvPicPr>
          <p:nvPr/>
        </p:nvPicPr>
        <p:blipFill>
          <a:blip r:embed="rId1"/>
          <a:stretch>
            <a:fillRect/>
          </a:stretch>
        </p:blipFill>
        <p:spPr>
          <a:xfrm>
            <a:off x="6731359" y="631258"/>
            <a:ext cx="5011847" cy="2106227"/>
          </a:xfrm>
          <a:prstGeom prst="rect">
            <a:avLst/>
          </a:prstGeom>
        </p:spPr>
      </p:pic>
      <p:pic>
        <p:nvPicPr>
          <p:cNvPr id="13" name="Picture 12"/>
          <p:cNvPicPr>
            <a:picLocks noChangeAspect="1"/>
          </p:cNvPicPr>
          <p:nvPr/>
        </p:nvPicPr>
        <p:blipFill>
          <a:blip r:embed="rId2"/>
          <a:stretch>
            <a:fillRect/>
          </a:stretch>
        </p:blipFill>
        <p:spPr>
          <a:xfrm>
            <a:off x="6763281" y="3811109"/>
            <a:ext cx="4980559" cy="28065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cs typeface="+mj-lt"/>
              </a:rPr>
              <a:t>Phase 3: Categorize dataset</a:t>
            </a:r>
            <a:br>
              <a:rPr lang="en-US" sz="4800" b="1" dirty="0">
                <a:cs typeface="+mj-lt"/>
              </a:rPr>
            </a:br>
            <a:endParaRPr lang="en-US" sz="4800" b="1" dirty="0">
              <a:cs typeface="+mj-lt"/>
            </a:endParaRPr>
          </a:p>
        </p:txBody>
      </p:sp>
      <p:sp>
        <p:nvSpPr>
          <p:cNvPr id="14" name="Content Placeholder 13"/>
          <p:cNvSpPr>
            <a:spLocks noGrp="1"/>
          </p:cNvSpPr>
          <p:nvPr>
            <p:ph idx="1"/>
          </p:nvPr>
        </p:nvSpPr>
        <p:spPr>
          <a:xfrm>
            <a:off x="527482" y="1455938"/>
            <a:ext cx="10826318" cy="4721025"/>
          </a:xfrm>
        </p:spPr>
        <p:txBody>
          <a:bodyPr/>
          <a:lstStyle/>
          <a:p>
            <a:r>
              <a:rPr lang="en-US" sz="2400" dirty="0"/>
              <a:t>The number of unique categories are </a:t>
            </a:r>
            <a:endParaRPr lang="en-US" sz="2400" dirty="0"/>
          </a:p>
          <a:p>
            <a:pPr marL="0" indent="0">
              <a:buNone/>
            </a:pPr>
            <a:r>
              <a:rPr lang="en-US" sz="2400" dirty="0"/>
              <a:t>displayed.</a:t>
            </a:r>
            <a:endParaRPr lang="en-US" sz="2400" dirty="0"/>
          </a:p>
          <a:p>
            <a:r>
              <a:rPr lang="en-US" sz="2400" dirty="0"/>
              <a:t>Then</a:t>
            </a:r>
            <a:r>
              <a:rPr lang="en-IN" altLang="en-US" sz="2400" dirty="0"/>
              <a:t>,</a:t>
            </a:r>
            <a:r>
              <a:rPr lang="en-US" sz="2400" dirty="0"/>
              <a:t> the number of headlines in each </a:t>
            </a:r>
            <a:endParaRPr lang="en-US" sz="2400" dirty="0"/>
          </a:p>
          <a:p>
            <a:pPr marL="0" indent="0">
              <a:buNone/>
            </a:pPr>
            <a:r>
              <a:rPr lang="en-US" sz="2400" dirty="0"/>
              <a:t>category </a:t>
            </a:r>
            <a:r>
              <a:rPr lang="en-IN" altLang="en-US" sz="2400" dirty="0"/>
              <a:t>is</a:t>
            </a:r>
            <a:r>
              <a:rPr lang="en-US" sz="2400" dirty="0"/>
              <a:t> listed </a:t>
            </a:r>
            <a:r>
              <a:rPr lang="en-IN" altLang="en-US" sz="2400" dirty="0"/>
              <a:t>out.</a:t>
            </a:r>
            <a:endParaRPr lang="en-US" sz="2400" dirty="0"/>
          </a:p>
          <a:p>
            <a:pPr marL="0" indent="0">
              <a:buNone/>
            </a:pPr>
            <a:endParaRPr lang="en-US" sz="2400" dirty="0"/>
          </a:p>
          <a:p>
            <a:pPr marL="0" indent="0">
              <a:buNone/>
            </a:pPr>
            <a:endParaRPr lang="en-US" dirty="0"/>
          </a:p>
          <a:p>
            <a:endParaRPr lang="en-IN" dirty="0"/>
          </a:p>
        </p:txBody>
      </p:sp>
      <p:pic>
        <p:nvPicPr>
          <p:cNvPr id="15" name="Content Placeholder 4"/>
          <p:cNvPicPr>
            <a:picLocks noChangeAspect="1"/>
          </p:cNvPicPr>
          <p:nvPr/>
        </p:nvPicPr>
        <p:blipFill>
          <a:blip r:embed="rId1"/>
          <a:stretch>
            <a:fillRect/>
          </a:stretch>
        </p:blipFill>
        <p:spPr>
          <a:xfrm>
            <a:off x="6951217" y="1075449"/>
            <a:ext cx="4633404" cy="54821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8973</Words>
  <Application>WPS Presentation</Application>
  <PresentationFormat>Widescreen</PresentationFormat>
  <Paragraphs>214</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Calibri</vt:lpstr>
      <vt:lpstr>Times New Roman</vt:lpstr>
      <vt:lpstr>Microsoft YaHei</vt:lpstr>
      <vt:lpstr>Verdana</vt:lpstr>
      <vt:lpstr>NimbusRomNo9L-Regu</vt:lpstr>
      <vt:lpstr>Calibri Light</vt:lpstr>
      <vt:lpstr>Arial Unicode MS</vt:lpstr>
      <vt:lpstr>Segoe Print</vt:lpstr>
      <vt:lpstr>Wingdings</vt:lpstr>
      <vt:lpstr>Office Theme</vt:lpstr>
      <vt:lpstr>NEWS ARTICLE RECOMMENDTATION </vt:lpstr>
      <vt:lpstr> ABSTRACT</vt:lpstr>
      <vt:lpstr>Literature Survey</vt:lpstr>
      <vt:lpstr>Literature Survey</vt:lpstr>
      <vt:lpstr>Problem Statement</vt:lpstr>
      <vt:lpstr>PowerPoint 演示文稿</vt:lpstr>
      <vt:lpstr>PowerPoint 演示文稿</vt:lpstr>
      <vt:lpstr>Phase 1: Sort dataset</vt:lpstr>
      <vt:lpstr>Phase 3: Categorize dataset </vt:lpstr>
      <vt:lpstr>Module 2: Data Cleaning </vt:lpstr>
      <vt:lpstr>Phase 1: Removing Stopwords</vt:lpstr>
      <vt:lpstr>PowerPoint 演示文稿</vt:lpstr>
      <vt:lpstr>Phase 2: Lemmatization</vt:lpstr>
      <vt:lpstr>PowerPoint 演示文稿</vt:lpstr>
      <vt:lpstr>Module 3: Euclidean Similarity</vt:lpstr>
      <vt:lpstr>Phase 1: CountVectorizer </vt:lpstr>
      <vt:lpstr>Phase 2 : TfidVectorizer</vt:lpstr>
      <vt:lpstr>Recommendation of Headlines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mithun raam</dc:creator>
  <cp:lastModifiedBy>user</cp:lastModifiedBy>
  <cp:revision>64</cp:revision>
  <dcterms:created xsi:type="dcterms:W3CDTF">2020-10-23T08:32:00Z</dcterms:created>
  <dcterms:modified xsi:type="dcterms:W3CDTF">2020-10-28T19:16:14Z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