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68" r:id="rId2"/>
    <p:sldId id="294" r:id="rId3"/>
    <p:sldId id="305" r:id="rId4"/>
    <p:sldId id="314" r:id="rId5"/>
    <p:sldId id="315" r:id="rId6"/>
    <p:sldId id="316" r:id="rId7"/>
    <p:sldId id="321" r:id="rId8"/>
    <p:sldId id="322" r:id="rId9"/>
    <p:sldId id="317" r:id="rId10"/>
    <p:sldId id="318" r:id="rId11"/>
    <p:sldId id="319" r:id="rId12"/>
    <p:sldId id="320" r:id="rId13"/>
    <p:sldId id="313" r:id="rId14"/>
    <p:sldId id="309" r:id="rId15"/>
    <p:sldId id="310" r:id="rId1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769"/>
    <a:srgbClr val="000E41"/>
    <a:srgbClr val="E7E7E7"/>
    <a:srgbClr val="248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5" autoAdjust="0"/>
    <p:restoredTop sz="96801" autoAdjust="0"/>
  </p:normalViewPr>
  <p:slideViewPr>
    <p:cSldViewPr snapToGrid="0" snapToObjects="1">
      <p:cViewPr>
        <p:scale>
          <a:sx n="110" d="100"/>
          <a:sy n="110" d="100"/>
        </p:scale>
        <p:origin x="-165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050" b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Relative Influence</a:t>
            </a:r>
            <a:r>
              <a:rPr lang="en-US" sz="1050" b="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of Predictors</a:t>
            </a:r>
            <a:endParaRPr lang="en-US" sz="1050" b="0" dirty="0"/>
          </a:p>
        </c:rich>
      </c:tx>
      <c:layout/>
      <c:overlay val="0"/>
      <c:spPr>
        <a:solidFill>
          <a:schemeClr val="lt1"/>
        </a:solidFill>
        <a:ln w="3175" cap="flat" cmpd="sng" algn="ctr">
          <a:solidFill>
            <a:schemeClr val="accent1"/>
          </a:solidFill>
          <a:prstDash val="solid"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</c:spPr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Influence!$A$1:$A$10</c:f>
              <c:strCache>
                <c:ptCount val="10"/>
                <c:pt idx="0">
                  <c:v>Items abondoned in last 1 month</c:v>
                </c:pt>
                <c:pt idx="1">
                  <c:v>Items purchased in last 1 month</c:v>
                </c:pt>
                <c:pt idx="2">
                  <c:v>Time since last purchase</c:v>
                </c:pt>
                <c:pt idx="3">
                  <c:v>Items browsed in last 1 month</c:v>
                </c:pt>
                <c:pt idx="4">
                  <c:v>Time since last abandonment</c:v>
                </c:pt>
                <c:pt idx="5">
                  <c:v>Items purchased in same period last year</c:v>
                </c:pt>
                <c:pt idx="6">
                  <c:v>Time since last click</c:v>
                </c:pt>
                <c:pt idx="7">
                  <c:v>Items browsed in last 3 months</c:v>
                </c:pt>
                <c:pt idx="8">
                  <c:v>Items purchased in last 12 months</c:v>
                </c:pt>
                <c:pt idx="9">
                  <c:v>Items abandoned in last 3 months</c:v>
                </c:pt>
              </c:strCache>
            </c:strRef>
          </c:cat>
          <c:val>
            <c:numRef>
              <c:f>Influence!$B$1:$B$10</c:f>
              <c:numCache>
                <c:formatCode>0.00%</c:formatCode>
                <c:ptCount val="10"/>
                <c:pt idx="0">
                  <c:v>3.2245339999999998E-3</c:v>
                </c:pt>
                <c:pt idx="1">
                  <c:v>4.922348E-3</c:v>
                </c:pt>
                <c:pt idx="2">
                  <c:v>4.4635547000000005E-2</c:v>
                </c:pt>
                <c:pt idx="3">
                  <c:v>4.529851E-2</c:v>
                </c:pt>
                <c:pt idx="4">
                  <c:v>5.4263938999999997E-2</c:v>
                </c:pt>
                <c:pt idx="5">
                  <c:v>6.1327695999999994E-2</c:v>
                </c:pt>
                <c:pt idx="6">
                  <c:v>0.11355486300000001</c:v>
                </c:pt>
                <c:pt idx="7">
                  <c:v>0.129968311</c:v>
                </c:pt>
                <c:pt idx="8">
                  <c:v>0.24688944599999998</c:v>
                </c:pt>
                <c:pt idx="9">
                  <c:v>0.295914805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562560"/>
        <c:axId val="70564096"/>
      </c:barChart>
      <c:catAx>
        <c:axId val="70562560"/>
        <c:scaling>
          <c:orientation val="minMax"/>
        </c:scaling>
        <c:delete val="0"/>
        <c:axPos val="l"/>
        <c:majorTickMark val="none"/>
        <c:minorTickMark val="none"/>
        <c:tickLblPos val="nextTo"/>
        <c:crossAx val="70564096"/>
        <c:crosses val="autoZero"/>
        <c:auto val="1"/>
        <c:lblAlgn val="ctr"/>
        <c:lblOffset val="100"/>
        <c:noMultiLvlLbl val="0"/>
      </c:catAx>
      <c:valAx>
        <c:axId val="70564096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nextTo"/>
        <c:crossAx val="70562560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635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00712239067729"/>
          <c:y val="0.17169943161078377"/>
          <c:w val="0.81117564564912059"/>
          <c:h val="0.6449128296049085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'[Chart in Microsoft PowerPoint]Metric 1'!$F$22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1'!$A$23:$A$28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1'!$F$23:$F$28</c:f>
              <c:numCache>
                <c:formatCode>_(* #,##0_);_(* \(#,##0\);_(* "-"??_);_(@_)</c:formatCode>
                <c:ptCount val="6"/>
                <c:pt idx="0">
                  <c:v>68538</c:v>
                </c:pt>
                <c:pt idx="1">
                  <c:v>72342</c:v>
                </c:pt>
                <c:pt idx="2">
                  <c:v>74110</c:v>
                </c:pt>
                <c:pt idx="3">
                  <c:v>75397</c:v>
                </c:pt>
                <c:pt idx="4">
                  <c:v>75853</c:v>
                </c:pt>
                <c:pt idx="5">
                  <c:v>75870</c:v>
                </c:pt>
              </c:numCache>
            </c:numRef>
          </c:val>
        </c:ser>
        <c:ser>
          <c:idx val="0"/>
          <c:order val="1"/>
          <c:tx>
            <c:strRef>
              <c:f>'[Chart in Microsoft PowerPoint]Metric 1'!$G$22</c:f>
              <c:strCache>
                <c:ptCount val="1"/>
                <c:pt idx="0">
                  <c:v>Rule 3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1'!$A$23:$A$28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1'!$G$23:$G$28</c:f>
              <c:numCache>
                <c:formatCode>_(* #,##0_);_(* \(#,##0\);_(* "-"??_);_(@_)</c:formatCode>
                <c:ptCount val="6"/>
                <c:pt idx="0">
                  <c:v>66620</c:v>
                </c:pt>
                <c:pt idx="1">
                  <c:v>68501</c:v>
                </c:pt>
                <c:pt idx="2">
                  <c:v>69623</c:v>
                </c:pt>
                <c:pt idx="3">
                  <c:v>70597</c:v>
                </c:pt>
                <c:pt idx="4">
                  <c:v>70975</c:v>
                </c:pt>
                <c:pt idx="5">
                  <c:v>70992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31337472"/>
        <c:axId val="31347840"/>
      </c:barChart>
      <c:catAx>
        <c:axId val="31337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Ranks Upto Top X Categories</a:t>
                </a:r>
              </a:p>
            </c:rich>
          </c:tx>
          <c:layout>
            <c:manualLayout>
              <c:xMode val="edge"/>
              <c:yMode val="edge"/>
              <c:x val="0.38478235252277437"/>
              <c:y val="0.9183855660426553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1347840"/>
        <c:crosses val="autoZero"/>
        <c:auto val="1"/>
        <c:lblAlgn val="ctr"/>
        <c:lblOffset val="100"/>
        <c:noMultiLvlLbl val="0"/>
      </c:catAx>
      <c:valAx>
        <c:axId val="31347840"/>
        <c:scaling>
          <c:orientation val="minMax"/>
          <c:max val="8500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 Order Matches</a:t>
                </a:r>
              </a:p>
            </c:rich>
          </c:tx>
          <c:layout>
            <c:manualLayout>
              <c:xMode val="edge"/>
              <c:yMode val="edge"/>
              <c:x val="1.8021803496755168E-2"/>
              <c:y val="0.29676070292537937"/>
            </c:manualLayout>
          </c:layout>
          <c:overlay val="0"/>
        </c:title>
        <c:numFmt formatCode="#,\ \K" sourceLinked="0"/>
        <c:majorTickMark val="out"/>
        <c:minorTickMark val="none"/>
        <c:tickLblPos val="nextTo"/>
        <c:crossAx val="31337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746503828722906"/>
          <c:y val="0.14401592185082826"/>
          <c:w val="0.13139658944816068"/>
          <c:h val="0.111107402965357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47629418396382"/>
          <c:y val="8.3828032569491132E-2"/>
          <c:w val="0.81630402449693784"/>
          <c:h val="0.6892766642678709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'[Chart in Microsoft PowerPoint]Metric 1'!$B$2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1'!$B$3:$B$8</c:f>
              <c:numCache>
                <c:formatCode>_(* #,##0_);_(* \(#,##0\);_(* "-"??_);_(@_)</c:formatCode>
                <c:ptCount val="6"/>
                <c:pt idx="0">
                  <c:v>143887</c:v>
                </c:pt>
                <c:pt idx="1">
                  <c:v>106144</c:v>
                </c:pt>
                <c:pt idx="2">
                  <c:v>100250</c:v>
                </c:pt>
                <c:pt idx="3">
                  <c:v>99424</c:v>
                </c:pt>
                <c:pt idx="4">
                  <c:v>99413</c:v>
                </c:pt>
                <c:pt idx="5">
                  <c:v>99413</c:v>
                </c:pt>
              </c:numCache>
            </c:numRef>
          </c:val>
        </c:ser>
        <c:ser>
          <c:idx val="0"/>
          <c:order val="1"/>
          <c:tx>
            <c:strRef>
              <c:f>'[Chart in Microsoft PowerPoint]Metric 1'!$C$2</c:f>
              <c:strCache>
                <c:ptCount val="1"/>
                <c:pt idx="0">
                  <c:v>Rule 1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1'!$C$3:$C$8</c:f>
              <c:numCache>
                <c:formatCode>_(* #,##0_);_(* \(#,##0\);_(* "-"??_);_(@_)</c:formatCode>
                <c:ptCount val="6"/>
                <c:pt idx="0">
                  <c:v>137598</c:v>
                </c:pt>
                <c:pt idx="1">
                  <c:v>99297</c:v>
                </c:pt>
                <c:pt idx="2">
                  <c:v>93222</c:v>
                </c:pt>
                <c:pt idx="3">
                  <c:v>92410</c:v>
                </c:pt>
                <c:pt idx="4">
                  <c:v>92400</c:v>
                </c:pt>
                <c:pt idx="5">
                  <c:v>92400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600000"/>
        <c:axId val="30803072"/>
      </c:barChart>
      <c:catAx>
        <c:axId val="73600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Ranks</a:t>
                </a:r>
                <a:r>
                  <a:rPr lang="en-US" b="0" baseline="0" dirty="0"/>
                  <a:t> </a:t>
                </a:r>
                <a:r>
                  <a:rPr lang="en-US" b="0" baseline="0" dirty="0" smtClean="0"/>
                  <a:t>Upto Top X Categories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3759630169478978"/>
              <c:y val="0.8718544564841308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0803072"/>
        <c:crosses val="autoZero"/>
        <c:auto val="1"/>
        <c:lblAlgn val="ctr"/>
        <c:lblOffset val="100"/>
        <c:noMultiLvlLbl val="0"/>
      </c:catAx>
      <c:valAx>
        <c:axId val="30803072"/>
        <c:scaling>
          <c:orientation val="minMax"/>
          <c:max val="146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Exact Rank Matches</a:t>
                </a:r>
              </a:p>
            </c:rich>
          </c:tx>
          <c:layout/>
          <c:overlay val="0"/>
        </c:title>
        <c:numFmt formatCode="###,\ \K" sourceLinked="0"/>
        <c:majorTickMark val="out"/>
        <c:minorTickMark val="none"/>
        <c:tickLblPos val="nextTo"/>
        <c:txPr>
          <a:bodyPr/>
          <a:lstStyle/>
          <a:p>
            <a:pPr>
              <a:defRPr sz="950"/>
            </a:pPr>
            <a:endParaRPr lang="en-US"/>
          </a:p>
        </c:txPr>
        <c:crossAx val="7360000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8904239901971673"/>
          <c:y val="8.962214834617821E-2"/>
          <c:w val="0.19144356955380579"/>
          <c:h val="0.1369193582047747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50387761663171"/>
          <c:y val="8.9205307669874584E-2"/>
          <c:w val="0.80743448279394192"/>
          <c:h val="0.7197914843977837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'[Chart in Microsoft PowerPoint]Metric 1'!$B$20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1'!$B$21:$B$26</c:f>
              <c:numCache>
                <c:formatCode>_(* #,##0_);_(* \(#,##0\);_(* "-"??_);_(@_)</c:formatCode>
                <c:ptCount val="6"/>
                <c:pt idx="0">
                  <c:v>80962</c:v>
                </c:pt>
                <c:pt idx="1">
                  <c:v>54014</c:v>
                </c:pt>
                <c:pt idx="2">
                  <c:v>49536</c:v>
                </c:pt>
                <c:pt idx="3">
                  <c:v>48891</c:v>
                </c:pt>
                <c:pt idx="4">
                  <c:v>48882</c:v>
                </c:pt>
                <c:pt idx="5">
                  <c:v>48882</c:v>
                </c:pt>
              </c:numCache>
            </c:numRef>
          </c:val>
        </c:ser>
        <c:ser>
          <c:idx val="0"/>
          <c:order val="1"/>
          <c:tx>
            <c:strRef>
              <c:f>'[Chart in Microsoft PowerPoint]Metric 1'!$C$20</c:f>
              <c:strCache>
                <c:ptCount val="1"/>
                <c:pt idx="0">
                  <c:v>Rule 2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1'!$C$21:$C$26</c:f>
              <c:numCache>
                <c:formatCode>_(* #,##0_);_(* \(#,##0\);_(* "-"??_);_(@_)</c:formatCode>
                <c:ptCount val="6"/>
                <c:pt idx="0">
                  <c:v>75136</c:v>
                </c:pt>
                <c:pt idx="1">
                  <c:v>48039</c:v>
                </c:pt>
                <c:pt idx="2">
                  <c:v>43418</c:v>
                </c:pt>
                <c:pt idx="3">
                  <c:v>42794</c:v>
                </c:pt>
                <c:pt idx="4">
                  <c:v>42786</c:v>
                </c:pt>
                <c:pt idx="5">
                  <c:v>42786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813184"/>
        <c:axId val="30819456"/>
      </c:barChart>
      <c:catAx>
        <c:axId val="30813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Ranks</a:t>
                </a:r>
                <a:r>
                  <a:rPr lang="en-US" b="0" baseline="0" dirty="0"/>
                  <a:t> </a:t>
                </a:r>
                <a:r>
                  <a:rPr lang="en-US" b="0" baseline="0" dirty="0" smtClean="0"/>
                  <a:t>Upto Top X Categories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37378557488899561"/>
              <c:y val="0.9110879322754817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0819456"/>
        <c:crosses val="autoZero"/>
        <c:auto val="1"/>
        <c:lblAlgn val="ctr"/>
        <c:lblOffset val="100"/>
        <c:noMultiLvlLbl val="0"/>
      </c:catAx>
      <c:valAx>
        <c:axId val="30819456"/>
        <c:scaling>
          <c:orientation val="minMax"/>
          <c:max val="85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Exact Rank Matches</a:t>
                </a:r>
              </a:p>
            </c:rich>
          </c:tx>
          <c:layout>
            <c:manualLayout>
              <c:xMode val="edge"/>
              <c:yMode val="edge"/>
              <c:x val="2.8858463093558891E-2"/>
              <c:y val="0.26478660637653983"/>
            </c:manualLayout>
          </c:layout>
          <c:overlay val="0"/>
        </c:title>
        <c:numFmt formatCode="###,\ \K" sourceLinked="0"/>
        <c:majorTickMark val="out"/>
        <c:minorTickMark val="none"/>
        <c:tickLblPos val="nextTo"/>
        <c:txPr>
          <a:bodyPr/>
          <a:lstStyle/>
          <a:p>
            <a:pPr>
              <a:defRPr sz="950"/>
            </a:pPr>
            <a:endParaRPr lang="en-US"/>
          </a:p>
        </c:txPr>
        <c:crossAx val="30813184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80371598428234237"/>
          <c:y val="7.0058973971417901E-2"/>
          <c:w val="0.19144356955380579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14129483814523"/>
          <c:y val="6.6057159521726444E-2"/>
          <c:w val="0.80797069116360454"/>
          <c:h val="0.70590259550889478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'[Chart in Microsoft PowerPoint]Metric 1'!$B$2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1'!$B$3:$B$8</c:f>
              <c:numCache>
                <c:formatCode>General</c:formatCode>
                <c:ptCount val="6"/>
                <c:pt idx="0">
                  <c:v>68538</c:v>
                </c:pt>
                <c:pt idx="1">
                  <c:v>44206</c:v>
                </c:pt>
                <c:pt idx="2">
                  <c:v>40069</c:v>
                </c:pt>
                <c:pt idx="3">
                  <c:v>39450</c:v>
                </c:pt>
                <c:pt idx="4">
                  <c:v>39442</c:v>
                </c:pt>
                <c:pt idx="5">
                  <c:v>39442</c:v>
                </c:pt>
              </c:numCache>
            </c:numRef>
          </c:val>
        </c:ser>
        <c:ser>
          <c:idx val="0"/>
          <c:order val="1"/>
          <c:tx>
            <c:strRef>
              <c:f>'[Chart in Microsoft PowerPoint]Metric 1'!$C$2</c:f>
              <c:strCache>
                <c:ptCount val="1"/>
                <c:pt idx="0">
                  <c:v>Rule 3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1'!$C$3:$C$8</c:f>
              <c:numCache>
                <c:formatCode>General</c:formatCode>
                <c:ptCount val="6"/>
                <c:pt idx="0">
                  <c:v>66675</c:v>
                </c:pt>
                <c:pt idx="1">
                  <c:v>41403</c:v>
                </c:pt>
                <c:pt idx="2">
                  <c:v>37033</c:v>
                </c:pt>
                <c:pt idx="3">
                  <c:v>36388</c:v>
                </c:pt>
                <c:pt idx="4">
                  <c:v>36379</c:v>
                </c:pt>
                <c:pt idx="5">
                  <c:v>36379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260032"/>
        <c:axId val="71262208"/>
      </c:barChart>
      <c:catAx>
        <c:axId val="71260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sz="1000" b="0" i="0" baseline="0" dirty="0" smtClean="0">
                    <a:effectLst/>
                    <a:latin typeface="+mj-lt"/>
                  </a:rPr>
                  <a:t>Ranks Upto Top X Categories</a:t>
                </a:r>
                <a:endParaRPr lang="en-US" sz="1000" dirty="0">
                  <a:effectLst/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0.37162664041994758"/>
              <c:y val="0.9064581510644502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1262208"/>
        <c:crosses val="autoZero"/>
        <c:auto val="1"/>
        <c:lblAlgn val="ctr"/>
        <c:lblOffset val="100"/>
        <c:noMultiLvlLbl val="0"/>
      </c:catAx>
      <c:valAx>
        <c:axId val="71262208"/>
        <c:scaling>
          <c:orientation val="minMax"/>
          <c:max val="7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Exact Rank Matches</a:t>
                </a:r>
              </a:p>
            </c:rich>
          </c:tx>
          <c:layout>
            <c:manualLayout>
              <c:xMode val="edge"/>
              <c:yMode val="edge"/>
              <c:x val="2.216185476815398E-2"/>
              <c:y val="0.18709864391951006"/>
            </c:manualLayout>
          </c:layout>
          <c:overlay val="0"/>
        </c:title>
        <c:numFmt formatCode="###,\ \K" sourceLinked="0"/>
        <c:majorTickMark val="out"/>
        <c:minorTickMark val="none"/>
        <c:tickLblPos val="nextTo"/>
        <c:txPr>
          <a:bodyPr/>
          <a:lstStyle/>
          <a:p>
            <a:pPr>
              <a:defRPr sz="950"/>
            </a:pPr>
            <a:endParaRPr lang="en-US"/>
          </a:p>
        </c:txPr>
        <c:crossAx val="71260032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9188976377952769"/>
          <c:y val="2.7777777777777776E-2"/>
          <c:w val="0.19144356955380579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38100607863152"/>
          <c:y val="4.2416503094706286E-2"/>
          <c:w val="0.81492848420374875"/>
          <c:h val="0.7808626070738292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'[Chart in Microsoft PowerPoint]Metric 1'!$D$3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1'!$A$4:$A$9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1'!$D$4:$D$9</c:f>
              <c:numCache>
                <c:formatCode>0.0%</c:formatCode>
                <c:ptCount val="6"/>
                <c:pt idx="0">
                  <c:v>0.56449722781822598</c:v>
                </c:pt>
                <c:pt idx="1">
                  <c:v>0.68720436227466597</c:v>
                </c:pt>
                <c:pt idx="2">
                  <c:v>0.74992804972730098</c:v>
                </c:pt>
                <c:pt idx="3">
                  <c:v>0.808648822587265</c:v>
                </c:pt>
                <c:pt idx="4">
                  <c:v>0.84152907709442903</c:v>
                </c:pt>
                <c:pt idx="5">
                  <c:v>0.84440232328631504</c:v>
                </c:pt>
              </c:numCache>
            </c:numRef>
          </c:val>
        </c:ser>
        <c:ser>
          <c:idx val="0"/>
          <c:order val="1"/>
          <c:tx>
            <c:strRef>
              <c:f>'[Chart in Microsoft PowerPoint]Metric 1'!$E$3</c:f>
              <c:strCache>
                <c:ptCount val="1"/>
                <c:pt idx="0">
                  <c:v>Rule 1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1'!$A$4:$A$9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1'!$E$4:$E$9</c:f>
              <c:numCache>
                <c:formatCode>0.0%</c:formatCode>
                <c:ptCount val="6"/>
                <c:pt idx="0">
                  <c:v>0.53764681000000003</c:v>
                </c:pt>
                <c:pt idx="1">
                  <c:v>0.65849435000000001</c:v>
                </c:pt>
                <c:pt idx="2">
                  <c:v>0.71989597999999999</c:v>
                </c:pt>
                <c:pt idx="3">
                  <c:v>0.77350697000000002</c:v>
                </c:pt>
                <c:pt idx="4">
                  <c:v>0.79973358000000005</c:v>
                </c:pt>
                <c:pt idx="5">
                  <c:v>0.80125588999999997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31595520"/>
        <c:axId val="31597696"/>
      </c:barChart>
      <c:catAx>
        <c:axId val="31595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</a:t>
                </a:r>
                <a:r>
                  <a:rPr lang="en-US" b="0" baseline="0" dirty="0"/>
                  <a:t>s Upto Top X Categories</a:t>
                </a:r>
                <a:endParaRPr lang="en-US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1597696"/>
        <c:crosses val="autoZero"/>
        <c:auto val="1"/>
        <c:lblAlgn val="ctr"/>
        <c:lblOffset val="100"/>
        <c:noMultiLvlLbl val="0"/>
      </c:catAx>
      <c:valAx>
        <c:axId val="315976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NDCG</a:t>
                </a:r>
              </a:p>
            </c:rich>
          </c:tx>
          <c:layout>
            <c:manualLayout>
              <c:xMode val="edge"/>
              <c:yMode val="edge"/>
              <c:x val="3.0231392626183023E-3"/>
              <c:y val="0.35901435698277989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315955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727250543241919"/>
          <c:y val="8.4277634442334978E-2"/>
          <c:w val="0.18411590327335631"/>
          <c:h val="0.138169347742706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55911161392799"/>
          <c:y val="5.2494182907987567E-2"/>
          <c:w val="0.82502615708677307"/>
          <c:h val="0.7287980491800226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'[Chart in Microsoft PowerPoint]Metric 1'!$C$12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1'!$A$4:$A$9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1'!$C$13:$C$18</c:f>
              <c:numCache>
                <c:formatCode>0.0%</c:formatCode>
                <c:ptCount val="6"/>
                <c:pt idx="0">
                  <c:v>0.54197688170442404</c:v>
                </c:pt>
                <c:pt idx="1">
                  <c:v>0.64758852971722303</c:v>
                </c:pt>
                <c:pt idx="2">
                  <c:v>0.70853528981911496</c:v>
                </c:pt>
                <c:pt idx="3">
                  <c:v>0.77359655139924899</c:v>
                </c:pt>
                <c:pt idx="4">
                  <c:v>0.81627663891205204</c:v>
                </c:pt>
                <c:pt idx="5">
                  <c:v>0.82052770227247096</c:v>
                </c:pt>
              </c:numCache>
            </c:numRef>
          </c:val>
        </c:ser>
        <c:ser>
          <c:idx val="0"/>
          <c:order val="1"/>
          <c:tx>
            <c:strRef>
              <c:f>'[Chart in Microsoft PowerPoint]Metric 1'!$D$12</c:f>
              <c:strCache>
                <c:ptCount val="1"/>
                <c:pt idx="0">
                  <c:v>Rule 2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1'!$A$4:$A$9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1'!$D$13:$D$18</c:f>
              <c:numCache>
                <c:formatCode>0.0%</c:formatCode>
                <c:ptCount val="6"/>
                <c:pt idx="0">
                  <c:v>0.50459173999999996</c:v>
                </c:pt>
                <c:pt idx="1">
                  <c:v>0.60889578</c:v>
                </c:pt>
                <c:pt idx="2">
                  <c:v>0.66681182999999999</c:v>
                </c:pt>
                <c:pt idx="3">
                  <c:v>0.72228970999999997</c:v>
                </c:pt>
                <c:pt idx="4">
                  <c:v>0.75330023000000002</c:v>
                </c:pt>
                <c:pt idx="5">
                  <c:v>0.75536183999999995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31610752"/>
        <c:axId val="31617024"/>
      </c:barChart>
      <c:catAx>
        <c:axId val="31610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Ranks Upto Top X Categories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1617024"/>
        <c:crosses val="autoZero"/>
        <c:auto val="1"/>
        <c:lblAlgn val="ctr"/>
        <c:lblOffset val="100"/>
        <c:noMultiLvlLbl val="0"/>
      </c:catAx>
      <c:valAx>
        <c:axId val="316170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NDCG</a:t>
                </a:r>
              </a:p>
            </c:rich>
          </c:tx>
          <c:layout>
            <c:manualLayout>
              <c:xMode val="edge"/>
              <c:yMode val="edge"/>
              <c:x val="4.7532977888784574E-3"/>
              <c:y val="0.33593566761601606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31610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957533374987323"/>
          <c:y val="9.5450940972803947E-2"/>
          <c:w val="0.11252097692783282"/>
          <c:h val="0.1473561549487165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91752182745435"/>
          <c:y val="5.2494182907987567E-2"/>
          <c:w val="0.80268371524721494"/>
          <c:h val="0.7287980491800226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'[Chart in Microsoft PowerPoint]Metric 1'!$C$21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1'!$A$4:$A$9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1'!$C$22:$C$27</c:f>
              <c:numCache>
                <c:formatCode>0.0%</c:formatCode>
                <c:ptCount val="6"/>
                <c:pt idx="0">
                  <c:v>0.55123031857691396</c:v>
                </c:pt>
                <c:pt idx="1">
                  <c:v>0.65198690648844504</c:v>
                </c:pt>
                <c:pt idx="2">
                  <c:v>0.71050394724538701</c:v>
                </c:pt>
                <c:pt idx="3">
                  <c:v>0.77425407295606796</c:v>
                </c:pt>
                <c:pt idx="4">
                  <c:v>0.81757027453946396</c:v>
                </c:pt>
                <c:pt idx="5">
                  <c:v>0.82216685290932001</c:v>
                </c:pt>
              </c:numCache>
            </c:numRef>
          </c:val>
        </c:ser>
        <c:ser>
          <c:idx val="0"/>
          <c:order val="1"/>
          <c:tx>
            <c:strRef>
              <c:f>'[Chart in Microsoft PowerPoint]Metric 1'!$D$21</c:f>
              <c:strCache>
                <c:ptCount val="1"/>
                <c:pt idx="0">
                  <c:v>Rule 3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1'!$A$4:$A$9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1'!$D$22:$D$27</c:f>
              <c:numCache>
                <c:formatCode>0.0%</c:formatCode>
                <c:ptCount val="6"/>
                <c:pt idx="0">
                  <c:v>0.53034780000000004</c:v>
                </c:pt>
                <c:pt idx="1">
                  <c:v>0.62907336000000003</c:v>
                </c:pt>
                <c:pt idx="2">
                  <c:v>0.69006641000000002</c:v>
                </c:pt>
                <c:pt idx="3">
                  <c:v>0.75347125000000004</c:v>
                </c:pt>
                <c:pt idx="4">
                  <c:v>0.79141346999999995</c:v>
                </c:pt>
                <c:pt idx="5">
                  <c:v>0.79408544000000003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31642368"/>
        <c:axId val="31644288"/>
      </c:barChart>
      <c:catAx>
        <c:axId val="31642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Ranks Upto Top X Categories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1644288"/>
        <c:crosses val="autoZero"/>
        <c:auto val="1"/>
        <c:lblAlgn val="ctr"/>
        <c:lblOffset val="100"/>
        <c:noMultiLvlLbl val="0"/>
      </c:catAx>
      <c:valAx>
        <c:axId val="316442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NDCG</a:t>
                </a:r>
              </a:p>
            </c:rich>
          </c:tx>
          <c:layout>
            <c:manualLayout>
              <c:xMode val="edge"/>
              <c:yMode val="edge"/>
              <c:x val="1.028093817967379E-2"/>
              <c:y val="0.3453919323914297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31642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957541026592348"/>
          <c:y val="4.8169617095735376E-2"/>
          <c:w val="0.11252097692783282"/>
          <c:h val="0.1520842873364233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34176860945151"/>
          <c:y val="5.2494182907987567E-2"/>
          <c:w val="0.80484091746461972"/>
          <c:h val="0.7287980491800226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'[Chart in Microsoft PowerPoint]Metric 1'!$F$3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1'!$A$4:$A$9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1'!$F$4:$F$9</c:f>
              <c:numCache>
                <c:formatCode>_(* #,##0_);_(* \(#,##0\);_(* "-"??_);_(@_)</c:formatCode>
                <c:ptCount val="6"/>
                <c:pt idx="0">
                  <c:v>143887</c:v>
                </c:pt>
                <c:pt idx="1">
                  <c:v>152971</c:v>
                </c:pt>
                <c:pt idx="2">
                  <c:v>156175</c:v>
                </c:pt>
                <c:pt idx="3">
                  <c:v>158110</c:v>
                </c:pt>
                <c:pt idx="4">
                  <c:v>158672</c:v>
                </c:pt>
                <c:pt idx="5">
                  <c:v>158691</c:v>
                </c:pt>
              </c:numCache>
            </c:numRef>
          </c:val>
        </c:ser>
        <c:ser>
          <c:idx val="0"/>
          <c:order val="1"/>
          <c:tx>
            <c:strRef>
              <c:f>'[Chart in Microsoft PowerPoint]Metric 1'!$G$3</c:f>
              <c:strCache>
                <c:ptCount val="1"/>
                <c:pt idx="0">
                  <c:v>Rule 1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1'!$A$4:$A$9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1'!$G$4:$G$9</c:f>
              <c:numCache>
                <c:formatCode>_(* #,##0_);_(* \(#,##0\);_(* "-"??_);_(@_)</c:formatCode>
                <c:ptCount val="6"/>
                <c:pt idx="0">
                  <c:v>137598</c:v>
                </c:pt>
                <c:pt idx="1">
                  <c:v>143085</c:v>
                </c:pt>
                <c:pt idx="2">
                  <c:v>145184</c:v>
                </c:pt>
                <c:pt idx="3">
                  <c:v>146632</c:v>
                </c:pt>
                <c:pt idx="4">
                  <c:v>147086</c:v>
                </c:pt>
                <c:pt idx="5">
                  <c:v>147105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31675904"/>
        <c:axId val="31677824"/>
      </c:barChart>
      <c:catAx>
        <c:axId val="31675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Ranks Upto Top X Categories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1677824"/>
        <c:crosses val="autoZero"/>
        <c:auto val="1"/>
        <c:lblAlgn val="ctr"/>
        <c:lblOffset val="100"/>
        <c:noMultiLvlLbl val="0"/>
      </c:catAx>
      <c:valAx>
        <c:axId val="31677824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 Order Matches</a:t>
                </a:r>
              </a:p>
            </c:rich>
          </c:tx>
          <c:layout>
            <c:manualLayout>
              <c:xMode val="edge"/>
              <c:yMode val="edge"/>
              <c:x val="5.8128626224528688E-4"/>
              <c:y val="0.21949800976864647"/>
            </c:manualLayout>
          </c:layout>
          <c:overlay val="0"/>
        </c:title>
        <c:numFmt formatCode="#,\ \K" sourceLinked="0"/>
        <c:majorTickMark val="out"/>
        <c:minorTickMark val="none"/>
        <c:tickLblPos val="nextTo"/>
        <c:crossAx val="31675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476845233616733"/>
          <c:y val="3.3640645912638406E-2"/>
          <c:w val="0.14494101637079124"/>
          <c:h val="0.111107402965357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03986466968466"/>
          <c:y val="5.2494182907987567E-2"/>
          <c:w val="0.81114279288258051"/>
          <c:h val="0.7563695321887744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'[Chart in Microsoft PowerPoint]Metric 1'!$F$13</c:f>
              <c:strCache>
                <c:ptCount val="1"/>
                <c:pt idx="0">
                  <c:v>Model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1'!$A$14:$A$19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1'!$F$14:$F$19</c:f>
              <c:numCache>
                <c:formatCode>_(* #,##0_);_(* \(#,##0\);_(* "-"??_);_(@_)</c:formatCode>
                <c:ptCount val="6"/>
                <c:pt idx="0">
                  <c:v>80962</c:v>
                </c:pt>
                <c:pt idx="1">
                  <c:v>87054</c:v>
                </c:pt>
                <c:pt idx="2">
                  <c:v>89434</c:v>
                </c:pt>
                <c:pt idx="3">
                  <c:v>90998</c:v>
                </c:pt>
                <c:pt idx="4">
                  <c:v>91486</c:v>
                </c:pt>
                <c:pt idx="5">
                  <c:v>91504</c:v>
                </c:pt>
              </c:numCache>
            </c:numRef>
          </c:val>
        </c:ser>
        <c:ser>
          <c:idx val="0"/>
          <c:order val="1"/>
          <c:tx>
            <c:strRef>
              <c:f>'[Chart in Microsoft PowerPoint]Metric 1'!$G$13</c:f>
              <c:strCache>
                <c:ptCount val="1"/>
                <c:pt idx="0">
                  <c:v>Rule 2</c:v>
                </c:pt>
              </c:strCache>
            </c:strRef>
          </c:tx>
          <c:spPr>
            <a:solidFill>
              <a:schemeClr val="lt1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c:spPr>
          <c:invertIfNegative val="0"/>
          <c:cat>
            <c:numRef>
              <c:f>'[Chart in Microsoft PowerPoint]Metric 1'!$A$14:$A$19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10</c:v>
                </c:pt>
                <c:pt idx="5">
                  <c:v>19</c:v>
                </c:pt>
              </c:numCache>
            </c:numRef>
          </c:cat>
          <c:val>
            <c:numRef>
              <c:f>'[Chart in Microsoft PowerPoint]Metric 1'!$G$14:$G$19</c:f>
              <c:numCache>
                <c:formatCode>_(* #,##0_);_(* \(#,##0\);_(* "-"??_);_(@_)</c:formatCode>
                <c:ptCount val="6"/>
                <c:pt idx="0">
                  <c:v>75136</c:v>
                </c:pt>
                <c:pt idx="1">
                  <c:v>78235</c:v>
                </c:pt>
                <c:pt idx="2">
                  <c:v>79675</c:v>
                </c:pt>
                <c:pt idx="3">
                  <c:v>80812</c:v>
                </c:pt>
                <c:pt idx="4">
                  <c:v>81204</c:v>
                </c:pt>
                <c:pt idx="5">
                  <c:v>81222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31715712"/>
        <c:axId val="31717632"/>
      </c:barChart>
      <c:catAx>
        <c:axId val="31715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Ranks Upto Top X Categories</a:t>
                </a:r>
              </a:p>
            </c:rich>
          </c:tx>
          <c:layout>
            <c:manualLayout>
              <c:xMode val="edge"/>
              <c:yMode val="edge"/>
              <c:x val="0.38681637991406481"/>
              <c:y val="0.9056004845602503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1717632"/>
        <c:crosses val="autoZero"/>
        <c:auto val="1"/>
        <c:lblAlgn val="ctr"/>
        <c:lblOffset val="100"/>
        <c:noMultiLvlLbl val="0"/>
      </c:catAx>
      <c:valAx>
        <c:axId val="31717632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Rank Order Matches</a:t>
                </a:r>
              </a:p>
            </c:rich>
          </c:tx>
          <c:layout>
            <c:manualLayout>
              <c:xMode val="edge"/>
              <c:yMode val="edge"/>
              <c:x val="1.191814946239883E-2"/>
              <c:y val="0.22522644109817735"/>
            </c:manualLayout>
          </c:layout>
          <c:overlay val="0"/>
        </c:title>
        <c:numFmt formatCode="#,\ \K" sourceLinked="0"/>
        <c:majorTickMark val="out"/>
        <c:minorTickMark val="none"/>
        <c:tickLblPos val="nextTo"/>
        <c:crossAx val="31715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476845233616733"/>
          <c:y val="3.3640645912638406E-2"/>
          <c:w val="0.11252097692783282"/>
          <c:h val="0.133182458152995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006B0-55B5-A94B-972C-DE525CA2EB25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B5B2-D6C0-A546-8F0A-27543F67F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7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FF39-401E-6444-B1F5-76F9F2BA9CD5}" type="datetime1">
              <a:rPr lang="en-US" smtClean="0"/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21B3-8F2F-8E4A-B255-8BA8EDCE8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5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8468"/>
            <a:ext cx="9144000" cy="1138239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E41"/>
              </a:solidFill>
            </a:endParaRPr>
          </a:p>
        </p:txBody>
      </p:sp>
      <p:pic>
        <p:nvPicPr>
          <p:cNvPr id="6" name="Picture 1" descr="Rectangles_left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" y="5840590"/>
            <a:ext cx="19843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218541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Supporting Statement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jpeg"/><Relationship Id="rId18" Type="http://schemas.openxmlformats.org/officeDocument/2006/relationships/image" Target="../media/image3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17" Type="http://schemas.openxmlformats.org/officeDocument/2006/relationships/image" Target="../media/image33.jpeg"/><Relationship Id="rId2" Type="http://schemas.openxmlformats.org/officeDocument/2006/relationships/image" Target="../media/image18.jpeg"/><Relationship Id="rId16" Type="http://schemas.openxmlformats.org/officeDocument/2006/relationships/image" Target="../media/image32.jpeg"/><Relationship Id="rId20" Type="http://schemas.openxmlformats.org/officeDocument/2006/relationships/image" Target="../media/image3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5" Type="http://schemas.openxmlformats.org/officeDocument/2006/relationships/image" Target="../media/image31.jpeg"/><Relationship Id="rId10" Type="http://schemas.openxmlformats.org/officeDocument/2006/relationships/image" Target="../media/image26.jpeg"/><Relationship Id="rId19" Type="http://schemas.openxmlformats.org/officeDocument/2006/relationships/image" Target="../media/image35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Relationship Id="rId1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1781" y="3380051"/>
            <a:ext cx="890649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400" b="1" dirty="0" smtClean="0"/>
              <a:t>AT CATEGORY PREFERENCE MODELS</a:t>
            </a:r>
            <a:endParaRPr lang="en-US" sz="3400" b="1" dirty="0"/>
          </a:p>
        </p:txBody>
      </p:sp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88018" y="3995604"/>
            <a:ext cx="89064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 smtClean="0"/>
              <a:t>Customer Data Science</a:t>
            </a:r>
          </a:p>
          <a:p>
            <a:pPr eaLnBrk="1" hangingPunct="1"/>
            <a:endParaRPr lang="en-US" sz="1800" b="1" dirty="0"/>
          </a:p>
          <a:p>
            <a:pPr eaLnBrk="1" hangingPunct="1"/>
            <a:r>
              <a:rPr lang="en-US" sz="1800" dirty="0" smtClean="0"/>
              <a:t>June 2016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37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1800" b="0" dirty="0">
                <a:latin typeface="Trebuchet MS"/>
                <a:cs typeface="Trebuchet MS"/>
              </a:rPr>
              <a:t>Validations: Exact Match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41643"/>
              </p:ext>
            </p:extLst>
          </p:nvPr>
        </p:nvGraphicFramePr>
        <p:xfrm>
          <a:off x="95250" y="1190001"/>
          <a:ext cx="4448175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254"/>
                <a:gridCol w="559254"/>
                <a:gridCol w="691242"/>
                <a:gridCol w="609600"/>
                <a:gridCol w="695325"/>
                <a:gridCol w="657225"/>
                <a:gridCol w="6762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latin typeface="+mj-lt"/>
                        </a:rPr>
                        <a:t>Customers who have purchased in last 12 months</a:t>
                      </a:r>
                      <a:endParaRPr lang="en-US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Customers who have browsed in last 3 months</a:t>
                      </a:r>
                      <a:endParaRPr lang="en-US" sz="1000" b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Customers who have purchased in first 3 months</a:t>
                      </a:r>
                      <a:endParaRPr lang="en-US" sz="1000" b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Ranks up to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Model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Baseline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Model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Baseline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Model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Baseline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44.1%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42.1%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39.8%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36.9%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40.8%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39.7%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32.5%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30.4%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26.6%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23.6%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26.3%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24.6%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30.7%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28.6%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24.4%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21.3%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23.8%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22.0%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30.5%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28.3%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24.0%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21.0%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23.5%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21.6%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30.5%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28.3%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24.0%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21.0%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23.5%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21.6%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30.5%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28.3%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24.0%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21.0%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23.5%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21.6%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7"/>
          <p:cNvSpPr txBox="1"/>
          <p:nvPr/>
        </p:nvSpPr>
        <p:spPr>
          <a:xfrm>
            <a:off x="926962" y="4786670"/>
            <a:ext cx="33258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+mj-lt"/>
              </a:rPr>
              <a:t>Different metrics from the same model because of selecting (and evaluating) only that subset of customers which exactly match the corresponding business criterion</a:t>
            </a:r>
          </a:p>
          <a:p>
            <a:endParaRPr lang="en-US" sz="1600" dirty="0" smtClean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97364"/>
              </p:ext>
            </p:extLst>
          </p:nvPr>
        </p:nvGraphicFramePr>
        <p:xfrm>
          <a:off x="4857749" y="1858001"/>
          <a:ext cx="1676401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319"/>
                <a:gridCol w="9230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Ideal Rank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Given Rank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88780"/>
              </p:ext>
            </p:extLst>
          </p:nvPr>
        </p:nvGraphicFramePr>
        <p:xfrm>
          <a:off x="6944966" y="1858001"/>
          <a:ext cx="166390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7705"/>
                <a:gridCol w="916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Ideal Rank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Given Rank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486831" y="1190001"/>
            <a:ext cx="4587923" cy="4090638"/>
            <a:chOff x="4486831" y="1190001"/>
            <a:chExt cx="4587923" cy="4090638"/>
          </a:xfrm>
        </p:grpSpPr>
        <p:grpSp>
          <p:nvGrpSpPr>
            <p:cNvPr id="17" name="Group 16"/>
            <p:cNvGrpSpPr/>
            <p:nvPr/>
          </p:nvGrpSpPr>
          <p:grpSpPr>
            <a:xfrm>
              <a:off x="4952636" y="3762830"/>
              <a:ext cx="1591211" cy="708982"/>
              <a:chOff x="4952636" y="3762830"/>
              <a:chExt cx="1591211" cy="708982"/>
            </a:xfrm>
          </p:grpSpPr>
          <p:sp>
            <p:nvSpPr>
              <p:cNvPr id="13" name="Left Brace 12"/>
              <p:cNvSpPr/>
              <p:nvPr/>
            </p:nvSpPr>
            <p:spPr>
              <a:xfrm rot="5400000" flipH="1">
                <a:off x="5631292" y="3084174"/>
                <a:ext cx="147637" cy="150495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7"/>
              <p:cNvSpPr txBox="1"/>
              <p:nvPr/>
            </p:nvSpPr>
            <p:spPr>
              <a:xfrm>
                <a:off x="5038897" y="3979369"/>
                <a:ext cx="150495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latin typeface="Trebuchet MS" panose="020B0603020202020204" pitchFamily="34" charset="0"/>
                  </a:rPr>
                  <a:t>Counted as a Match</a:t>
                </a:r>
              </a:p>
              <a:p>
                <a:endParaRPr lang="en-US" sz="1600" dirty="0" smtClean="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031226" y="3761343"/>
              <a:ext cx="1619251" cy="455621"/>
              <a:chOff x="7031226" y="3761343"/>
              <a:chExt cx="1619251" cy="455621"/>
            </a:xfrm>
          </p:grpSpPr>
          <p:sp>
            <p:nvSpPr>
              <p:cNvPr id="14" name="Left Brace 13"/>
              <p:cNvSpPr/>
              <p:nvPr/>
            </p:nvSpPr>
            <p:spPr>
              <a:xfrm rot="5400000" flipH="1">
                <a:off x="7709882" y="3082687"/>
                <a:ext cx="147637" cy="150495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7"/>
              <p:cNvSpPr txBox="1"/>
              <p:nvPr/>
            </p:nvSpPr>
            <p:spPr>
              <a:xfrm>
                <a:off x="7031226" y="3970743"/>
                <a:ext cx="1619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latin typeface="Trebuchet MS" panose="020B0603020202020204" pitchFamily="34" charset="0"/>
                  </a:rPr>
                  <a:t>Counted as a No-Match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486831" y="5019029"/>
                  <a:ext cx="4587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Exact</m:t>
                      </m:r>
                      <m:r>
                        <a:rPr lang="en-US" sz="11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Match</m:t>
                      </m:r>
                      <m:r>
                        <a:rPr lang="en-US" sz="1100" b="0" i="0" smtClean="0">
                          <a:latin typeface="Cambria Math"/>
                        </a:rPr>
                        <m:t> %=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Number</m:t>
                      </m:r>
                      <m:r>
                        <a:rPr lang="en-US" sz="11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of</m:t>
                      </m:r>
                      <m:r>
                        <a:rPr lang="en-US" sz="11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Exact</m:t>
                      </m:r>
                      <m:r>
                        <a:rPr lang="en-US" sz="11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Matches</m:t>
                      </m:r>
                      <m:r>
                        <a:rPr lang="en-US" sz="1100" b="0" i="0" smtClean="0">
                          <a:latin typeface="Cambria Math"/>
                        </a:rPr>
                        <m:t> /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Number</m:t>
                      </m:r>
                      <m:r>
                        <a:rPr lang="en-US" sz="11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of</m:t>
                      </m:r>
                      <m:r>
                        <a:rPr lang="en-US" sz="11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/>
                        </a:rPr>
                        <m:t>Customers</m:t>
                      </m:r>
                    </m:oMath>
                  </a14:m>
                  <a:r>
                    <a:rPr lang="en-US" sz="11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100" b="0" i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1100" dirty="0">
                      <a:latin typeface="Cambria Math"/>
                    </a:rPr>
                    <a:t>100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6831" y="5019029"/>
                  <a:ext cx="4587923" cy="2616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4743449" y="1190001"/>
              <a:ext cx="4003441" cy="5625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Example with Ranks up to 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Left Brace 22"/>
          <p:cNvSpPr/>
          <p:nvPr/>
        </p:nvSpPr>
        <p:spPr>
          <a:xfrm rot="5400000" flipH="1">
            <a:off x="2467578" y="2918601"/>
            <a:ext cx="177834" cy="3422248"/>
          </a:xfrm>
          <a:prstGeom prst="leftBrac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129" y="6615543"/>
            <a:ext cx="8518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702720" y="4471812"/>
            <a:ext cx="172958" cy="410739"/>
          </a:xfrm>
          <a:prstGeom prst="down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1800" b="0" dirty="0">
                <a:latin typeface="Trebuchet MS"/>
                <a:cs typeface="Trebuchet MS"/>
              </a:rPr>
              <a:t>Validations: Rank Order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940282" y="4795296"/>
            <a:ext cx="33384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+mj-lt"/>
              </a:rPr>
              <a:t>Different metrics from the same model because of selecting (and evaluating) only that subset of customers which exactly match the corresponding business criterion</a:t>
            </a:r>
          </a:p>
          <a:p>
            <a:endParaRPr lang="en-US" sz="1600" dirty="0" smtClean="0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66637"/>
              </p:ext>
            </p:extLst>
          </p:nvPr>
        </p:nvGraphicFramePr>
        <p:xfrm>
          <a:off x="4790174" y="1858001"/>
          <a:ext cx="2095501" cy="203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7267"/>
                <a:gridCol w="597917"/>
                <a:gridCol w="890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Ideal Rank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Given</a:t>
                      </a:r>
                    </a:p>
                    <a:p>
                      <a:r>
                        <a:rPr lang="en-US" sz="1000" dirty="0" smtClean="0"/>
                        <a:t>Rank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Rank</a:t>
                      </a:r>
                      <a:r>
                        <a:rPr lang="en-US" sz="1000" baseline="0" dirty="0" smtClean="0"/>
                        <a:t> Order for  Given Rank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45478"/>
              </p:ext>
            </p:extLst>
          </p:nvPr>
        </p:nvGraphicFramePr>
        <p:xfrm>
          <a:off x="6987397" y="1849375"/>
          <a:ext cx="1964840" cy="20666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4160"/>
                <a:gridCol w="535762"/>
                <a:gridCol w="914918"/>
              </a:tblGrid>
              <a:tr h="5832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Ideal Rank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Given</a:t>
                      </a:r>
                    </a:p>
                    <a:p>
                      <a:r>
                        <a:rPr lang="en-US" sz="1000" dirty="0" smtClean="0"/>
                        <a:t>Rank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Rank Order </a:t>
                      </a:r>
                    </a:p>
                    <a:p>
                      <a:r>
                        <a:rPr lang="en-US" sz="1000" dirty="0" smtClean="0"/>
                        <a:t>for  “Given Rank”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891179" y="3953489"/>
            <a:ext cx="3992049" cy="147638"/>
            <a:chOff x="4891179" y="3953489"/>
            <a:chExt cx="3992049" cy="147638"/>
          </a:xfrm>
        </p:grpSpPr>
        <p:sp>
          <p:nvSpPr>
            <p:cNvPr id="13" name="Left Brace 12"/>
            <p:cNvSpPr/>
            <p:nvPr/>
          </p:nvSpPr>
          <p:spPr>
            <a:xfrm rot="5400000" flipH="1">
              <a:off x="5784416" y="3060252"/>
              <a:ext cx="147637" cy="1934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Left Brace 13"/>
            <p:cNvSpPr/>
            <p:nvPr/>
          </p:nvSpPr>
          <p:spPr>
            <a:xfrm rot="5400000" flipH="1">
              <a:off x="7912769" y="3130668"/>
              <a:ext cx="140391" cy="180052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1251"/>
              </p:ext>
            </p:extLst>
          </p:nvPr>
        </p:nvGraphicFramePr>
        <p:xfrm>
          <a:off x="95250" y="1190001"/>
          <a:ext cx="4448175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254"/>
                <a:gridCol w="559254"/>
                <a:gridCol w="691242"/>
                <a:gridCol w="609600"/>
                <a:gridCol w="695325"/>
                <a:gridCol w="657225"/>
                <a:gridCol w="6762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0" dirty="0" smtClean="0">
                          <a:latin typeface="+mj-lt"/>
                        </a:rPr>
                        <a:t>Customers who have purchased in last 12 months</a:t>
                      </a:r>
                      <a:endParaRPr lang="en-US" sz="1000" b="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Customers who have browsed in last 3 months</a:t>
                      </a:r>
                      <a:endParaRPr lang="en-US" sz="1000" b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Customers who have purchased in first 3 months</a:t>
                      </a:r>
                      <a:endParaRPr lang="en-US" sz="1000" b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Ranks up to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Model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Baseline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Model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Baseline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Model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Baseline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44.1%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42.1%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39.8%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36.9%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40.8%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39.6%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46.9%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43.8%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42.8%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38.5%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43.0%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40.7%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47.8%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44.5%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39.2%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44.1%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41.4%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48.4%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44.9%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44.7%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39.7%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44.8%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42.0%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48.6%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45.1%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39.9%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45.1%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42.2%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48.6%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45.1%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45.0%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39.9%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45.1%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42.2%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9129" y="6615543"/>
            <a:ext cx="8518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4" name="Left Brace 23"/>
          <p:cNvSpPr/>
          <p:nvPr/>
        </p:nvSpPr>
        <p:spPr>
          <a:xfrm rot="5400000" flipH="1">
            <a:off x="2467578" y="2918601"/>
            <a:ext cx="177834" cy="3422248"/>
          </a:xfrm>
          <a:prstGeom prst="leftBrac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43449" y="1190001"/>
            <a:ext cx="4297034" cy="562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Example with Ranks up to 4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5254547" y="4246775"/>
            <a:ext cx="1504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Trebuchet MS" panose="020B0603020202020204" pitchFamily="34" charset="0"/>
              </a:rPr>
              <a:t>Counted as a Match</a:t>
            </a:r>
          </a:p>
        </p:txBody>
      </p:sp>
      <p:sp>
        <p:nvSpPr>
          <p:cNvPr id="29" name="TextBox 7"/>
          <p:cNvSpPr txBox="1"/>
          <p:nvPr/>
        </p:nvSpPr>
        <p:spPr>
          <a:xfrm>
            <a:off x="7272754" y="4246775"/>
            <a:ext cx="1619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Trebuchet MS" panose="020B0603020202020204" pitchFamily="34" charset="0"/>
              </a:rPr>
              <a:t>Counted as a No-Match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86831" y="5019029"/>
                <a:ext cx="4587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latin typeface="Cambria Math"/>
                      </a:rPr>
                      <m:t>Exact</m:t>
                    </m:r>
                    <m:r>
                      <a:rPr lang="en-US" sz="11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/>
                      </a:rPr>
                      <m:t>Match</m:t>
                    </m:r>
                    <m:r>
                      <a:rPr lang="en-US" sz="1100" b="0" i="0" smtClean="0">
                        <a:latin typeface="Cambria Math"/>
                      </a:rPr>
                      <m:t> %=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/>
                      </a:rPr>
                      <m:t>Number</m:t>
                    </m:r>
                    <m:r>
                      <a:rPr lang="en-US" sz="11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/>
                      </a:rPr>
                      <m:t>of</m:t>
                    </m:r>
                    <m:r>
                      <a:rPr lang="en-US" sz="11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/>
                      </a:rPr>
                      <m:t>Exact</m:t>
                    </m:r>
                    <m:r>
                      <a:rPr lang="en-US" sz="11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/>
                      </a:rPr>
                      <m:t>Matches</m:t>
                    </m:r>
                    <m:r>
                      <a:rPr lang="en-US" sz="1100" b="0" i="0" smtClean="0">
                        <a:latin typeface="Cambria Math"/>
                      </a:rPr>
                      <m:t> /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/>
                      </a:rPr>
                      <m:t>Number</m:t>
                    </m:r>
                    <m:r>
                      <a:rPr lang="en-US" sz="11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/>
                      </a:rPr>
                      <m:t>of</m:t>
                    </m:r>
                    <m:r>
                      <a:rPr lang="en-US" sz="11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/>
                      </a:rPr>
                      <m:t>Customers</m:t>
                    </m:r>
                  </m:oMath>
                </a14:m>
                <a:r>
                  <a:rPr lang="en-US" sz="11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>
                        <a:latin typeface="Cambria Math"/>
                      </a:rPr>
                      <m:t>×</m:t>
                    </m:r>
                  </m:oMath>
                </a14:m>
                <a:r>
                  <a:rPr lang="en-US" sz="1100" dirty="0">
                    <a:latin typeface="Cambria Math"/>
                  </a:rPr>
                  <a:t>100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831" y="5019029"/>
                <a:ext cx="4587923" cy="261610"/>
              </a:xfrm>
              <a:prstGeom prst="rect">
                <a:avLst/>
              </a:prstGeom>
              <a:blipFill rotWithShape="1"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Down Arrow 40"/>
          <p:cNvSpPr/>
          <p:nvPr/>
        </p:nvSpPr>
        <p:spPr>
          <a:xfrm>
            <a:off x="6909744" y="4471812"/>
            <a:ext cx="172958" cy="410739"/>
          </a:xfrm>
          <a:prstGeom prst="down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1800" b="0" dirty="0">
                <a:latin typeface="Trebuchet MS"/>
                <a:cs typeface="Trebuchet MS"/>
              </a:rPr>
              <a:t>Sample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05578"/>
              </p:ext>
            </p:extLst>
          </p:nvPr>
        </p:nvGraphicFramePr>
        <p:xfrm>
          <a:off x="109336" y="1397000"/>
          <a:ext cx="382437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7608"/>
                <a:gridCol w="1293962"/>
                <a:gridCol w="603849"/>
                <a:gridCol w="5089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MASTER KEY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CATEGORY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SCORE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+mj-lt"/>
                        </a:rPr>
                        <a:t>RANK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0-2014070883916-17380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WOMENS PANTS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-0.25572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0-2014070883916-17380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WOMENS TOPS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0.141682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0-2014070883916-17380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WOMENS OUTERWEAR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0.161093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0-2014070883917-34200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WOMENS TOPS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0.560534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0-2014070883917-34200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WOMENS SKORTS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0.217653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9336" y="1771649"/>
            <a:ext cx="5032078" cy="1104901"/>
            <a:chOff x="1524000" y="1771649"/>
            <a:chExt cx="6368190" cy="1104901"/>
          </a:xfrm>
        </p:grpSpPr>
        <p:grpSp>
          <p:nvGrpSpPr>
            <p:cNvPr id="6" name="Group 5"/>
            <p:cNvGrpSpPr/>
            <p:nvPr/>
          </p:nvGrpSpPr>
          <p:grpSpPr>
            <a:xfrm>
              <a:off x="1524000" y="1771649"/>
              <a:ext cx="6314918" cy="1104901"/>
              <a:chOff x="1524000" y="1771649"/>
              <a:chExt cx="6314918" cy="110490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24000" y="1771649"/>
                <a:ext cx="4839817" cy="110490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ight Brace 4"/>
              <p:cNvSpPr/>
              <p:nvPr/>
            </p:nvSpPr>
            <p:spPr>
              <a:xfrm>
                <a:off x="7602953" y="1771649"/>
                <a:ext cx="235965" cy="1104901"/>
              </a:xfrm>
              <a:prstGeom prst="rightBrac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334430" y="2099546"/>
              <a:ext cx="1557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Category Preference Ranks for individual customers</a:t>
              </a:r>
              <a:endParaRPr lang="en-US" sz="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511" y="3875293"/>
            <a:ext cx="199000" cy="803143"/>
            <a:chOff x="1872175" y="3720025"/>
            <a:chExt cx="199000" cy="803143"/>
          </a:xfrm>
        </p:grpSpPr>
        <p:sp>
          <p:nvSpPr>
            <p:cNvPr id="7" name="Oval 6"/>
            <p:cNvSpPr/>
            <p:nvPr/>
          </p:nvSpPr>
          <p:spPr>
            <a:xfrm>
              <a:off x="1872175" y="3720025"/>
              <a:ext cx="199000" cy="199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98969" y="3989194"/>
              <a:ext cx="164463" cy="1644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925035" y="4230085"/>
              <a:ext cx="112331" cy="11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934783" y="4430333"/>
              <a:ext cx="92835" cy="928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46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Trebuchet MS" panose="020B0603020202020204" pitchFamily="34" charset="0"/>
              </a:rPr>
              <a:t>Appendix</a:t>
            </a:r>
            <a:endParaRPr lang="en-US" sz="4000" dirty="0">
              <a:latin typeface="Trebuchet MS" panose="020B0603020202020204" pitchFamily="34" charset="0"/>
            </a:endParaRPr>
          </a:p>
        </p:txBody>
      </p:sp>
      <p:pic>
        <p:nvPicPr>
          <p:cNvPr id="4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1800" b="0" dirty="0" err="1">
                <a:latin typeface="Trebuchet MS"/>
                <a:cs typeface="Trebuchet MS"/>
              </a:rPr>
              <a:t>LambdaMart</a:t>
            </a:r>
            <a:r>
              <a:rPr lang="en-US" sz="1800" b="0" dirty="0">
                <a:latin typeface="Trebuchet MS"/>
                <a:cs typeface="Trebuchet MS"/>
              </a:rPr>
              <a:t> </a:t>
            </a:r>
            <a:r>
              <a:rPr lang="en-US" sz="1800" b="0" dirty="0" smtClean="0">
                <a:latin typeface="Trebuchet MS"/>
                <a:cs typeface="Trebuchet MS"/>
              </a:rPr>
              <a:t> Algorithm </a:t>
            </a:r>
            <a:r>
              <a:rPr lang="en-US" sz="1800" b="0" dirty="0">
                <a:latin typeface="Trebuchet MS"/>
                <a:cs typeface="Trebuchet MS"/>
              </a:rPr>
              <a:t>Explained</a:t>
            </a:r>
            <a:endParaRPr lang="en-US" sz="1800" b="0" dirty="0">
              <a:latin typeface="Trebuchet MS"/>
              <a:cs typeface="Trebuchet M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75" y="1173125"/>
            <a:ext cx="8884901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We make the basemodel for {x</a:t>
            </a:r>
            <a:r>
              <a:rPr lang="en-US" sz="1400" baseline="-25000" dirty="0" smtClean="0"/>
              <a:t>i,</a:t>
            </a:r>
            <a:r>
              <a:rPr lang="en-US" sz="1400" dirty="0" smtClean="0"/>
              <a:t>y</a:t>
            </a:r>
            <a:r>
              <a:rPr lang="en-US" sz="1400" baseline="-25000" dirty="0" smtClean="0"/>
              <a:t>i</a:t>
            </a:r>
            <a:r>
              <a:rPr lang="en-US" sz="1400" dirty="0" smtClean="0"/>
              <a:t>} by using least square regression tree which gives scores s</a:t>
            </a:r>
            <a:r>
              <a:rPr lang="en-US" sz="1400" baseline="-25000" dirty="0" smtClean="0"/>
              <a:t>i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Utility function C is ∑</a:t>
            </a:r>
            <a:r>
              <a:rPr lang="en-US" sz="1400" baseline="-25000" dirty="0" smtClean="0"/>
              <a:t>{i,j}</a:t>
            </a:r>
            <a:r>
              <a:rPr lang="en-US" sz="1400" dirty="0" smtClean="0"/>
              <a:t>|∆z</a:t>
            </a:r>
            <a:r>
              <a:rPr lang="en-US" sz="1400" baseline="-25000" dirty="0" smtClean="0"/>
              <a:t>ij</a:t>
            </a:r>
            <a:r>
              <a:rPr lang="en-US" sz="1400" dirty="0" smtClean="0"/>
              <a:t>|log(1+exp</a:t>
            </a:r>
            <a:r>
              <a:rPr lang="en-US" sz="1400" baseline="1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l-GR" sz="1400" baseline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σ</a:t>
            </a:r>
            <a:r>
              <a:rPr lang="en-US" sz="1400" baseline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(s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i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-</a:t>
            </a:r>
            <a:r>
              <a:rPr lang="en-US" sz="1400" baseline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j</a:t>
            </a:r>
            <a:r>
              <a:rPr lang="en-US" sz="1400" baseline="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)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) </a:t>
            </a:r>
            <a:r>
              <a:rPr lang="en-US" sz="1400" dirty="0" smtClean="0">
                <a:cs typeface="Times New Roman"/>
              </a:rPr>
              <a:t>where </a:t>
            </a:r>
            <a:r>
              <a:rPr lang="en-US" sz="1400" dirty="0" smtClean="0"/>
              <a:t>∆z</a:t>
            </a:r>
            <a:r>
              <a:rPr lang="en-US" sz="1400" baseline="-25000" dirty="0" smtClean="0"/>
              <a:t>ij </a:t>
            </a:r>
            <a:r>
              <a:rPr lang="en-US" sz="1400" dirty="0" smtClean="0"/>
              <a:t>is the difference in NDCG when the ranks of i and j are interchanged.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877" y="2783958"/>
            <a:ext cx="3305294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dirty="0">
                <a:latin typeface="+mj-lt"/>
              </a:rPr>
              <a:t>Set number of trees N</a:t>
            </a:r>
            <a:r>
              <a:rPr lang="en-US" sz="1500" dirty="0" smtClean="0">
                <a:latin typeface="+mj-lt"/>
              </a:rPr>
              <a:t>, number </a:t>
            </a:r>
            <a:r>
              <a:rPr lang="en-US" sz="1500" dirty="0">
                <a:latin typeface="+mj-lt"/>
              </a:rPr>
              <a:t>of training samples m, number of leaves per tree L, learning rate </a:t>
            </a:r>
            <a:r>
              <a:rPr lang="el-GR" sz="1500" dirty="0">
                <a:latin typeface="+mj-lt"/>
              </a:rPr>
              <a:t>η</a:t>
            </a:r>
            <a:r>
              <a:rPr lang="en-US" sz="1500" dirty="0">
                <a:latin typeface="+mj-lt"/>
              </a:rPr>
              <a:t>       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sz="1400" dirty="0" smtClean="0">
              <a:latin typeface="+mj-lt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For i=0 to m do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     F</a:t>
            </a:r>
            <a:r>
              <a:rPr lang="en-US" sz="1400" baseline="-25000" dirty="0" smtClean="0">
                <a:latin typeface="+mj-lt"/>
              </a:rPr>
              <a:t>0</a:t>
            </a:r>
            <a:r>
              <a:rPr lang="en-US" sz="1400" dirty="0" smtClean="0">
                <a:latin typeface="+mj-lt"/>
              </a:rPr>
              <a:t>(x</a:t>
            </a:r>
            <a:r>
              <a:rPr lang="en-US" sz="1400" baseline="-25000" dirty="0" smtClean="0">
                <a:latin typeface="+mj-lt"/>
              </a:rPr>
              <a:t>i</a:t>
            </a:r>
            <a:r>
              <a:rPr lang="en-US" sz="1400" dirty="0" smtClean="0">
                <a:latin typeface="+mj-lt"/>
              </a:rPr>
              <a:t>)=BaseModel(x</a:t>
            </a:r>
            <a:r>
              <a:rPr lang="en-US" sz="1400" baseline="-25000" dirty="0" smtClean="0">
                <a:latin typeface="+mj-lt"/>
              </a:rPr>
              <a:t>i</a:t>
            </a:r>
            <a:r>
              <a:rPr lang="en-US" sz="1400" dirty="0" smtClean="0">
                <a:latin typeface="+mj-lt"/>
              </a:rPr>
              <a:t>)	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End for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For k=1 to N do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     for i=0 to m do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           y</a:t>
            </a:r>
            <a:r>
              <a:rPr lang="en-US" sz="1400" baseline="-25000" dirty="0" smtClean="0">
                <a:latin typeface="+mj-lt"/>
              </a:rPr>
              <a:t>i</a:t>
            </a:r>
            <a:r>
              <a:rPr lang="en-US" sz="1400" dirty="0" smtClean="0">
                <a:latin typeface="+mj-lt"/>
              </a:rPr>
              <a:t>=</a:t>
            </a:r>
            <a:r>
              <a:rPr lang="en-US" sz="1400" dirty="0" smtClean="0">
                <a:latin typeface="+mj-lt"/>
                <a:cs typeface="Times New Roman"/>
              </a:rPr>
              <a:t>∂C/∂</a:t>
            </a:r>
            <a:r>
              <a:rPr lang="en-US" sz="1400" dirty="0" smtClean="0">
                <a:latin typeface="+mj-lt"/>
              </a:rPr>
              <a:t>F</a:t>
            </a:r>
            <a:r>
              <a:rPr lang="en-US" sz="1400" baseline="-25000" dirty="0" smtClean="0">
                <a:latin typeface="+mj-lt"/>
              </a:rPr>
              <a:t>k-1</a:t>
            </a:r>
            <a:r>
              <a:rPr lang="en-US" sz="1400" dirty="0" smtClean="0">
                <a:latin typeface="+mj-lt"/>
              </a:rPr>
              <a:t>(x</a:t>
            </a:r>
            <a:r>
              <a:rPr lang="en-US" sz="1400" baseline="-25000" dirty="0" smtClean="0">
                <a:latin typeface="+mj-lt"/>
              </a:rPr>
              <a:t>i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           w</a:t>
            </a:r>
            <a:r>
              <a:rPr lang="en-US" sz="1400" baseline="-25000" dirty="0" smtClean="0">
                <a:latin typeface="+mj-lt"/>
              </a:rPr>
              <a:t>i=</a:t>
            </a:r>
            <a:r>
              <a:rPr lang="en-US" sz="1400" dirty="0" smtClean="0">
                <a:latin typeface="+mj-lt"/>
                <a:cs typeface="Times New Roman"/>
              </a:rPr>
              <a:t>∂</a:t>
            </a:r>
            <a:r>
              <a:rPr lang="en-US" sz="1400" dirty="0" smtClean="0">
                <a:latin typeface="+mj-lt"/>
              </a:rPr>
              <a:t>y</a:t>
            </a:r>
            <a:r>
              <a:rPr lang="en-US" sz="1400" baseline="-25000" dirty="0" smtClean="0">
                <a:latin typeface="+mj-lt"/>
              </a:rPr>
              <a:t>i </a:t>
            </a:r>
            <a:r>
              <a:rPr lang="en-US" sz="1400" dirty="0" smtClean="0">
                <a:latin typeface="+mj-lt"/>
                <a:cs typeface="Times New Roman"/>
              </a:rPr>
              <a:t>/∂</a:t>
            </a:r>
            <a:r>
              <a:rPr lang="en-US" sz="1400" dirty="0" smtClean="0">
                <a:latin typeface="+mj-lt"/>
              </a:rPr>
              <a:t>F</a:t>
            </a:r>
            <a:r>
              <a:rPr lang="en-US" sz="1400" baseline="-25000" dirty="0" smtClean="0">
                <a:latin typeface="+mj-lt"/>
              </a:rPr>
              <a:t>k-1</a:t>
            </a:r>
            <a:r>
              <a:rPr lang="en-US" sz="1400" dirty="0" smtClean="0">
                <a:latin typeface="+mj-lt"/>
              </a:rPr>
              <a:t>(x</a:t>
            </a:r>
            <a:r>
              <a:rPr lang="en-US" sz="1400" baseline="-25000" dirty="0" smtClean="0">
                <a:latin typeface="+mj-lt"/>
              </a:rPr>
              <a:t>i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     end for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     {R</a:t>
            </a:r>
            <a:r>
              <a:rPr lang="en-US" sz="1400" baseline="-25000" dirty="0" smtClean="0">
                <a:latin typeface="+mj-lt"/>
              </a:rPr>
              <a:t>lk</a:t>
            </a:r>
            <a:r>
              <a:rPr lang="en-US" sz="1400" dirty="0" smtClean="0">
                <a:latin typeface="+mj-lt"/>
              </a:rPr>
              <a:t>} //Create L leaf tree on {x</a:t>
            </a:r>
            <a:r>
              <a:rPr lang="en-US" sz="1400" baseline="-25000" dirty="0" smtClean="0">
                <a:latin typeface="+mj-lt"/>
              </a:rPr>
              <a:t>i,</a:t>
            </a:r>
            <a:r>
              <a:rPr lang="en-US" sz="1400" dirty="0" smtClean="0">
                <a:latin typeface="+mj-lt"/>
              </a:rPr>
              <a:t>y</a:t>
            </a:r>
            <a:r>
              <a:rPr lang="en-US" sz="1400" baseline="-25000" dirty="0" smtClean="0">
                <a:latin typeface="+mj-lt"/>
              </a:rPr>
              <a:t>i</a:t>
            </a:r>
            <a:r>
              <a:rPr lang="en-US" sz="1400" dirty="0" smtClean="0">
                <a:latin typeface="+mj-lt"/>
              </a:rPr>
              <a:t>}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</a:rPr>
              <a:t>     </a:t>
            </a:r>
            <a:r>
              <a:rPr lang="el-GR" sz="1400" dirty="0" smtClean="0">
                <a:latin typeface="+mj-lt"/>
                <a:cs typeface="Times New Roman"/>
              </a:rPr>
              <a:t>ϒ</a:t>
            </a:r>
            <a:r>
              <a:rPr lang="en-US" sz="1400" baseline="-25000" dirty="0" smtClean="0">
                <a:latin typeface="+mj-lt"/>
                <a:cs typeface="Times New Roman"/>
              </a:rPr>
              <a:t>lk</a:t>
            </a:r>
            <a:r>
              <a:rPr lang="en-US" sz="1400" dirty="0" smtClean="0">
                <a:latin typeface="+mj-lt"/>
                <a:cs typeface="Times New Roman"/>
              </a:rPr>
              <a:t>=(∑</a:t>
            </a:r>
            <a:r>
              <a:rPr lang="en-US" sz="1400" baseline="-25000" dirty="0" smtClean="0">
                <a:latin typeface="+mj-lt"/>
                <a:cs typeface="Times New Roman"/>
              </a:rPr>
              <a:t>x</a:t>
            </a:r>
            <a:r>
              <a:rPr lang="en-US" sz="1400" baseline="-60000" dirty="0" smtClean="0">
                <a:latin typeface="+mj-lt"/>
                <a:cs typeface="Times New Roman"/>
              </a:rPr>
              <a:t>i</a:t>
            </a:r>
            <a:r>
              <a:rPr lang="en-US" sz="1400" baseline="-24000" dirty="0" smtClean="0">
                <a:latin typeface="+mj-lt"/>
                <a:cs typeface="Times New Roman"/>
              </a:rPr>
              <a:t>ϵR</a:t>
            </a:r>
            <a:r>
              <a:rPr lang="en-US" sz="1400" baseline="-58000" dirty="0" smtClean="0">
                <a:latin typeface="+mj-lt"/>
                <a:cs typeface="Times New Roman"/>
              </a:rPr>
              <a:t>lk</a:t>
            </a:r>
            <a:r>
              <a:rPr lang="en-US" sz="1400" dirty="0" smtClean="0">
                <a:latin typeface="+mj-lt"/>
                <a:cs typeface="Times New Roman"/>
              </a:rPr>
              <a:t> y</a:t>
            </a:r>
            <a:r>
              <a:rPr lang="en-US" sz="1400" baseline="-25000" dirty="0" smtClean="0">
                <a:latin typeface="+mj-lt"/>
                <a:cs typeface="Times New Roman"/>
              </a:rPr>
              <a:t>i</a:t>
            </a:r>
            <a:r>
              <a:rPr lang="en-US" sz="1400" dirty="0" smtClean="0">
                <a:latin typeface="+mj-lt"/>
                <a:cs typeface="Times New Roman"/>
              </a:rPr>
              <a:t>)/ (∑</a:t>
            </a:r>
            <a:r>
              <a:rPr lang="en-US" sz="1400" baseline="-25000" dirty="0" smtClean="0">
                <a:latin typeface="+mj-lt"/>
                <a:cs typeface="Times New Roman"/>
              </a:rPr>
              <a:t>x</a:t>
            </a:r>
            <a:r>
              <a:rPr lang="en-US" sz="1400" baseline="-60000" dirty="0" smtClean="0">
                <a:latin typeface="+mj-lt"/>
                <a:cs typeface="Times New Roman"/>
              </a:rPr>
              <a:t>i</a:t>
            </a:r>
            <a:r>
              <a:rPr lang="en-US" sz="1400" baseline="-24000" dirty="0" smtClean="0">
                <a:latin typeface="+mj-lt"/>
                <a:cs typeface="Times New Roman"/>
              </a:rPr>
              <a:t>ϵR</a:t>
            </a:r>
            <a:r>
              <a:rPr lang="en-US" sz="1400" baseline="-58000" dirty="0" smtClean="0">
                <a:latin typeface="+mj-lt"/>
                <a:cs typeface="Times New Roman"/>
              </a:rPr>
              <a:t>lk</a:t>
            </a:r>
            <a:r>
              <a:rPr lang="en-US" sz="1400" dirty="0" smtClean="0">
                <a:latin typeface="+mj-lt"/>
                <a:cs typeface="Times New Roman"/>
              </a:rPr>
              <a:t> w</a:t>
            </a:r>
            <a:r>
              <a:rPr lang="en-US" sz="1400" baseline="-25000" dirty="0" smtClean="0">
                <a:latin typeface="+mj-lt"/>
                <a:cs typeface="Times New Roman"/>
              </a:rPr>
              <a:t>i</a:t>
            </a:r>
            <a:r>
              <a:rPr lang="en-US" sz="1400" dirty="0" smtClean="0">
                <a:latin typeface="+mj-lt"/>
                <a:cs typeface="Times New Roman"/>
              </a:rPr>
              <a:t>)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  <a:cs typeface="Times New Roman"/>
              </a:rPr>
              <a:t>      F</a:t>
            </a:r>
            <a:r>
              <a:rPr lang="en-US" sz="1400" baseline="-25000" dirty="0" smtClean="0">
                <a:latin typeface="+mj-lt"/>
                <a:cs typeface="Times New Roman"/>
              </a:rPr>
              <a:t>k</a:t>
            </a:r>
            <a:r>
              <a:rPr lang="en-US" sz="1400" dirty="0" smtClean="0">
                <a:latin typeface="+mj-lt"/>
                <a:cs typeface="Times New Roman"/>
              </a:rPr>
              <a:t>(x</a:t>
            </a:r>
            <a:r>
              <a:rPr lang="en-US" sz="1400" baseline="-25000" dirty="0" smtClean="0">
                <a:latin typeface="+mj-lt"/>
                <a:cs typeface="Times New Roman"/>
              </a:rPr>
              <a:t>i</a:t>
            </a:r>
            <a:r>
              <a:rPr lang="en-US" sz="1400" dirty="0" smtClean="0">
                <a:latin typeface="+mj-lt"/>
                <a:cs typeface="Times New Roman"/>
              </a:rPr>
              <a:t>)= F</a:t>
            </a:r>
            <a:r>
              <a:rPr lang="en-US" sz="1400" baseline="-25000" dirty="0" smtClean="0">
                <a:latin typeface="+mj-lt"/>
                <a:cs typeface="Times New Roman"/>
              </a:rPr>
              <a:t>k-1</a:t>
            </a:r>
            <a:r>
              <a:rPr lang="en-US" sz="1400" dirty="0" smtClean="0">
                <a:latin typeface="+mj-lt"/>
                <a:cs typeface="Times New Roman"/>
              </a:rPr>
              <a:t>(x</a:t>
            </a:r>
            <a:r>
              <a:rPr lang="en-US" sz="1400" baseline="-25000" dirty="0" smtClean="0">
                <a:latin typeface="+mj-lt"/>
                <a:cs typeface="Times New Roman"/>
              </a:rPr>
              <a:t>i</a:t>
            </a:r>
            <a:r>
              <a:rPr lang="en-US" sz="1400" dirty="0" smtClean="0">
                <a:latin typeface="+mj-lt"/>
                <a:cs typeface="Times New Roman"/>
              </a:rPr>
              <a:t>) + </a:t>
            </a:r>
            <a:r>
              <a:rPr lang="el-GR" sz="1400" dirty="0" smtClean="0">
                <a:latin typeface="+mj-lt"/>
                <a:cs typeface="Times New Roman"/>
              </a:rPr>
              <a:t>η</a:t>
            </a:r>
            <a:r>
              <a:rPr lang="en-US" sz="1400" dirty="0" smtClean="0">
                <a:latin typeface="+mj-lt"/>
              </a:rPr>
              <a:t> ∑</a:t>
            </a:r>
            <a:r>
              <a:rPr lang="en-US" sz="1400" baseline="-25000" dirty="0" smtClean="0">
                <a:latin typeface="+mj-lt"/>
              </a:rPr>
              <a:t>l</a:t>
            </a:r>
            <a:r>
              <a:rPr lang="el-GR" sz="1400" dirty="0" smtClean="0">
                <a:latin typeface="+mj-lt"/>
                <a:cs typeface="Times New Roman"/>
              </a:rPr>
              <a:t> ϒ</a:t>
            </a:r>
            <a:r>
              <a:rPr lang="en-US" sz="1400" baseline="-25000" dirty="0" smtClean="0">
                <a:latin typeface="+mj-lt"/>
                <a:cs typeface="Times New Roman"/>
              </a:rPr>
              <a:t>lk*</a:t>
            </a:r>
            <a:r>
              <a:rPr lang="en-US" sz="1400" dirty="0" smtClean="0">
                <a:latin typeface="+mj-lt"/>
                <a:cs typeface="Times New Roman"/>
              </a:rPr>
              <a:t>I(x</a:t>
            </a:r>
            <a:r>
              <a:rPr lang="en-US" sz="1400" baseline="-25000" dirty="0" smtClean="0">
                <a:latin typeface="+mj-lt"/>
                <a:cs typeface="Times New Roman"/>
              </a:rPr>
              <a:t>i</a:t>
            </a:r>
            <a:r>
              <a:rPr lang="el-GR" sz="1400" dirty="0" smtClean="0">
                <a:latin typeface="+mj-lt"/>
                <a:cs typeface="Times New Roman"/>
              </a:rPr>
              <a:t>ϵ</a:t>
            </a:r>
            <a:r>
              <a:rPr lang="en-US" sz="1400" dirty="0" smtClean="0">
                <a:latin typeface="+mj-lt"/>
                <a:cs typeface="Times New Roman"/>
              </a:rPr>
              <a:t>R</a:t>
            </a:r>
            <a:r>
              <a:rPr lang="en-US" sz="1400" baseline="-25000" dirty="0" smtClean="0">
                <a:latin typeface="+mj-lt"/>
                <a:cs typeface="Times New Roman"/>
              </a:rPr>
              <a:t>lk</a:t>
            </a:r>
            <a:r>
              <a:rPr lang="en-US" sz="1400" dirty="0" smtClean="0">
                <a:latin typeface="+mj-lt"/>
                <a:cs typeface="Times New Roman"/>
              </a:rPr>
              <a:t>)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400" dirty="0" smtClean="0">
                <a:latin typeface="+mj-lt"/>
                <a:cs typeface="Times New Roman"/>
              </a:rPr>
              <a:t>End for </a:t>
            </a:r>
            <a:endParaRPr lang="en-US" sz="1400" dirty="0" smtClean="0">
              <a:latin typeface="+mj-lt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sz="1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6232" y="4692145"/>
            <a:ext cx="209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+mj-lt"/>
              </a:rPr>
              <a:t>Trees ensembled using Multiple Additive Regression Trees or MART</a:t>
            </a:r>
            <a:endParaRPr lang="en-US" sz="16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7170" y="2275565"/>
            <a:ext cx="2723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Trebuchet MS" panose="020B0603020202020204" pitchFamily="34" charset="0"/>
              </a:rPr>
              <a:t>Individual Ranking Trees through Lambda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42" y="3621903"/>
            <a:ext cx="1577975" cy="1271587"/>
          </a:xfrm>
          <a:prstGeom prst="rect">
            <a:avLst/>
          </a:prstGeom>
          <a:ln w="3175" cap="sq">
            <a:solidFill>
              <a:schemeClr val="bg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85" y="3687921"/>
            <a:ext cx="1447978" cy="1494495"/>
          </a:xfrm>
          <a:prstGeom prst="rect">
            <a:avLst/>
          </a:prstGeom>
          <a:ln w="3175" cap="sq">
            <a:solidFill>
              <a:schemeClr val="bg1">
                <a:lumMod val="9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30" y="2695605"/>
            <a:ext cx="2401917" cy="1128959"/>
          </a:xfrm>
          <a:prstGeom prst="rect">
            <a:avLst/>
          </a:prstGeom>
          <a:ln w="3175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676841" y="4252816"/>
            <a:ext cx="370936" cy="155275"/>
          </a:xfrm>
          <a:prstGeom prst="rightArrow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330437" y="3925019"/>
            <a:ext cx="985427" cy="690113"/>
          </a:xfrm>
          <a:prstGeom prst="flowChartMagneticDisk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Ensemble Ranker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33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1800" b="0" dirty="0">
                <a:latin typeface="Trebuchet MS"/>
                <a:cs typeface="Trebuchet MS"/>
              </a:rPr>
              <a:t>Categories </a:t>
            </a:r>
            <a:r>
              <a:rPr lang="en-US" sz="1800" b="0" dirty="0" smtClean="0">
                <a:latin typeface="Trebuchet MS"/>
                <a:cs typeface="Trebuchet MS"/>
              </a:rPr>
              <a:t>Identified</a:t>
            </a:r>
            <a:endParaRPr lang="en-US" sz="1800" b="0" dirty="0">
              <a:latin typeface="Trebuchet MS"/>
              <a:cs typeface="Trebuchet M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63721" y="1260138"/>
            <a:ext cx="8827760" cy="5273857"/>
            <a:chOff x="263721" y="1260138"/>
            <a:chExt cx="8827760" cy="5273857"/>
          </a:xfrm>
        </p:grpSpPr>
        <p:grpSp>
          <p:nvGrpSpPr>
            <p:cNvPr id="37" name="Group 36"/>
            <p:cNvGrpSpPr/>
            <p:nvPr/>
          </p:nvGrpSpPr>
          <p:grpSpPr>
            <a:xfrm>
              <a:off x="263721" y="1260138"/>
              <a:ext cx="8827760" cy="5273857"/>
              <a:chOff x="263721" y="1260138"/>
              <a:chExt cx="8827760" cy="527385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65816" y="1260138"/>
                <a:ext cx="8825665" cy="1208677"/>
                <a:chOff x="265816" y="1260138"/>
                <a:chExt cx="8825665" cy="1208677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65816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PANTS</a:t>
                  </a: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905694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TOPS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674245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DRESSES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7464060" y="1260138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SHORTS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108792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OUTERWEAR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263721" y="2621215"/>
                <a:ext cx="8825665" cy="1208677"/>
                <a:chOff x="265816" y="1260138"/>
                <a:chExt cx="8825665" cy="120867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65816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SUPPORT TOPS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905694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SWIM TANKINI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674245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SKORTS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464060" y="1260138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BIKNI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108792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CAPRIS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263721" y="3985615"/>
                <a:ext cx="8825665" cy="1208677"/>
                <a:chOff x="265816" y="1260138"/>
                <a:chExt cx="8825665" cy="120867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265816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SWIM BOTTOM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905694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BRAS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674245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SWIM ONE PIECE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464060" y="1260138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FOOTWEAR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2108792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SKIRTS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63721" y="5335951"/>
                <a:ext cx="7035850" cy="1198044"/>
                <a:chOff x="265816" y="1270771"/>
                <a:chExt cx="7035850" cy="1198044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5816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ACCESSORY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3905694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SWIM RASHGUARDS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5674245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</a:t>
                  </a:r>
                  <a:r>
                    <a:rPr lang="en-US" sz="800" dirty="0">
                      <a:solidFill>
                        <a:srgbClr val="6C1769"/>
                      </a:solidFill>
                    </a:rPr>
                    <a:t>INTIMATES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108792" y="1270771"/>
                  <a:ext cx="1627421" cy="1198044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sz="800" dirty="0">
                      <a:solidFill>
                        <a:srgbClr val="6C1769"/>
                      </a:solidFill>
                    </a:rPr>
                    <a:t>WOMENS SWEATERS</a:t>
                  </a:r>
                  <a:endParaRPr lang="en-US" sz="800" dirty="0">
                    <a:solidFill>
                      <a:srgbClr val="6C1769"/>
                    </a:solidFill>
                  </a:endParaRPr>
                </a:p>
                <a:p>
                  <a:endParaRPr lang="en-US" sz="800" dirty="0">
                    <a:solidFill>
                      <a:srgbClr val="6C1769"/>
                    </a:solidFill>
                  </a:endParaRPr>
                </a:p>
              </p:txBody>
            </p:sp>
          </p:grpSp>
        </p:grpSp>
        <p:pic>
          <p:nvPicPr>
            <p:cNvPr id="1027" name="Picture 3" descr="C:\Users\su1o7g5\Desktop\at categories\pant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134" y="1454309"/>
              <a:ext cx="747559" cy="985615"/>
            </a:xfrm>
            <a:prstGeom prst="rect">
              <a:avLst/>
            </a:prstGeom>
            <a:ln w="3175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28" name="Picture 4" descr="C:\Users\su1o7g5\Desktop\at categories\outerwea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7506" y="1445683"/>
              <a:ext cx="747559" cy="999859"/>
            </a:xfrm>
            <a:prstGeom prst="rect">
              <a:avLst/>
            </a:prstGeom>
            <a:ln w="3175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29" name="Picture 5" descr="C:\Users\su1o7g5\Desktop\at categories\top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551" y="1445683"/>
              <a:ext cx="747559" cy="999859"/>
            </a:xfrm>
            <a:prstGeom prst="rect">
              <a:avLst/>
            </a:prstGeom>
            <a:ln w="3175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0" name="Picture 6" descr="C:\Users\su1o7g5\Desktop\at categories\dresses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783" y="1439064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1" name="Picture 7" descr="C:\Users\su1o7g5\Desktop\at categories\shorts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299" y="1431438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2" name="Picture 8" descr="C:\Users\su1o7g5\Desktop\at categories\support top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55" y="2800141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3" name="Picture 9" descr="C:\Users\su1o7g5\Desktop\at categories\capris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138" y="2807976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4" name="Picture 10" descr="C:\Users\su1o7g5\Desktop\at categories\swim tankini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931" y="2807976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5" name="Picture 11" descr="C:\Users\su1o7g5\Desktop\at categories\skort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402" y="2800141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6" name="Picture 12" descr="C:\Users\su1o7g5\Desktop\at categories\swim bikini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8764" y="2794120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7" name="Picture 13" descr="C:\Users\su1o7g5\Desktop\at categories\swim bottoms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22" y="4171160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8" name="Picture 14" descr="C:\Users\su1o7g5\Desktop\at categories\skirt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499" y="4167850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39" name="Picture 15" descr="C:\Users\su1o7g5\Desktop\at categories\bra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932" y="4171159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40" name="Picture 16" descr="C:\Users\su1o7g5\Desktop\at categories\swim one piece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623" y="4165587"/>
              <a:ext cx="747559" cy="999859"/>
            </a:xfrm>
            <a:prstGeom prst="rect">
              <a:avLst/>
            </a:prstGeom>
            <a:ln w="6350"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pic>
          <p:nvPicPr>
            <p:cNvPr id="1041" name="Picture 17" descr="C:\Users\su1o7g5\Desktop\at categories\footwear.jp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6218" y="4157218"/>
              <a:ext cx="747559" cy="999859"/>
            </a:xfrm>
            <a:prstGeom prst="rect">
              <a:avLst/>
            </a:prstGeom>
            <a:noFill/>
            <a:ln w="6350"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su1o7g5\Desktop\at categories\accessories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14" y="5507468"/>
              <a:ext cx="747559" cy="99985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C:\Users\su1o7g5\Desktop\at categories\sweater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498" y="5507467"/>
              <a:ext cx="747559" cy="999859"/>
            </a:xfrm>
            <a:prstGeom prst="rect">
              <a:avLst/>
            </a:prstGeom>
            <a:noFill/>
            <a:ln w="6350"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su1o7g5\Desktop\at categories\swim rashguard.jp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940" y="5507468"/>
              <a:ext cx="747559" cy="99985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C:\Users\su1o7g5\Desktop\at categories\intimates.jp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622" y="5500848"/>
              <a:ext cx="747559" cy="999859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78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 smtClean="0">
                <a:latin typeface="Trebuchet MS"/>
                <a:cs typeface="Trebuchet MS"/>
              </a:rPr>
              <a:t>Background</a:t>
            </a:r>
            <a:endParaRPr lang="en-US" sz="2000" b="0" i="1" dirty="0">
              <a:latin typeface="Trebuchet MS"/>
              <a:cs typeface="Trebuchet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166" y="1304357"/>
            <a:ext cx="2880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rebuchet MS" panose="020B0603020202020204" pitchFamily="34" charset="0"/>
              </a:rPr>
              <a:t>Web </a:t>
            </a:r>
            <a:r>
              <a:rPr lang="en-US" sz="1200" dirty="0">
                <a:latin typeface="Trebuchet MS" panose="020B0603020202020204" pitchFamily="34" charset="0"/>
              </a:rPr>
              <a:t>and Mobile browsing is more effective when it is </a:t>
            </a:r>
            <a:r>
              <a:rPr lang="en-US" sz="1200" dirty="0" smtClean="0">
                <a:latin typeface="Trebuchet MS" panose="020B0603020202020204" pitchFamily="34" charset="0"/>
              </a:rPr>
              <a:t>personalized</a:t>
            </a:r>
          </a:p>
          <a:p>
            <a:endParaRPr lang="en-US" sz="1200" dirty="0" smtClean="0">
              <a:latin typeface="Trebuchet MS" panose="020B0603020202020204" pitchFamily="34" charset="0"/>
            </a:endParaRPr>
          </a:p>
          <a:p>
            <a:endParaRPr lang="en-US" sz="1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rebuchet MS" panose="020B0603020202020204" pitchFamily="34" charset="0"/>
              </a:rPr>
              <a:t>Personalized Web pages providing tailored user experience help improve: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rebuchet MS" panose="020B0603020202020204" pitchFamily="34" charset="0"/>
              </a:rPr>
              <a:t>Customer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rebuchet MS" panose="020B0603020202020204" pitchFamily="34" charset="0"/>
              </a:rPr>
              <a:t>Higher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rebuchet MS" panose="020B0603020202020204" pitchFamily="34" charset="0"/>
              </a:rPr>
              <a:t>Digital </a:t>
            </a:r>
            <a:r>
              <a:rPr lang="en-US" sz="1200" dirty="0">
                <a:latin typeface="Trebuchet MS" panose="020B0603020202020204" pitchFamily="34" charset="0"/>
              </a:rPr>
              <a:t>sales </a:t>
            </a:r>
            <a:r>
              <a:rPr lang="en-US" sz="1200" dirty="0" smtClean="0">
                <a:latin typeface="Trebuchet MS" panose="020B0603020202020204" pitchFamily="34" charset="0"/>
              </a:rPr>
              <a:t>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M</a:t>
            </a:r>
            <a:r>
              <a:rPr lang="en-US" sz="1200" dirty="0" smtClean="0">
                <a:latin typeface="Trebuchet MS" panose="020B0603020202020204" pitchFamily="34" charset="0"/>
              </a:rPr>
              <a:t>arketing results </a:t>
            </a:r>
            <a:endParaRPr lang="en-US" sz="12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rebuchet MS" panose="020B0603020202020204" pitchFamily="34" charset="0"/>
              </a:rPr>
              <a:t>Improved website metrics</a:t>
            </a:r>
            <a:endParaRPr lang="en-US" sz="12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Trebuchet MS" panose="020B0603020202020204" pitchFamily="34" charset="0"/>
            </a:endParaRPr>
          </a:p>
          <a:p>
            <a:pPr lvl="1"/>
            <a:endParaRPr lang="en-US" sz="1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Category preference model ruminates right set of categories as per individual customer’s browsing and shopping history</a:t>
            </a:r>
          </a:p>
          <a:p>
            <a:endParaRPr lang="en-US" sz="1200" dirty="0" smtClean="0">
              <a:latin typeface="Trebuchet MS" panose="020B0603020202020204" pitchFamily="34" charset="0"/>
            </a:endParaRPr>
          </a:p>
          <a:p>
            <a:endParaRPr lang="en-US" sz="1200" dirty="0" smtClean="0">
              <a:latin typeface="Trebuchet MS" panose="020B0603020202020204" pitchFamily="34" charset="0"/>
            </a:endParaRPr>
          </a:p>
          <a:p>
            <a:endParaRPr lang="en-US" sz="1200" dirty="0" smtClean="0">
              <a:latin typeface="Trebuchet MS" panose="020B0603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09874" y="1247776"/>
            <a:ext cx="6334125" cy="4772037"/>
            <a:chOff x="2809874" y="1247775"/>
            <a:chExt cx="6334125" cy="600616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148" y="1595437"/>
              <a:ext cx="5276851" cy="5562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2809874" y="2658578"/>
              <a:ext cx="2838451" cy="45953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038725" y="2579425"/>
              <a:ext cx="0" cy="328612"/>
            </a:xfrm>
            <a:prstGeom prst="straightConnector1">
              <a:avLst/>
            </a:prstGeom>
            <a:noFill/>
            <a:ln cap="rnd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33925" y="1247775"/>
              <a:ext cx="8191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accent6">
                      <a:lumMod val="75000"/>
                    </a:schemeClr>
                  </a:solidFill>
                </a:rPr>
                <a:t>Category Preference Model determines order of categories  for individual customers</a:t>
              </a:r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86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 smtClean="0">
                <a:latin typeface="Trebuchet MS"/>
                <a:cs typeface="Trebuchet MS"/>
              </a:rPr>
              <a:t>Modeling Details</a:t>
            </a:r>
            <a:endParaRPr lang="en-US" sz="2000" b="0" i="1" dirty="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1080345"/>
            <a:ext cx="410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Scope: AT US</a:t>
            </a:r>
            <a:endParaRPr lang="en-US" sz="1200" dirty="0"/>
          </a:p>
          <a:p>
            <a:r>
              <a:rPr lang="en-US" sz="1200" dirty="0" smtClean="0"/>
              <a:t>Algorithm</a:t>
            </a:r>
            <a:r>
              <a:rPr lang="en-US" sz="1200" dirty="0"/>
              <a:t>: LambdaMart </a:t>
            </a:r>
            <a:endParaRPr lang="en-US" sz="1200" dirty="0" smtClean="0"/>
          </a:p>
          <a:p>
            <a:r>
              <a:rPr lang="en-US" sz="1200" dirty="0" smtClean="0"/>
              <a:t>Data: Browse and Transaction Data</a:t>
            </a:r>
          </a:p>
          <a:p>
            <a:r>
              <a:rPr lang="en-US" sz="1200" dirty="0" smtClean="0"/>
              <a:t>Platforms &amp; Packages: Hive, R, Java</a:t>
            </a:r>
          </a:p>
          <a:p>
            <a:endParaRPr lang="en-US" sz="12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9129" y="3003859"/>
            <a:ext cx="5745767" cy="781050"/>
            <a:chOff x="228600" y="2286000"/>
            <a:chExt cx="5391150" cy="781050"/>
          </a:xfrm>
        </p:grpSpPr>
        <p:sp>
          <p:nvSpPr>
            <p:cNvPr id="3" name="Rectangle 2"/>
            <p:cNvSpPr/>
            <p:nvPr/>
          </p:nvSpPr>
          <p:spPr>
            <a:xfrm>
              <a:off x="228600" y="2286000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Product to Category Mapping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3"/>
            </p:cNvCxnSpPr>
            <p:nvPr/>
          </p:nvCxnSpPr>
          <p:spPr>
            <a:xfrm>
              <a:off x="2057400" y="2676525"/>
              <a:ext cx="866775" cy="0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924175" y="2286000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 Preparation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4752975" y="2676525"/>
              <a:ext cx="866775" cy="0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174896" y="3003859"/>
            <a:ext cx="1949094" cy="78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Experimenting with various ranking algorithms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29129" y="5251759"/>
            <a:ext cx="7694861" cy="800100"/>
            <a:chOff x="228600" y="4191000"/>
            <a:chExt cx="7219950" cy="800100"/>
          </a:xfrm>
        </p:grpSpPr>
        <p:sp>
          <p:nvSpPr>
            <p:cNvPr id="15" name="Rectangle 14"/>
            <p:cNvSpPr/>
            <p:nvPr/>
          </p:nvSpPr>
          <p:spPr>
            <a:xfrm>
              <a:off x="5619750" y="4191000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Finalizing Algorithm using Cross Validation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19" idx="3"/>
            </p:cNvCxnSpPr>
            <p:nvPr/>
          </p:nvCxnSpPr>
          <p:spPr>
            <a:xfrm flipH="1">
              <a:off x="4752975" y="4581525"/>
              <a:ext cx="866775" cy="9525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24175" y="4200525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Training  the final model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057399" y="4591050"/>
              <a:ext cx="866775" cy="9525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8600" y="4210050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Testing and Validation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Elbow Connector 24"/>
          <p:cNvCxnSpPr>
            <a:stCxn id="13" idx="3"/>
            <a:endCxn id="15" idx="3"/>
          </p:cNvCxnSpPr>
          <p:nvPr/>
        </p:nvCxnSpPr>
        <p:spPr>
          <a:xfrm>
            <a:off x="8123990" y="3394384"/>
            <a:ext cx="12700" cy="2247900"/>
          </a:xfrm>
          <a:prstGeom prst="bentConnector3">
            <a:avLst>
              <a:gd name="adj1" fmla="val 1800000"/>
            </a:avLst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 34"/>
          <p:cNvGrpSpPr/>
          <p:nvPr/>
        </p:nvGrpSpPr>
        <p:grpSpPr>
          <a:xfrm>
            <a:off x="3677342" y="1239688"/>
            <a:ext cx="5432324" cy="1513037"/>
            <a:chOff x="30480" y="1309052"/>
            <a:chExt cx="9115772" cy="366492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0480" y="3397194"/>
              <a:ext cx="91157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75960" y="1499815"/>
              <a:ext cx="0" cy="34741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-Right Arrow 37"/>
            <p:cNvSpPr/>
            <p:nvPr/>
          </p:nvSpPr>
          <p:spPr>
            <a:xfrm>
              <a:off x="30480" y="1309052"/>
              <a:ext cx="5730240" cy="713232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Trebuchet MS" panose="020B0603020202020204" pitchFamily="34" charset="0"/>
                </a:rPr>
                <a:t>Training</a:t>
              </a:r>
              <a:endParaRPr lang="en-US" sz="800" b="1" dirty="0">
                <a:latin typeface="Trebuchet MS" panose="020B0603020202020204" pitchFamily="34" charset="0"/>
              </a:endParaRPr>
            </a:p>
          </p:txBody>
        </p:sp>
        <p:sp>
          <p:nvSpPr>
            <p:cNvPr id="39" name="Left-Right Arrow 38"/>
            <p:cNvSpPr/>
            <p:nvPr/>
          </p:nvSpPr>
          <p:spPr>
            <a:xfrm>
              <a:off x="5810280" y="1309052"/>
              <a:ext cx="2914081" cy="713233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Trebuchet MS" panose="020B0603020202020204" pitchFamily="34" charset="0"/>
                </a:rPr>
                <a:t>Validation</a:t>
              </a:r>
              <a:endParaRPr lang="en-US" sz="800" b="1" dirty="0">
                <a:latin typeface="Trebuchet MS" panose="020B0603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46442" y="3652701"/>
              <a:ext cx="2161131" cy="1086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Browse Data 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10/1/2015- 12/31/2015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7187" y="2138106"/>
              <a:ext cx="5450385" cy="93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Purchase Data 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1/1/2015- 12/31/2015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94526" y="2130277"/>
              <a:ext cx="2590799" cy="94509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Purchase Data 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1/1/2016- 03/31/2016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450154" y="4162424"/>
            <a:ext cx="3724742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/>
              <a:t>Training Dataset : 100,000 master-keys, 3332868 records</a:t>
            </a:r>
          </a:p>
          <a:p>
            <a:pPr algn="just"/>
            <a:r>
              <a:rPr lang="en-US" sz="1200" dirty="0" smtClean="0"/>
              <a:t>Testing  Dataset </a:t>
            </a:r>
            <a:r>
              <a:rPr lang="en-US" sz="1200" dirty="0"/>
              <a:t>: </a:t>
            </a:r>
            <a:r>
              <a:rPr lang="en-US" sz="1200" dirty="0" smtClean="0"/>
              <a:t> 939392  master-keys, </a:t>
            </a:r>
            <a:r>
              <a:rPr lang="en-US" sz="1200" dirty="0"/>
              <a:t>3132082 </a:t>
            </a:r>
            <a:r>
              <a:rPr lang="en-US" sz="1200" dirty="0" smtClean="0"/>
              <a:t>records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02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1800" b="0" dirty="0" smtClean="0">
                <a:latin typeface="Trebuchet MS"/>
                <a:cs typeface="Trebuchet MS"/>
              </a:rPr>
              <a:t>Product Categories, Predictors and Algorithms Tested</a:t>
            </a:r>
            <a:endParaRPr lang="en-US" sz="1800" b="0" i="1" dirty="0">
              <a:latin typeface="Trebuchet MS"/>
              <a:cs typeface="Trebuchet M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9129" y="6615543"/>
            <a:ext cx="8518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85802" y="1236296"/>
            <a:ext cx="1746324" cy="23812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/>
              <a:t>Product  Categories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43693"/>
              </p:ext>
            </p:extLst>
          </p:nvPr>
        </p:nvGraphicFramePr>
        <p:xfrm>
          <a:off x="7285802" y="1559462"/>
          <a:ext cx="1746324" cy="4655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6324"/>
              </a:tblGrid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PANTS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OUTERWEAR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TOPS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DRESSES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SHORTS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SUPPORT TOPS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CAPRIS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SWIM TANKINI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SKORTS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SWIM BIKINI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SWIM BOTTOMS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SKIRTS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BRAS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SWIM ONE PIECE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FOOTWEAR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ACCESSORY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SWEATERS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SWIM RASHGUARDS</a:t>
                      </a:r>
                    </a:p>
                  </a:txBody>
                  <a:tcPr marL="85725" marR="9525" marT="9525" marB="0" anchor="ctr"/>
                </a:tc>
              </a:tr>
              <a:tr h="245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WOMENS INTIMATES</a:t>
                      </a: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7141945" y="1252000"/>
            <a:ext cx="19050" cy="4994823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10315" y="1239138"/>
            <a:ext cx="6912121" cy="3546029"/>
            <a:chOff x="314325" y="1653623"/>
            <a:chExt cx="6912121" cy="3338449"/>
          </a:xfrm>
        </p:grpSpPr>
        <p:sp>
          <p:nvSpPr>
            <p:cNvPr id="32" name="Freeform 31"/>
            <p:cNvSpPr/>
            <p:nvPr/>
          </p:nvSpPr>
          <p:spPr>
            <a:xfrm>
              <a:off x="4412939" y="3783978"/>
              <a:ext cx="2813507" cy="1208094"/>
            </a:xfrm>
            <a:custGeom>
              <a:avLst/>
              <a:gdLst>
                <a:gd name="connsiteX0" fmla="*/ 0 w 2429620"/>
                <a:gd name="connsiteY0" fmla="*/ 157384 h 1573843"/>
                <a:gd name="connsiteX1" fmla="*/ 157384 w 2429620"/>
                <a:gd name="connsiteY1" fmla="*/ 0 h 1573843"/>
                <a:gd name="connsiteX2" fmla="*/ 2272236 w 2429620"/>
                <a:gd name="connsiteY2" fmla="*/ 0 h 1573843"/>
                <a:gd name="connsiteX3" fmla="*/ 2429620 w 2429620"/>
                <a:gd name="connsiteY3" fmla="*/ 157384 h 1573843"/>
                <a:gd name="connsiteX4" fmla="*/ 2429620 w 2429620"/>
                <a:gd name="connsiteY4" fmla="*/ 1416459 h 1573843"/>
                <a:gd name="connsiteX5" fmla="*/ 2272236 w 2429620"/>
                <a:gd name="connsiteY5" fmla="*/ 1573843 h 1573843"/>
                <a:gd name="connsiteX6" fmla="*/ 157384 w 2429620"/>
                <a:gd name="connsiteY6" fmla="*/ 1573843 h 1573843"/>
                <a:gd name="connsiteX7" fmla="*/ 0 w 2429620"/>
                <a:gd name="connsiteY7" fmla="*/ 1416459 h 1573843"/>
                <a:gd name="connsiteX8" fmla="*/ 0 w 2429620"/>
                <a:gd name="connsiteY8" fmla="*/ 157384 h 157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620" h="1573843">
                  <a:moveTo>
                    <a:pt x="0" y="157384"/>
                  </a:moveTo>
                  <a:cubicBezTo>
                    <a:pt x="0" y="70463"/>
                    <a:pt x="70463" y="0"/>
                    <a:pt x="157384" y="0"/>
                  </a:cubicBezTo>
                  <a:lnTo>
                    <a:pt x="2272236" y="0"/>
                  </a:lnTo>
                  <a:cubicBezTo>
                    <a:pt x="2359157" y="0"/>
                    <a:pt x="2429620" y="70463"/>
                    <a:pt x="2429620" y="157384"/>
                  </a:cubicBezTo>
                  <a:lnTo>
                    <a:pt x="2429620" y="1416459"/>
                  </a:lnTo>
                  <a:cubicBezTo>
                    <a:pt x="2429620" y="1503380"/>
                    <a:pt x="2359157" y="1573843"/>
                    <a:pt x="2272236" y="1573843"/>
                  </a:cubicBezTo>
                  <a:lnTo>
                    <a:pt x="157384" y="1573843"/>
                  </a:lnTo>
                  <a:cubicBezTo>
                    <a:pt x="70463" y="1573843"/>
                    <a:pt x="0" y="1503380"/>
                    <a:pt x="0" y="1416459"/>
                  </a:cubicBezTo>
                  <a:lnTo>
                    <a:pt x="0" y="15738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0" tIns="182880" rIns="0" bIns="114582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/>
                <a:t>Purchased Items in last 12 months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/>
                <a:t>Purchased Items during same period last year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481835" y="1653623"/>
              <a:ext cx="2737302" cy="1236923"/>
            </a:xfrm>
            <a:custGeom>
              <a:avLst/>
              <a:gdLst>
                <a:gd name="connsiteX0" fmla="*/ 0 w 3017564"/>
                <a:gd name="connsiteY0" fmla="*/ 203030 h 2030304"/>
                <a:gd name="connsiteX1" fmla="*/ 203030 w 3017564"/>
                <a:gd name="connsiteY1" fmla="*/ 0 h 2030304"/>
                <a:gd name="connsiteX2" fmla="*/ 2814534 w 3017564"/>
                <a:gd name="connsiteY2" fmla="*/ 0 h 2030304"/>
                <a:gd name="connsiteX3" fmla="*/ 3017564 w 3017564"/>
                <a:gd name="connsiteY3" fmla="*/ 203030 h 2030304"/>
                <a:gd name="connsiteX4" fmla="*/ 3017564 w 3017564"/>
                <a:gd name="connsiteY4" fmla="*/ 1827274 h 2030304"/>
                <a:gd name="connsiteX5" fmla="*/ 2814534 w 3017564"/>
                <a:gd name="connsiteY5" fmla="*/ 2030304 h 2030304"/>
                <a:gd name="connsiteX6" fmla="*/ 203030 w 3017564"/>
                <a:gd name="connsiteY6" fmla="*/ 2030304 h 2030304"/>
                <a:gd name="connsiteX7" fmla="*/ 0 w 3017564"/>
                <a:gd name="connsiteY7" fmla="*/ 1827274 h 2030304"/>
                <a:gd name="connsiteX8" fmla="*/ 0 w 3017564"/>
                <a:gd name="connsiteY8" fmla="*/ 203030 h 203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7564" h="2030304">
                  <a:moveTo>
                    <a:pt x="0" y="203030"/>
                  </a:moveTo>
                  <a:cubicBezTo>
                    <a:pt x="0" y="90900"/>
                    <a:pt x="90900" y="0"/>
                    <a:pt x="203030" y="0"/>
                  </a:cubicBezTo>
                  <a:lnTo>
                    <a:pt x="2814534" y="0"/>
                  </a:lnTo>
                  <a:cubicBezTo>
                    <a:pt x="2926664" y="0"/>
                    <a:pt x="3017564" y="90900"/>
                    <a:pt x="3017564" y="203030"/>
                  </a:cubicBezTo>
                  <a:lnTo>
                    <a:pt x="3017564" y="1827274"/>
                  </a:lnTo>
                  <a:cubicBezTo>
                    <a:pt x="3017564" y="1939404"/>
                    <a:pt x="2926664" y="2030304"/>
                    <a:pt x="2814534" y="2030304"/>
                  </a:cubicBezTo>
                  <a:lnTo>
                    <a:pt x="203030" y="2030304"/>
                  </a:lnTo>
                  <a:cubicBezTo>
                    <a:pt x="90900" y="2030304"/>
                    <a:pt x="0" y="1939404"/>
                    <a:pt x="0" y="1827274"/>
                  </a:cubicBezTo>
                  <a:lnTo>
                    <a:pt x="0" y="20303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3469" tIns="182880" rIns="114581" bIns="114582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/>
                <a:t>Time since last purchase in last 12 months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/>
                <a:t>Time since last basket abandonment in last  3 months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/>
                <a:t>Time since last browse in last 3 </a:t>
              </a:r>
              <a:r>
                <a:rPr lang="en-US" sz="1050" dirty="0" smtClean="0"/>
                <a:t>months</a:t>
              </a:r>
              <a:endParaRPr lang="en-US" sz="1050" dirty="0"/>
            </a:p>
            <a:p>
              <a:pPr lvl="4"/>
              <a:endParaRPr lang="en-US" sz="1050" dirty="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14325" y="3714750"/>
              <a:ext cx="2699254" cy="1266825"/>
            </a:xfrm>
            <a:custGeom>
              <a:avLst/>
              <a:gdLst>
                <a:gd name="connsiteX0" fmla="*/ 0 w 2429620"/>
                <a:gd name="connsiteY0" fmla="*/ 157384 h 1573843"/>
                <a:gd name="connsiteX1" fmla="*/ 157384 w 2429620"/>
                <a:gd name="connsiteY1" fmla="*/ 0 h 1573843"/>
                <a:gd name="connsiteX2" fmla="*/ 2272236 w 2429620"/>
                <a:gd name="connsiteY2" fmla="*/ 0 h 1573843"/>
                <a:gd name="connsiteX3" fmla="*/ 2429620 w 2429620"/>
                <a:gd name="connsiteY3" fmla="*/ 157384 h 1573843"/>
                <a:gd name="connsiteX4" fmla="*/ 2429620 w 2429620"/>
                <a:gd name="connsiteY4" fmla="*/ 1416459 h 1573843"/>
                <a:gd name="connsiteX5" fmla="*/ 2272236 w 2429620"/>
                <a:gd name="connsiteY5" fmla="*/ 1573843 h 1573843"/>
                <a:gd name="connsiteX6" fmla="*/ 157384 w 2429620"/>
                <a:gd name="connsiteY6" fmla="*/ 1573843 h 1573843"/>
                <a:gd name="connsiteX7" fmla="*/ 0 w 2429620"/>
                <a:gd name="connsiteY7" fmla="*/ 1416459 h 1573843"/>
                <a:gd name="connsiteX8" fmla="*/ 0 w 2429620"/>
                <a:gd name="connsiteY8" fmla="*/ 157384 h 157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9620" h="1573843">
                  <a:moveTo>
                    <a:pt x="0" y="157384"/>
                  </a:moveTo>
                  <a:cubicBezTo>
                    <a:pt x="0" y="70463"/>
                    <a:pt x="70463" y="0"/>
                    <a:pt x="157384" y="0"/>
                  </a:cubicBezTo>
                  <a:lnTo>
                    <a:pt x="2272236" y="0"/>
                  </a:lnTo>
                  <a:cubicBezTo>
                    <a:pt x="2359157" y="0"/>
                    <a:pt x="2429620" y="70463"/>
                    <a:pt x="2429620" y="157384"/>
                  </a:cubicBezTo>
                  <a:lnTo>
                    <a:pt x="2429620" y="1416459"/>
                  </a:lnTo>
                  <a:cubicBezTo>
                    <a:pt x="2429620" y="1503380"/>
                    <a:pt x="2359157" y="1573843"/>
                    <a:pt x="2272236" y="1573843"/>
                  </a:cubicBezTo>
                  <a:lnTo>
                    <a:pt x="157384" y="1573843"/>
                  </a:lnTo>
                  <a:cubicBezTo>
                    <a:pt x="70463" y="1573843"/>
                    <a:pt x="0" y="1503380"/>
                    <a:pt x="0" y="1416459"/>
                  </a:cubicBezTo>
                  <a:lnTo>
                    <a:pt x="0" y="15738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582" tIns="182880" rIns="843468" bIns="114582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/>
                <a:t>Browsed Items in last 3 months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/>
                <a:t>Basket Abandonments in last 3 months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4829" y="1655724"/>
              <a:ext cx="2699254" cy="1184729"/>
            </a:xfrm>
            <a:custGeom>
              <a:avLst/>
              <a:gdLst>
                <a:gd name="connsiteX0" fmla="*/ 0 w 3017564"/>
                <a:gd name="connsiteY0" fmla="*/ 203030 h 2030304"/>
                <a:gd name="connsiteX1" fmla="*/ 203030 w 3017564"/>
                <a:gd name="connsiteY1" fmla="*/ 0 h 2030304"/>
                <a:gd name="connsiteX2" fmla="*/ 2814534 w 3017564"/>
                <a:gd name="connsiteY2" fmla="*/ 0 h 2030304"/>
                <a:gd name="connsiteX3" fmla="*/ 3017564 w 3017564"/>
                <a:gd name="connsiteY3" fmla="*/ 203030 h 2030304"/>
                <a:gd name="connsiteX4" fmla="*/ 3017564 w 3017564"/>
                <a:gd name="connsiteY4" fmla="*/ 1827274 h 2030304"/>
                <a:gd name="connsiteX5" fmla="*/ 2814534 w 3017564"/>
                <a:gd name="connsiteY5" fmla="*/ 2030304 h 2030304"/>
                <a:gd name="connsiteX6" fmla="*/ 203030 w 3017564"/>
                <a:gd name="connsiteY6" fmla="*/ 2030304 h 2030304"/>
                <a:gd name="connsiteX7" fmla="*/ 0 w 3017564"/>
                <a:gd name="connsiteY7" fmla="*/ 1827274 h 2030304"/>
                <a:gd name="connsiteX8" fmla="*/ 0 w 3017564"/>
                <a:gd name="connsiteY8" fmla="*/ 203030 h 203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7564" h="2030304">
                  <a:moveTo>
                    <a:pt x="0" y="203030"/>
                  </a:moveTo>
                  <a:cubicBezTo>
                    <a:pt x="0" y="90900"/>
                    <a:pt x="90900" y="0"/>
                    <a:pt x="203030" y="0"/>
                  </a:cubicBezTo>
                  <a:lnTo>
                    <a:pt x="2814534" y="0"/>
                  </a:lnTo>
                  <a:cubicBezTo>
                    <a:pt x="2926664" y="0"/>
                    <a:pt x="3017564" y="90900"/>
                    <a:pt x="3017564" y="203030"/>
                  </a:cubicBezTo>
                  <a:lnTo>
                    <a:pt x="3017564" y="1827274"/>
                  </a:lnTo>
                  <a:cubicBezTo>
                    <a:pt x="3017564" y="1939404"/>
                    <a:pt x="2926664" y="2030304"/>
                    <a:pt x="2814534" y="2030304"/>
                  </a:cubicBezTo>
                  <a:lnTo>
                    <a:pt x="203030" y="2030304"/>
                  </a:lnTo>
                  <a:cubicBezTo>
                    <a:pt x="90900" y="2030304"/>
                    <a:pt x="0" y="1939404"/>
                    <a:pt x="0" y="1827274"/>
                  </a:cubicBezTo>
                  <a:lnTo>
                    <a:pt x="0" y="20303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6509" tIns="274320" rIns="822960" bIns="1005840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/>
                <a:t>Browsed Items in last 1 month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 smtClean="0"/>
                <a:t>Items abandoned </a:t>
              </a:r>
              <a:r>
                <a:rPr lang="en-US" sz="1050" dirty="0"/>
                <a:t>in last 1 month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50" dirty="0"/>
                <a:t>Purchases in last 1  </a:t>
              </a:r>
              <a:r>
                <a:rPr lang="en-US" sz="1050" dirty="0" smtClean="0"/>
                <a:t>month</a:t>
              </a:r>
              <a:endParaRPr lang="en-US" sz="105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843461" y="1700028"/>
              <a:ext cx="1775492" cy="1572406"/>
            </a:xfrm>
            <a:custGeom>
              <a:avLst/>
              <a:gdLst>
                <a:gd name="connsiteX0" fmla="*/ 0 w 2129606"/>
                <a:gd name="connsiteY0" fmla="*/ 2129606 h 2129606"/>
                <a:gd name="connsiteX1" fmla="*/ 2129606 w 2129606"/>
                <a:gd name="connsiteY1" fmla="*/ 0 h 2129606"/>
                <a:gd name="connsiteX2" fmla="*/ 2129606 w 2129606"/>
                <a:gd name="connsiteY2" fmla="*/ 2129606 h 2129606"/>
                <a:gd name="connsiteX3" fmla="*/ 0 w 2129606"/>
                <a:gd name="connsiteY3" fmla="*/ 2129606 h 212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606" h="2129606">
                  <a:moveTo>
                    <a:pt x="0" y="2129606"/>
                  </a:moveTo>
                  <a:cubicBezTo>
                    <a:pt x="0" y="953457"/>
                    <a:pt x="953457" y="0"/>
                    <a:pt x="2129606" y="0"/>
                  </a:cubicBezTo>
                  <a:lnTo>
                    <a:pt x="2129606" y="2129606"/>
                  </a:lnTo>
                  <a:lnTo>
                    <a:pt x="0" y="21296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723315" rIns="99568" bIns="9956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solidFill>
                    <a:schemeClr val="tx1"/>
                  </a:solidFill>
                </a:rPr>
                <a:t>Last 1 Month 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solidFill>
                    <a:schemeClr val="tx1"/>
                  </a:solidFill>
                </a:rPr>
                <a:t>Activities</a:t>
              </a:r>
              <a:endParaRPr lang="en-US" sz="1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644233" y="1700028"/>
              <a:ext cx="1775492" cy="1572406"/>
            </a:xfrm>
            <a:custGeom>
              <a:avLst/>
              <a:gdLst>
                <a:gd name="connsiteX0" fmla="*/ 0 w 2129606"/>
                <a:gd name="connsiteY0" fmla="*/ 2129606 h 2129606"/>
                <a:gd name="connsiteX1" fmla="*/ 2129606 w 2129606"/>
                <a:gd name="connsiteY1" fmla="*/ 0 h 2129606"/>
                <a:gd name="connsiteX2" fmla="*/ 2129606 w 2129606"/>
                <a:gd name="connsiteY2" fmla="*/ 2129606 h 2129606"/>
                <a:gd name="connsiteX3" fmla="*/ 0 w 2129606"/>
                <a:gd name="connsiteY3" fmla="*/ 2129606 h 212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606" h="2129606">
                  <a:moveTo>
                    <a:pt x="0" y="0"/>
                  </a:moveTo>
                  <a:cubicBezTo>
                    <a:pt x="1176149" y="0"/>
                    <a:pt x="2129606" y="953457"/>
                    <a:pt x="2129606" y="2129606"/>
                  </a:cubicBezTo>
                  <a:lnTo>
                    <a:pt x="0" y="2129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5760" tIns="822960" rIns="822883" bIns="199136" numCol="1" spcCol="1270" anchor="ctr" anchorCtr="0">
              <a:noAutofit/>
            </a:bodyPr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 smtClean="0">
                  <a:solidFill>
                    <a:schemeClr val="tx1"/>
                  </a:solidFill>
                </a:rPr>
                <a:t>Recency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644233" y="3294868"/>
              <a:ext cx="1775492" cy="1572407"/>
            </a:xfrm>
            <a:custGeom>
              <a:avLst/>
              <a:gdLst>
                <a:gd name="connsiteX0" fmla="*/ 0 w 2129606"/>
                <a:gd name="connsiteY0" fmla="*/ 2129606 h 2129606"/>
                <a:gd name="connsiteX1" fmla="*/ 2129606 w 2129606"/>
                <a:gd name="connsiteY1" fmla="*/ 0 h 2129606"/>
                <a:gd name="connsiteX2" fmla="*/ 2129606 w 2129606"/>
                <a:gd name="connsiteY2" fmla="*/ 2129606 h 2129606"/>
                <a:gd name="connsiteX3" fmla="*/ 0 w 2129606"/>
                <a:gd name="connsiteY3" fmla="*/ 2129606 h 212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606" h="2129606">
                  <a:moveTo>
                    <a:pt x="2129606" y="0"/>
                  </a:moveTo>
                  <a:cubicBezTo>
                    <a:pt x="2129606" y="1176149"/>
                    <a:pt x="1176149" y="2129606"/>
                    <a:pt x="0" y="2129606"/>
                  </a:cubicBezTo>
                  <a:lnTo>
                    <a:pt x="0" y="0"/>
                  </a:lnTo>
                  <a:lnTo>
                    <a:pt x="2129606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99136" rIns="822883" bIns="82288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 smtClean="0"/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Historical Activities</a:t>
              </a:r>
              <a:endParaRPr lang="en-US" sz="10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843461" y="3294869"/>
              <a:ext cx="1775492" cy="1572406"/>
            </a:xfrm>
            <a:custGeom>
              <a:avLst/>
              <a:gdLst>
                <a:gd name="connsiteX0" fmla="*/ 0 w 2129606"/>
                <a:gd name="connsiteY0" fmla="*/ 2129606 h 2129606"/>
                <a:gd name="connsiteX1" fmla="*/ 2129606 w 2129606"/>
                <a:gd name="connsiteY1" fmla="*/ 0 h 2129606"/>
                <a:gd name="connsiteX2" fmla="*/ 2129606 w 2129606"/>
                <a:gd name="connsiteY2" fmla="*/ 2129606 h 2129606"/>
                <a:gd name="connsiteX3" fmla="*/ 0 w 2129606"/>
                <a:gd name="connsiteY3" fmla="*/ 2129606 h 212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606" h="2129606">
                  <a:moveTo>
                    <a:pt x="2129606" y="2129606"/>
                  </a:moveTo>
                  <a:cubicBezTo>
                    <a:pt x="953457" y="2129606"/>
                    <a:pt x="0" y="1176149"/>
                    <a:pt x="0" y="0"/>
                  </a:cubicBezTo>
                  <a:lnTo>
                    <a:pt x="2129606" y="0"/>
                  </a:lnTo>
                  <a:lnTo>
                    <a:pt x="2129606" y="212960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5760" tIns="199136" rIns="199136" bIns="82288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 smtClean="0"/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Last 3 Months</a:t>
              </a: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Activities</a:t>
              </a:r>
              <a:endParaRPr lang="en-US" sz="1000" kern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95884" y="4769572"/>
            <a:ext cx="3180541" cy="1962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The following algorithms were experimented with for training the model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117000"/>
              <a:buFont typeface="Arial" panose="020B0604020202020204" pitchFamily="34" charset="0"/>
              <a:buChar char="••"/>
            </a:pPr>
            <a:r>
              <a:rPr lang="en-US" sz="105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LambdaMart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117000"/>
              <a:buFont typeface="Arial" panose="020B0604020202020204" pitchFamily="34" charset="0"/>
              <a:buChar char="••"/>
            </a:pPr>
            <a:r>
              <a:rPr lang="en-US" sz="105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AdaRank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117000"/>
              <a:buFont typeface="Arial" panose="020B0604020202020204" pitchFamily="34" charset="0"/>
              <a:buChar char="••"/>
            </a:pPr>
            <a:r>
              <a:rPr lang="en-US" sz="105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ListNet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117000"/>
              <a:buFont typeface="Arial" panose="020B0604020202020204" pitchFamily="34" charset="0"/>
              <a:buChar char="••"/>
            </a:pPr>
            <a:r>
              <a:rPr lang="en-US" sz="105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Coordinate Ascent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117000"/>
              <a:buFont typeface="Arial" panose="020B0604020202020204" pitchFamily="34" charset="0"/>
              <a:buChar char="••"/>
            </a:pPr>
            <a:r>
              <a:rPr lang="en-US" sz="105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RankNet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117000"/>
              <a:buFont typeface="Arial" panose="020B0604020202020204" pitchFamily="34" charset="0"/>
              <a:buChar char="••"/>
            </a:pPr>
            <a:r>
              <a:rPr lang="en-US" sz="105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Gradient Boosting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117000"/>
              <a:buFont typeface="Arial" panose="020B0604020202020204" pitchFamily="34" charset="0"/>
              <a:buChar char="••"/>
            </a:pPr>
            <a:r>
              <a:rPr lang="en-US" sz="105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Random Forest with  Gradient Boosting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117000"/>
              <a:buFont typeface="Arial" panose="020B0604020202020204" pitchFamily="34" charset="0"/>
              <a:buChar char="••"/>
            </a:pPr>
            <a:r>
              <a:rPr lang="en-US" sz="105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Random Forest with LambdaMart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10819" y="4848444"/>
            <a:ext cx="703112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410060" y="5438564"/>
            <a:ext cx="3207255" cy="76022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2"/>
                </a:solidFill>
              </a:rPr>
              <a:t>LambdaMart performed the best in terms of training, cross-validation and testing NDGC.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29129" y="6615543"/>
            <a:ext cx="8518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946090"/>
              </p:ext>
            </p:extLst>
          </p:nvPr>
        </p:nvGraphicFramePr>
        <p:xfrm>
          <a:off x="4348716" y="1180215"/>
          <a:ext cx="4720856" cy="5337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31899" y="43355"/>
            <a:ext cx="9144000" cy="103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Trebuchet MS"/>
                <a:cs typeface="Trebuchet MS"/>
              </a:rPr>
              <a:t>Relative Influence of the Predictors </a:t>
            </a:r>
            <a:r>
              <a:rPr lang="en-US" sz="1800" b="0" dirty="0" smtClean="0">
                <a:latin typeface="Trebuchet MS"/>
                <a:cs typeface="Trebuchet MS"/>
              </a:rPr>
              <a:t> and Model Performance on Exact Matches</a:t>
            </a:r>
            <a:endParaRPr lang="en-US" sz="1800" b="0" i="1" dirty="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66" y="1196550"/>
            <a:ext cx="4327450" cy="2870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>
            <a:spAutoFit/>
          </a:bodyPr>
          <a:lstStyle/>
          <a:p>
            <a:r>
              <a:rPr lang="en-US" sz="1050" dirty="0" smtClean="0">
                <a:latin typeface="+mj-lt"/>
              </a:rPr>
              <a:t>To analyze the performance of the models, we have compared the model with the following rule based algorithms.</a:t>
            </a:r>
          </a:p>
          <a:p>
            <a:endParaRPr lang="en-US" sz="4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latin typeface="+mj-lt"/>
              </a:rPr>
              <a:t>Rule 1:  Customers are going to purchase from the same categories in the same order of preference in the next 3 months as they did in the last 12 months.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Rule </a:t>
            </a:r>
            <a:r>
              <a:rPr lang="en-US" sz="1050" dirty="0" smtClean="0"/>
              <a:t>2:  </a:t>
            </a:r>
            <a:r>
              <a:rPr lang="en-US" sz="1050" dirty="0"/>
              <a:t>Customers are going to purchase from the same categories  in the same order of preference in the next 3 months that they browsed in the last 3 months</a:t>
            </a:r>
            <a:r>
              <a:rPr lang="en-US" sz="1050" dirty="0" smtClean="0"/>
              <a:t>.</a:t>
            </a:r>
            <a:endParaRPr lang="en-US" sz="105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 smtClean="0">
                <a:latin typeface="+mj-lt"/>
              </a:rPr>
              <a:t>Rule 3:  Customers are going to purchase from the same categories in the same order of preference in the next 3 months as they did in the same period last year.</a:t>
            </a:r>
          </a:p>
          <a:p>
            <a:endParaRPr lang="en-US" sz="400" dirty="0">
              <a:latin typeface="+mj-lt"/>
            </a:endParaRPr>
          </a:p>
          <a:p>
            <a:r>
              <a:rPr lang="en-US" sz="1050" dirty="0" smtClean="0">
                <a:latin typeface="+mj-lt"/>
              </a:rPr>
              <a:t>Using Rule 1, we could assign category preferences for 1.64 M customers. </a:t>
            </a:r>
          </a:p>
          <a:p>
            <a:r>
              <a:rPr lang="en-US" sz="1050" dirty="0" smtClean="0">
                <a:latin typeface="+mj-lt"/>
              </a:rPr>
              <a:t>Out of them, 326K customers made a purchase in the next 3 months. The model predicts the most preferred category correctly for 144K out of those 326K customers whereas Rule 1 predicts it correctly only for 137K customers. Based on exact rank matches, the model performs consistently better than Rule 1 for all of Top 1 to Top 19 categories by 2.5% to 3%.</a:t>
            </a:r>
            <a:endParaRPr lang="en-US" sz="1050" dirty="0">
              <a:latin typeface="+mj-lt"/>
            </a:endParaRPr>
          </a:p>
        </p:txBody>
      </p:sp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156330"/>
              </p:ext>
            </p:extLst>
          </p:nvPr>
        </p:nvGraphicFramePr>
        <p:xfrm>
          <a:off x="31899" y="3955311"/>
          <a:ext cx="4082901" cy="278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762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29129" y="6615543"/>
            <a:ext cx="8518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1899" y="43355"/>
            <a:ext cx="9144000" cy="103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 smtClean="0">
                <a:latin typeface="Trebuchet MS"/>
                <a:cs typeface="Trebuchet MS"/>
              </a:rPr>
              <a:t>Model Performance Continued – Exact Matches</a:t>
            </a:r>
            <a:endParaRPr lang="en-US" sz="1800" b="0" i="1" dirty="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39990"/>
            <a:ext cx="4327450" cy="167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>
            <a:spAutoFit/>
          </a:bodyPr>
          <a:lstStyle/>
          <a:p>
            <a:endParaRPr lang="en-US" sz="400" dirty="0">
              <a:latin typeface="+mj-lt"/>
            </a:endParaRPr>
          </a:p>
          <a:p>
            <a:pPr algn="just"/>
            <a:r>
              <a:rPr lang="en-US" sz="1050" dirty="0" smtClean="0"/>
              <a:t>Rule 2:  </a:t>
            </a:r>
            <a:r>
              <a:rPr lang="en-US" sz="1050" dirty="0"/>
              <a:t>Customers are going to purchase from the same categories  in the same order of preference in the next 3 months that they browsed in the last 3 months.</a:t>
            </a:r>
          </a:p>
          <a:p>
            <a:pPr algn="just"/>
            <a:endParaRPr lang="en-US" sz="1050" dirty="0" smtClean="0">
              <a:latin typeface="+mj-lt"/>
            </a:endParaRPr>
          </a:p>
          <a:p>
            <a:pPr algn="just"/>
            <a:r>
              <a:rPr lang="en-US" sz="1050" dirty="0" smtClean="0">
                <a:latin typeface="+mj-lt"/>
              </a:rPr>
              <a:t>Using Rule 2, we could assign category preferences for 876K customers. </a:t>
            </a:r>
          </a:p>
          <a:p>
            <a:pPr algn="just"/>
            <a:r>
              <a:rPr lang="en-US" sz="1050" dirty="0" smtClean="0">
                <a:latin typeface="+mj-lt"/>
              </a:rPr>
              <a:t>Out of them, 203K customers made a purchase in the next 3 months. The model predicts the most preferred category correctly for 81K out of those 203K customers whereas Rule 2 predicts it correctly only for 75K customers. Based on exact rank matches, the model performs consistently better than Rule 2 for all of Top 1 to Top 19 categories by 3%.</a:t>
            </a:r>
            <a:endParaRPr lang="en-US" sz="1050" dirty="0">
              <a:latin typeface="+mj-lt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708352"/>
              </p:ext>
            </p:extLst>
          </p:nvPr>
        </p:nvGraphicFramePr>
        <p:xfrm>
          <a:off x="15949" y="3120656"/>
          <a:ext cx="4295551" cy="300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4620278" y="1239515"/>
            <a:ext cx="4327450" cy="1677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>
            <a:spAutoFit/>
          </a:bodyPr>
          <a:lstStyle/>
          <a:p>
            <a:endParaRPr lang="en-US" sz="400" dirty="0">
              <a:latin typeface="+mj-lt"/>
            </a:endParaRPr>
          </a:p>
          <a:p>
            <a:pPr algn="just"/>
            <a:r>
              <a:rPr lang="en-US" sz="1050" dirty="0"/>
              <a:t>Rule 3:  Customers are going to purchase from the same categories in the same order of preference in the next 3 months as they did in the same period last </a:t>
            </a:r>
            <a:r>
              <a:rPr lang="en-US" sz="1050" dirty="0" smtClean="0"/>
              <a:t>year.</a:t>
            </a:r>
          </a:p>
          <a:p>
            <a:pPr algn="just"/>
            <a:endParaRPr lang="en-US" sz="1000" dirty="0" smtClean="0">
              <a:latin typeface="+mj-lt"/>
            </a:endParaRPr>
          </a:p>
          <a:p>
            <a:pPr algn="just"/>
            <a:r>
              <a:rPr lang="en-US" sz="1050" dirty="0" smtClean="0">
                <a:latin typeface="+mj-lt"/>
              </a:rPr>
              <a:t>Using Rule 3, we could assign category preferences for 602K customers. </a:t>
            </a:r>
          </a:p>
          <a:p>
            <a:pPr algn="just"/>
            <a:r>
              <a:rPr lang="en-US" sz="1050" dirty="0" smtClean="0">
                <a:latin typeface="+mj-lt"/>
              </a:rPr>
              <a:t>Out of them, 168K customers made a purchase in the next 3 months. The model predicts the most preferred category correctly for 68K out of those 168K customers whereas Rule 3 predicts it correctly only for 66K customers. Based on exact rank matches, the model performs consistently better than Rule 3 for all of Top 1 to Top 19 categories by 1.5% to 2%.</a:t>
            </a:r>
            <a:endParaRPr lang="en-US" sz="1050" dirty="0">
              <a:latin typeface="+mj-lt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876804"/>
              </p:ext>
            </p:extLst>
          </p:nvPr>
        </p:nvGraphicFramePr>
        <p:xfrm>
          <a:off x="4498003" y="33598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434205" y="1282046"/>
            <a:ext cx="19050" cy="4821043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29129" y="6615543"/>
            <a:ext cx="8518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1899" y="43355"/>
            <a:ext cx="9144000" cy="103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Trebuchet MS"/>
                <a:cs typeface="Trebuchet MS"/>
              </a:rPr>
              <a:t>Model Performance Continued – Normalized Discounted Cumulative Gain / NDCG</a:t>
            </a:r>
            <a:endParaRPr lang="en-US" sz="1800" b="0" i="1" dirty="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899" y="1154892"/>
            <a:ext cx="4327450" cy="226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>
            <a:spAutoFit/>
          </a:bodyPr>
          <a:lstStyle/>
          <a:p>
            <a:r>
              <a:rPr lang="en-US" sz="1050" dirty="0"/>
              <a:t>Normalized discounted cumulative gain </a:t>
            </a:r>
            <a:r>
              <a:rPr lang="en-US" sz="1050" dirty="0" smtClean="0"/>
              <a:t>or NDCG</a:t>
            </a:r>
            <a:r>
              <a:rPr lang="en-US" sz="1050" b="1" dirty="0" smtClean="0"/>
              <a:t> </a:t>
            </a:r>
            <a:r>
              <a:rPr lang="en-US" sz="1050" dirty="0" smtClean="0"/>
              <a:t>measures </a:t>
            </a:r>
            <a:r>
              <a:rPr lang="en-US" sz="1050" dirty="0"/>
              <a:t>the performance of a recommendation system based on the graded relevance of the recommended entities. It varies from </a:t>
            </a:r>
            <a:r>
              <a:rPr lang="en-US" sz="1050" dirty="0" smtClean="0"/>
              <a:t>0 to 1 with 1 </a:t>
            </a:r>
            <a:r>
              <a:rPr lang="en-US" sz="1050" dirty="0"/>
              <a:t>representing the ideal </a:t>
            </a:r>
            <a:r>
              <a:rPr lang="en-US" sz="1050" dirty="0" smtClean="0"/>
              <a:t>or perfect ranking </a:t>
            </a:r>
            <a:r>
              <a:rPr lang="en-US" sz="1050" dirty="0"/>
              <a:t>of the entities. This metric is commonly used in information retrieval and to evaluate the performance of web search engines</a:t>
            </a:r>
            <a:r>
              <a:rPr lang="en-US" sz="1050" dirty="0" smtClean="0"/>
              <a:t>.</a:t>
            </a:r>
          </a:p>
          <a:p>
            <a:endParaRPr lang="en-US" sz="1050" dirty="0" smtClean="0">
              <a:latin typeface="+mj-lt"/>
            </a:endParaRPr>
          </a:p>
          <a:p>
            <a:r>
              <a:rPr lang="en-US" sz="1050" dirty="0" smtClean="0">
                <a:latin typeface="+mj-lt"/>
              </a:rPr>
              <a:t>NDCG is a key metric to help determine the performance of a ranking algorithm and assigns more weightage to top preferences and less weightage to the entities with lower preference. Hence a wrong rank assignment to a top ranking entity is  penalized more than a wrong assignment to a low ranking one. </a:t>
            </a:r>
          </a:p>
          <a:p>
            <a:r>
              <a:rPr lang="en-US" sz="1050" dirty="0" smtClean="0">
                <a:latin typeface="+mj-lt"/>
              </a:rPr>
              <a:t> </a:t>
            </a:r>
            <a:endParaRPr lang="en-US" sz="1050" dirty="0">
              <a:latin typeface="+mj-lt"/>
            </a:endParaRPr>
          </a:p>
          <a:p>
            <a:r>
              <a:rPr lang="en-US" sz="1050" dirty="0" smtClean="0">
                <a:latin typeface="+mj-lt"/>
              </a:rPr>
              <a:t>The graphs illustrate that the model outperforms all the three Rule based Algorithms, as laid out in the preceding slides, by a magnitude of 3%  to 5%. </a:t>
            </a:r>
            <a:endParaRPr lang="en-US" sz="105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34205" y="1199511"/>
            <a:ext cx="19050" cy="5104424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572887"/>
              </p:ext>
            </p:extLst>
          </p:nvPr>
        </p:nvGraphicFramePr>
        <p:xfrm>
          <a:off x="90376" y="3530720"/>
          <a:ext cx="4343829" cy="277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739317"/>
              </p:ext>
            </p:extLst>
          </p:nvPr>
        </p:nvGraphicFramePr>
        <p:xfrm>
          <a:off x="4550405" y="1306378"/>
          <a:ext cx="4408939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928584"/>
              </p:ext>
            </p:extLst>
          </p:nvPr>
        </p:nvGraphicFramePr>
        <p:xfrm>
          <a:off x="4548505" y="3992428"/>
          <a:ext cx="4595495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81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29129" y="6615543"/>
            <a:ext cx="8518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1899" y="43355"/>
            <a:ext cx="9144000" cy="103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latin typeface="Trebuchet MS"/>
                <a:cs typeface="Trebuchet MS"/>
              </a:rPr>
              <a:t>Model Performance Continued – </a:t>
            </a:r>
            <a:r>
              <a:rPr lang="en-US" sz="1800" b="0" dirty="0" smtClean="0">
                <a:latin typeface="Trebuchet MS"/>
                <a:cs typeface="Trebuchet MS"/>
              </a:rPr>
              <a:t>Rank Order Matches</a:t>
            </a:r>
            <a:endParaRPr lang="en-US" sz="1800" b="0" i="1" dirty="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899" y="1582202"/>
            <a:ext cx="4327450" cy="1131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>
            <a:spAutoFit/>
          </a:bodyPr>
          <a:lstStyle/>
          <a:p>
            <a:r>
              <a:rPr lang="en-US" sz="1050" dirty="0" smtClean="0"/>
              <a:t>Rank Order Match is a more relaxed and in a sense an effective evaluation criteria for a ranking algorithm. An entity within a list will be deemed as correctly rank ordered if the predicted rank follows the same order as  the observed rank not necessarily in magnitude but definitely in direction.  </a:t>
            </a:r>
            <a:endParaRPr lang="en-US" sz="1050" dirty="0" smtClean="0">
              <a:latin typeface="+mj-lt"/>
            </a:endParaRPr>
          </a:p>
          <a:p>
            <a:r>
              <a:rPr lang="en-US" sz="1050" dirty="0" smtClean="0">
                <a:latin typeface="+mj-lt"/>
              </a:rPr>
              <a:t> </a:t>
            </a:r>
            <a:endParaRPr lang="en-US" sz="1050" dirty="0">
              <a:latin typeface="+mj-lt"/>
            </a:endParaRPr>
          </a:p>
          <a:p>
            <a:r>
              <a:rPr lang="en-US" sz="1050" dirty="0" smtClean="0">
                <a:latin typeface="+mj-lt"/>
              </a:rPr>
              <a:t>As seen from that graphs, the model performs better than all the three Rule based Algorithms, as laid out in the preceding slides, by 2%  to 3%. </a:t>
            </a:r>
            <a:endParaRPr lang="en-US" sz="105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34205" y="1282046"/>
            <a:ext cx="19050" cy="5203814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324648"/>
              </p:ext>
            </p:extLst>
          </p:nvPr>
        </p:nvGraphicFramePr>
        <p:xfrm>
          <a:off x="31899" y="3043148"/>
          <a:ext cx="4402306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176824"/>
              </p:ext>
            </p:extLst>
          </p:nvPr>
        </p:nvGraphicFramePr>
        <p:xfrm>
          <a:off x="4453255" y="1282046"/>
          <a:ext cx="4690745" cy="276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294841"/>
              </p:ext>
            </p:extLst>
          </p:nvPr>
        </p:nvGraphicFramePr>
        <p:xfrm>
          <a:off x="4434205" y="3738993"/>
          <a:ext cx="4709795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39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0" dirty="0" smtClean="0">
                <a:latin typeface="Trebuchet MS"/>
                <a:cs typeface="Trebuchet MS"/>
              </a:rPr>
              <a:t>Illustrations – </a:t>
            </a:r>
            <a:r>
              <a:rPr lang="en-US" sz="1800" b="0" dirty="0">
                <a:latin typeface="Trebuchet MS"/>
                <a:cs typeface="Trebuchet MS"/>
              </a:rPr>
              <a:t>Normalized Discounted Cumulative Gain / NDCG</a:t>
            </a:r>
            <a:endParaRPr lang="en-US" sz="1800" b="0" i="1" dirty="0"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06101"/>
              </p:ext>
            </p:extLst>
          </p:nvPr>
        </p:nvGraphicFramePr>
        <p:xfrm>
          <a:off x="95250" y="1190001"/>
          <a:ext cx="4448175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254"/>
                <a:gridCol w="559254"/>
                <a:gridCol w="691242"/>
                <a:gridCol w="609600"/>
                <a:gridCol w="695325"/>
                <a:gridCol w="657225"/>
                <a:gridCol w="6762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Customers who have purchased in last 12 months</a:t>
                      </a:r>
                      <a:endParaRPr lang="en-US" sz="1000" b="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Customers who have browsed in last 3 months</a:t>
                      </a:r>
                      <a:endParaRPr lang="en-US" sz="10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Customers who have purchased in first 3 months</a:t>
                      </a:r>
                      <a:endParaRPr lang="en-US" sz="10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Ranks up to</a:t>
                      </a:r>
                      <a:endParaRPr lang="en-US" sz="1000" b="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Model</a:t>
                      </a:r>
                      <a:endParaRPr lang="en-US" sz="1000" b="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Baseline</a:t>
                      </a:r>
                      <a:endParaRPr lang="en-US" sz="1000" b="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Model</a:t>
                      </a:r>
                      <a:endParaRPr lang="en-US" sz="1000" b="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Baseline</a:t>
                      </a:r>
                      <a:endParaRPr lang="en-US" sz="1000" b="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Model</a:t>
                      </a:r>
                      <a:endParaRPr lang="en-US" sz="1000" b="0" dirty="0"/>
                    </a:p>
                  </a:txBody>
                  <a:tcPr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Baseline</a:t>
                      </a:r>
                      <a:endParaRPr lang="en-US" sz="1000" b="0" dirty="0"/>
                    </a:p>
                  </a:txBody>
                  <a:tcPr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56.4%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53.8%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54.2%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50.5%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55.1%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53.0%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68.7%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65.8%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64.8%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60.9%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65.2%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62.9%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75.0%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72.0%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70.9%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66.7%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71.1%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69.0%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80.9%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77.4%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77.4%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72.2%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77.4%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75.3%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84.2%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80.0%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81.6%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75.3%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81.8%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79.1%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84.4%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80.1%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82.1%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75.5%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82.2%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  <a:latin typeface="+mn-lt"/>
                        </a:rPr>
                        <a:t>79.4%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0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5400000" flipH="1">
            <a:off x="2467578" y="2918601"/>
            <a:ext cx="177834" cy="3422248"/>
          </a:xfrm>
          <a:prstGeom prst="leftBrac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3175">
                <a:solidFill>
                  <a:schemeClr val="tx1"/>
                </a:solidFill>
              </a:ln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15702"/>
                  </p:ext>
                </p:extLst>
              </p:nvPr>
            </p:nvGraphicFramePr>
            <p:xfrm>
              <a:off x="4695824" y="2234164"/>
              <a:ext cx="2057401" cy="201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374"/>
                    <a:gridCol w="764410"/>
                    <a:gridCol w="715617"/>
                  </a:tblGrid>
                  <a:tr h="521802"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latin typeface="+mj-lt"/>
                            </a:rPr>
                            <a:t>Given  Rank (=i)</a:t>
                          </a:r>
                          <a:endParaRPr lang="en-US" sz="1000" i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latin typeface="+mj-lt"/>
                            </a:rPr>
                            <a:t>Relevance  at position i (=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/>
                                    </a:rPr>
                                    <m:t>rel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i="0" dirty="0" smtClean="0">
                              <a:latin typeface="+mj-lt"/>
                            </a:rPr>
                            <a:t>)</a:t>
                          </a:r>
                          <a:endParaRPr lang="en-US" sz="1000" i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/>
                                      </a:rPr>
                                      <m:t>DG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231912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3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3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  <a:tr h="231912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2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2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1.26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  <a:tr h="231912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3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3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1.5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  <a:tr h="231912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4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8386" marR="98386" anchor="ctr"/>
                    </a:tc>
                  </a:tr>
                  <a:tr h="231912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0.39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  <a:tr h="231912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6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2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0.71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15702"/>
                  </p:ext>
                </p:extLst>
              </p:nvPr>
            </p:nvGraphicFramePr>
            <p:xfrm>
              <a:off x="4695824" y="2234164"/>
              <a:ext cx="2057401" cy="20116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77374"/>
                    <a:gridCol w="764410"/>
                    <a:gridCol w="715617"/>
                  </a:tblGrid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latin typeface="+mj-lt"/>
                            </a:rPr>
                            <a:t>Given  Rank (=i)</a:t>
                          </a:r>
                          <a:endParaRPr lang="en-US" sz="1000" i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6000" r="-94400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6441" b="-273333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3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3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2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2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1.26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3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3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1.5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4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8386" marR="98386" anchor="ctr"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0.39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6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>
                              <a:effectLst/>
                              <a:latin typeface="+mj-lt"/>
                            </a:rPr>
                            <a:t>2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effectLst/>
                              <a:latin typeface="+mj-lt"/>
                            </a:rPr>
                            <a:t>0.71</a:t>
                          </a:r>
                          <a:endParaRPr lang="en-US" sz="1000" i="0" dirty="0">
                            <a:effectLst/>
                            <a:latin typeface="+mj-lt"/>
                          </a:endParaRPr>
                        </a:p>
                      </a:txBody>
                      <a:tcPr marL="98386" marR="98386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959177"/>
                  </p:ext>
                </p:extLst>
              </p:nvPr>
            </p:nvGraphicFramePr>
            <p:xfrm>
              <a:off x="6834186" y="2227170"/>
              <a:ext cx="2152652" cy="201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8232"/>
                    <a:gridCol w="787312"/>
                    <a:gridCol w="847108"/>
                  </a:tblGrid>
                  <a:tr h="499110"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latin typeface="+mj-lt"/>
                            </a:rPr>
                            <a:t>Actual  Rank (=i)</a:t>
                          </a:r>
                          <a:endParaRPr lang="en-US" sz="1000" i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latin typeface="+mj-lt"/>
                            </a:rPr>
                            <a:t>Relevance  at position i (=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/>
                                    </a:rPr>
                                    <m:t>rel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i="0" dirty="0" smtClean="0">
                              <a:latin typeface="+mj-lt"/>
                            </a:rPr>
                            <a:t>)</a:t>
                          </a:r>
                          <a:endParaRPr lang="en-US" sz="1000" i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/>
                                      </a:rPr>
                                      <m:t>DG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>
                            <a:latin typeface="+mj-lt"/>
                          </a:endParaRPr>
                        </a:p>
                      </a:txBody>
                      <a:tcPr/>
                    </a:tc>
                  </a:tr>
                  <a:tr h="24254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4254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1.89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4254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4254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0.86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42549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0.39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19831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959177"/>
                  </p:ext>
                </p:extLst>
              </p:nvPr>
            </p:nvGraphicFramePr>
            <p:xfrm>
              <a:off x="6834186" y="2227170"/>
              <a:ext cx="2152652" cy="2011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8232"/>
                    <a:gridCol w="787312"/>
                    <a:gridCol w="847108"/>
                  </a:tblGrid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1000" i="0" dirty="0" smtClean="0">
                              <a:latin typeface="+mj-lt"/>
                            </a:rPr>
                            <a:t>Actual  Rank (=i)</a:t>
                          </a:r>
                          <a:endParaRPr lang="en-US" sz="1000" i="0" dirty="0">
                            <a:latin typeface="+mj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5891" r="-108527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3957" r="-719" b="-273333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1.89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0.86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0.39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98386" marR="98386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00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000" i="0" kern="1200" dirty="0">
                            <a:solidFill>
                              <a:schemeClr val="dk1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890317"/>
                  </p:ext>
                </p:extLst>
              </p:nvPr>
            </p:nvGraphicFramePr>
            <p:xfrm>
              <a:off x="5798341" y="5024283"/>
              <a:ext cx="715617" cy="5050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5617"/>
                  </a:tblGrid>
                  <a:tr h="261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/>
                                      </a:rPr>
                                      <m:t>DCG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</a:tr>
                  <a:tr h="231912"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effectLst/>
                            </a:rPr>
                            <a:t>     6.86</a:t>
                          </a:r>
                          <a:endParaRPr lang="en-US" sz="1000" dirty="0">
                            <a:effectLst/>
                          </a:endParaRPr>
                        </a:p>
                      </a:txBody>
                      <a:tcPr marL="98386" marR="98386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890317"/>
                  </p:ext>
                </p:extLst>
              </p:nvPr>
            </p:nvGraphicFramePr>
            <p:xfrm>
              <a:off x="5798341" y="5024283"/>
              <a:ext cx="715617" cy="5050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5617"/>
                  </a:tblGrid>
                  <a:tr h="261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b="-106977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effectLst/>
                            </a:rPr>
                            <a:t>     6.86</a:t>
                          </a:r>
                          <a:endParaRPr lang="en-US" sz="1000" dirty="0">
                            <a:effectLst/>
                          </a:endParaRPr>
                        </a:p>
                      </a:txBody>
                      <a:tcPr marL="98386" marR="98386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304698"/>
                  </p:ext>
                </p:extLst>
              </p:nvPr>
            </p:nvGraphicFramePr>
            <p:xfrm>
              <a:off x="8128185" y="5015657"/>
              <a:ext cx="715617" cy="50509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15617"/>
                  </a:tblGrid>
                  <a:tr h="261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0" smtClean="0">
                                    <a:latin typeface="Cambria Math"/>
                                  </a:rPr>
                                  <m:t>𝐈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i="0" smtClean="0">
                                        <a:latin typeface="Cambria Math"/>
                                      </a:rPr>
                                      <m:t>DCG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 i="0" smtClean="0">
                                        <a:latin typeface="Cambria Math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</a:tr>
                  <a:tr h="231912"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effectLst/>
                            </a:rPr>
                            <a:t>     7.14</a:t>
                          </a:r>
                          <a:endParaRPr lang="en-US" sz="1000" dirty="0">
                            <a:effectLst/>
                          </a:endParaRPr>
                        </a:p>
                      </a:txBody>
                      <a:tcPr marL="98386" marR="98386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2304698"/>
                  </p:ext>
                </p:extLst>
              </p:nvPr>
            </p:nvGraphicFramePr>
            <p:xfrm>
              <a:off x="8128185" y="5015657"/>
              <a:ext cx="715617" cy="50509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15617"/>
                  </a:tblGrid>
                  <a:tr h="261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326" b="-106977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effectLst/>
                            </a:rPr>
                            <a:t>     7.14</a:t>
                          </a:r>
                          <a:endParaRPr lang="en-US" sz="1000" dirty="0">
                            <a:effectLst/>
                          </a:endParaRPr>
                        </a:p>
                      </a:txBody>
                      <a:tcPr marL="98386" marR="98386"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8" name="Group 7"/>
          <p:cNvGrpSpPr/>
          <p:nvPr/>
        </p:nvGrpSpPr>
        <p:grpSpPr>
          <a:xfrm>
            <a:off x="4619625" y="1190001"/>
            <a:ext cx="4468383" cy="5414191"/>
            <a:chOff x="4619625" y="1190001"/>
            <a:chExt cx="4468383" cy="5414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7"/>
                <p:cNvSpPr txBox="1"/>
                <p:nvPr/>
              </p:nvSpPr>
              <p:spPr>
                <a:xfrm>
                  <a:off x="4656036" y="4673838"/>
                  <a:ext cx="4429125" cy="995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>
                    <a:buFont typeface="+mj-lt"/>
                    <a:buAutoNum type="arabicPeriod" startAt="2"/>
                  </a:pPr>
                  <a:r>
                    <a:rPr lang="en-US" sz="1100" dirty="0" smtClean="0">
                      <a:latin typeface="+mj-lt"/>
                    </a:rPr>
                    <a:t>Discounted Cumulative Gain: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DCG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en-US" sz="1100" b="0" i="0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1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  <a:ea typeface="Cambria Math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10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/>
                                      <a:ea typeface="Cambria Math"/>
                                    </a:rPr>
                                    <m:t>rel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/>
                                      <a:ea typeface="Cambria Math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sz="11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1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100" b="0" i="0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1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/>
                                          <a:ea typeface="Cambria Math"/>
                                        </a:rPr>
                                        <m:t>i</m:t>
                                      </m:r>
                                      <m:r>
                                        <a:rPr lang="en-US" sz="1100" b="0" i="0" smtClean="0">
                                          <a:latin typeface="Cambria Math"/>
                                          <a:ea typeface="Cambria Math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</m:oMath>
                  </a14:m>
                  <a:endParaRPr lang="en-US" sz="1100" dirty="0" smtClean="0">
                    <a:latin typeface="+mj-lt"/>
                  </a:endParaRPr>
                </a:p>
                <a:p>
                  <a:endParaRPr lang="en-US" sz="1400" dirty="0" smtClean="0">
                    <a:latin typeface="+mj-lt"/>
                  </a:endParaRPr>
                </a:p>
                <a:p>
                  <a:r>
                    <a:rPr lang="en-US" sz="1400" dirty="0" smtClean="0">
                      <a:latin typeface="+mj-lt"/>
                    </a:rPr>
                    <a:t>      </a:t>
                  </a:r>
                </a:p>
                <a:p>
                  <a:endParaRPr lang="en-US" sz="1400" dirty="0">
                    <a:latin typeface="+mj-lt"/>
                  </a:endParaRPr>
                </a:p>
                <a:p>
                  <a:endParaRPr lang="en-US" sz="1400" dirty="0" smtClean="0">
                    <a:latin typeface="+mj-lt"/>
                  </a:endParaRPr>
                </a:p>
                <a:p>
                  <a:endParaRPr lang="en-US" sz="1400" dirty="0">
                    <a:latin typeface="+mj-lt"/>
                  </a:endParaRPr>
                </a:p>
                <a:p>
                  <a:endParaRPr lang="en-US" sz="1400" dirty="0" smtClean="0">
                    <a:latin typeface="+mj-lt"/>
                  </a:endParaRPr>
                </a:p>
                <a:p>
                  <a:endParaRPr lang="en-US" sz="1400" dirty="0">
                    <a:latin typeface="+mj-lt"/>
                  </a:endParaRPr>
                </a:p>
                <a:p>
                  <a:pPr lvl="1"/>
                  <a:endParaRPr lang="en-US" sz="1600" dirty="0">
                    <a:latin typeface="+mj-lt"/>
                  </a:endParaRPr>
                </a:p>
                <a:p>
                  <a:endParaRPr lang="en-US" sz="1600" dirty="0" smtClean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036" y="4673838"/>
                  <a:ext cx="4429125" cy="99536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08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7"/>
                <p:cNvSpPr txBox="1"/>
                <p:nvPr/>
              </p:nvSpPr>
              <p:spPr>
                <a:xfrm>
                  <a:off x="4658883" y="5608824"/>
                  <a:ext cx="4429125" cy="995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>
                    <a:buFont typeface="+mj-lt"/>
                    <a:buAutoNum type="arabicPeriod" startAt="3"/>
                  </a:pPr>
                  <a:r>
                    <a:rPr lang="en-US" sz="1100" dirty="0" smtClean="0">
                      <a:latin typeface="+mj-lt"/>
                    </a:rPr>
                    <a:t>Normalised Discounted Cumulative Gain:</a:t>
                  </a:r>
                </a:p>
                <a:p>
                  <a:endParaRPr lang="en-US" sz="500" dirty="0" smtClean="0">
                    <a:latin typeface="+mj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/>
                          </a:rPr>
                          <m:t>nDCG</m:t>
                        </m:r>
                        <m:r>
                          <m:rPr>
                            <m:sty m:val="p"/>
                          </m:rPr>
                          <a:rPr lang="en-US" sz="1100" b="0" i="0" baseline="-25000" smtClean="0">
                            <a:latin typeface="Cambria Math"/>
                          </a:rPr>
                          <m:t>p</m:t>
                        </m:r>
                        <m:r>
                          <a:rPr lang="en-US" sz="1100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10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/>
                                <a:ea typeface="Cambria Math"/>
                              </a:rPr>
                              <m:t>Model</m:t>
                            </m:r>
                            <m:r>
                              <a:rPr lang="en-US" sz="1100" b="0" i="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/>
                                    <a:ea typeface="Cambria Math"/>
                                  </a:rPr>
                                  <m:t>DCG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/>
                                    <a:ea typeface="Cambria Math"/>
                                  </a:rPr>
                                  <m:t>p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1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/>
                                    <a:ea typeface="Cambria Math"/>
                                  </a:rPr>
                                  <m:t>IDCG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latin typeface="Cambria Math"/>
                                    <a:ea typeface="Cambria Math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 smtClean="0">
                    <a:latin typeface="+mj-lt"/>
                  </a:endParaRPr>
                </a:p>
                <a:p>
                  <a:endParaRPr lang="en-US" sz="1100" dirty="0" smtClean="0">
                    <a:latin typeface="+mj-lt"/>
                  </a:endParaRPr>
                </a:p>
                <a:p>
                  <a:r>
                    <a:rPr lang="en-US" sz="1100" dirty="0" smtClean="0">
                      <a:latin typeface="+mj-lt"/>
                    </a:rPr>
                    <a:t>We </a:t>
                  </a:r>
                  <a:r>
                    <a:rPr lang="en-US" sz="1100" dirty="0">
                      <a:latin typeface="+mj-lt"/>
                    </a:rPr>
                    <a:t>take mean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latin typeface="Cambria Math"/>
                        </a:rPr>
                        <m:t>nDCG</m:t>
                      </m:r>
                      <m:r>
                        <m:rPr>
                          <m:sty m:val="p"/>
                        </m:rPr>
                        <a:rPr lang="en-US" sz="1100" baseline="-25000">
                          <a:latin typeface="Cambria Math"/>
                        </a:rPr>
                        <m:t>p</m:t>
                      </m:r>
                      <m:r>
                        <a:rPr lang="en-US" sz="1100" i="1" baseline="-2500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100" dirty="0">
                      <a:latin typeface="+mj-lt"/>
                    </a:rPr>
                    <a:t>for all customers and we try to maximize </a:t>
                  </a:r>
                  <a:r>
                    <a:rPr lang="en-US" sz="1100" dirty="0" smtClean="0">
                      <a:latin typeface="+mj-lt"/>
                    </a:rPr>
                    <a:t>it.</a:t>
                  </a:r>
                  <a:endParaRPr lang="en-US" sz="1100" dirty="0">
                    <a:latin typeface="+mj-lt"/>
                  </a:endParaRPr>
                </a:p>
                <a:p>
                  <a:endParaRPr lang="en-US" sz="1100" dirty="0" smtClean="0">
                    <a:latin typeface="+mj-lt"/>
                  </a:endParaRPr>
                </a:p>
                <a:p>
                  <a:endParaRPr lang="en-US" sz="1100" dirty="0" smtClean="0">
                    <a:latin typeface="+mj-lt"/>
                  </a:endParaRPr>
                </a:p>
                <a:p>
                  <a:endParaRPr lang="en-US" sz="1100" dirty="0">
                    <a:latin typeface="+mj-lt"/>
                  </a:endParaRPr>
                </a:p>
                <a:p>
                  <a:endParaRPr lang="en-US" sz="1100" dirty="0" smtClean="0">
                    <a:latin typeface="+mj-lt"/>
                  </a:endParaRPr>
                </a:p>
                <a:p>
                  <a:endParaRPr lang="en-US" sz="1100" dirty="0">
                    <a:latin typeface="+mj-lt"/>
                  </a:endParaRPr>
                </a:p>
                <a:p>
                  <a:pPr lvl="1"/>
                  <a:endParaRPr lang="en-US" sz="1100" dirty="0">
                    <a:latin typeface="+mj-lt"/>
                  </a:endParaRPr>
                </a:p>
                <a:p>
                  <a:endParaRPr lang="en-US" sz="1100" dirty="0" smtClean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5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883" y="5608824"/>
                  <a:ext cx="4429125" cy="99536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13" b="-92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7"/>
                <p:cNvSpPr txBox="1"/>
                <p:nvPr/>
              </p:nvSpPr>
              <p:spPr>
                <a:xfrm>
                  <a:off x="4619625" y="1190001"/>
                  <a:ext cx="4429125" cy="1305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100" dirty="0" smtClean="0">
                      <a:latin typeface="+mj-lt"/>
                    </a:rPr>
                    <a:t>NDCG stands Normalized Discounted Cumulative Gain</a:t>
                  </a:r>
                  <a:endParaRPr lang="en-US" sz="1100" dirty="0">
                    <a:latin typeface="+mj-lt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100" dirty="0" smtClean="0">
                      <a:latin typeface="+mj-lt"/>
                    </a:rPr>
                    <a:t>The higher the better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100" dirty="0" smtClean="0">
                      <a:latin typeface="+mj-lt"/>
                    </a:rPr>
                    <a:t>Let’s consider an NDCG Calculation for ranks up to category (p=)6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1100" dirty="0" smtClean="0">
                      <a:latin typeface="+mj-lt"/>
                    </a:rPr>
                    <a:t>Discounted Gain: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DG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en-US" sz="11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/>
                                </a:rPr>
                                <m:t>rel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100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11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/>
                                    </a:rPr>
                                    <m:t>i</m:t>
                                  </m:r>
                                  <m:r>
                                    <a:rPr lang="en-US" sz="1100" b="0" i="0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a14:m>
                  <a:endParaRPr lang="en-US" sz="1100" dirty="0" smtClean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4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625" y="1190001"/>
                  <a:ext cx="4429125" cy="130554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4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5348284" y="4251898"/>
              <a:ext cx="3638553" cy="403051"/>
              <a:chOff x="5348284" y="4251898"/>
              <a:chExt cx="3638553" cy="403051"/>
            </a:xfrm>
          </p:grpSpPr>
          <p:sp>
            <p:nvSpPr>
              <p:cNvPr id="24" name="TextBox 7"/>
              <p:cNvSpPr txBox="1"/>
              <p:nvPr/>
            </p:nvSpPr>
            <p:spPr>
              <a:xfrm>
                <a:off x="5348284" y="4372056"/>
                <a:ext cx="900115" cy="2828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latin typeface="+mj-lt"/>
                  </a:rPr>
                  <a:t>Model DGs</a:t>
                </a:r>
              </a:p>
              <a:p>
                <a:endParaRPr lang="en-US" sz="1600" dirty="0" smtClean="0">
                  <a:latin typeface="+mj-lt"/>
                </a:endParaRPr>
              </a:p>
            </p:txBody>
          </p:sp>
          <p:sp>
            <p:nvSpPr>
              <p:cNvPr id="25" name="Left Brace 24"/>
              <p:cNvSpPr/>
              <p:nvPr/>
            </p:nvSpPr>
            <p:spPr>
              <a:xfrm rot="5400000" flipH="1">
                <a:off x="7850432" y="3235651"/>
                <a:ext cx="120158" cy="2152652"/>
              </a:xfrm>
              <a:prstGeom prst="leftBrac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26" name="TextBox 7"/>
              <p:cNvSpPr txBox="1"/>
              <p:nvPr/>
            </p:nvSpPr>
            <p:spPr>
              <a:xfrm>
                <a:off x="7524748" y="4378722"/>
                <a:ext cx="771526" cy="27622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 smtClean="0">
                    <a:latin typeface="+mj-lt"/>
                  </a:rPr>
                  <a:t>Ideal DGs</a:t>
                </a:r>
              </a:p>
              <a:p>
                <a:endParaRPr lang="en-US" sz="1600" dirty="0" smtClean="0">
                  <a:latin typeface="+mj-lt"/>
                </a:endParaRPr>
              </a:p>
            </p:txBody>
          </p:sp>
        </p:grpSp>
        <p:sp>
          <p:nvSpPr>
            <p:cNvPr id="32" name="TextBox 7"/>
            <p:cNvSpPr txBox="1"/>
            <p:nvPr/>
          </p:nvSpPr>
          <p:spPr>
            <a:xfrm>
              <a:off x="5043482" y="5151078"/>
              <a:ext cx="900115" cy="2828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latin typeface="+mj-lt"/>
                </a:rPr>
                <a:t>Model DCG</a:t>
              </a:r>
            </a:p>
            <a:p>
              <a:endParaRPr lang="en-US" sz="1600" dirty="0" smtClean="0">
                <a:latin typeface="+mj-lt"/>
              </a:endParaRPr>
            </a:p>
          </p:txBody>
        </p:sp>
        <p:sp>
          <p:nvSpPr>
            <p:cNvPr id="34" name="TextBox 7"/>
            <p:cNvSpPr txBox="1"/>
            <p:nvPr/>
          </p:nvSpPr>
          <p:spPr>
            <a:xfrm>
              <a:off x="7272776" y="5138720"/>
              <a:ext cx="771526" cy="27622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 smtClean="0">
                  <a:latin typeface="+mj-lt"/>
                </a:rPr>
                <a:t>Ideal DCG</a:t>
              </a:r>
            </a:p>
            <a:p>
              <a:endParaRPr lang="en-US" sz="1600" dirty="0" smtClean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709726"/>
                  </p:ext>
                </p:extLst>
              </p:nvPr>
            </p:nvGraphicFramePr>
            <p:xfrm>
              <a:off x="8128185" y="5805132"/>
              <a:ext cx="715617" cy="5050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5617"/>
                  </a:tblGrid>
                  <a:tr h="261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/>
                                      </a:rPr>
                                      <m:t>nDCG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 b="0" i="0" smtClean="0">
                                        <a:latin typeface="Cambria Math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</a:tr>
                  <a:tr h="231912"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effectLst/>
                            </a:rPr>
                            <a:t>     0.96</a:t>
                          </a:r>
                          <a:endParaRPr lang="en-US" sz="1000" dirty="0">
                            <a:effectLst/>
                          </a:endParaRPr>
                        </a:p>
                      </a:txBody>
                      <a:tcPr marL="98386" marR="98386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709726"/>
                  </p:ext>
                </p:extLst>
              </p:nvPr>
            </p:nvGraphicFramePr>
            <p:xfrm>
              <a:off x="8128185" y="5805132"/>
              <a:ext cx="715617" cy="5050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5617"/>
                  </a:tblGrid>
                  <a:tr h="261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b="-106977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r>
                            <a:rPr lang="en-US" sz="1000" dirty="0" smtClean="0">
                              <a:effectLst/>
                            </a:rPr>
                            <a:t>     0.96</a:t>
                          </a:r>
                          <a:endParaRPr lang="en-US" sz="1000" dirty="0">
                            <a:effectLst/>
                          </a:endParaRPr>
                        </a:p>
                      </a:txBody>
                      <a:tcPr marL="98386" marR="98386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Left Brace 26"/>
          <p:cNvSpPr/>
          <p:nvPr/>
        </p:nvSpPr>
        <p:spPr>
          <a:xfrm rot="5400000" flipH="1">
            <a:off x="5647934" y="3232783"/>
            <a:ext cx="120158" cy="2152652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157" y="4727898"/>
            <a:ext cx="32004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Different metrics from the same model because of selecting (and evaluating) only that subset of customers which exactly match the corresponding business criterion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9129" y="6615543"/>
            <a:ext cx="8518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89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4073</TotalTime>
  <Words>2134</Words>
  <Application>Microsoft Office PowerPoint</Application>
  <PresentationFormat>Letter Paper (8.5x11 in)</PresentationFormat>
  <Paragraphs>513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Background</vt:lpstr>
      <vt:lpstr>Modeling Details</vt:lpstr>
      <vt:lpstr>Product Categories, Predictors and Algorithms Tested</vt:lpstr>
      <vt:lpstr>PowerPoint Presentation</vt:lpstr>
      <vt:lpstr>PowerPoint Presentation</vt:lpstr>
      <vt:lpstr>PowerPoint Presentation</vt:lpstr>
      <vt:lpstr>PowerPoint Presentation</vt:lpstr>
      <vt:lpstr>Illustrations – Normalized Discounted Cumulative Gain / NDCG</vt:lpstr>
      <vt:lpstr>Validations: Exact Match</vt:lpstr>
      <vt:lpstr>Validations: Rank Order</vt:lpstr>
      <vt:lpstr>Sample Output</vt:lpstr>
      <vt:lpstr>PowerPoint Presentation</vt:lpstr>
      <vt:lpstr>LambdaMart  Algorithm Explained</vt:lpstr>
      <vt:lpstr>Categories Identified</vt:lpstr>
    </vt:vector>
  </TitlesOfParts>
  <Company>Gap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 Analytics</dc:title>
  <dc:creator>Business Partner</dc:creator>
  <cp:lastModifiedBy>Tanumoy Ghosh</cp:lastModifiedBy>
  <cp:revision>285</cp:revision>
  <cp:lastPrinted>2015-01-13T20:57:50Z</cp:lastPrinted>
  <dcterms:created xsi:type="dcterms:W3CDTF">2014-12-19T17:39:01Z</dcterms:created>
  <dcterms:modified xsi:type="dcterms:W3CDTF">2016-06-21T16:51:17Z</dcterms:modified>
</cp:coreProperties>
</file>