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14" r:id="rId2"/>
    <p:sldId id="342" r:id="rId3"/>
    <p:sldId id="341" r:id="rId4"/>
    <p:sldId id="338" r:id="rId5"/>
    <p:sldId id="339" r:id="rId6"/>
    <p:sldId id="343" r:id="rId7"/>
    <p:sldId id="33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1"/>
    <a:srgbClr val="2485ED"/>
    <a:srgbClr val="6C1769"/>
    <a:srgbClr val="679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229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6u33x\AppData\Local\Microsoft\Windows\Temporary%20Internet%20Files\Content.Outlook\B350A216\BR%20CA%20EM%20Reponse%20Model%20Results%20v1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%20Canada\VALIDATION_BRCA_26438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%20Canada\VALIDATION_BRCA_26438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%20Canada\VALIDATION_BRCA_26438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%20Canada\VALIDATION_BRCA_26438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%20Canada\VALIDATION_BRCA_26438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MERICAS\SF\DEPT\SF-GIDCIRC\SF-GIDCIRC_Public\CIA\Jewels\Email%20Model\BR%20Canada\VALIDATION_BRCA_26438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2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'VARIABLE IMPORTANCE'!$A$2:$A$9</c:f>
              <c:strCache>
                <c:ptCount val="8"/>
                <c:pt idx="0">
                  <c:v>Days since last purchase BR</c:v>
                </c:pt>
                <c:pt idx="1">
                  <c:v>Years on books Corp</c:v>
                </c:pt>
                <c:pt idx="2">
                  <c:v>Emails viewed BR</c:v>
                </c:pt>
                <c:pt idx="3">
                  <c:v>Emails clicked BR</c:v>
                </c:pt>
                <c:pt idx="4">
                  <c:v>Average unit retail last 12mo BR</c:v>
                </c:pt>
                <c:pt idx="5">
                  <c:v>Discount Percent last 12mo BR</c:v>
                </c:pt>
                <c:pt idx="6">
                  <c:v>No. of Sales and Mixed Transactions in last 12mo BR</c:v>
                </c:pt>
                <c:pt idx="7">
                  <c:v>Divisions shopped BR</c:v>
                </c:pt>
              </c:strCache>
            </c:strRef>
          </c:cat>
          <c:val>
            <c:numRef>
              <c:f>'VARIABLE IMPORTANCE'!$D$2:$D$9</c:f>
              <c:numCache>
                <c:formatCode>0.00%</c:formatCode>
                <c:ptCount val="8"/>
                <c:pt idx="0">
                  <c:v>1.9224268530160238E-4</c:v>
                </c:pt>
                <c:pt idx="1">
                  <c:v>1.2895043830814301E-2</c:v>
                </c:pt>
                <c:pt idx="2">
                  <c:v>4.0158137667822058E-2</c:v>
                </c:pt>
                <c:pt idx="3">
                  <c:v>8.719077019695165E-2</c:v>
                </c:pt>
                <c:pt idx="4">
                  <c:v>0.10439342241587501</c:v>
                </c:pt>
                <c:pt idx="5">
                  <c:v>0.13478915288318971</c:v>
                </c:pt>
                <c:pt idx="6">
                  <c:v>0.20864180193302151</c:v>
                </c:pt>
                <c:pt idx="7">
                  <c:v>0.20894620560320232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0130048"/>
        <c:axId val="80131584"/>
      </c:barChart>
      <c:catAx>
        <c:axId val="8013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0131584"/>
        <c:crosses val="autoZero"/>
        <c:auto val="1"/>
        <c:lblAlgn val="ctr"/>
        <c:lblOffset val="100"/>
        <c:noMultiLvlLbl val="0"/>
      </c:catAx>
      <c:valAx>
        <c:axId val="80131584"/>
        <c:scaling>
          <c:orientation val="minMax"/>
        </c:scaling>
        <c:delete val="1"/>
        <c:axPos val="b"/>
        <c:majorGridlines>
          <c:spPr>
            <a:ln>
              <a:prstDash val="dashDot"/>
            </a:ln>
          </c:spPr>
        </c:majorGridlines>
        <c:numFmt formatCode="#,##0.00" sourceLinked="0"/>
        <c:majorTickMark val="none"/>
        <c:minorTickMark val="none"/>
        <c:tickLblPos val="nextTo"/>
        <c:crossAx val="80130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multi!$G$2:$G$101</c:f>
              <c:numCache>
                <c:formatCode>0%</c:formatCode>
                <c:ptCount val="100"/>
                <c:pt idx="0">
                  <c:v>0.17171369580178941</c:v>
                </c:pt>
                <c:pt idx="1">
                  <c:v>0.24638678596008259</c:v>
                </c:pt>
                <c:pt idx="2">
                  <c:v>0.30006882312456984</c:v>
                </c:pt>
                <c:pt idx="3">
                  <c:v>0.34618031658637299</c:v>
                </c:pt>
                <c:pt idx="4">
                  <c:v>0.38162422573984855</c:v>
                </c:pt>
                <c:pt idx="5">
                  <c:v>0.415691672401927</c:v>
                </c:pt>
                <c:pt idx="6">
                  <c:v>0.44700619408121123</c:v>
                </c:pt>
                <c:pt idx="7">
                  <c:v>0.47660013764624909</c:v>
                </c:pt>
                <c:pt idx="8">
                  <c:v>0.49896765313145214</c:v>
                </c:pt>
                <c:pt idx="9">
                  <c:v>0.52374397797660011</c:v>
                </c:pt>
                <c:pt idx="10">
                  <c:v>0.54507914659325529</c:v>
                </c:pt>
                <c:pt idx="11">
                  <c:v>0.56469373709566406</c:v>
                </c:pt>
                <c:pt idx="12">
                  <c:v>0.58430832759807283</c:v>
                </c:pt>
                <c:pt idx="13">
                  <c:v>0.59979353062629026</c:v>
                </c:pt>
                <c:pt idx="14">
                  <c:v>0.61940812112869903</c:v>
                </c:pt>
                <c:pt idx="15">
                  <c:v>0.62938747419132812</c:v>
                </c:pt>
                <c:pt idx="16">
                  <c:v>0.64693737095664128</c:v>
                </c:pt>
                <c:pt idx="17">
                  <c:v>0.66276668960770801</c:v>
                </c:pt>
                <c:pt idx="18">
                  <c:v>0.67825189263592545</c:v>
                </c:pt>
                <c:pt idx="19">
                  <c:v>0.69442532690984149</c:v>
                </c:pt>
                <c:pt idx="20">
                  <c:v>0.70509291121816908</c:v>
                </c:pt>
                <c:pt idx="21">
                  <c:v>0.71782518926359229</c:v>
                </c:pt>
                <c:pt idx="22">
                  <c:v>0.729869236063317</c:v>
                </c:pt>
                <c:pt idx="23">
                  <c:v>0.7412250516173432</c:v>
                </c:pt>
                <c:pt idx="24">
                  <c:v>0.75464556090846502</c:v>
                </c:pt>
                <c:pt idx="25">
                  <c:v>0.76187198898829989</c:v>
                </c:pt>
                <c:pt idx="26">
                  <c:v>0.77150722642807967</c:v>
                </c:pt>
                <c:pt idx="27">
                  <c:v>0.78183069511355796</c:v>
                </c:pt>
                <c:pt idx="28">
                  <c:v>0.78905712319339283</c:v>
                </c:pt>
                <c:pt idx="29">
                  <c:v>0.79972470750172042</c:v>
                </c:pt>
                <c:pt idx="30">
                  <c:v>0.80763936682725379</c:v>
                </c:pt>
                <c:pt idx="31">
                  <c:v>0.81589814177563647</c:v>
                </c:pt>
                <c:pt idx="32">
                  <c:v>0.82243633860977272</c:v>
                </c:pt>
                <c:pt idx="33">
                  <c:v>0.82931865106675828</c:v>
                </c:pt>
                <c:pt idx="34">
                  <c:v>0.83826565726083946</c:v>
                </c:pt>
                <c:pt idx="35">
                  <c:v>0.84549208534067433</c:v>
                </c:pt>
                <c:pt idx="36">
                  <c:v>0.8534067446662077</c:v>
                </c:pt>
                <c:pt idx="37">
                  <c:v>0.85856847900894684</c:v>
                </c:pt>
                <c:pt idx="38">
                  <c:v>0.86235375086028887</c:v>
                </c:pt>
                <c:pt idx="39">
                  <c:v>0.86785960082587732</c:v>
                </c:pt>
                <c:pt idx="40">
                  <c:v>0.87198898830006866</c:v>
                </c:pt>
                <c:pt idx="41">
                  <c:v>0.8764624913971093</c:v>
                </c:pt>
                <c:pt idx="42">
                  <c:v>0.87955953200275283</c:v>
                </c:pt>
                <c:pt idx="43">
                  <c:v>0.88128011011699925</c:v>
                </c:pt>
                <c:pt idx="44">
                  <c:v>0.88403303509979347</c:v>
                </c:pt>
                <c:pt idx="45">
                  <c:v>0.8867859600825877</c:v>
                </c:pt>
                <c:pt idx="46">
                  <c:v>0.89332415691672395</c:v>
                </c:pt>
                <c:pt idx="47">
                  <c:v>0.89676531314521668</c:v>
                </c:pt>
                <c:pt idx="48">
                  <c:v>0.89883000688231229</c:v>
                </c:pt>
                <c:pt idx="49">
                  <c:v>0.90261527873365432</c:v>
                </c:pt>
                <c:pt idx="50">
                  <c:v>0.90536820371644855</c:v>
                </c:pt>
                <c:pt idx="51">
                  <c:v>0.90743289745354416</c:v>
                </c:pt>
                <c:pt idx="52">
                  <c:v>0.91052993805918769</c:v>
                </c:pt>
                <c:pt idx="53">
                  <c:v>0.91328286304198192</c:v>
                </c:pt>
                <c:pt idx="54">
                  <c:v>0.91672401927047464</c:v>
                </c:pt>
                <c:pt idx="55">
                  <c:v>0.91878871300757026</c:v>
                </c:pt>
                <c:pt idx="56">
                  <c:v>0.92154163799036448</c:v>
                </c:pt>
                <c:pt idx="57">
                  <c:v>0.92429456297315871</c:v>
                </c:pt>
                <c:pt idx="58">
                  <c:v>0.92739160357880224</c:v>
                </c:pt>
                <c:pt idx="59">
                  <c:v>0.92980041293874716</c:v>
                </c:pt>
                <c:pt idx="60">
                  <c:v>0.93324156916723988</c:v>
                </c:pt>
                <c:pt idx="61">
                  <c:v>0.93633860977288341</c:v>
                </c:pt>
                <c:pt idx="62">
                  <c:v>0.93943565037852694</c:v>
                </c:pt>
                <c:pt idx="63">
                  <c:v>0.94253269098417047</c:v>
                </c:pt>
                <c:pt idx="64">
                  <c:v>0.94390915347556759</c:v>
                </c:pt>
                <c:pt idx="65">
                  <c:v>0.94666207845836181</c:v>
                </c:pt>
                <c:pt idx="66">
                  <c:v>0.94838265657260823</c:v>
                </c:pt>
                <c:pt idx="67">
                  <c:v>0.95182381280110095</c:v>
                </c:pt>
                <c:pt idx="68">
                  <c:v>0.95354439091534737</c:v>
                </c:pt>
                <c:pt idx="69">
                  <c:v>0.9562973158981416</c:v>
                </c:pt>
                <c:pt idx="70">
                  <c:v>0.95939435650378513</c:v>
                </c:pt>
                <c:pt idx="71">
                  <c:v>0.96042670337233293</c:v>
                </c:pt>
                <c:pt idx="72">
                  <c:v>0.96180316586373005</c:v>
                </c:pt>
                <c:pt idx="73">
                  <c:v>0.96317962835512716</c:v>
                </c:pt>
                <c:pt idx="74">
                  <c:v>0.96593255333792138</c:v>
                </c:pt>
                <c:pt idx="75">
                  <c:v>0.96696490020646919</c:v>
                </c:pt>
                <c:pt idx="76">
                  <c:v>0.967997247075017</c:v>
                </c:pt>
                <c:pt idx="77">
                  <c:v>0.9690295939435648</c:v>
                </c:pt>
                <c:pt idx="78">
                  <c:v>0.97006194081211261</c:v>
                </c:pt>
                <c:pt idx="79">
                  <c:v>0.97143840330350972</c:v>
                </c:pt>
                <c:pt idx="80">
                  <c:v>0.97384721266345464</c:v>
                </c:pt>
                <c:pt idx="81">
                  <c:v>0.97625602202339956</c:v>
                </c:pt>
                <c:pt idx="82">
                  <c:v>0.97969717825189229</c:v>
                </c:pt>
                <c:pt idx="83">
                  <c:v>0.98072952512044009</c:v>
                </c:pt>
                <c:pt idx="84">
                  <c:v>0.9817618719889879</c:v>
                </c:pt>
                <c:pt idx="85">
                  <c:v>0.9824501032346864</c:v>
                </c:pt>
                <c:pt idx="86">
                  <c:v>0.98348245010323421</c:v>
                </c:pt>
                <c:pt idx="87">
                  <c:v>0.98520302821748063</c:v>
                </c:pt>
                <c:pt idx="88">
                  <c:v>0.98657949070887774</c:v>
                </c:pt>
                <c:pt idx="89">
                  <c:v>0.98692360633172704</c:v>
                </c:pt>
                <c:pt idx="90">
                  <c:v>0.98761183757742554</c:v>
                </c:pt>
                <c:pt idx="91">
                  <c:v>0.98830006882312404</c:v>
                </c:pt>
                <c:pt idx="92">
                  <c:v>0.99002064693737046</c:v>
                </c:pt>
                <c:pt idx="93">
                  <c:v>0.99139710942876758</c:v>
                </c:pt>
                <c:pt idx="94">
                  <c:v>0.99311768754301399</c:v>
                </c:pt>
                <c:pt idx="95">
                  <c:v>0.99518238128010961</c:v>
                </c:pt>
                <c:pt idx="96">
                  <c:v>0.99552649690295891</c:v>
                </c:pt>
                <c:pt idx="97">
                  <c:v>0.99655884377150672</c:v>
                </c:pt>
                <c:pt idx="98">
                  <c:v>0.99690295939435603</c:v>
                </c:pt>
                <c:pt idx="99">
                  <c:v>0.99999999999999956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03232"/>
        <c:axId val="36352384"/>
      </c:lineChart>
      <c:catAx>
        <c:axId val="36303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6352384"/>
        <c:crosses val="autoZero"/>
        <c:auto val="1"/>
        <c:lblAlgn val="ctr"/>
        <c:lblOffset val="100"/>
        <c:noMultiLvlLbl val="0"/>
      </c:catAx>
      <c:valAx>
        <c:axId val="36352384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6303232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multi!$T$2:$T$101</c:f>
              <c:numCache>
                <c:formatCode>0%</c:formatCode>
                <c:ptCount val="100"/>
                <c:pt idx="0">
                  <c:v>0.18359489525824774</c:v>
                </c:pt>
                <c:pt idx="1">
                  <c:v>0.25838814875215171</c:v>
                </c:pt>
                <c:pt idx="2">
                  <c:v>0.31890572104913723</c:v>
                </c:pt>
                <c:pt idx="3">
                  <c:v>0.3636591288144253</c:v>
                </c:pt>
                <c:pt idx="4">
                  <c:v>0.39886495601088823</c:v>
                </c:pt>
                <c:pt idx="5">
                  <c:v>0.42985886536553058</c:v>
                </c:pt>
                <c:pt idx="6">
                  <c:v>0.46257908439810858</c:v>
                </c:pt>
                <c:pt idx="7">
                  <c:v>0.49153616964205971</c:v>
                </c:pt>
                <c:pt idx="8">
                  <c:v>0.51384768139434467</c:v>
                </c:pt>
                <c:pt idx="9">
                  <c:v>0.53670522996970194</c:v>
                </c:pt>
                <c:pt idx="10">
                  <c:v>0.55783601456656362</c:v>
                </c:pt>
                <c:pt idx="11">
                  <c:v>0.57709449675553171</c:v>
                </c:pt>
                <c:pt idx="12">
                  <c:v>0.59883102624906481</c:v>
                </c:pt>
                <c:pt idx="13">
                  <c:v>0.61445448740732422</c:v>
                </c:pt>
                <c:pt idx="14">
                  <c:v>0.63308593747338116</c:v>
                </c:pt>
                <c:pt idx="15">
                  <c:v>0.64038129056599813</c:v>
                </c:pt>
                <c:pt idx="16">
                  <c:v>0.65553899630014412</c:v>
                </c:pt>
                <c:pt idx="17">
                  <c:v>0.67069108817737022</c:v>
                </c:pt>
                <c:pt idx="18">
                  <c:v>0.68409065074434106</c:v>
                </c:pt>
                <c:pt idx="19">
                  <c:v>0.69676265096448209</c:v>
                </c:pt>
                <c:pt idx="20">
                  <c:v>0.70710318071073608</c:v>
                </c:pt>
                <c:pt idx="21">
                  <c:v>0.7224435152699995</c:v>
                </c:pt>
                <c:pt idx="22">
                  <c:v>0.73571649023093211</c:v>
                </c:pt>
                <c:pt idx="23">
                  <c:v>0.7449702032375215</c:v>
                </c:pt>
                <c:pt idx="24">
                  <c:v>0.76083188013941749</c:v>
                </c:pt>
                <c:pt idx="25">
                  <c:v>0.76956347200241426</c:v>
                </c:pt>
                <c:pt idx="26">
                  <c:v>0.78299944351426454</c:v>
                </c:pt>
                <c:pt idx="27">
                  <c:v>0.79244694815973116</c:v>
                </c:pt>
                <c:pt idx="28">
                  <c:v>0.80128964895968635</c:v>
                </c:pt>
                <c:pt idx="29">
                  <c:v>0.81185878923773713</c:v>
                </c:pt>
                <c:pt idx="30">
                  <c:v>0.81844926256148409</c:v>
                </c:pt>
                <c:pt idx="31">
                  <c:v>0.82676137275740669</c:v>
                </c:pt>
                <c:pt idx="32">
                  <c:v>0.83250376428576556</c:v>
                </c:pt>
                <c:pt idx="33">
                  <c:v>0.8386693367857585</c:v>
                </c:pt>
                <c:pt idx="34">
                  <c:v>0.84754270287351319</c:v>
                </c:pt>
                <c:pt idx="35">
                  <c:v>0.85452020782433469</c:v>
                </c:pt>
                <c:pt idx="36">
                  <c:v>0.86089887973700463</c:v>
                </c:pt>
                <c:pt idx="37">
                  <c:v>0.86404221776164025</c:v>
                </c:pt>
                <c:pt idx="38">
                  <c:v>0.86685816733272048</c:v>
                </c:pt>
                <c:pt idx="39">
                  <c:v>0.87114631031849998</c:v>
                </c:pt>
                <c:pt idx="40">
                  <c:v>0.87337776976910853</c:v>
                </c:pt>
                <c:pt idx="41">
                  <c:v>0.87933403951110445</c:v>
                </c:pt>
                <c:pt idx="42">
                  <c:v>0.88125936528435722</c:v>
                </c:pt>
                <c:pt idx="43">
                  <c:v>0.88245170955410035</c:v>
                </c:pt>
                <c:pt idx="44">
                  <c:v>0.88541777301021851</c:v>
                </c:pt>
                <c:pt idx="45">
                  <c:v>0.88747280159334951</c:v>
                </c:pt>
                <c:pt idx="46">
                  <c:v>0.89243548356059943</c:v>
                </c:pt>
                <c:pt idx="47">
                  <c:v>0.89505189783572248</c:v>
                </c:pt>
                <c:pt idx="48">
                  <c:v>0.89771014021240492</c:v>
                </c:pt>
                <c:pt idx="49">
                  <c:v>0.9024270131266583</c:v>
                </c:pt>
                <c:pt idx="50">
                  <c:v>0.90542893387697587</c:v>
                </c:pt>
                <c:pt idx="51">
                  <c:v>0.90777808962266271</c:v>
                </c:pt>
                <c:pt idx="52">
                  <c:v>0.91283396810479134</c:v>
                </c:pt>
                <c:pt idx="53">
                  <c:v>0.91563609395883172</c:v>
                </c:pt>
                <c:pt idx="54">
                  <c:v>0.91794342160295916</c:v>
                </c:pt>
                <c:pt idx="55">
                  <c:v>0.91940889785937852</c:v>
                </c:pt>
                <c:pt idx="56">
                  <c:v>0.92192293225830302</c:v>
                </c:pt>
                <c:pt idx="57">
                  <c:v>0.92390793365511503</c:v>
                </c:pt>
                <c:pt idx="58">
                  <c:v>0.92715034165186927</c:v>
                </c:pt>
                <c:pt idx="59">
                  <c:v>0.92883595897964544</c:v>
                </c:pt>
                <c:pt idx="60">
                  <c:v>0.93280846042634935</c:v>
                </c:pt>
                <c:pt idx="61">
                  <c:v>0.93635232929469936</c:v>
                </c:pt>
                <c:pt idx="62">
                  <c:v>0.93996966505360824</c:v>
                </c:pt>
                <c:pt idx="63">
                  <c:v>0.94470023188474139</c:v>
                </c:pt>
                <c:pt idx="64">
                  <c:v>0.94594018036316385</c:v>
                </c:pt>
                <c:pt idx="65">
                  <c:v>0.94752916147182142</c:v>
                </c:pt>
                <c:pt idx="66">
                  <c:v>0.94890796367140195</c:v>
                </c:pt>
                <c:pt idx="67">
                  <c:v>0.95562379149966714</c:v>
                </c:pt>
                <c:pt idx="68">
                  <c:v>0.95739994443904208</c:v>
                </c:pt>
                <c:pt idx="69">
                  <c:v>0.95902147293781914</c:v>
                </c:pt>
                <c:pt idx="70">
                  <c:v>0.96151804921522388</c:v>
                </c:pt>
                <c:pt idx="71">
                  <c:v>0.96217302082257461</c:v>
                </c:pt>
                <c:pt idx="72">
                  <c:v>0.96395501476914947</c:v>
                </c:pt>
                <c:pt idx="73">
                  <c:v>0.96481474612889728</c:v>
                </c:pt>
                <c:pt idx="74">
                  <c:v>0.96865848581688296</c:v>
                </c:pt>
                <c:pt idx="75">
                  <c:v>0.96963289561798915</c:v>
                </c:pt>
                <c:pt idx="76">
                  <c:v>0.9703212583164994</c:v>
                </c:pt>
                <c:pt idx="77">
                  <c:v>0.97114182247796776</c:v>
                </c:pt>
                <c:pt idx="78">
                  <c:v>0.97146583612736315</c:v>
                </c:pt>
                <c:pt idx="79">
                  <c:v>0.97316657517377914</c:v>
                </c:pt>
                <c:pt idx="80">
                  <c:v>0.97593443378558009</c:v>
                </c:pt>
                <c:pt idx="81">
                  <c:v>0.97774865062187444</c:v>
                </c:pt>
                <c:pt idx="82">
                  <c:v>0.98046348586831611</c:v>
                </c:pt>
                <c:pt idx="83">
                  <c:v>0.98307607103871919</c:v>
                </c:pt>
                <c:pt idx="84">
                  <c:v>0.98449692849013914</c:v>
                </c:pt>
                <c:pt idx="85">
                  <c:v>0.98530253318316774</c:v>
                </c:pt>
                <c:pt idx="86">
                  <c:v>0.98596441664903844</c:v>
                </c:pt>
                <c:pt idx="87">
                  <c:v>0.98729162328501974</c:v>
                </c:pt>
                <c:pt idx="88">
                  <c:v>0.98847656894564295</c:v>
                </c:pt>
                <c:pt idx="89">
                  <c:v>0.98871040393387966</c:v>
                </c:pt>
                <c:pt idx="90">
                  <c:v>0.98894135086855639</c:v>
                </c:pt>
                <c:pt idx="91">
                  <c:v>0.9890717026792345</c:v>
                </c:pt>
                <c:pt idx="92">
                  <c:v>0.98985793469838335</c:v>
                </c:pt>
                <c:pt idx="93">
                  <c:v>0.9914965319182002</c:v>
                </c:pt>
                <c:pt idx="94">
                  <c:v>0.99285025023686113</c:v>
                </c:pt>
                <c:pt idx="95">
                  <c:v>0.99468069209315524</c:v>
                </c:pt>
                <c:pt idx="96">
                  <c:v>0.99483911318843299</c:v>
                </c:pt>
                <c:pt idx="97">
                  <c:v>0.99577059158661985</c:v>
                </c:pt>
                <c:pt idx="98">
                  <c:v>0.99582702220617902</c:v>
                </c:pt>
                <c:pt idx="9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multi!$I$2:$I$101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23456"/>
        <c:axId val="64341120"/>
      </c:lineChart>
      <c:catAx>
        <c:axId val="56323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64341120"/>
        <c:crosses val="autoZero"/>
        <c:auto val="1"/>
        <c:lblAlgn val="ctr"/>
        <c:lblOffset val="100"/>
        <c:noMultiLvlLbl val="0"/>
      </c:catAx>
      <c:valAx>
        <c:axId val="6434112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5632345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online!$G$2:$G$101</c:f>
              <c:numCache>
                <c:formatCode>0%</c:formatCode>
                <c:ptCount val="100"/>
                <c:pt idx="0">
                  <c:v>0.20533642691415313</c:v>
                </c:pt>
                <c:pt idx="1">
                  <c:v>0.29930394431554525</c:v>
                </c:pt>
                <c:pt idx="2">
                  <c:v>0.35730858468677495</c:v>
                </c:pt>
                <c:pt idx="3">
                  <c:v>0.40023201856148494</c:v>
                </c:pt>
                <c:pt idx="4">
                  <c:v>0.43387470997679817</c:v>
                </c:pt>
                <c:pt idx="5">
                  <c:v>0.47331786542923437</c:v>
                </c:pt>
                <c:pt idx="6">
                  <c:v>0.51508120649651978</c:v>
                </c:pt>
                <c:pt idx="7">
                  <c:v>0.54640371229698381</c:v>
                </c:pt>
                <c:pt idx="8">
                  <c:v>0.56728538283062646</c:v>
                </c:pt>
                <c:pt idx="9">
                  <c:v>0.58816705336426911</c:v>
                </c:pt>
                <c:pt idx="10">
                  <c:v>0.60208816705336421</c:v>
                </c:pt>
                <c:pt idx="11">
                  <c:v>0.61948955916473314</c:v>
                </c:pt>
                <c:pt idx="12">
                  <c:v>0.63921113689095121</c:v>
                </c:pt>
                <c:pt idx="13">
                  <c:v>0.65661252900232014</c:v>
                </c:pt>
                <c:pt idx="14">
                  <c:v>0.67517401392111365</c:v>
                </c:pt>
                <c:pt idx="15">
                  <c:v>0.68097447795823662</c:v>
                </c:pt>
                <c:pt idx="16">
                  <c:v>0.69373549883990715</c:v>
                </c:pt>
                <c:pt idx="17">
                  <c:v>0.70649651972157768</c:v>
                </c:pt>
                <c:pt idx="18">
                  <c:v>0.71577726218097437</c:v>
                </c:pt>
                <c:pt idx="19">
                  <c:v>0.72389791183294649</c:v>
                </c:pt>
                <c:pt idx="20">
                  <c:v>0.73085846867749404</c:v>
                </c:pt>
                <c:pt idx="21">
                  <c:v>0.74361948955916457</c:v>
                </c:pt>
                <c:pt idx="22">
                  <c:v>0.75290023201856138</c:v>
                </c:pt>
                <c:pt idx="23">
                  <c:v>0.7610208816705335</c:v>
                </c:pt>
                <c:pt idx="24">
                  <c:v>0.77378190255220403</c:v>
                </c:pt>
                <c:pt idx="25">
                  <c:v>0.779582366589327</c:v>
                </c:pt>
                <c:pt idx="26">
                  <c:v>0.78770301624129913</c:v>
                </c:pt>
                <c:pt idx="27">
                  <c:v>0.79698375870069582</c:v>
                </c:pt>
                <c:pt idx="28">
                  <c:v>0.80162412993039422</c:v>
                </c:pt>
                <c:pt idx="29">
                  <c:v>0.80858468677494177</c:v>
                </c:pt>
                <c:pt idx="30">
                  <c:v>0.8120649651972156</c:v>
                </c:pt>
                <c:pt idx="31">
                  <c:v>0.81670533642691401</c:v>
                </c:pt>
                <c:pt idx="32">
                  <c:v>0.81902552204176315</c:v>
                </c:pt>
                <c:pt idx="33">
                  <c:v>0.8259860788863107</c:v>
                </c:pt>
                <c:pt idx="34">
                  <c:v>0.83178654292343368</c:v>
                </c:pt>
                <c:pt idx="35">
                  <c:v>0.83642691415313208</c:v>
                </c:pt>
                <c:pt idx="36">
                  <c:v>0.84454756380510421</c:v>
                </c:pt>
                <c:pt idx="37">
                  <c:v>0.84802784222737804</c:v>
                </c:pt>
                <c:pt idx="38">
                  <c:v>0.85034802784222718</c:v>
                </c:pt>
                <c:pt idx="39">
                  <c:v>0.85498839907192559</c:v>
                </c:pt>
                <c:pt idx="40">
                  <c:v>0.85614849187935016</c:v>
                </c:pt>
                <c:pt idx="41">
                  <c:v>0.86194895591647314</c:v>
                </c:pt>
                <c:pt idx="42">
                  <c:v>0.86542923433874697</c:v>
                </c:pt>
                <c:pt idx="43">
                  <c:v>0.86774941995359611</c:v>
                </c:pt>
                <c:pt idx="44">
                  <c:v>0.87122969837586994</c:v>
                </c:pt>
                <c:pt idx="45">
                  <c:v>0.87354988399071909</c:v>
                </c:pt>
                <c:pt idx="46">
                  <c:v>0.88283062645011579</c:v>
                </c:pt>
                <c:pt idx="47">
                  <c:v>0.88979118329466333</c:v>
                </c:pt>
                <c:pt idx="48">
                  <c:v>0.88979118329466333</c:v>
                </c:pt>
                <c:pt idx="49">
                  <c:v>0.89443155452436174</c:v>
                </c:pt>
                <c:pt idx="50">
                  <c:v>0.89675174013921088</c:v>
                </c:pt>
                <c:pt idx="51">
                  <c:v>0.89907192575406003</c:v>
                </c:pt>
                <c:pt idx="52">
                  <c:v>0.90255220417633386</c:v>
                </c:pt>
                <c:pt idx="53">
                  <c:v>0.90603248259860769</c:v>
                </c:pt>
                <c:pt idx="54">
                  <c:v>0.90719257540603226</c:v>
                </c:pt>
                <c:pt idx="55">
                  <c:v>0.90835266821345684</c:v>
                </c:pt>
                <c:pt idx="56">
                  <c:v>0.91183294663573067</c:v>
                </c:pt>
                <c:pt idx="57">
                  <c:v>0.9153132250580045</c:v>
                </c:pt>
                <c:pt idx="58">
                  <c:v>0.91763341067285364</c:v>
                </c:pt>
                <c:pt idx="59">
                  <c:v>0.92227378190255205</c:v>
                </c:pt>
                <c:pt idx="60">
                  <c:v>0.92343387470997662</c:v>
                </c:pt>
                <c:pt idx="61">
                  <c:v>0.92807424593967502</c:v>
                </c:pt>
                <c:pt idx="62">
                  <c:v>0.93155452436194885</c:v>
                </c:pt>
                <c:pt idx="63">
                  <c:v>0.9385150812064964</c:v>
                </c:pt>
                <c:pt idx="64">
                  <c:v>0.93967517401392098</c:v>
                </c:pt>
                <c:pt idx="65">
                  <c:v>0.94083526682134555</c:v>
                </c:pt>
                <c:pt idx="66">
                  <c:v>0.94199535962877012</c:v>
                </c:pt>
                <c:pt idx="67">
                  <c:v>0.94431554524361927</c:v>
                </c:pt>
                <c:pt idx="68">
                  <c:v>0.9477958236658931</c:v>
                </c:pt>
                <c:pt idx="69">
                  <c:v>0.95127610208816693</c:v>
                </c:pt>
                <c:pt idx="70">
                  <c:v>0.95707656612528991</c:v>
                </c:pt>
                <c:pt idx="71">
                  <c:v>0.95823665893271448</c:v>
                </c:pt>
                <c:pt idx="72">
                  <c:v>0.95823665893271448</c:v>
                </c:pt>
                <c:pt idx="73">
                  <c:v>0.95939675174013905</c:v>
                </c:pt>
                <c:pt idx="74">
                  <c:v>0.96055684454756363</c:v>
                </c:pt>
                <c:pt idx="75">
                  <c:v>0.96055684454756363</c:v>
                </c:pt>
                <c:pt idx="76">
                  <c:v>0.9617169373549882</c:v>
                </c:pt>
                <c:pt idx="77">
                  <c:v>0.96287703016241277</c:v>
                </c:pt>
                <c:pt idx="78">
                  <c:v>0.96403712296983735</c:v>
                </c:pt>
                <c:pt idx="79">
                  <c:v>0.96403712296983735</c:v>
                </c:pt>
                <c:pt idx="80">
                  <c:v>0.96983758700696032</c:v>
                </c:pt>
                <c:pt idx="81">
                  <c:v>0.96983758700696032</c:v>
                </c:pt>
                <c:pt idx="82">
                  <c:v>0.97331786542923415</c:v>
                </c:pt>
                <c:pt idx="83">
                  <c:v>0.97447795823665873</c:v>
                </c:pt>
                <c:pt idx="84">
                  <c:v>0.9756380510440833</c:v>
                </c:pt>
                <c:pt idx="85">
                  <c:v>0.97679814385150787</c:v>
                </c:pt>
                <c:pt idx="86">
                  <c:v>0.97795823665893244</c:v>
                </c:pt>
                <c:pt idx="87">
                  <c:v>0.98027842227378159</c:v>
                </c:pt>
                <c:pt idx="88">
                  <c:v>0.98259860788863074</c:v>
                </c:pt>
                <c:pt idx="89">
                  <c:v>0.98259860788863074</c:v>
                </c:pt>
                <c:pt idx="90">
                  <c:v>0.98259860788863074</c:v>
                </c:pt>
                <c:pt idx="91">
                  <c:v>0.98259860788863074</c:v>
                </c:pt>
                <c:pt idx="92">
                  <c:v>0.98491879350347988</c:v>
                </c:pt>
                <c:pt idx="93">
                  <c:v>0.98607888631090446</c:v>
                </c:pt>
                <c:pt idx="94">
                  <c:v>0.9883990719257536</c:v>
                </c:pt>
                <c:pt idx="95">
                  <c:v>0.99187935034802743</c:v>
                </c:pt>
                <c:pt idx="96">
                  <c:v>0.99187935034802743</c:v>
                </c:pt>
                <c:pt idx="97">
                  <c:v>0.99535962877030126</c:v>
                </c:pt>
                <c:pt idx="98">
                  <c:v>0.99535962877030126</c:v>
                </c:pt>
                <c:pt idx="99">
                  <c:v>0.99999999999999967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40160"/>
        <c:axId val="36142080"/>
      </c:lineChart>
      <c:catAx>
        <c:axId val="36140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6142080"/>
        <c:crosses val="autoZero"/>
        <c:auto val="1"/>
        <c:lblAlgn val="ctr"/>
        <c:lblOffset val="100"/>
        <c:noMultiLvlLbl val="0"/>
      </c:catAx>
      <c:valAx>
        <c:axId val="3614208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614016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Online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online!$T$2:$T$101</c:f>
              <c:numCache>
                <c:formatCode>0%</c:formatCode>
                <c:ptCount val="100"/>
                <c:pt idx="0">
                  <c:v>0.2106400485201978</c:v>
                </c:pt>
                <c:pt idx="1">
                  <c:v>0.3029320289697825</c:v>
                </c:pt>
                <c:pt idx="2">
                  <c:v>0.37407012644400617</c:v>
                </c:pt>
                <c:pt idx="3">
                  <c:v>0.41098546728449425</c:v>
                </c:pt>
                <c:pt idx="4">
                  <c:v>0.44215909984086854</c:v>
                </c:pt>
                <c:pt idx="5">
                  <c:v>0.47751066625131555</c:v>
                </c:pt>
                <c:pt idx="6">
                  <c:v>0.52157289163889531</c:v>
                </c:pt>
                <c:pt idx="7">
                  <c:v>0.55271268875389501</c:v>
                </c:pt>
                <c:pt idx="8">
                  <c:v>0.5771076048345688</c:v>
                </c:pt>
                <c:pt idx="9">
                  <c:v>0.5968784313574631</c:v>
                </c:pt>
                <c:pt idx="10">
                  <c:v>0.60820613495130282</c:v>
                </c:pt>
                <c:pt idx="11">
                  <c:v>0.62594534868034357</c:v>
                </c:pt>
                <c:pt idx="12">
                  <c:v>0.64477901216423472</c:v>
                </c:pt>
                <c:pt idx="13">
                  <c:v>0.66325998270108433</c:v>
                </c:pt>
                <c:pt idx="14">
                  <c:v>0.67967900220594857</c:v>
                </c:pt>
                <c:pt idx="15">
                  <c:v>0.68346000349195768</c:v>
                </c:pt>
                <c:pt idx="16">
                  <c:v>0.69526463817804129</c:v>
                </c:pt>
                <c:pt idx="17">
                  <c:v>0.71255052693672738</c:v>
                </c:pt>
                <c:pt idx="18">
                  <c:v>0.72552724928965273</c:v>
                </c:pt>
                <c:pt idx="19">
                  <c:v>0.73035557551681474</c:v>
                </c:pt>
                <c:pt idx="20">
                  <c:v>0.73728222368968777</c:v>
                </c:pt>
                <c:pt idx="21">
                  <c:v>0.75892746372066944</c:v>
                </c:pt>
                <c:pt idx="22">
                  <c:v>0.77243173918277896</c:v>
                </c:pt>
                <c:pt idx="23">
                  <c:v>0.77826122726828839</c:v>
                </c:pt>
                <c:pt idx="24">
                  <c:v>0.79268150768978185</c:v>
                </c:pt>
                <c:pt idx="25">
                  <c:v>0.79933047792517253</c:v>
                </c:pt>
                <c:pt idx="26">
                  <c:v>0.81279610929144852</c:v>
                </c:pt>
                <c:pt idx="27">
                  <c:v>0.8181699992244954</c:v>
                </c:pt>
                <c:pt idx="28">
                  <c:v>0.82370073872298422</c:v>
                </c:pt>
                <c:pt idx="29">
                  <c:v>0.83056601097894522</c:v>
                </c:pt>
                <c:pt idx="30">
                  <c:v>0.83457039612209138</c:v>
                </c:pt>
                <c:pt idx="31">
                  <c:v>0.83842562554693001</c:v>
                </c:pt>
                <c:pt idx="32">
                  <c:v>0.84465099703953028</c:v>
                </c:pt>
                <c:pt idx="33">
                  <c:v>0.85119723692966209</c:v>
                </c:pt>
                <c:pt idx="34">
                  <c:v>0.85565337330170366</c:v>
                </c:pt>
                <c:pt idx="35">
                  <c:v>0.85982684822164179</c:v>
                </c:pt>
                <c:pt idx="36">
                  <c:v>0.86535846202094135</c:v>
                </c:pt>
                <c:pt idx="37">
                  <c:v>0.86714964209184886</c:v>
                </c:pt>
                <c:pt idx="38">
                  <c:v>0.86859302530025484</c:v>
                </c:pt>
                <c:pt idx="39">
                  <c:v>0.87209766009999756</c:v>
                </c:pt>
                <c:pt idx="40">
                  <c:v>0.87249345607700735</c:v>
                </c:pt>
                <c:pt idx="41">
                  <c:v>0.88016833088368851</c:v>
                </c:pt>
                <c:pt idx="42">
                  <c:v>0.88188196047268586</c:v>
                </c:pt>
                <c:pt idx="43">
                  <c:v>0.88358457387146816</c:v>
                </c:pt>
                <c:pt idx="44">
                  <c:v>0.88825709969416122</c:v>
                </c:pt>
                <c:pt idx="45">
                  <c:v>0.88929078554266705</c:v>
                </c:pt>
                <c:pt idx="46">
                  <c:v>0.89683407807733595</c:v>
                </c:pt>
                <c:pt idx="47">
                  <c:v>0.90108186856618466</c:v>
                </c:pt>
                <c:pt idx="48">
                  <c:v>0.90108186856618466</c:v>
                </c:pt>
                <c:pt idx="49">
                  <c:v>0.90439240858594916</c:v>
                </c:pt>
                <c:pt idx="50">
                  <c:v>0.90620833136979984</c:v>
                </c:pt>
                <c:pt idx="51">
                  <c:v>0.90987112718620056</c:v>
                </c:pt>
                <c:pt idx="52">
                  <c:v>0.91630082277826441</c:v>
                </c:pt>
                <c:pt idx="53">
                  <c:v>0.92098803685457742</c:v>
                </c:pt>
                <c:pt idx="54">
                  <c:v>0.92210093435653384</c:v>
                </c:pt>
                <c:pt idx="55">
                  <c:v>0.92335809149225789</c:v>
                </c:pt>
                <c:pt idx="56">
                  <c:v>0.92583358680771044</c:v>
                </c:pt>
                <c:pt idx="57">
                  <c:v>0.92818501883812277</c:v>
                </c:pt>
                <c:pt idx="58">
                  <c:v>0.93140716704592419</c:v>
                </c:pt>
                <c:pt idx="59">
                  <c:v>0.93422862319217581</c:v>
                </c:pt>
                <c:pt idx="60">
                  <c:v>0.93613774644244852</c:v>
                </c:pt>
                <c:pt idx="61">
                  <c:v>0.94179954363246321</c:v>
                </c:pt>
                <c:pt idx="62">
                  <c:v>0.94669160638872629</c:v>
                </c:pt>
                <c:pt idx="63">
                  <c:v>0.95608465714862045</c:v>
                </c:pt>
                <c:pt idx="64">
                  <c:v>0.95652696592876008</c:v>
                </c:pt>
                <c:pt idx="65">
                  <c:v>0.9569692747088997</c:v>
                </c:pt>
                <c:pt idx="66">
                  <c:v>0.95788650368941863</c:v>
                </c:pt>
                <c:pt idx="67">
                  <c:v>0.95945569878448622</c:v>
                </c:pt>
                <c:pt idx="68">
                  <c:v>0.9621282615026735</c:v>
                </c:pt>
                <c:pt idx="69">
                  <c:v>0.96395817309949561</c:v>
                </c:pt>
                <c:pt idx="70">
                  <c:v>0.96812080668938083</c:v>
                </c:pt>
                <c:pt idx="71">
                  <c:v>0.96874479517798662</c:v>
                </c:pt>
                <c:pt idx="72">
                  <c:v>0.96874479517798662</c:v>
                </c:pt>
                <c:pt idx="73">
                  <c:v>0.96918710395812624</c:v>
                </c:pt>
                <c:pt idx="74">
                  <c:v>0.96944318666558404</c:v>
                </c:pt>
                <c:pt idx="75">
                  <c:v>0.96944318666558404</c:v>
                </c:pt>
                <c:pt idx="76">
                  <c:v>0.96993209567893468</c:v>
                </c:pt>
                <c:pt idx="77">
                  <c:v>0.97027665762843662</c:v>
                </c:pt>
                <c:pt idx="78">
                  <c:v>0.97043962729955346</c:v>
                </c:pt>
                <c:pt idx="79">
                  <c:v>0.97043962729955346</c:v>
                </c:pt>
                <c:pt idx="80">
                  <c:v>0.97469974542983318</c:v>
                </c:pt>
                <c:pt idx="81">
                  <c:v>0.97469974542983318</c:v>
                </c:pt>
                <c:pt idx="82">
                  <c:v>0.97658867233137847</c:v>
                </c:pt>
                <c:pt idx="83">
                  <c:v>0.97909572990609772</c:v>
                </c:pt>
                <c:pt idx="84">
                  <c:v>0.98060905717936075</c:v>
                </c:pt>
                <c:pt idx="85">
                  <c:v>0.98140991672197375</c:v>
                </c:pt>
                <c:pt idx="86">
                  <c:v>0.98226664408639131</c:v>
                </c:pt>
                <c:pt idx="87">
                  <c:v>0.98427500047867988</c:v>
                </c:pt>
                <c:pt idx="88">
                  <c:v>0.98606924060242496</c:v>
                </c:pt>
                <c:pt idx="89">
                  <c:v>0.98606924060242496</c:v>
                </c:pt>
                <c:pt idx="90">
                  <c:v>0.98606924060242496</c:v>
                </c:pt>
                <c:pt idx="91">
                  <c:v>0.98606924060242496</c:v>
                </c:pt>
                <c:pt idx="92">
                  <c:v>0.98723704419529423</c:v>
                </c:pt>
                <c:pt idx="93">
                  <c:v>0.9898585477461358</c:v>
                </c:pt>
                <c:pt idx="94">
                  <c:v>0.99155792623191852</c:v>
                </c:pt>
                <c:pt idx="95">
                  <c:v>0.9932958613834536</c:v>
                </c:pt>
                <c:pt idx="96">
                  <c:v>0.9932958613834536</c:v>
                </c:pt>
                <c:pt idx="97">
                  <c:v>0.99580554186060499</c:v>
                </c:pt>
                <c:pt idx="98">
                  <c:v>0.99580554186060499</c:v>
                </c:pt>
                <c:pt idx="99">
                  <c:v>1.0000000000000002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online!$I$2:$I$101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64800"/>
        <c:axId val="39566720"/>
      </c:lineChart>
      <c:catAx>
        <c:axId val="39564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9566720"/>
        <c:crosses val="autoZero"/>
        <c:auto val="1"/>
        <c:lblAlgn val="ctr"/>
        <c:lblOffset val="100"/>
        <c:noMultiLvlLbl val="0"/>
      </c:catAx>
      <c:valAx>
        <c:axId val="3956672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9564800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</a:t>
            </a:r>
            <a:r>
              <a:rPr lang="en-US" baseline="0"/>
              <a:t> </a:t>
            </a:r>
            <a:r>
              <a:rPr lang="en-US"/>
              <a:t>Response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retail!$G$2:$G$102</c:f>
              <c:numCache>
                <c:formatCode>0%</c:formatCode>
                <c:ptCount val="101"/>
                <c:pt idx="0">
                  <c:v>0.15830115830115829</c:v>
                </c:pt>
                <c:pt idx="1">
                  <c:v>0.22538610038610038</c:v>
                </c:pt>
                <c:pt idx="2">
                  <c:v>0.27702702702702703</c:v>
                </c:pt>
                <c:pt idx="3">
                  <c:v>0.32432432432432434</c:v>
                </c:pt>
                <c:pt idx="4">
                  <c:v>0.361003861003861</c:v>
                </c:pt>
                <c:pt idx="5">
                  <c:v>0.3923745173745174</c:v>
                </c:pt>
                <c:pt idx="6">
                  <c:v>0.41940154440154442</c:v>
                </c:pt>
                <c:pt idx="7">
                  <c:v>0.44835907335907338</c:v>
                </c:pt>
                <c:pt idx="8">
                  <c:v>0.47104247104247104</c:v>
                </c:pt>
                <c:pt idx="9">
                  <c:v>0.49710424710424711</c:v>
                </c:pt>
                <c:pt idx="10">
                  <c:v>0.52123552123552119</c:v>
                </c:pt>
                <c:pt idx="11">
                  <c:v>0.54198841698841693</c:v>
                </c:pt>
                <c:pt idx="12">
                  <c:v>0.5612934362934362</c:v>
                </c:pt>
                <c:pt idx="13">
                  <c:v>0.5757722007722007</c:v>
                </c:pt>
                <c:pt idx="14">
                  <c:v>0.59555984555984554</c:v>
                </c:pt>
                <c:pt idx="15">
                  <c:v>0.60762548262548255</c:v>
                </c:pt>
                <c:pt idx="16">
                  <c:v>0.62693050193050182</c:v>
                </c:pt>
                <c:pt idx="17">
                  <c:v>0.6438223938223937</c:v>
                </c:pt>
                <c:pt idx="18">
                  <c:v>0.66264478764478751</c:v>
                </c:pt>
                <c:pt idx="19">
                  <c:v>0.68194980694980678</c:v>
                </c:pt>
                <c:pt idx="20">
                  <c:v>0.69401544401544379</c:v>
                </c:pt>
                <c:pt idx="21">
                  <c:v>0.70656370656370637</c:v>
                </c:pt>
                <c:pt idx="22">
                  <c:v>0.72007722007721986</c:v>
                </c:pt>
                <c:pt idx="23">
                  <c:v>0.73262548262548244</c:v>
                </c:pt>
                <c:pt idx="24">
                  <c:v>0.74710424710424694</c:v>
                </c:pt>
                <c:pt idx="25">
                  <c:v>0.75482625482625465</c:v>
                </c:pt>
                <c:pt idx="26">
                  <c:v>0.76496138996138974</c:v>
                </c:pt>
                <c:pt idx="27">
                  <c:v>0.77606177606177584</c:v>
                </c:pt>
                <c:pt idx="28">
                  <c:v>0.78474903474903457</c:v>
                </c:pt>
                <c:pt idx="29">
                  <c:v>0.79729729729729715</c:v>
                </c:pt>
                <c:pt idx="30">
                  <c:v>0.80694980694980678</c:v>
                </c:pt>
                <c:pt idx="31">
                  <c:v>0.81660231660231641</c:v>
                </c:pt>
                <c:pt idx="32">
                  <c:v>0.82480694980694957</c:v>
                </c:pt>
                <c:pt idx="33">
                  <c:v>0.83156370656370637</c:v>
                </c:pt>
                <c:pt idx="34">
                  <c:v>0.84169884169884146</c:v>
                </c:pt>
                <c:pt idx="35">
                  <c:v>0.84990347490347462</c:v>
                </c:pt>
                <c:pt idx="36">
                  <c:v>0.85810810810810778</c:v>
                </c:pt>
                <c:pt idx="37">
                  <c:v>0.86389961389961356</c:v>
                </c:pt>
                <c:pt idx="38">
                  <c:v>0.86824324324324287</c:v>
                </c:pt>
                <c:pt idx="39">
                  <c:v>0.87403474903474865</c:v>
                </c:pt>
                <c:pt idx="40">
                  <c:v>0.87934362934362897</c:v>
                </c:pt>
                <c:pt idx="41">
                  <c:v>0.88320463320463283</c:v>
                </c:pt>
                <c:pt idx="42">
                  <c:v>0.88610038610038577</c:v>
                </c:pt>
                <c:pt idx="43">
                  <c:v>0.88754826254826225</c:v>
                </c:pt>
                <c:pt idx="44">
                  <c:v>0.89044401544401519</c:v>
                </c:pt>
                <c:pt idx="45">
                  <c:v>0.89333976833976814</c:v>
                </c:pt>
                <c:pt idx="46">
                  <c:v>0.89913127413127392</c:v>
                </c:pt>
                <c:pt idx="47">
                  <c:v>0.90106177606177584</c:v>
                </c:pt>
                <c:pt idx="48">
                  <c:v>0.90395752895752879</c:v>
                </c:pt>
                <c:pt idx="49">
                  <c:v>0.90733590733590719</c:v>
                </c:pt>
                <c:pt idx="50">
                  <c:v>0.91023166023166013</c:v>
                </c:pt>
                <c:pt idx="51">
                  <c:v>0.91216216216216206</c:v>
                </c:pt>
                <c:pt idx="52">
                  <c:v>0.91505791505791501</c:v>
                </c:pt>
                <c:pt idx="53">
                  <c:v>0.91747104247104239</c:v>
                </c:pt>
                <c:pt idx="54">
                  <c:v>0.92181467181467169</c:v>
                </c:pt>
                <c:pt idx="55">
                  <c:v>0.92422779922779907</c:v>
                </c:pt>
                <c:pt idx="56">
                  <c:v>0.92664092664092645</c:v>
                </c:pt>
                <c:pt idx="57">
                  <c:v>0.92905405405405384</c:v>
                </c:pt>
                <c:pt idx="58">
                  <c:v>0.93243243243243223</c:v>
                </c:pt>
                <c:pt idx="59">
                  <c:v>0.93388030888030871</c:v>
                </c:pt>
                <c:pt idx="60">
                  <c:v>0.93822393822393801</c:v>
                </c:pt>
                <c:pt idx="61">
                  <c:v>0.94063706563706539</c:v>
                </c:pt>
                <c:pt idx="62">
                  <c:v>0.94353281853281834</c:v>
                </c:pt>
                <c:pt idx="63">
                  <c:v>0.94498069498069481</c:v>
                </c:pt>
                <c:pt idx="64">
                  <c:v>0.94642857142857129</c:v>
                </c:pt>
                <c:pt idx="65">
                  <c:v>0.94980694980694969</c:v>
                </c:pt>
                <c:pt idx="66">
                  <c:v>0.95173745173745161</c:v>
                </c:pt>
                <c:pt idx="67">
                  <c:v>0.95559845559845547</c:v>
                </c:pt>
                <c:pt idx="68">
                  <c:v>0.95656370656370648</c:v>
                </c:pt>
                <c:pt idx="69">
                  <c:v>0.95897683397683386</c:v>
                </c:pt>
                <c:pt idx="70">
                  <c:v>0.96090733590733579</c:v>
                </c:pt>
                <c:pt idx="71">
                  <c:v>0.96187258687258681</c:v>
                </c:pt>
                <c:pt idx="72">
                  <c:v>0.96380308880308874</c:v>
                </c:pt>
                <c:pt idx="73">
                  <c:v>0.96525096525096521</c:v>
                </c:pt>
                <c:pt idx="74">
                  <c:v>0.96862934362934361</c:v>
                </c:pt>
                <c:pt idx="75">
                  <c:v>0.97007722007722008</c:v>
                </c:pt>
                <c:pt idx="76">
                  <c:v>0.9710424710424711</c:v>
                </c:pt>
                <c:pt idx="77">
                  <c:v>0.97200772200772212</c:v>
                </c:pt>
                <c:pt idx="78">
                  <c:v>0.97297297297297314</c:v>
                </c:pt>
                <c:pt idx="79">
                  <c:v>0.97490347490347506</c:v>
                </c:pt>
                <c:pt idx="80">
                  <c:v>0.97586872586872608</c:v>
                </c:pt>
                <c:pt idx="81">
                  <c:v>0.97924710424710448</c:v>
                </c:pt>
                <c:pt idx="82">
                  <c:v>0.98262548262548288</c:v>
                </c:pt>
                <c:pt idx="83">
                  <c:v>0.9835907335907339</c:v>
                </c:pt>
                <c:pt idx="84">
                  <c:v>0.98455598455598492</c:v>
                </c:pt>
                <c:pt idx="85">
                  <c:v>0.98503861003861037</c:v>
                </c:pt>
                <c:pt idx="86">
                  <c:v>0.98600386100386139</c:v>
                </c:pt>
                <c:pt idx="87">
                  <c:v>0.98745173745173787</c:v>
                </c:pt>
                <c:pt idx="88">
                  <c:v>0.98841698841698888</c:v>
                </c:pt>
                <c:pt idx="89">
                  <c:v>0.98889961389961434</c:v>
                </c:pt>
                <c:pt idx="90">
                  <c:v>0.98986486486486536</c:v>
                </c:pt>
                <c:pt idx="91">
                  <c:v>0.99083011583011638</c:v>
                </c:pt>
                <c:pt idx="92">
                  <c:v>0.99227799227799285</c:v>
                </c:pt>
                <c:pt idx="93">
                  <c:v>0.99372586872586932</c:v>
                </c:pt>
                <c:pt idx="94">
                  <c:v>0.99517374517374579</c:v>
                </c:pt>
                <c:pt idx="95">
                  <c:v>0.99662162162162227</c:v>
                </c:pt>
                <c:pt idx="96">
                  <c:v>0.99710424710424772</c:v>
                </c:pt>
                <c:pt idx="97">
                  <c:v>0.99710424710424772</c:v>
                </c:pt>
                <c:pt idx="98">
                  <c:v>0.99758687258687317</c:v>
                </c:pt>
                <c:pt idx="99">
                  <c:v>1.0000000000000007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700096"/>
        <c:axId val="35894784"/>
      </c:lineChart>
      <c:catAx>
        <c:axId val="35700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5894784"/>
        <c:crosses val="autoZero"/>
        <c:auto val="1"/>
        <c:lblAlgn val="ctr"/>
        <c:lblOffset val="100"/>
        <c:noMultiLvlLbl val="0"/>
      </c:catAx>
      <c:valAx>
        <c:axId val="35894784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Response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570009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Retail Net Sales Gains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New BR CA Model</c:v>
          </c:tx>
          <c:spPr>
            <a:ln>
              <a:solidFill>
                <a:srgbClr val="2485ED"/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retail!$T$2:$T$101</c:f>
              <c:numCache>
                <c:formatCode>0%</c:formatCode>
                <c:ptCount val="100"/>
                <c:pt idx="0">
                  <c:v>0.16763244255657131</c:v>
                </c:pt>
                <c:pt idx="1">
                  <c:v>0.23209768649311835</c:v>
                </c:pt>
                <c:pt idx="2">
                  <c:v>0.28634686647719587</c:v>
                </c:pt>
                <c:pt idx="3">
                  <c:v>0.33572641820801719</c:v>
                </c:pt>
                <c:pt idx="4">
                  <c:v>0.37331210680156524</c:v>
                </c:pt>
                <c:pt idx="5">
                  <c:v>0.40173406198868328</c:v>
                </c:pt>
                <c:pt idx="6">
                  <c:v>0.42776005975986647</c:v>
                </c:pt>
                <c:pt idx="7">
                  <c:v>0.45542887591302939</c:v>
                </c:pt>
                <c:pt idx="8">
                  <c:v>0.47651073136689126</c:v>
                </c:pt>
                <c:pt idx="9">
                  <c:v>0.50119010932100749</c:v>
                </c:pt>
                <c:pt idx="10">
                  <c:v>0.52810681849096419</c:v>
                </c:pt>
                <c:pt idx="11">
                  <c:v>0.54826199557745603</c:v>
                </c:pt>
                <c:pt idx="12">
                  <c:v>0.5717118398719595</c:v>
                </c:pt>
                <c:pt idx="13">
                  <c:v>0.58564875638916802</c:v>
                </c:pt>
                <c:pt idx="14">
                  <c:v>0.60558601596004547</c:v>
                </c:pt>
                <c:pt idx="15">
                  <c:v>0.61495559188832871</c:v>
                </c:pt>
                <c:pt idx="16">
                  <c:v>0.63209233014973187</c:v>
                </c:pt>
                <c:pt idx="17">
                  <c:v>0.64598502329235319</c:v>
                </c:pt>
                <c:pt idx="18">
                  <c:v>0.65963415245825185</c:v>
                </c:pt>
                <c:pt idx="19">
                  <c:v>0.67693560601916747</c:v>
                </c:pt>
                <c:pt idx="20">
                  <c:v>0.6892910595714139</c:v>
                </c:pt>
                <c:pt idx="21">
                  <c:v>0.70091014491437365</c:v>
                </c:pt>
                <c:pt idx="22">
                  <c:v>0.71404660287079347</c:v>
                </c:pt>
                <c:pt idx="23">
                  <c:v>0.72532134448140773</c:v>
                </c:pt>
                <c:pt idx="24">
                  <c:v>0.74203375507743152</c:v>
                </c:pt>
                <c:pt idx="25">
                  <c:v>0.75199454127717913</c:v>
                </c:pt>
                <c:pt idx="26">
                  <c:v>0.76541300710071536</c:v>
                </c:pt>
                <c:pt idx="27">
                  <c:v>0.77726481988753515</c:v>
                </c:pt>
                <c:pt idx="28">
                  <c:v>0.78806228962935532</c:v>
                </c:pt>
                <c:pt idx="29">
                  <c:v>0.80081750803915919</c:v>
                </c:pt>
                <c:pt idx="30">
                  <c:v>0.80893432916598107</c:v>
                </c:pt>
                <c:pt idx="31">
                  <c:v>0.81987695684562345</c:v>
                </c:pt>
                <c:pt idx="32">
                  <c:v>0.82533428639779804</c:v>
                </c:pt>
                <c:pt idx="33">
                  <c:v>0.83127518332833461</c:v>
                </c:pt>
                <c:pt idx="34">
                  <c:v>0.84275566425572712</c:v>
                </c:pt>
                <c:pt idx="35">
                  <c:v>0.8513881495391995</c:v>
                </c:pt>
                <c:pt idx="36">
                  <c:v>0.85826676778011857</c:v>
                </c:pt>
                <c:pt idx="37">
                  <c:v>0.86220816958988145</c:v>
                </c:pt>
                <c:pt idx="38">
                  <c:v>0.86583422829334089</c:v>
                </c:pt>
                <c:pt idx="39">
                  <c:v>0.8705848094927201</c:v>
                </c:pt>
                <c:pt idx="40">
                  <c:v>0.8738997048954088</c:v>
                </c:pt>
                <c:pt idx="41">
                  <c:v>0.87884162830362011</c:v>
                </c:pt>
                <c:pt idx="42">
                  <c:v>0.88089190032123599</c:v>
                </c:pt>
                <c:pt idx="43">
                  <c:v>0.88178307614284646</c:v>
                </c:pt>
                <c:pt idx="44">
                  <c:v>0.88374196006665384</c:v>
                </c:pt>
                <c:pt idx="45">
                  <c:v>0.88639980036010302</c:v>
                </c:pt>
                <c:pt idx="46">
                  <c:v>0.88983936749324977</c:v>
                </c:pt>
                <c:pt idx="47">
                  <c:v>0.89149291920301732</c:v>
                </c:pt>
                <c:pt idx="48">
                  <c:v>0.89572009586512991</c:v>
                </c:pt>
                <c:pt idx="49">
                  <c:v>0.90126700742230248</c:v>
                </c:pt>
                <c:pt idx="50">
                  <c:v>0.90496892185580058</c:v>
                </c:pt>
                <c:pt idx="51">
                  <c:v>0.90654274764522136</c:v>
                </c:pt>
                <c:pt idx="52">
                  <c:v>0.9107877787852886</c:v>
                </c:pt>
                <c:pt idx="53">
                  <c:v>0.91247729746365269</c:v>
                </c:pt>
                <c:pt idx="54">
                  <c:v>0.91548959558678589</c:v>
                </c:pt>
                <c:pt idx="55">
                  <c:v>0.91707802489430257</c:v>
                </c:pt>
                <c:pt idx="56">
                  <c:v>0.9196148056349146</c:v>
                </c:pt>
                <c:pt idx="57">
                  <c:v>0.92138353420825103</c:v>
                </c:pt>
                <c:pt idx="58">
                  <c:v>0.92463789983452105</c:v>
                </c:pt>
                <c:pt idx="59">
                  <c:v>0.92565312815614031</c:v>
                </c:pt>
                <c:pt idx="60">
                  <c:v>0.9308434661795939</c:v>
                </c:pt>
                <c:pt idx="61">
                  <c:v>0.93313730217393254</c:v>
                </c:pt>
                <c:pt idx="62">
                  <c:v>0.93600227505267086</c:v>
                </c:pt>
                <c:pt idx="63">
                  <c:v>0.9379809743508557</c:v>
                </c:pt>
                <c:pt idx="64">
                  <c:v>0.93969170167210814</c:v>
                </c:pt>
                <c:pt idx="65">
                  <c:v>0.94195746588607865</c:v>
                </c:pt>
                <c:pt idx="66">
                  <c:v>0.94360869548166126</c:v>
                </c:pt>
                <c:pt idx="67">
                  <c:v>0.95336214268596997</c:v>
                </c:pt>
                <c:pt idx="68">
                  <c:v>0.95460922120831271</c:v>
                </c:pt>
                <c:pt idx="69">
                  <c:v>0.95610775889560673</c:v>
                </c:pt>
                <c:pt idx="70">
                  <c:v>0.95762100330607147</c:v>
                </c:pt>
                <c:pt idx="71">
                  <c:v>0.95829426161206754</c:v>
                </c:pt>
                <c:pt idx="72">
                  <c:v>0.96112801495565392</c:v>
                </c:pt>
                <c:pt idx="73">
                  <c:v>0.96223411534570713</c:v>
                </c:pt>
                <c:pt idx="74">
                  <c:v>0.96819534367599558</c:v>
                </c:pt>
                <c:pt idx="75">
                  <c:v>0.96974486467028154</c:v>
                </c:pt>
                <c:pt idx="76">
                  <c:v>0.9705509479076514</c:v>
                </c:pt>
                <c:pt idx="77">
                  <c:v>0.97165245567187242</c:v>
                </c:pt>
                <c:pt idx="78">
                  <c:v>0.97207151987843288</c:v>
                </c:pt>
                <c:pt idx="79">
                  <c:v>0.97477606046826637</c:v>
                </c:pt>
                <c:pt idx="80">
                  <c:v>0.97666316526249297</c:v>
                </c:pt>
                <c:pt idx="81">
                  <c:v>0.9795481599257585</c:v>
                </c:pt>
                <c:pt idx="82">
                  <c:v>0.98275045859175036</c:v>
                </c:pt>
                <c:pt idx="83">
                  <c:v>0.9854253277225552</c:v>
                </c:pt>
                <c:pt idx="84">
                  <c:v>0.98679160810638722</c:v>
                </c:pt>
                <c:pt idx="85">
                  <c:v>0.98760001345794191</c:v>
                </c:pt>
                <c:pt idx="86">
                  <c:v>0.98814689714974435</c:v>
                </c:pt>
                <c:pt idx="87">
                  <c:v>0.98907207904352856</c:v>
                </c:pt>
                <c:pt idx="88">
                  <c:v>0.98989741002736398</c:v>
                </c:pt>
                <c:pt idx="89">
                  <c:v>0.99026925791216569</c:v>
                </c:pt>
                <c:pt idx="90">
                  <c:v>0.9906365131711351</c:v>
                </c:pt>
                <c:pt idx="91">
                  <c:v>0.99084380056403665</c:v>
                </c:pt>
                <c:pt idx="92">
                  <c:v>0.99140482335109792</c:v>
                </c:pt>
                <c:pt idx="93">
                  <c:v>0.99246329459909288</c:v>
                </c:pt>
                <c:pt idx="94">
                  <c:v>0.99361299913328405</c:v>
                </c:pt>
                <c:pt idx="95">
                  <c:v>0.99549803982601304</c:v>
                </c:pt>
                <c:pt idx="96">
                  <c:v>0.99574996341380129</c:v>
                </c:pt>
                <c:pt idx="97">
                  <c:v>0.99574996341380129</c:v>
                </c:pt>
                <c:pt idx="98">
                  <c:v>0.99583970022641166</c:v>
                </c:pt>
                <c:pt idx="99">
                  <c:v>1.0000000000000004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retail!$I$2:$I$101</c:f>
              <c:numCache>
                <c:formatCode>0%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0.35000000000000003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0.41000000000000003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0.47000000000000003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0.57000000000000006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0.69000000000000006</c:v>
                </c:pt>
                <c:pt idx="69">
                  <c:v>0.70000000000000007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0.82000000000000006</c:v>
                </c:pt>
                <c:pt idx="82">
                  <c:v>0.83000000000000007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0.94000000000000006</c:v>
                </c:pt>
                <c:pt idx="94">
                  <c:v>0.95000000000000007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167936"/>
        <c:axId val="64172800"/>
      </c:lineChart>
      <c:catAx>
        <c:axId val="64167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Circulation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64172800"/>
        <c:crosses val="autoZero"/>
        <c:auto val="1"/>
        <c:lblAlgn val="ctr"/>
        <c:lblOffset val="100"/>
        <c:noMultiLvlLbl val="0"/>
      </c:catAx>
      <c:valAx>
        <c:axId val="64172800"/>
        <c:scaling>
          <c:orientation val="minMax"/>
          <c:max val="1.0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Net Sales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64167936"/>
        <c:crosses val="autoZero"/>
        <c:crossBetween val="between"/>
      </c:valAx>
    </c:plotArea>
    <c:legend>
      <c:legendPos val="r"/>
      <c:layout/>
      <c:overlay val="1"/>
    </c:legend>
    <c:plotVisOnly val="1"/>
    <c:dispBlanksAs val="gap"/>
    <c:showDLblsOverMax val="0"/>
  </c:chart>
  <c:spPr>
    <a:ln>
      <a:solidFill>
        <a:schemeClr val="accent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8CDD5B-46B9-4347-9343-D09BADA20AC3}" type="datetimeFigureOut">
              <a:rPr lang="en-US"/>
              <a:pPr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E63B0F-CE20-4842-A218-0559D7E6E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BF54A-9FB3-4B90-8830-8E798CBEA72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B3300-6228-40C3-BEB1-7AAE39E4EFD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C2A59-906D-42BA-B2B0-E3234AA719DF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48C50-ED98-4BEF-B059-1EBBE93CB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654E-2588-4224-A4BC-ECF7948917D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008CA-AED4-40D5-B925-047CE158A5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A7888-4DC1-4A7E-BCA9-E55A4846FD8A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911CA-F850-440E-BAF1-2D9F16ECA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1857F-AF2A-457F-96FF-72D4ED7C5C1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5A52A-870C-457A-833A-2CA953C4FE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6C9D5-D0CA-4177-812A-1BECEB60A49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DF32C-F8F0-46DC-8D17-87A10D615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8DAFD-844B-4117-BC06-97AA54AD78F7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7B777-8502-4351-BBD9-087FC51A14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33835-24C2-4908-BCDB-F256C9081228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456C-8E57-41EE-B71D-D52470782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1BB17-7471-442F-A4CC-5A2AB77B241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124-B070-4807-8245-EBD11F16F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C4302-C4DD-421C-A68B-72FE99FE7F8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AAD3F-2CB1-42BB-A13B-1D2BB064F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1A8B-54FC-40B3-8AA7-A4221819D2A9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46E43-D4F3-4826-A56B-BF9DD6426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85EEB8C5-3C9E-4874-AE6F-0E475EF8684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335957AB-0A66-470E-9EB3-329AA551B8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80188"/>
          </a:xfrm>
          <a:prstGeom prst="rect">
            <a:avLst/>
          </a:prstGeom>
          <a:solidFill>
            <a:srgbClr val="6790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4379" y="1776413"/>
            <a:ext cx="89064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BR CA Email Response Model 2015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52404" y="2498813"/>
            <a:ext cx="89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As of March 3, 2015</a:t>
            </a:r>
          </a:p>
        </p:txBody>
      </p:sp>
    </p:spTree>
    <p:extLst>
      <p:ext uri="{BB962C8B-B14F-4D97-AF65-F5344CB8AC3E}">
        <p14:creationId xmlns:p14="http://schemas.microsoft.com/office/powerpoint/2010/main" val="31709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563185"/>
              </p:ext>
            </p:extLst>
          </p:nvPr>
        </p:nvGraphicFramePr>
        <p:xfrm>
          <a:off x="3827721" y="1754372"/>
          <a:ext cx="5316279" cy="496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85660" y="6356350"/>
            <a:ext cx="2133600" cy="365125"/>
          </a:xfrm>
        </p:spPr>
        <p:txBody>
          <a:bodyPr/>
          <a:lstStyle/>
          <a:p>
            <a:fld id="{700B3300-6228-40C3-BEB1-7AAE39E4EF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Email Response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0463" y="1754372"/>
            <a:ext cx="3144264" cy="4796352"/>
          </a:xfrm>
          <a:prstGeom prst="roundRect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Objective</a:t>
            </a:r>
            <a:r>
              <a:rPr lang="en-US" sz="1100" b="1" dirty="0" smtClean="0"/>
              <a:t>: </a:t>
            </a:r>
            <a:r>
              <a:rPr lang="en-US" sz="1100" dirty="0" smtClean="0"/>
              <a:t>to </a:t>
            </a:r>
            <a:r>
              <a:rPr lang="en-US" sz="1100" dirty="0"/>
              <a:t>identify customers with high propensity of responding to email </a:t>
            </a:r>
            <a:r>
              <a:rPr lang="en-US" sz="1100" dirty="0" smtClean="0"/>
              <a:t>campaigns in order to reduce </a:t>
            </a:r>
            <a:r>
              <a:rPr lang="en-US" sz="1100" dirty="0"/>
              <a:t>circulation size</a:t>
            </a:r>
          </a:p>
          <a:p>
            <a:endParaRPr lang="en-US" sz="1100" dirty="0" smtClean="0"/>
          </a:p>
          <a:p>
            <a:r>
              <a:rPr lang="en-US" sz="1100" b="1" dirty="0" smtClean="0"/>
              <a:t>Methodology: </a:t>
            </a:r>
          </a:p>
          <a:p>
            <a:pPr lvl="1"/>
            <a:r>
              <a:rPr lang="en-US" sz="1000" dirty="0" smtClean="0"/>
              <a:t>Logistic Regression Stepwise Selection</a:t>
            </a:r>
          </a:p>
          <a:p>
            <a:pPr lvl="1"/>
            <a:r>
              <a:rPr lang="en-US" sz="1000" dirty="0" smtClean="0"/>
              <a:t>22 behavioral predictors considered</a:t>
            </a:r>
          </a:p>
          <a:p>
            <a:pPr lvl="1"/>
            <a:r>
              <a:rPr lang="en-US" sz="1000" dirty="0" smtClean="0"/>
              <a:t>Model Training using 6 BR CA email campaigns within the last 6 months </a:t>
            </a:r>
          </a:p>
          <a:p>
            <a:pPr lvl="1"/>
            <a:r>
              <a:rPr lang="en-US" sz="1000" dirty="0" smtClean="0"/>
              <a:t>Variety of email campaigns:</a:t>
            </a:r>
          </a:p>
          <a:p>
            <a:pPr lvl="2"/>
            <a:r>
              <a:rPr lang="en-US" sz="900" dirty="0" smtClean="0"/>
              <a:t>Various seasons</a:t>
            </a:r>
          </a:p>
          <a:p>
            <a:pPr lvl="2"/>
            <a:r>
              <a:rPr lang="en-US" sz="900" dirty="0"/>
              <a:t>C</a:t>
            </a:r>
            <a:r>
              <a:rPr lang="en-US" sz="900" dirty="0" smtClean="0"/>
              <a:t>ross-divisional</a:t>
            </a:r>
          </a:p>
          <a:p>
            <a:pPr lvl="2"/>
            <a:r>
              <a:rPr lang="en-US" sz="900" dirty="0" smtClean="0"/>
              <a:t>Various messages and promos (e.g. </a:t>
            </a:r>
            <a:r>
              <a:rPr lang="en-US" sz="900" dirty="0" err="1" smtClean="0"/>
              <a:t>merch</a:t>
            </a:r>
            <a:r>
              <a:rPr lang="en-US" sz="900" dirty="0" smtClean="0"/>
              <a:t>, promos, BRONG, % off, mystery offers, new arrivals, holiday </a:t>
            </a:r>
            <a:r>
              <a:rPr lang="en-US" sz="900" dirty="0" err="1" smtClean="0"/>
              <a:t>msg</a:t>
            </a:r>
            <a:r>
              <a:rPr lang="en-US" sz="900" dirty="0" smtClean="0"/>
              <a:t>) </a:t>
            </a:r>
          </a:p>
          <a:p>
            <a:pPr lvl="2"/>
            <a:r>
              <a:rPr lang="en-US" sz="900" dirty="0" smtClean="0"/>
              <a:t>Full file, no double circ </a:t>
            </a:r>
          </a:p>
          <a:p>
            <a:pPr lvl="1"/>
            <a:r>
              <a:rPr lang="en-US" sz="1000" b="1" dirty="0" smtClean="0"/>
              <a:t>Response</a:t>
            </a:r>
            <a:r>
              <a:rPr lang="en-US" sz="1000" dirty="0" smtClean="0"/>
              <a:t>: multichannel purchase within 2 days of email drop</a:t>
            </a:r>
          </a:p>
          <a:p>
            <a:pPr lvl="2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63657" y="1228497"/>
            <a:ext cx="463269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Final Model Predictors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20463" y="1228497"/>
            <a:ext cx="3144264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Model Build</a:t>
            </a:r>
            <a:endParaRPr lang="en-US" b="1" u="sng" dirty="0"/>
          </a:p>
        </p:txBody>
      </p:sp>
      <p:sp>
        <p:nvSpPr>
          <p:cNvPr id="25" name="Isosceles Triangle 24"/>
          <p:cNvSpPr/>
          <p:nvPr/>
        </p:nvSpPr>
        <p:spPr bwMode="auto">
          <a:xfrm rot="5400000">
            <a:off x="1964322" y="3859216"/>
            <a:ext cx="3957607" cy="555992"/>
          </a:xfrm>
          <a:prstGeom prst="triangl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887413" rtl="0" eaLnBrk="0" fontAlgn="base" latinLnBrk="0" hangingPunct="0">
              <a:lnSpc>
                <a:spcPct val="100000"/>
              </a:lnSpc>
              <a:spcBef>
                <a:spcPct val="9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4466" y="2364631"/>
            <a:ext cx="509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High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802466" y="3486579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Medium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890995" y="534551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7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0E41"/>
                </a:solidFill>
              </a:rPr>
              <a:t>Mailing the top-scoring 60% of </a:t>
            </a:r>
            <a:r>
              <a:rPr lang="en-US" sz="1400" dirty="0" smtClean="0">
                <a:solidFill>
                  <a:srgbClr val="000E41"/>
                </a:solidFill>
              </a:rPr>
              <a:t>BR CA </a:t>
            </a:r>
            <a:r>
              <a:rPr lang="en-US" sz="1400" dirty="0" smtClean="0">
                <a:solidFill>
                  <a:srgbClr val="000E41"/>
                </a:solidFill>
              </a:rPr>
              <a:t>file would produce </a:t>
            </a:r>
            <a:r>
              <a:rPr lang="en-US" sz="1400" dirty="0" smtClean="0">
                <a:solidFill>
                  <a:srgbClr val="000E41"/>
                </a:solidFill>
              </a:rPr>
              <a:t>93% </a:t>
            </a:r>
            <a:r>
              <a:rPr lang="en-US" sz="1400" dirty="0" smtClean="0">
                <a:solidFill>
                  <a:srgbClr val="000E41"/>
                </a:solidFill>
              </a:rPr>
              <a:t>of expected responses and </a:t>
            </a:r>
            <a:r>
              <a:rPr lang="en-US" sz="1400" dirty="0" smtClean="0">
                <a:solidFill>
                  <a:srgbClr val="000E41"/>
                </a:solidFill>
              </a:rPr>
              <a:t>93% </a:t>
            </a:r>
            <a:r>
              <a:rPr lang="en-US" sz="1400" dirty="0" smtClean="0">
                <a:solidFill>
                  <a:srgbClr val="000E41"/>
                </a:solidFill>
              </a:rPr>
              <a:t>of expected net sales.</a:t>
            </a:r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solidFill>
                <a:srgbClr val="000E41"/>
              </a:solidFill>
            </a:endParaRPr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6476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6763" y="6400800"/>
            <a:ext cx="7090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rgbClr val="000E41"/>
                </a:solidFill>
              </a:rPr>
              <a:t>*validations for slide 3-5 using </a:t>
            </a:r>
            <a:r>
              <a:rPr lang="en-US" sz="1000" i="1" dirty="0" smtClean="0">
                <a:solidFill>
                  <a:srgbClr val="000E41"/>
                </a:solidFill>
              </a:rPr>
              <a:t>BR </a:t>
            </a:r>
            <a:r>
              <a:rPr lang="en-US" sz="1000" i="1" dirty="0" smtClean="0">
                <a:solidFill>
                  <a:srgbClr val="000E41"/>
                </a:solidFill>
              </a:rPr>
              <a:t>CA </a:t>
            </a:r>
            <a:r>
              <a:rPr lang="en-US" sz="1000" dirty="0" smtClean="0"/>
              <a:t>campaign </a:t>
            </a:r>
            <a:r>
              <a:rPr lang="en-US" sz="1000" dirty="0" smtClean="0"/>
              <a:t>264387 779506 </a:t>
            </a:r>
            <a:r>
              <a:rPr lang="en-US" sz="1000" i="1" dirty="0" smtClean="0">
                <a:solidFill>
                  <a:srgbClr val="000E41"/>
                </a:solidFill>
              </a:rPr>
              <a:t>(email </a:t>
            </a:r>
            <a:r>
              <a:rPr lang="en-US" sz="1000" i="1" dirty="0" smtClean="0">
                <a:solidFill>
                  <a:srgbClr val="000E41"/>
                </a:solidFill>
              </a:rPr>
              <a:t>drop </a:t>
            </a:r>
            <a:r>
              <a:rPr lang="en-US" sz="1000" i="1" dirty="0" err="1" smtClean="0">
                <a:solidFill>
                  <a:srgbClr val="000E41"/>
                </a:solidFill>
              </a:rPr>
              <a:t>nov</a:t>
            </a:r>
            <a:r>
              <a:rPr lang="en-US" sz="1000" i="1" dirty="0" smtClean="0">
                <a:solidFill>
                  <a:srgbClr val="000E41"/>
                </a:solidFill>
              </a:rPr>
              <a:t> 19, </a:t>
            </a:r>
            <a:r>
              <a:rPr lang="en-US" sz="1000" i="1" dirty="0" smtClean="0">
                <a:solidFill>
                  <a:srgbClr val="000E41"/>
                </a:solidFill>
              </a:rPr>
              <a:t>2014)</a:t>
            </a:r>
            <a:endParaRPr lang="en-US" sz="1000" i="1" dirty="0">
              <a:solidFill>
                <a:srgbClr val="000E41"/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32338"/>
              </p:ext>
            </p:extLst>
          </p:nvPr>
        </p:nvGraphicFramePr>
        <p:xfrm>
          <a:off x="244475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680651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08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0E41"/>
                </a:solidFill>
              </a:rPr>
              <a:t>Mailing the top-scoring 60% of </a:t>
            </a:r>
            <a:r>
              <a:rPr lang="en-US" sz="1400" dirty="0" smtClean="0">
                <a:solidFill>
                  <a:srgbClr val="000E41"/>
                </a:solidFill>
              </a:rPr>
              <a:t>BR</a:t>
            </a:r>
            <a:r>
              <a:rPr lang="en-US" sz="1400" dirty="0" smtClean="0">
                <a:solidFill>
                  <a:srgbClr val="000E41"/>
                </a:solidFill>
              </a:rPr>
              <a:t> CA </a:t>
            </a:r>
            <a:r>
              <a:rPr lang="en-US" sz="1400" dirty="0" smtClean="0">
                <a:solidFill>
                  <a:srgbClr val="000E41"/>
                </a:solidFill>
              </a:rPr>
              <a:t>file would produce </a:t>
            </a:r>
            <a:r>
              <a:rPr lang="en-US" sz="1400" dirty="0" smtClean="0">
                <a:solidFill>
                  <a:srgbClr val="000E41"/>
                </a:solidFill>
              </a:rPr>
              <a:t>92% </a:t>
            </a:r>
            <a:r>
              <a:rPr lang="en-US" sz="1400" dirty="0" smtClean="0">
                <a:solidFill>
                  <a:srgbClr val="000E41"/>
                </a:solidFill>
              </a:rPr>
              <a:t>of expected online responses and </a:t>
            </a:r>
            <a:r>
              <a:rPr lang="en-US" sz="1400" dirty="0" smtClean="0">
                <a:solidFill>
                  <a:srgbClr val="000E41"/>
                </a:solidFill>
              </a:rPr>
              <a:t>93% </a:t>
            </a:r>
            <a:r>
              <a:rPr lang="en-US" sz="1400" dirty="0" smtClean="0">
                <a:solidFill>
                  <a:srgbClr val="000E41"/>
                </a:solidFill>
              </a:rPr>
              <a:t>of expected online net sales.</a:t>
            </a:r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solidFill>
                <a:srgbClr val="000E41"/>
              </a:solidFill>
            </a:endParaRPr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Online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47780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92%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96%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98%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951037"/>
              </p:ext>
            </p:extLst>
          </p:nvPr>
        </p:nvGraphicFramePr>
        <p:xfrm>
          <a:off x="244475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492762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4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219200"/>
            <a:ext cx="7848600" cy="518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Geneva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0E41"/>
                </a:solidFill>
              </a:rPr>
              <a:t>Mailing the top-scoring 60% of </a:t>
            </a:r>
            <a:r>
              <a:rPr lang="en-US" sz="1400" dirty="0" smtClean="0">
                <a:solidFill>
                  <a:srgbClr val="000E41"/>
                </a:solidFill>
              </a:rPr>
              <a:t>BR CA </a:t>
            </a:r>
            <a:r>
              <a:rPr lang="en-US" sz="1400" dirty="0" smtClean="0">
                <a:solidFill>
                  <a:srgbClr val="000E41"/>
                </a:solidFill>
              </a:rPr>
              <a:t>file would produce </a:t>
            </a:r>
            <a:r>
              <a:rPr lang="en-US" sz="1400" dirty="0" smtClean="0">
                <a:solidFill>
                  <a:srgbClr val="000E41"/>
                </a:solidFill>
              </a:rPr>
              <a:t>93% </a:t>
            </a:r>
            <a:r>
              <a:rPr lang="en-US" sz="1400" dirty="0" smtClean="0">
                <a:solidFill>
                  <a:srgbClr val="000E41"/>
                </a:solidFill>
              </a:rPr>
              <a:t>of expected retail responses and </a:t>
            </a:r>
            <a:r>
              <a:rPr lang="en-US" sz="1400" dirty="0" smtClean="0">
                <a:solidFill>
                  <a:srgbClr val="000E41"/>
                </a:solidFill>
              </a:rPr>
              <a:t>93% </a:t>
            </a:r>
            <a:r>
              <a:rPr lang="en-US" sz="1400" dirty="0" smtClean="0">
                <a:solidFill>
                  <a:srgbClr val="000E41"/>
                </a:solidFill>
              </a:rPr>
              <a:t>of expected retail net sales.</a:t>
            </a:r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endParaRPr lang="en-US" dirty="0" smtClean="0">
              <a:solidFill>
                <a:srgbClr val="000E41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 smtClean="0">
              <a:solidFill>
                <a:srgbClr val="000E41"/>
              </a:solidFill>
            </a:endParaRPr>
          </a:p>
        </p:txBody>
      </p:sp>
      <p:pic>
        <p:nvPicPr>
          <p:cNvPr id="15361" name="Picture 1" descr="rectangles_bottom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15365" name="Picture 1" descr="Rectangles_left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3300-6228-40C3-BEB1-7AAE39E4EF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Model Performance: Retail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30864"/>
              </p:ext>
            </p:extLst>
          </p:nvPr>
        </p:nvGraphicFramePr>
        <p:xfrm>
          <a:off x="2590800" y="5157040"/>
          <a:ext cx="3759199" cy="1038225"/>
        </p:xfrm>
        <a:graphic>
          <a:graphicData uri="http://schemas.openxmlformats.org/drawingml/2006/table">
            <a:tbl>
              <a:tblPr/>
              <a:tblGrid>
                <a:gridCol w="1018315"/>
                <a:gridCol w="685221"/>
                <a:gridCol w="685221"/>
                <a:gridCol w="685221"/>
                <a:gridCol w="685221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MS Sans Serif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of Circ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MS Sans Serif"/>
                        </a:rPr>
                        <a:t>% Captured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60</a:t>
                      </a:r>
                      <a:r>
                        <a:rPr lang="en-US" sz="1000" b="1" i="0" u="none" strike="noStrike" dirty="0">
                          <a:latin typeface="MS Sans Serif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75%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MS Sans Serif"/>
                        </a:rPr>
                        <a:t>80%</a:t>
                      </a:r>
                      <a:endParaRPr lang="en-US" sz="1000" b="1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MS Sans Serif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Response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MS Sans Serif"/>
                        </a:rPr>
                        <a:t>Net Sales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93%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97%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MS Sans Serif"/>
                        </a:rPr>
                        <a:t>99%</a:t>
                      </a:r>
                      <a:endParaRPr lang="en-US" sz="1000" b="0" i="0" u="none" strike="noStrike" dirty="0">
                        <a:latin typeface="MS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479252"/>
              </p:ext>
            </p:extLst>
          </p:nvPr>
        </p:nvGraphicFramePr>
        <p:xfrm>
          <a:off x="244475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402480"/>
              </p:ext>
            </p:extLst>
          </p:nvPr>
        </p:nvGraphicFramePr>
        <p:xfrm>
          <a:off x="4663863" y="1995487"/>
          <a:ext cx="4264143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9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11080"/>
              </p:ext>
            </p:extLst>
          </p:nvPr>
        </p:nvGraphicFramePr>
        <p:xfrm>
          <a:off x="215901" y="1323975"/>
          <a:ext cx="6337299" cy="2105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5514"/>
                <a:gridCol w="978881"/>
                <a:gridCol w="610211"/>
                <a:gridCol w="610211"/>
                <a:gridCol w="1010663"/>
                <a:gridCol w="581608"/>
                <a:gridCol w="610211"/>
              </a:tblGrid>
              <a:tr h="16192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Analysis of Maximum Likelihood Estimates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Parameter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Degrees of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Freedom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Wald's Chi-Square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 &gt; ChiSq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Exp(Est)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-6.9524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37092.6706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NUM_TXNS_12MO_SLS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7.6502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252.876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2100.964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DIV_SHP_br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383.0781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YEARS_ON_BOOKS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0.7415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82.4668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DAYS_LAST_PUR_br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-0.8624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204.801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AVG_UNT_RTL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266.1118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DISCOUNT_PCT_12MO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217.2651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EMAILS_CLICKED_br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108.9556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EMAILS_VIEWED_br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0.1709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8.3962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36973"/>
              </p:ext>
            </p:extLst>
          </p:nvPr>
        </p:nvGraphicFramePr>
        <p:xfrm>
          <a:off x="215901" y="3827720"/>
          <a:ext cx="3799437" cy="1238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831"/>
                <a:gridCol w="977018"/>
                <a:gridCol w="890588"/>
              </a:tblGrid>
              <a:tr h="15118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                    Model Fit Statistics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Criterion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Only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and Covariates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38625.1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28517.2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38633.3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28591.3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-2 Log 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38623.1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28499.2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35833"/>
              </p:ext>
            </p:extLst>
          </p:nvPr>
        </p:nvGraphicFramePr>
        <p:xfrm>
          <a:off x="4489450" y="3845223"/>
          <a:ext cx="41274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2089"/>
                <a:gridCol w="977148"/>
                <a:gridCol w="609131"/>
                <a:gridCol w="609131"/>
              </a:tblGrid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Concordance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Somers' 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Discordant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Gamma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Tied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Tau-a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 Statistic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124-B070-4807-8245-EBD11F16F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31900"/>
            <a:ext cx="9144000" cy="1138238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E41"/>
              </a:solidFill>
            </a:endParaRPr>
          </a:p>
        </p:txBody>
      </p:sp>
      <p:pic>
        <p:nvPicPr>
          <p:cNvPr id="4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0463" y="279400"/>
            <a:ext cx="8686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Appendix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57323"/>
              </p:ext>
            </p:extLst>
          </p:nvPr>
        </p:nvGraphicFramePr>
        <p:xfrm>
          <a:off x="320463" y="1397295"/>
          <a:ext cx="5947964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488"/>
                <a:gridCol w="447193"/>
                <a:gridCol w="444022"/>
                <a:gridCol w="2055185"/>
                <a:gridCol w="494767"/>
                <a:gridCol w="710434"/>
                <a:gridCol w="115887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Selected 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4-Feb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 CDA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20150204_BRCDA_WM_Urban_Khaki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625,055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266877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881843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11-Jan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 CDA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BRONG 1v 12a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633,578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266192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849196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6-Jan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 CDA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LC % Off Reg 2v 12a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603,764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265579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842560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12-Dec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 CDA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40% Off Reg 1v 12a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609,811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265055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810734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Thurs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20-Nov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 CDA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 / M True Holiday 2v 5a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593,909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264387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781336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18-Oct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 CDA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u="none" strike="noStrike">
                          <a:effectLst/>
                        </a:rPr>
                        <a:t>W Sloan / M Non-Iron 2v 5a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593,020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263123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742784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85572"/>
              </p:ext>
            </p:extLst>
          </p:nvPr>
        </p:nvGraphicFramePr>
        <p:xfrm>
          <a:off x="320463" y="3171936"/>
          <a:ext cx="5988339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863"/>
                <a:gridCol w="447193"/>
                <a:gridCol w="444022"/>
                <a:gridCol w="2055185"/>
                <a:gridCol w="494767"/>
                <a:gridCol w="710434"/>
                <a:gridCol w="1158875"/>
              </a:tblGrid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Validations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Brand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Actuals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 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Campaign_Segment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19-Nov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BR CDA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Mystery Offer 1v 12a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588,507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264387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779506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27756</TotalTime>
  <Words>600</Words>
  <Application>Microsoft Office PowerPoint</Application>
  <PresentationFormat>On-screen Show (4:3)</PresentationFormat>
  <Paragraphs>294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Jewels Lee</cp:lastModifiedBy>
  <cp:revision>431</cp:revision>
  <dcterms:created xsi:type="dcterms:W3CDTF">2013-06-24T17:07:26Z</dcterms:created>
  <dcterms:modified xsi:type="dcterms:W3CDTF">2015-03-03T22:28:45Z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