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31EA-5315-4F06-A497-3BBFC0F612FD}" type="datetimeFigureOut">
              <a:rPr lang="en-IN" smtClean="0"/>
              <a:t>05/09/2019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BD2F-4DCF-4DB7-9FC4-4300FCC68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23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31EA-5315-4F06-A497-3BBFC0F612FD}" type="datetimeFigureOut">
              <a:rPr lang="en-IN" smtClean="0"/>
              <a:t>05/09/2019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BD2F-4DCF-4DB7-9FC4-4300FCC68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82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31EA-5315-4F06-A497-3BBFC0F612FD}" type="datetimeFigureOut">
              <a:rPr lang="en-IN" smtClean="0"/>
              <a:t>05/09/2019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BD2F-4DCF-4DB7-9FC4-4300FCC68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87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31EA-5315-4F06-A497-3BBFC0F612FD}" type="datetimeFigureOut">
              <a:rPr lang="en-IN" smtClean="0"/>
              <a:t>05/09/2019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BD2F-4DCF-4DB7-9FC4-4300FCC68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57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31EA-5315-4F06-A497-3BBFC0F612FD}" type="datetimeFigureOut">
              <a:rPr lang="en-IN" smtClean="0"/>
              <a:t>05/09/2019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BD2F-4DCF-4DB7-9FC4-4300FCC68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73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31EA-5315-4F06-A497-3BBFC0F612FD}" type="datetimeFigureOut">
              <a:rPr lang="en-IN" smtClean="0"/>
              <a:t>05/09/2019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BD2F-4DCF-4DB7-9FC4-4300FCC68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71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31EA-5315-4F06-A497-3BBFC0F612FD}" type="datetimeFigureOut">
              <a:rPr lang="en-IN" smtClean="0"/>
              <a:t>05/09/2019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BD2F-4DCF-4DB7-9FC4-4300FCC68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31EA-5315-4F06-A497-3BBFC0F612FD}" type="datetimeFigureOut">
              <a:rPr lang="en-IN" smtClean="0"/>
              <a:t>05/09/2019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BD2F-4DCF-4DB7-9FC4-4300FCC68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36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31EA-5315-4F06-A497-3BBFC0F612FD}" type="datetimeFigureOut">
              <a:rPr lang="en-IN" smtClean="0"/>
              <a:t>05/09/2019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BD2F-4DCF-4DB7-9FC4-4300FCC68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74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31EA-5315-4F06-A497-3BBFC0F612FD}" type="datetimeFigureOut">
              <a:rPr lang="en-IN" smtClean="0"/>
              <a:t>05/09/2019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BD2F-4DCF-4DB7-9FC4-4300FCC68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09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31EA-5315-4F06-A497-3BBFC0F612FD}" type="datetimeFigureOut">
              <a:rPr lang="en-IN" smtClean="0"/>
              <a:t>05/09/2019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BD2F-4DCF-4DB7-9FC4-4300FCC68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98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E31EA-5315-4F06-A497-3BBFC0F612FD}" type="datetimeFigureOut">
              <a:rPr lang="en-IN" smtClean="0"/>
              <a:t>05/09/2019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3BD2F-4DCF-4DB7-9FC4-4300FCC68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79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949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052736"/>
            <a:ext cx="835292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 smtClean="0"/>
              <a:t>Exception is an error event which happens during the execution of a program. It disrupts the normal flow of program.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 smtClean="0"/>
              <a:t>Database server down, hardware failure, network connection failure</a:t>
            </a:r>
            <a:endParaRPr lang="en-IN" sz="2000" dirty="0"/>
          </a:p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chemeClr val="accent2">
                    <a:lumMod val="75000"/>
                  </a:schemeClr>
                </a:solidFill>
              </a:rPr>
              <a:t>Exception Handling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 smtClean="0"/>
              <a:t>Overcoming problems during run-time or exceptions.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 smtClean="0"/>
              <a:t>Java being OOP language wherever an error occurs while executing a statement, creates an exception object and then the normal flow of program halts and JRE tries to find someone who can handle the raised exception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 smtClean="0"/>
              <a:t>Exception object contains a lot of debugging information such as method hierarchy, line number where the exception occurred, type of exception </a:t>
            </a:r>
            <a:r>
              <a:rPr lang="en-IN" sz="2000" dirty="0" err="1" smtClean="0"/>
              <a:t>etc</a:t>
            </a:r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467544" y="60362"/>
            <a:ext cx="37320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EXCEPTIONS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050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047" y="3693319"/>
            <a:ext cx="71105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Exception in thread "main" </a:t>
            </a:r>
            <a:r>
              <a:rPr lang="en-IN" dirty="0" err="1" smtClean="0"/>
              <a:t>java.lang.NegativeArraySizeException</a:t>
            </a:r>
            <a:endParaRPr lang="en-IN" dirty="0" smtClean="0"/>
          </a:p>
          <a:p>
            <a:r>
              <a:rPr lang="en-IN" dirty="0" smtClean="0"/>
              <a:t>at </a:t>
            </a:r>
            <a:r>
              <a:rPr lang="en-IN" dirty="0" err="1" smtClean="0"/>
              <a:t>java.lang.AbstractStringBuilder</a:t>
            </a:r>
            <a:r>
              <a:rPr lang="en-IN" dirty="0" smtClean="0"/>
              <a:t>.&lt;</a:t>
            </a:r>
            <a:r>
              <a:rPr lang="en-IN" dirty="0" err="1" smtClean="0"/>
              <a:t>init</a:t>
            </a:r>
            <a:r>
              <a:rPr lang="en-IN" dirty="0" smtClean="0"/>
              <a:t>&gt;(AbstractStringBuilder.java:68)</a:t>
            </a:r>
          </a:p>
          <a:p>
            <a:r>
              <a:rPr lang="en-IN" dirty="0" smtClean="0"/>
              <a:t>at </a:t>
            </a:r>
            <a:r>
              <a:rPr lang="en-IN" dirty="0" err="1" smtClean="0"/>
              <a:t>java.lang.StringBuffer</a:t>
            </a:r>
            <a:r>
              <a:rPr lang="en-IN" dirty="0" smtClean="0"/>
              <a:t>.&lt;</a:t>
            </a:r>
            <a:r>
              <a:rPr lang="en-IN" dirty="0" err="1" smtClean="0"/>
              <a:t>init</a:t>
            </a:r>
            <a:r>
              <a:rPr lang="en-IN" dirty="0" smtClean="0"/>
              <a:t>&gt;(StringBuffer.java:128)</a:t>
            </a:r>
          </a:p>
          <a:p>
            <a:r>
              <a:rPr lang="en-IN" dirty="0" smtClean="0"/>
              <a:t>at </a:t>
            </a:r>
            <a:r>
              <a:rPr lang="en-IN" dirty="0" err="1" smtClean="0"/>
              <a:t>com.dev.exception.ExcepionExample.p</a:t>
            </a:r>
            <a:r>
              <a:rPr lang="en-IN" dirty="0" smtClean="0"/>
              <a:t>(ExcepionExample.java:21)</a:t>
            </a:r>
          </a:p>
          <a:p>
            <a:r>
              <a:rPr lang="en-IN" dirty="0" smtClean="0"/>
              <a:t>at com.dev.exception.ExcepionExample.t(ExcepionExample.java:25)</a:t>
            </a:r>
          </a:p>
          <a:p>
            <a:r>
              <a:rPr lang="en-IN" dirty="0" smtClean="0"/>
              <a:t>at </a:t>
            </a:r>
            <a:r>
              <a:rPr lang="en-IN" dirty="0" err="1" smtClean="0"/>
              <a:t>com.dev.exception.ExcepionExample.main</a:t>
            </a:r>
            <a:r>
              <a:rPr lang="en-IN" dirty="0" smtClean="0"/>
              <a:t>(ExcepionExample.java:14)</a:t>
            </a:r>
            <a:endParaRPr lang="en-IN" dirty="0"/>
          </a:p>
        </p:txBody>
      </p:sp>
      <p:sp>
        <p:nvSpPr>
          <p:cNvPr id="4" name="Right Brace 3"/>
          <p:cNvSpPr/>
          <p:nvPr/>
        </p:nvSpPr>
        <p:spPr>
          <a:xfrm>
            <a:off x="6854282" y="4570482"/>
            <a:ext cx="290301" cy="730726"/>
          </a:xfrm>
          <a:prstGeom prst="rightBrac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6296" y="4797152"/>
            <a:ext cx="315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Method Hierarchy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8640"/>
            <a:ext cx="5328592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88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5241" y="260648"/>
            <a:ext cx="8496944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When the exception occurs in a method, the process of creating an exception object and handling it to run-time environment is called throwing an exception.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Once runtime receives the exception object, it tries to find the handler for the exception. Exception handler is a block of code that can process the exception object.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Logic :Starting the search in the method where error occurred. If not found then it is passed to calling method and so 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If any exception is found, exception object is passed to handler to process it. The  handler is said o be exception handler.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Exception cannot solve compile time errors.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Differentiate exceptions and errors:</a:t>
            </a:r>
          </a:p>
          <a:p>
            <a:pPr>
              <a:lnSpc>
                <a:spcPct val="150000"/>
              </a:lnSpc>
            </a:pPr>
            <a:r>
              <a:rPr lang="en-IN" dirty="0"/>
              <a:t>	</a:t>
            </a:r>
            <a:r>
              <a:rPr lang="en-IN" dirty="0" smtClean="0"/>
              <a:t>Errors are solved using programming skills, errors occur during compile time</a:t>
            </a:r>
          </a:p>
          <a:p>
            <a:pPr>
              <a:lnSpc>
                <a:spcPct val="150000"/>
              </a:lnSpc>
            </a:pPr>
            <a:r>
              <a:rPr lang="en-IN" dirty="0"/>
              <a:t>	</a:t>
            </a:r>
            <a:r>
              <a:rPr lang="en-IN" dirty="0" smtClean="0"/>
              <a:t>Exceptions are solved using exception handler, occurs during run-time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553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0278" y="59701"/>
            <a:ext cx="907300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2800" b="1" dirty="0" smtClean="0">
                <a:solidFill>
                  <a:schemeClr val="accent2">
                    <a:lumMod val="75000"/>
                  </a:schemeClr>
                </a:solidFill>
              </a:rPr>
              <a:t>ry-catch</a:t>
            </a:r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000" dirty="0" smtClean="0"/>
              <a:t>– used for exception handling  our code. Try can have multiple catch bloc and we can have nested try-catch. Catch block should take parameter that should be of type exception. If exception parameter need to be included in </a:t>
            </a:r>
            <a:r>
              <a:rPr lang="en-IN" sz="2000" dirty="0" err="1" smtClean="0"/>
              <a:t>catch,then</a:t>
            </a:r>
            <a:r>
              <a:rPr lang="en-IN" sz="2000" dirty="0" smtClean="0"/>
              <a:t> should be written in last catch block </a:t>
            </a:r>
            <a:r>
              <a:rPr lang="en-IN" sz="2000" b="1" dirty="0" smtClean="0">
                <a:solidFill>
                  <a:schemeClr val="accent2">
                    <a:lumMod val="75000"/>
                  </a:schemeClr>
                </a:solidFill>
              </a:rPr>
              <a:t>.[</a:t>
            </a:r>
            <a:r>
              <a:rPr lang="en-IN" sz="2000" dirty="0" smtClean="0"/>
              <a:t>Try can have arguments.(resources from JDBC)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]</a:t>
            </a:r>
            <a:endParaRPr lang="en-IN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IN" sz="2000" dirty="0" smtClean="0"/>
          </a:p>
          <a:p>
            <a:pPr>
              <a:lnSpc>
                <a:spcPct val="150000"/>
              </a:lnSpc>
            </a:pPr>
            <a:endParaRPr lang="en-IN" sz="2000" dirty="0"/>
          </a:p>
          <a:p>
            <a:pPr>
              <a:lnSpc>
                <a:spcPct val="150000"/>
              </a:lnSpc>
            </a:pPr>
            <a:endParaRPr lang="en-IN" sz="2000" dirty="0" smtClean="0"/>
          </a:p>
          <a:p>
            <a:pPr>
              <a:lnSpc>
                <a:spcPct val="150000"/>
              </a:lnSpc>
            </a:pPr>
            <a:endParaRPr lang="en-IN" sz="2000" dirty="0"/>
          </a:p>
          <a:p>
            <a:pPr>
              <a:lnSpc>
                <a:spcPct val="150000"/>
              </a:lnSpc>
            </a:pPr>
            <a:endParaRPr lang="en-IN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9725"/>
            <a:ext cx="6408712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573016"/>
            <a:ext cx="4414461" cy="2392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744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8610" y="444949"/>
            <a:ext cx="8460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2">
                    <a:lumMod val="75000"/>
                  </a:schemeClr>
                </a:solidFill>
              </a:rPr>
              <a:t>finally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dirty="0" smtClean="0">
                <a:sym typeface="Wingdings" panose="05000000000000000000" pitchFamily="2" charset="2"/>
              </a:rPr>
              <a:t> C</a:t>
            </a:r>
            <a:r>
              <a:rPr lang="en-IN" sz="2000" dirty="0" smtClean="0"/>
              <a:t>ode </a:t>
            </a:r>
            <a:r>
              <a:rPr lang="en-IN" sz="2000" dirty="0"/>
              <a:t>written here will be executed even if there is try-catch or any </a:t>
            </a:r>
            <a:r>
              <a:rPr lang="en-IN" sz="2000" dirty="0" smtClean="0"/>
              <a:t>exceptions</a:t>
            </a:r>
            <a:r>
              <a:rPr lang="en-IN" sz="2000" dirty="0" smtClean="0"/>
              <a:t>. Finally </a:t>
            </a:r>
            <a:r>
              <a:rPr lang="en-IN" sz="2000" dirty="0" smtClean="0"/>
              <a:t>can have try catch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6984776" cy="3512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9957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2656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2800" b="1" dirty="0" smtClean="0">
                <a:solidFill>
                  <a:schemeClr val="accent2">
                    <a:lumMod val="75000"/>
                  </a:schemeClr>
                </a:solidFill>
              </a:rPr>
              <a:t>hrow</a:t>
            </a:r>
            <a:r>
              <a:rPr lang="en-IN" sz="2800" dirty="0" smtClean="0"/>
              <a:t> </a:t>
            </a:r>
            <a:r>
              <a:rPr lang="en-IN" dirty="0" smtClean="0"/>
              <a:t>– </a:t>
            </a:r>
            <a:r>
              <a:rPr lang="en-IN" dirty="0" smtClean="0"/>
              <a:t>Exception </a:t>
            </a:r>
            <a:r>
              <a:rPr lang="en-IN" dirty="0" smtClean="0"/>
              <a:t>defined or thrown by developer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00125"/>
            <a:ext cx="4104456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285" y="836712"/>
            <a:ext cx="455295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41" y="4893474"/>
            <a:ext cx="5920846" cy="1077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65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404664"/>
            <a:ext cx="7488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throws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dirty="0"/>
              <a:t>–</a:t>
            </a:r>
            <a:r>
              <a:rPr lang="en-IN" dirty="0" smtClean="0"/>
              <a:t>where </a:t>
            </a:r>
            <a:r>
              <a:rPr lang="en-IN" dirty="0"/>
              <a:t>exception is pre-defined. It is  used when calling method is throwing an </a:t>
            </a:r>
            <a:r>
              <a:rPr lang="en-IN" dirty="0" smtClean="0"/>
              <a:t>exception. It tells that a method might thrown an exception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 smtClean="0"/>
              <a:t>When a method is declared as throws then the method which calls this method should also be declared as throws.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 smtClean="0"/>
              <a:t>Can provide more than one exception at once.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2936"/>
            <a:ext cx="734481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18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6632"/>
            <a:ext cx="828092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 smtClean="0"/>
              <a:t>Java exceptions are hierarchical and inheritance is used to categorize different types of exception.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 err="1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b="1" dirty="0" err="1" smtClean="0">
                <a:solidFill>
                  <a:schemeClr val="accent2">
                    <a:lumMod val="75000"/>
                  </a:schemeClr>
                </a:solidFill>
              </a:rPr>
              <a:t>hrowable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dirty="0" smtClean="0"/>
              <a:t>is a parent class of java exceptions hierarchy and it has two child objects – Error and Exceptions.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 smtClean="0"/>
              <a:t>Errors  : Errors are exceptional scenarios that are out of scope of application and its not possible to anticipate and recover from them.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 smtClean="0"/>
              <a:t>Ex: Hardware </a:t>
            </a:r>
            <a:r>
              <a:rPr lang="en-IN" dirty="0" err="1" smtClean="0"/>
              <a:t>failure,JVM</a:t>
            </a:r>
            <a:r>
              <a:rPr lang="en-IN" dirty="0" smtClean="0"/>
              <a:t> crash or out of memory error</a:t>
            </a:r>
            <a:r>
              <a:rPr lang="en-IN" dirty="0" smtClean="0"/>
              <a:t>.</a:t>
            </a:r>
            <a:endParaRPr lang="en-IN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213287"/>
              </p:ext>
            </p:extLst>
          </p:nvPr>
        </p:nvGraphicFramePr>
        <p:xfrm>
          <a:off x="863588" y="3356992"/>
          <a:ext cx="7200800" cy="32222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04456"/>
                <a:gridCol w="3096344"/>
              </a:tblGrid>
              <a:tr h="310546">
                <a:tc>
                  <a:txBody>
                    <a:bodyPr/>
                    <a:lstStyle/>
                    <a:p>
                      <a:r>
                        <a:rPr lang="en-IN" dirty="0" smtClean="0"/>
                        <a:t>CHECKED EXCEPTIONS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UNCHECKED EXCEPTIONS</a:t>
                      </a:r>
                      <a:endParaRPr lang="en-IN" dirty="0"/>
                    </a:p>
                  </a:txBody>
                  <a:tcPr/>
                </a:tc>
              </a:tr>
              <a:tr h="661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Exception scenarios which can be anticipated are </a:t>
                      </a:r>
                      <a:r>
                        <a:rPr lang="en-IN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checked</a:t>
                      </a:r>
                      <a:r>
                        <a:rPr lang="en-IN" dirty="0" smtClean="0"/>
                        <a:t> Exception.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43456">
                <a:tc>
                  <a:txBody>
                    <a:bodyPr/>
                    <a:lstStyle/>
                    <a:p>
                      <a:r>
                        <a:rPr lang="en-IN" dirty="0" smtClean="0"/>
                        <a:t>Provide errors at compilation time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warnings and errors during run-time.</a:t>
                      </a:r>
                    </a:p>
                  </a:txBody>
                  <a:tcPr/>
                </a:tc>
              </a:tr>
              <a:tr h="776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Should be caught and provide useful information to user(will be written in catch).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43456">
                <a:tc>
                  <a:txBody>
                    <a:bodyPr/>
                    <a:lstStyle/>
                    <a:p>
                      <a:r>
                        <a:rPr lang="en-IN" dirty="0" smtClean="0"/>
                        <a:t>Try and catch for catch exceptions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try and finally in </a:t>
                      </a:r>
                      <a:r>
                        <a:rPr lang="en-IN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unchecked </a:t>
                      </a:r>
                      <a:r>
                        <a:rPr lang="en-IN" dirty="0" smtClean="0"/>
                        <a:t>Exception.</a:t>
                      </a:r>
                      <a:endParaRPr lang="en-IN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42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525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SHASHIDHAR</dc:creator>
  <cp:lastModifiedBy>SHASHIDHAR</cp:lastModifiedBy>
  <cp:revision>6</cp:revision>
  <dcterms:created xsi:type="dcterms:W3CDTF">2019-09-05T09:42:11Z</dcterms:created>
  <dcterms:modified xsi:type="dcterms:W3CDTF">2019-09-05T10:03:47Z</dcterms:modified>
</cp:coreProperties>
</file>