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61" r:id="rId4"/>
    <p:sldId id="262" r:id="rId5"/>
    <p:sldId id="309" r:id="rId6"/>
    <p:sldId id="310" r:id="rId7"/>
    <p:sldId id="312" r:id="rId8"/>
    <p:sldId id="311" r:id="rId9"/>
    <p:sldId id="313" r:id="rId10"/>
    <p:sldId id="263" r:id="rId11"/>
    <p:sldId id="264" r:id="rId12"/>
    <p:sldId id="265" r:id="rId13"/>
    <p:sldId id="266" r:id="rId14"/>
    <p:sldId id="267" r:id="rId15"/>
    <p:sldId id="270" r:id="rId16"/>
    <p:sldId id="268" r:id="rId17"/>
    <p:sldId id="269" r:id="rId18"/>
    <p:sldId id="271" r:id="rId19"/>
    <p:sldId id="272" r:id="rId20"/>
    <p:sldId id="273" r:id="rId21"/>
    <p:sldId id="274" r:id="rId22"/>
    <p:sldId id="275" r:id="rId23"/>
    <p:sldId id="276" r:id="rId24"/>
    <p:sldId id="277" r:id="rId25"/>
    <p:sldId id="281" r:id="rId26"/>
    <p:sldId id="303" r:id="rId27"/>
    <p:sldId id="278" r:id="rId28"/>
    <p:sldId id="308" r:id="rId29"/>
    <p:sldId id="279" r:id="rId30"/>
    <p:sldId id="280" r:id="rId31"/>
    <p:sldId id="282" r:id="rId32"/>
    <p:sldId id="283" r:id="rId33"/>
    <p:sldId id="284" r:id="rId34"/>
    <p:sldId id="285" r:id="rId35"/>
    <p:sldId id="286" r:id="rId36"/>
    <p:sldId id="287" r:id="rId37"/>
    <p:sldId id="288" r:id="rId38"/>
    <p:sldId id="290" r:id="rId39"/>
    <p:sldId id="289" r:id="rId40"/>
    <p:sldId id="291" r:id="rId41"/>
    <p:sldId id="292" r:id="rId42"/>
    <p:sldId id="293" r:id="rId43"/>
    <p:sldId id="294" r:id="rId44"/>
    <p:sldId id="295" r:id="rId45"/>
    <p:sldId id="296" r:id="rId46"/>
    <p:sldId id="298" r:id="rId47"/>
    <p:sldId id="297" r:id="rId48"/>
    <p:sldId id="299" r:id="rId49"/>
    <p:sldId id="300" r:id="rId50"/>
    <p:sldId id="322" r:id="rId51"/>
    <p:sldId id="302" r:id="rId52"/>
    <p:sldId id="304" r:id="rId53"/>
    <p:sldId id="306" r:id="rId54"/>
    <p:sldId id="307" r:id="rId55"/>
    <p:sldId id="305" r:id="rId56"/>
    <p:sldId id="314" r:id="rId57"/>
    <p:sldId id="315" r:id="rId58"/>
    <p:sldId id="316" r:id="rId59"/>
    <p:sldId id="317" r:id="rId60"/>
    <p:sldId id="318" r:id="rId61"/>
    <p:sldId id="320" r:id="rId62"/>
    <p:sldId id="319" r:id="rId63"/>
    <p:sldId id="321" r:id="rId64"/>
    <p:sldId id="323" r:id="rId65"/>
    <p:sldId id="324" r:id="rId66"/>
    <p:sldId id="333" r:id="rId67"/>
    <p:sldId id="325" r:id="rId68"/>
    <p:sldId id="327" r:id="rId69"/>
    <p:sldId id="328" r:id="rId70"/>
    <p:sldId id="329" r:id="rId71"/>
    <p:sldId id="330" r:id="rId72"/>
    <p:sldId id="331" r:id="rId73"/>
    <p:sldId id="332" r:id="rId74"/>
    <p:sldId id="334" r:id="rId75"/>
    <p:sldId id="335" r:id="rId76"/>
    <p:sldId id="336" r:id="rId77"/>
    <p:sldId id="337" r:id="rId78"/>
    <p:sldId id="338" r:id="rId79"/>
    <p:sldId id="339" r:id="rId80"/>
    <p:sldId id="340" r:id="rId81"/>
    <p:sldId id="341" r:id="rId82"/>
    <p:sldId id="342" r:id="rId83"/>
    <p:sldId id="343" r:id="rId84"/>
    <p:sldId id="344" r:id="rId85"/>
    <p:sldId id="346" r:id="rId86"/>
    <p:sldId id="345" r:id="rId87"/>
    <p:sldId id="347" r:id="rId88"/>
    <p:sldId id="348"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A87376-B8D1-41D3-B65F-2EC7E431BC18}">
          <p14:sldIdLst>
            <p14:sldId id="260"/>
            <p14:sldId id="258"/>
            <p14:sldId id="261"/>
            <p14:sldId id="262"/>
            <p14:sldId id="309"/>
            <p14:sldId id="310"/>
            <p14:sldId id="312"/>
            <p14:sldId id="311"/>
            <p14:sldId id="313"/>
            <p14:sldId id="263"/>
            <p14:sldId id="264"/>
            <p14:sldId id="265"/>
            <p14:sldId id="266"/>
            <p14:sldId id="267"/>
            <p14:sldId id="270"/>
            <p14:sldId id="268"/>
            <p14:sldId id="269"/>
            <p14:sldId id="271"/>
            <p14:sldId id="272"/>
            <p14:sldId id="273"/>
            <p14:sldId id="274"/>
            <p14:sldId id="275"/>
            <p14:sldId id="276"/>
            <p14:sldId id="277"/>
            <p14:sldId id="281"/>
            <p14:sldId id="303"/>
            <p14:sldId id="278"/>
            <p14:sldId id="308"/>
            <p14:sldId id="279"/>
            <p14:sldId id="280"/>
            <p14:sldId id="282"/>
            <p14:sldId id="283"/>
            <p14:sldId id="284"/>
            <p14:sldId id="285"/>
            <p14:sldId id="286"/>
            <p14:sldId id="287"/>
            <p14:sldId id="288"/>
            <p14:sldId id="290"/>
            <p14:sldId id="289"/>
            <p14:sldId id="291"/>
            <p14:sldId id="292"/>
            <p14:sldId id="293"/>
            <p14:sldId id="294"/>
            <p14:sldId id="295"/>
            <p14:sldId id="296"/>
            <p14:sldId id="298"/>
            <p14:sldId id="297"/>
            <p14:sldId id="299"/>
            <p14:sldId id="300"/>
            <p14:sldId id="322"/>
            <p14:sldId id="302"/>
            <p14:sldId id="304"/>
            <p14:sldId id="306"/>
            <p14:sldId id="307"/>
            <p14:sldId id="305"/>
            <p14:sldId id="314"/>
            <p14:sldId id="315"/>
            <p14:sldId id="316"/>
            <p14:sldId id="317"/>
            <p14:sldId id="318"/>
            <p14:sldId id="320"/>
            <p14:sldId id="319"/>
            <p14:sldId id="321"/>
            <p14:sldId id="323"/>
            <p14:sldId id="324"/>
            <p14:sldId id="333"/>
            <p14:sldId id="325"/>
            <p14:sldId id="327"/>
            <p14:sldId id="328"/>
            <p14:sldId id="329"/>
            <p14:sldId id="330"/>
            <p14:sldId id="331"/>
            <p14:sldId id="332"/>
            <p14:sldId id="334"/>
            <p14:sldId id="335"/>
            <p14:sldId id="336"/>
            <p14:sldId id="337"/>
            <p14:sldId id="338"/>
            <p14:sldId id="339"/>
            <p14:sldId id="340"/>
            <p14:sldId id="341"/>
            <p14:sldId id="342"/>
            <p14:sldId id="343"/>
            <p14:sldId id="344"/>
            <p14:sldId id="346"/>
            <p14:sldId id="345"/>
            <p14:sldId id="347"/>
            <p14:sldId id="34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p:cViewPr>
        <p:scale>
          <a:sx n="70" d="100"/>
          <a:sy n="70" d="100"/>
        </p:scale>
        <p:origin x="-115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382D49F-6DBB-4D62-AC48-A0CBE4BE9E15}" type="datetimeFigureOut">
              <a:rPr lang="en-IN" smtClean="0"/>
              <a:t>20/09/2019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634E07-6245-4D3B-999B-272948358179}" type="slidenum">
              <a:rPr lang="en-IN" smtClean="0"/>
              <a:t>‹#›</a:t>
            </a:fld>
            <a:endParaRPr lang="en-IN" dirty="0"/>
          </a:p>
        </p:txBody>
      </p:sp>
    </p:spTree>
    <p:extLst>
      <p:ext uri="{BB962C8B-B14F-4D97-AF65-F5344CB8AC3E}">
        <p14:creationId xmlns:p14="http://schemas.microsoft.com/office/powerpoint/2010/main" val="2763653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82D49F-6DBB-4D62-AC48-A0CBE4BE9E15}" type="datetimeFigureOut">
              <a:rPr lang="en-IN" smtClean="0"/>
              <a:t>20/09/2019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634E07-6245-4D3B-999B-272948358179}" type="slidenum">
              <a:rPr lang="en-IN" smtClean="0"/>
              <a:t>‹#›</a:t>
            </a:fld>
            <a:endParaRPr lang="en-IN" dirty="0"/>
          </a:p>
        </p:txBody>
      </p:sp>
    </p:spTree>
    <p:extLst>
      <p:ext uri="{BB962C8B-B14F-4D97-AF65-F5344CB8AC3E}">
        <p14:creationId xmlns:p14="http://schemas.microsoft.com/office/powerpoint/2010/main" val="1991352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82D49F-6DBB-4D62-AC48-A0CBE4BE9E15}" type="datetimeFigureOut">
              <a:rPr lang="en-IN" smtClean="0"/>
              <a:t>20/09/2019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634E07-6245-4D3B-999B-272948358179}" type="slidenum">
              <a:rPr lang="en-IN" smtClean="0"/>
              <a:t>‹#›</a:t>
            </a:fld>
            <a:endParaRPr lang="en-IN" dirty="0"/>
          </a:p>
        </p:txBody>
      </p:sp>
    </p:spTree>
    <p:extLst>
      <p:ext uri="{BB962C8B-B14F-4D97-AF65-F5344CB8AC3E}">
        <p14:creationId xmlns:p14="http://schemas.microsoft.com/office/powerpoint/2010/main" val="350001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82D49F-6DBB-4D62-AC48-A0CBE4BE9E15}" type="datetimeFigureOut">
              <a:rPr lang="en-IN" smtClean="0"/>
              <a:t>20/09/2019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634E07-6245-4D3B-999B-272948358179}" type="slidenum">
              <a:rPr lang="en-IN" smtClean="0"/>
              <a:t>‹#›</a:t>
            </a:fld>
            <a:endParaRPr lang="en-IN" dirty="0"/>
          </a:p>
        </p:txBody>
      </p:sp>
    </p:spTree>
    <p:extLst>
      <p:ext uri="{BB962C8B-B14F-4D97-AF65-F5344CB8AC3E}">
        <p14:creationId xmlns:p14="http://schemas.microsoft.com/office/powerpoint/2010/main" val="2249078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82D49F-6DBB-4D62-AC48-A0CBE4BE9E15}" type="datetimeFigureOut">
              <a:rPr lang="en-IN" smtClean="0"/>
              <a:t>20/09/2019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634E07-6245-4D3B-999B-272948358179}" type="slidenum">
              <a:rPr lang="en-IN" smtClean="0"/>
              <a:t>‹#›</a:t>
            </a:fld>
            <a:endParaRPr lang="en-IN" dirty="0"/>
          </a:p>
        </p:txBody>
      </p:sp>
    </p:spTree>
    <p:extLst>
      <p:ext uri="{BB962C8B-B14F-4D97-AF65-F5344CB8AC3E}">
        <p14:creationId xmlns:p14="http://schemas.microsoft.com/office/powerpoint/2010/main" val="3036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382D49F-6DBB-4D62-AC48-A0CBE4BE9E15}" type="datetimeFigureOut">
              <a:rPr lang="en-IN" smtClean="0"/>
              <a:t>20/09/2019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634E07-6245-4D3B-999B-272948358179}" type="slidenum">
              <a:rPr lang="en-IN" smtClean="0"/>
              <a:t>‹#›</a:t>
            </a:fld>
            <a:endParaRPr lang="en-IN" dirty="0"/>
          </a:p>
        </p:txBody>
      </p:sp>
    </p:spTree>
    <p:extLst>
      <p:ext uri="{BB962C8B-B14F-4D97-AF65-F5344CB8AC3E}">
        <p14:creationId xmlns:p14="http://schemas.microsoft.com/office/powerpoint/2010/main" val="140141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82D49F-6DBB-4D62-AC48-A0CBE4BE9E15}" type="datetimeFigureOut">
              <a:rPr lang="en-IN" smtClean="0"/>
              <a:t>20/09/2019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5634E07-6245-4D3B-999B-272948358179}" type="slidenum">
              <a:rPr lang="en-IN" smtClean="0"/>
              <a:t>‹#›</a:t>
            </a:fld>
            <a:endParaRPr lang="en-IN" dirty="0"/>
          </a:p>
        </p:txBody>
      </p:sp>
    </p:spTree>
    <p:extLst>
      <p:ext uri="{BB962C8B-B14F-4D97-AF65-F5344CB8AC3E}">
        <p14:creationId xmlns:p14="http://schemas.microsoft.com/office/powerpoint/2010/main" val="3129786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382D49F-6DBB-4D62-AC48-A0CBE4BE9E15}" type="datetimeFigureOut">
              <a:rPr lang="en-IN" smtClean="0"/>
              <a:t>20/09/2019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5634E07-6245-4D3B-999B-272948358179}" type="slidenum">
              <a:rPr lang="en-IN" smtClean="0"/>
              <a:t>‹#›</a:t>
            </a:fld>
            <a:endParaRPr lang="en-IN" dirty="0"/>
          </a:p>
        </p:txBody>
      </p:sp>
    </p:spTree>
    <p:extLst>
      <p:ext uri="{BB962C8B-B14F-4D97-AF65-F5344CB8AC3E}">
        <p14:creationId xmlns:p14="http://schemas.microsoft.com/office/powerpoint/2010/main" val="3019894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2D49F-6DBB-4D62-AC48-A0CBE4BE9E15}" type="datetimeFigureOut">
              <a:rPr lang="en-IN" smtClean="0"/>
              <a:t>20/09/2019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5634E07-6245-4D3B-999B-272948358179}" type="slidenum">
              <a:rPr lang="en-IN" smtClean="0"/>
              <a:t>‹#›</a:t>
            </a:fld>
            <a:endParaRPr lang="en-IN" dirty="0"/>
          </a:p>
        </p:txBody>
      </p:sp>
    </p:spTree>
    <p:extLst>
      <p:ext uri="{BB962C8B-B14F-4D97-AF65-F5344CB8AC3E}">
        <p14:creationId xmlns:p14="http://schemas.microsoft.com/office/powerpoint/2010/main" val="150910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2D49F-6DBB-4D62-AC48-A0CBE4BE9E15}" type="datetimeFigureOut">
              <a:rPr lang="en-IN" smtClean="0"/>
              <a:t>20/09/2019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634E07-6245-4D3B-999B-272948358179}" type="slidenum">
              <a:rPr lang="en-IN" smtClean="0"/>
              <a:t>‹#›</a:t>
            </a:fld>
            <a:endParaRPr lang="en-IN" dirty="0"/>
          </a:p>
        </p:txBody>
      </p:sp>
    </p:spTree>
    <p:extLst>
      <p:ext uri="{BB962C8B-B14F-4D97-AF65-F5344CB8AC3E}">
        <p14:creationId xmlns:p14="http://schemas.microsoft.com/office/powerpoint/2010/main" val="1787283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2D49F-6DBB-4D62-AC48-A0CBE4BE9E15}" type="datetimeFigureOut">
              <a:rPr lang="en-IN" smtClean="0"/>
              <a:t>20/09/2019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634E07-6245-4D3B-999B-272948358179}" type="slidenum">
              <a:rPr lang="en-IN" smtClean="0"/>
              <a:t>‹#›</a:t>
            </a:fld>
            <a:endParaRPr lang="en-IN" dirty="0"/>
          </a:p>
        </p:txBody>
      </p:sp>
    </p:spTree>
    <p:extLst>
      <p:ext uri="{BB962C8B-B14F-4D97-AF65-F5344CB8AC3E}">
        <p14:creationId xmlns:p14="http://schemas.microsoft.com/office/powerpoint/2010/main" val="108008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2D49F-6DBB-4D62-AC48-A0CBE4BE9E15}" type="datetimeFigureOut">
              <a:rPr lang="en-IN" smtClean="0"/>
              <a:t>20/09/2019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34E07-6245-4D3B-999B-272948358179}" type="slidenum">
              <a:rPr lang="en-IN" smtClean="0"/>
              <a:t>‹#›</a:t>
            </a:fld>
            <a:endParaRPr lang="en-IN" dirty="0"/>
          </a:p>
        </p:txBody>
      </p:sp>
    </p:spTree>
    <p:extLst>
      <p:ext uri="{BB962C8B-B14F-4D97-AF65-F5344CB8AC3E}">
        <p14:creationId xmlns:p14="http://schemas.microsoft.com/office/powerpoint/2010/main" val="4063470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hyperlink" Target="http://www.javamadesoeasy.com/2015/03/wait-and-notify-methods-definition-8.html" TargetMode="External"/><Relationship Id="rId2" Type="http://schemas.openxmlformats.org/officeDocument/2006/relationships/hyperlink" Target="http://www.javamadesoeasy.com/2015/03/difference-between-notify-and-notifyall.html" TargetMode="Externa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804" y="1928055"/>
            <a:ext cx="1404183" cy="92488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public</a:t>
            </a:r>
          </a:p>
          <a:p>
            <a:pPr algn="ctr"/>
            <a:r>
              <a:rPr lang="en-IN" dirty="0" smtClean="0">
                <a:solidFill>
                  <a:schemeClr val="tx1"/>
                </a:solidFill>
              </a:rPr>
              <a:t>(Access Specifiers)</a:t>
            </a:r>
            <a:endParaRPr lang="en-IN" dirty="0">
              <a:solidFill>
                <a:schemeClr val="tx1"/>
              </a:solidFill>
            </a:endParaRPr>
          </a:p>
        </p:txBody>
      </p:sp>
      <p:sp>
        <p:nvSpPr>
          <p:cNvPr id="3" name="Rectangle 2"/>
          <p:cNvSpPr/>
          <p:nvPr/>
        </p:nvSpPr>
        <p:spPr>
          <a:xfrm>
            <a:off x="1924355" y="1929271"/>
            <a:ext cx="1404183" cy="92366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tx1"/>
              </a:solidFill>
            </a:endParaRPr>
          </a:p>
          <a:p>
            <a:pPr algn="ctr"/>
            <a:r>
              <a:rPr lang="en-IN" dirty="0" smtClean="0">
                <a:solidFill>
                  <a:schemeClr val="tx1"/>
                </a:solidFill>
              </a:rPr>
              <a:t>static</a:t>
            </a:r>
          </a:p>
          <a:p>
            <a:pPr algn="ctr"/>
            <a:r>
              <a:rPr lang="en-IN" dirty="0" smtClean="0">
                <a:solidFill>
                  <a:schemeClr val="tx1"/>
                </a:solidFill>
              </a:rPr>
              <a:t>Access </a:t>
            </a:r>
          </a:p>
          <a:p>
            <a:pPr algn="ctr"/>
            <a:r>
              <a:rPr lang="en-IN" dirty="0" smtClean="0">
                <a:solidFill>
                  <a:schemeClr val="tx1"/>
                </a:solidFill>
              </a:rPr>
              <a:t>modifiers</a:t>
            </a:r>
          </a:p>
          <a:p>
            <a:pPr algn="ctr"/>
            <a:endParaRPr lang="en-IN" dirty="0"/>
          </a:p>
        </p:txBody>
      </p:sp>
      <p:sp>
        <p:nvSpPr>
          <p:cNvPr id="4" name="Rectangle 3"/>
          <p:cNvSpPr/>
          <p:nvPr/>
        </p:nvSpPr>
        <p:spPr>
          <a:xfrm>
            <a:off x="3580539" y="1929271"/>
            <a:ext cx="1404183" cy="92366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void</a:t>
            </a:r>
          </a:p>
          <a:p>
            <a:pPr algn="ctr"/>
            <a:r>
              <a:rPr lang="en-IN" dirty="0" smtClean="0">
                <a:solidFill>
                  <a:schemeClr val="tx1"/>
                </a:solidFill>
              </a:rPr>
              <a:t>Return type</a:t>
            </a:r>
            <a:endParaRPr lang="en-IN" dirty="0">
              <a:solidFill>
                <a:schemeClr val="tx1"/>
              </a:solidFill>
            </a:endParaRPr>
          </a:p>
        </p:txBody>
      </p:sp>
      <p:sp>
        <p:nvSpPr>
          <p:cNvPr id="5" name="Rectangle 4"/>
          <p:cNvSpPr/>
          <p:nvPr/>
        </p:nvSpPr>
        <p:spPr>
          <a:xfrm>
            <a:off x="5236669" y="1929271"/>
            <a:ext cx="1404183" cy="92366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main</a:t>
            </a:r>
          </a:p>
          <a:p>
            <a:pPr algn="ctr"/>
            <a:r>
              <a:rPr lang="en-IN" dirty="0" smtClean="0">
                <a:solidFill>
                  <a:schemeClr val="tx1"/>
                </a:solidFill>
              </a:rPr>
              <a:t>Method Name</a:t>
            </a:r>
            <a:endParaRPr lang="en-IN" dirty="0">
              <a:solidFill>
                <a:schemeClr val="tx1"/>
              </a:solidFill>
            </a:endParaRPr>
          </a:p>
        </p:txBody>
      </p:sp>
      <p:sp>
        <p:nvSpPr>
          <p:cNvPr id="6" name="TextBox 5"/>
          <p:cNvSpPr txBox="1"/>
          <p:nvPr/>
        </p:nvSpPr>
        <p:spPr>
          <a:xfrm>
            <a:off x="467544" y="5157192"/>
            <a:ext cx="8064896" cy="1323439"/>
          </a:xfrm>
          <a:prstGeom prst="rect">
            <a:avLst/>
          </a:prstGeom>
          <a:noFill/>
        </p:spPr>
        <p:txBody>
          <a:bodyPr wrap="square" rtlCol="0">
            <a:spAutoFit/>
          </a:bodyPr>
          <a:lstStyle/>
          <a:p>
            <a:pPr marL="285750" indent="-285750">
              <a:buFont typeface="Arial" panose="020B0604020202020204" pitchFamily="34" charset="0"/>
              <a:buChar char="•"/>
            </a:pPr>
            <a:r>
              <a:rPr lang="en-IN" sz="2000" u="sng" dirty="0" smtClean="0"/>
              <a:t>Access Specifies : </a:t>
            </a:r>
            <a:r>
              <a:rPr lang="en-IN" sz="2000" dirty="0" smtClean="0"/>
              <a:t>Specifies the visibility of  code component</a:t>
            </a:r>
          </a:p>
          <a:p>
            <a:pPr marL="285750" indent="-285750">
              <a:buFont typeface="Arial" panose="020B0604020202020204" pitchFamily="34" charset="0"/>
              <a:buChar char="•"/>
            </a:pPr>
            <a:r>
              <a:rPr lang="en-IN" sz="2000" dirty="0" smtClean="0"/>
              <a:t>Defines component is belonging to particular class or object</a:t>
            </a:r>
          </a:p>
          <a:p>
            <a:pPr marL="285750" indent="-285750">
              <a:buFont typeface="Arial" panose="020B0604020202020204" pitchFamily="34" charset="0"/>
              <a:buChar char="•"/>
            </a:pPr>
            <a:r>
              <a:rPr lang="en-IN" sz="2000" dirty="0" smtClean="0"/>
              <a:t>If return type is other than void then program should have return statement at he end of he program</a:t>
            </a:r>
            <a:endParaRPr lang="en-IN" sz="2000" dirty="0"/>
          </a:p>
        </p:txBody>
      </p:sp>
      <p:sp>
        <p:nvSpPr>
          <p:cNvPr id="7" name="Rectangle 6"/>
          <p:cNvSpPr/>
          <p:nvPr/>
        </p:nvSpPr>
        <p:spPr>
          <a:xfrm>
            <a:off x="6732240" y="1928055"/>
            <a:ext cx="2088232" cy="92488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(String []</a:t>
            </a:r>
            <a:r>
              <a:rPr lang="en-IN" dirty="0" err="1" smtClean="0">
                <a:solidFill>
                  <a:schemeClr val="tx1"/>
                </a:solidFill>
              </a:rPr>
              <a:t>args</a:t>
            </a:r>
            <a:r>
              <a:rPr lang="en-IN" dirty="0" smtClean="0">
                <a:solidFill>
                  <a:schemeClr val="tx1"/>
                </a:solidFill>
              </a:rPr>
              <a:t>)</a:t>
            </a:r>
          </a:p>
          <a:p>
            <a:pPr algn="ctr"/>
            <a:r>
              <a:rPr lang="en-IN" dirty="0" smtClean="0">
                <a:solidFill>
                  <a:schemeClr val="tx1"/>
                </a:solidFill>
              </a:rPr>
              <a:t>(argument list)</a:t>
            </a:r>
            <a:endParaRPr lang="en-IN" dirty="0">
              <a:solidFill>
                <a:schemeClr val="tx1"/>
              </a:solidFill>
            </a:endParaRPr>
          </a:p>
        </p:txBody>
      </p:sp>
      <p:sp>
        <p:nvSpPr>
          <p:cNvPr id="8" name="Right Brace 7"/>
          <p:cNvSpPr/>
          <p:nvPr/>
        </p:nvSpPr>
        <p:spPr>
          <a:xfrm rot="16200000">
            <a:off x="3939346" y="-2916518"/>
            <a:ext cx="1121292" cy="78120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p:cNvSpPr txBox="1"/>
          <p:nvPr/>
        </p:nvSpPr>
        <p:spPr>
          <a:xfrm>
            <a:off x="3328538" y="11169"/>
            <a:ext cx="2790269" cy="369332"/>
          </a:xfrm>
          <a:prstGeom prst="rect">
            <a:avLst/>
          </a:prstGeom>
          <a:noFill/>
        </p:spPr>
        <p:txBody>
          <a:bodyPr wrap="square" rtlCol="0">
            <a:spAutoFit/>
          </a:bodyPr>
          <a:lstStyle/>
          <a:p>
            <a:r>
              <a:rPr lang="en-IN" b="1" dirty="0" smtClean="0"/>
              <a:t>          DECLARATION</a:t>
            </a:r>
            <a:endParaRPr lang="en-IN" b="1" dirty="0"/>
          </a:p>
        </p:txBody>
      </p:sp>
      <p:sp>
        <p:nvSpPr>
          <p:cNvPr id="10" name="TextBox 9"/>
          <p:cNvSpPr txBox="1"/>
          <p:nvPr/>
        </p:nvSpPr>
        <p:spPr>
          <a:xfrm>
            <a:off x="3203848" y="2970818"/>
            <a:ext cx="2914959" cy="1754326"/>
          </a:xfrm>
          <a:prstGeom prst="rect">
            <a:avLst/>
          </a:prstGeom>
          <a:noFill/>
        </p:spPr>
        <p:txBody>
          <a:bodyPr wrap="square" rtlCol="0">
            <a:spAutoFit/>
          </a:bodyPr>
          <a:lstStyle/>
          <a:p>
            <a:r>
              <a:rPr lang="en-IN" dirty="0" smtClean="0"/>
              <a:t>{</a:t>
            </a:r>
          </a:p>
          <a:p>
            <a:r>
              <a:rPr lang="en-IN" dirty="0" smtClean="0"/>
              <a:t>Statement 1;</a:t>
            </a:r>
          </a:p>
          <a:p>
            <a:r>
              <a:rPr lang="en-IN" dirty="0" smtClean="0"/>
              <a:t>Statement 2;</a:t>
            </a:r>
          </a:p>
          <a:p>
            <a:r>
              <a:rPr lang="en-IN" dirty="0" smtClean="0"/>
              <a:t>…</a:t>
            </a:r>
          </a:p>
          <a:p>
            <a:r>
              <a:rPr lang="en-IN" dirty="0" smtClean="0"/>
              <a:t>…</a:t>
            </a:r>
          </a:p>
          <a:p>
            <a:r>
              <a:rPr lang="en-IN" dirty="0" smtClean="0"/>
              <a:t>}</a:t>
            </a:r>
            <a:endParaRPr lang="en-IN" dirty="0"/>
          </a:p>
        </p:txBody>
      </p:sp>
      <p:sp>
        <p:nvSpPr>
          <p:cNvPr id="11" name="Left Brace 10"/>
          <p:cNvSpPr/>
          <p:nvPr/>
        </p:nvSpPr>
        <p:spPr>
          <a:xfrm>
            <a:off x="2195736" y="3068960"/>
            <a:ext cx="792088" cy="16561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TextBox 11"/>
          <p:cNvSpPr txBox="1"/>
          <p:nvPr/>
        </p:nvSpPr>
        <p:spPr>
          <a:xfrm>
            <a:off x="467544" y="3712386"/>
            <a:ext cx="1728192" cy="369332"/>
          </a:xfrm>
          <a:prstGeom prst="rect">
            <a:avLst/>
          </a:prstGeom>
          <a:noFill/>
        </p:spPr>
        <p:txBody>
          <a:bodyPr wrap="square" rtlCol="0">
            <a:spAutoFit/>
          </a:bodyPr>
          <a:lstStyle/>
          <a:p>
            <a:pPr algn="ctr"/>
            <a:r>
              <a:rPr lang="en-IN" b="1" dirty="0" smtClean="0"/>
              <a:t>DEFINATION</a:t>
            </a:r>
            <a:endParaRPr lang="en-IN" b="1" dirty="0"/>
          </a:p>
        </p:txBody>
      </p:sp>
    </p:spTree>
    <p:extLst>
      <p:ext uri="{BB962C8B-B14F-4D97-AF65-F5344CB8AC3E}">
        <p14:creationId xmlns:p14="http://schemas.microsoft.com/office/powerpoint/2010/main" val="2186279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6216" y="116632"/>
            <a:ext cx="4459169" cy="769441"/>
          </a:xfrm>
          <a:prstGeom prst="rect">
            <a:avLst/>
          </a:prstGeom>
          <a:solidFill>
            <a:schemeClr val="accent2">
              <a:lumMod val="20000"/>
              <a:lumOff val="80000"/>
            </a:schemeClr>
          </a:solidFill>
        </p:spPr>
        <p:txBody>
          <a:bodyPr wrap="none" lIns="91440" tIns="45720" rIns="91440" bIns="45720">
            <a:spAutoFit/>
          </a:bodyPr>
          <a:lstStyle/>
          <a:p>
            <a:pPr algn="ctr"/>
            <a:r>
              <a:rPr lang="en-US" sz="4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STRING METHODS</a:t>
            </a:r>
          </a:p>
        </p:txBody>
      </p:sp>
      <p:graphicFrame>
        <p:nvGraphicFramePr>
          <p:cNvPr id="4" name="Table 3"/>
          <p:cNvGraphicFramePr>
            <a:graphicFrameLocks noGrp="1"/>
          </p:cNvGraphicFramePr>
          <p:nvPr>
            <p:extLst>
              <p:ext uri="{D42A27DB-BD31-4B8C-83A1-F6EECF244321}">
                <p14:modId xmlns:p14="http://schemas.microsoft.com/office/powerpoint/2010/main" val="2597511111"/>
              </p:ext>
            </p:extLst>
          </p:nvPr>
        </p:nvGraphicFramePr>
        <p:xfrm>
          <a:off x="666216" y="1124744"/>
          <a:ext cx="7938232" cy="5666157"/>
        </p:xfrm>
        <a:graphic>
          <a:graphicData uri="http://schemas.openxmlformats.org/drawingml/2006/table">
            <a:tbl>
              <a:tblPr firstRow="1" bandRow="1">
                <a:tableStyleId>{21E4AEA4-8DFA-4A89-87EB-49C32662AFE0}</a:tableStyleId>
              </a:tblPr>
              <a:tblGrid>
                <a:gridCol w="2709334"/>
                <a:gridCol w="5228898"/>
              </a:tblGrid>
              <a:tr h="147994">
                <a:tc>
                  <a:txBody>
                    <a:bodyPr/>
                    <a:lstStyle/>
                    <a:p>
                      <a:pPr>
                        <a:lnSpc>
                          <a:spcPct val="100000"/>
                        </a:lnSpc>
                      </a:pPr>
                      <a:endParaRPr lang="en-IN" dirty="0"/>
                    </a:p>
                  </a:txBody>
                  <a:tcPr/>
                </a:tc>
                <a:tc>
                  <a:txBody>
                    <a:bodyPr/>
                    <a:lstStyle/>
                    <a:p>
                      <a:pPr>
                        <a:lnSpc>
                          <a:spcPct val="100000"/>
                        </a:lnSpc>
                      </a:pPr>
                      <a:endParaRPr lang="en-IN" dirty="0"/>
                    </a:p>
                  </a:txBody>
                  <a:tcPr/>
                </a:tc>
              </a:tr>
              <a:tr h="1167028">
                <a:tc>
                  <a:txBody>
                    <a:bodyPr/>
                    <a:lstStyle/>
                    <a:p>
                      <a:pPr>
                        <a:lnSpc>
                          <a:spcPct val="100000"/>
                        </a:lnSpc>
                      </a:pPr>
                      <a:r>
                        <a:rPr lang="en-IN" sz="1800" dirty="0" smtClean="0"/>
                        <a:t> length() </a:t>
                      </a:r>
                      <a:endParaRPr lang="en-IN" dirty="0"/>
                    </a:p>
                  </a:txBody>
                  <a:tcPr/>
                </a:tc>
                <a:tc>
                  <a:txBody>
                    <a:bodyPr/>
                    <a:lstStyle/>
                    <a:p>
                      <a:pPr marL="0" indent="0">
                        <a:lnSpc>
                          <a:spcPct val="100000"/>
                        </a:lnSpc>
                        <a:buFont typeface="Arial" panose="020B0604020202020204" pitchFamily="34" charset="0"/>
                        <a:buNone/>
                      </a:pPr>
                      <a:r>
                        <a:rPr lang="en-IN" sz="2000" dirty="0" smtClean="0"/>
                        <a:t> To print length of a string. Return type is int.</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2000" b="1" kern="1200" dirty="0" err="1" smtClean="0">
                          <a:solidFill>
                            <a:schemeClr val="dk1"/>
                          </a:solidFill>
                          <a:latin typeface="+mn-lt"/>
                          <a:ea typeface="+mn-ea"/>
                          <a:cs typeface="+mn-cs"/>
                        </a:rPr>
                        <a:t>str.length</a:t>
                      </a:r>
                      <a:r>
                        <a:rPr lang="en-IN" sz="2000" b="1" kern="1200" dirty="0" smtClean="0">
                          <a:solidFill>
                            <a:schemeClr val="dk1"/>
                          </a:solidFill>
                          <a:latin typeface="+mn-lt"/>
                          <a:ea typeface="+mn-ea"/>
                          <a:cs typeface="+mn-cs"/>
                        </a:rPr>
                        <a:t>(); //9</a:t>
                      </a:r>
                      <a:endParaRPr lang="en-IN" sz="2000" dirty="0" smtClean="0"/>
                    </a:p>
                  </a:txBody>
                  <a:tcPr/>
                </a:tc>
              </a:tr>
              <a:tr h="1694969">
                <a:tc>
                  <a:txBody>
                    <a:bodyPr/>
                    <a:lstStyle/>
                    <a:p>
                      <a:pPr>
                        <a:lnSpc>
                          <a:spcPct val="100000"/>
                        </a:lnSpc>
                      </a:pPr>
                      <a:r>
                        <a:rPr lang="en-IN" sz="1800" dirty="0" smtClean="0"/>
                        <a:t> </a:t>
                      </a:r>
                      <a:r>
                        <a:rPr lang="en-IN" sz="1800" dirty="0" err="1" smtClean="0"/>
                        <a:t>toCharArray</a:t>
                      </a:r>
                      <a:r>
                        <a:rPr lang="en-IN" sz="1800" dirty="0" smtClean="0"/>
                        <a:t>() </a:t>
                      </a:r>
                      <a:endParaRPr lang="en-IN" dirty="0"/>
                    </a:p>
                  </a:txBody>
                  <a:tcPr/>
                </a:tc>
                <a:tc>
                  <a:txBody>
                    <a:bodyPr/>
                    <a:lstStyle/>
                    <a:p>
                      <a:pPr marL="0" indent="0">
                        <a:lnSpc>
                          <a:spcPct val="100000"/>
                        </a:lnSpc>
                        <a:buFont typeface="Arial" panose="020B0604020202020204" pitchFamily="34" charset="0"/>
                        <a:buNone/>
                      </a:pPr>
                      <a:r>
                        <a:rPr lang="en-IN" sz="2000" dirty="0" smtClean="0"/>
                        <a:t>To convert string to char array. Return type is char array</a:t>
                      </a:r>
                    </a:p>
                    <a:p>
                      <a:pPr>
                        <a:lnSpc>
                          <a:spcPct val="100000"/>
                        </a:lnSpc>
                      </a:pPr>
                      <a:r>
                        <a:rPr lang="en-IN" sz="1800" b="1" kern="1200" dirty="0" smtClean="0">
                          <a:solidFill>
                            <a:schemeClr val="dk1"/>
                          </a:solidFill>
                          <a:latin typeface="+mn-lt"/>
                          <a:ea typeface="+mn-ea"/>
                          <a:cs typeface="+mn-cs"/>
                        </a:rPr>
                        <a:t>char[] </a:t>
                      </a:r>
                      <a:r>
                        <a:rPr lang="en-IN" sz="1800" b="1" kern="1200" dirty="0" err="1" smtClean="0">
                          <a:solidFill>
                            <a:schemeClr val="dk1"/>
                          </a:solidFill>
                          <a:latin typeface="+mn-lt"/>
                          <a:ea typeface="+mn-ea"/>
                          <a:cs typeface="+mn-cs"/>
                        </a:rPr>
                        <a:t>ch</a:t>
                      </a:r>
                      <a:r>
                        <a:rPr lang="en-IN" sz="1800" b="1" kern="1200" dirty="0" smtClean="0">
                          <a:solidFill>
                            <a:schemeClr val="dk1"/>
                          </a:solidFill>
                          <a:latin typeface="+mn-lt"/>
                          <a:ea typeface="+mn-ea"/>
                          <a:cs typeface="+mn-cs"/>
                        </a:rPr>
                        <a:t> = </a:t>
                      </a:r>
                      <a:r>
                        <a:rPr lang="en-IN" sz="1800" b="1" kern="1200" dirty="0" err="1" smtClean="0">
                          <a:solidFill>
                            <a:schemeClr val="dk1"/>
                          </a:solidFill>
                          <a:latin typeface="+mn-lt"/>
                          <a:ea typeface="+mn-ea"/>
                          <a:cs typeface="+mn-cs"/>
                        </a:rPr>
                        <a:t>str.toCharArray</a:t>
                      </a:r>
                      <a:r>
                        <a:rPr lang="en-IN" sz="1800" b="1" kern="1200" dirty="0" smtClean="0">
                          <a:solidFill>
                            <a:schemeClr val="dk1"/>
                          </a:solidFill>
                          <a:latin typeface="+mn-lt"/>
                          <a:ea typeface="+mn-ea"/>
                          <a:cs typeface="+mn-cs"/>
                        </a:rPr>
                        <a:t>();</a:t>
                      </a:r>
                    </a:p>
                    <a:p>
                      <a:pPr>
                        <a:lnSpc>
                          <a:spcPct val="100000"/>
                        </a:lnSpc>
                      </a:pPr>
                      <a:r>
                        <a:rPr lang="en-IN" sz="2000" b="1" kern="1200" dirty="0" err="1" smtClean="0">
                          <a:solidFill>
                            <a:schemeClr val="dk1"/>
                          </a:solidFill>
                          <a:effectLst/>
                          <a:latin typeface="+mn-lt"/>
                          <a:ea typeface="+mn-ea"/>
                          <a:cs typeface="+mn-cs"/>
                        </a:rPr>
                        <a:t>System.</a:t>
                      </a:r>
                      <a:r>
                        <a:rPr lang="en-IN" sz="2000" b="1" i="0" kern="1200" dirty="0" err="1" smtClean="0">
                          <a:solidFill>
                            <a:schemeClr val="dk1"/>
                          </a:solidFill>
                          <a:effectLst/>
                          <a:latin typeface="+mn-lt"/>
                          <a:ea typeface="+mn-ea"/>
                          <a:cs typeface="+mn-cs"/>
                        </a:rPr>
                        <a:t>out</a:t>
                      </a:r>
                      <a:r>
                        <a:rPr lang="en-IN" sz="2000" b="1" i="1" kern="1200" dirty="0" err="1" smtClean="0">
                          <a:solidFill>
                            <a:schemeClr val="dk1"/>
                          </a:solidFill>
                          <a:effectLst/>
                          <a:latin typeface="+mn-lt"/>
                          <a:ea typeface="+mn-ea"/>
                          <a:cs typeface="+mn-cs"/>
                        </a:rPr>
                        <a:t>.</a:t>
                      </a:r>
                      <a:r>
                        <a:rPr lang="en-IN" sz="2000" b="1" i="0" kern="1200" dirty="0" err="1" smtClean="0">
                          <a:solidFill>
                            <a:schemeClr val="dk1"/>
                          </a:solidFill>
                          <a:effectLst/>
                          <a:latin typeface="+mn-lt"/>
                          <a:ea typeface="+mn-ea"/>
                          <a:cs typeface="+mn-cs"/>
                        </a:rPr>
                        <a:t>println</a:t>
                      </a:r>
                      <a:r>
                        <a:rPr lang="en-IN" sz="2000" b="1" i="1" kern="1200" dirty="0" smtClean="0">
                          <a:solidFill>
                            <a:schemeClr val="dk1"/>
                          </a:solidFill>
                          <a:effectLst/>
                          <a:latin typeface="+mn-lt"/>
                          <a:ea typeface="+mn-ea"/>
                          <a:cs typeface="+mn-cs"/>
                        </a:rPr>
                        <a:t>(</a:t>
                      </a:r>
                      <a:r>
                        <a:rPr lang="en-IN" sz="2000" b="1" i="0" kern="1200" dirty="0" err="1" smtClean="0">
                          <a:solidFill>
                            <a:schemeClr val="dk1"/>
                          </a:solidFill>
                          <a:effectLst/>
                          <a:latin typeface="+mn-lt"/>
                          <a:ea typeface="+mn-ea"/>
                          <a:cs typeface="+mn-cs"/>
                        </a:rPr>
                        <a:t>ch</a:t>
                      </a:r>
                      <a:r>
                        <a:rPr lang="en-IN" sz="2000" b="1" i="0" kern="1200" dirty="0" smtClean="0">
                          <a:solidFill>
                            <a:schemeClr val="dk1"/>
                          </a:solidFill>
                          <a:effectLst/>
                          <a:latin typeface="+mn-lt"/>
                          <a:ea typeface="+mn-ea"/>
                          <a:cs typeface="+mn-cs"/>
                        </a:rPr>
                        <a:t>[8]</a:t>
                      </a:r>
                      <a:r>
                        <a:rPr lang="en-IN" sz="2000" b="1" i="1" kern="1200" dirty="0" smtClean="0">
                          <a:solidFill>
                            <a:schemeClr val="dk1"/>
                          </a:solidFill>
                          <a:effectLst/>
                          <a:latin typeface="+mn-lt"/>
                          <a:ea typeface="+mn-ea"/>
                          <a:cs typeface="+mn-cs"/>
                        </a:rPr>
                        <a:t>);//k</a:t>
                      </a:r>
                      <a:endParaRPr lang="en-IN" sz="2000" b="1" dirty="0" smtClean="0">
                        <a:effectLst/>
                      </a:endParaRPr>
                    </a:p>
                    <a:p>
                      <a:pPr>
                        <a:lnSpc>
                          <a:spcPct val="100000"/>
                        </a:lnSpc>
                      </a:pPr>
                      <a:endParaRPr lang="en-IN" dirty="0"/>
                    </a:p>
                  </a:txBody>
                  <a:tcPr/>
                </a:tc>
              </a:tr>
              <a:tr h="1083669">
                <a:tc>
                  <a:txBody>
                    <a:bodyPr/>
                    <a:lstStyle/>
                    <a:p>
                      <a:pPr>
                        <a:lnSpc>
                          <a:spcPct val="100000"/>
                        </a:lnSpc>
                      </a:pPr>
                      <a:r>
                        <a:rPr lang="en-IN" sz="1800" dirty="0" smtClean="0"/>
                        <a:t> </a:t>
                      </a:r>
                      <a:r>
                        <a:rPr lang="en-IN" sz="1800" dirty="0" err="1" smtClean="0"/>
                        <a:t>charAt</a:t>
                      </a:r>
                      <a:r>
                        <a:rPr lang="en-IN" sz="1800" dirty="0" smtClean="0"/>
                        <a:t>(index)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To get the character from the specified  string. Return type is char.</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err="1" smtClean="0">
                          <a:solidFill>
                            <a:schemeClr val="dk1"/>
                          </a:solidFill>
                          <a:latin typeface="+mn-lt"/>
                          <a:ea typeface="+mn-ea"/>
                          <a:cs typeface="+mn-cs"/>
                        </a:rPr>
                        <a:t>str.charAt</a:t>
                      </a:r>
                      <a:r>
                        <a:rPr lang="en-IN" sz="1800" b="1" kern="1200" dirty="0" smtClean="0">
                          <a:solidFill>
                            <a:schemeClr val="dk1"/>
                          </a:solidFill>
                          <a:latin typeface="+mn-lt"/>
                          <a:ea typeface="+mn-ea"/>
                          <a:cs typeface="+mn-cs"/>
                        </a:rPr>
                        <a:t>(7)</a:t>
                      </a:r>
                      <a:r>
                        <a:rPr lang="en-IN" sz="1800" b="0" kern="1200" baseline="0" dirty="0" smtClean="0">
                          <a:solidFill>
                            <a:schemeClr val="dk1"/>
                          </a:solidFill>
                          <a:latin typeface="+mn-lt"/>
                          <a:ea typeface="+mn-ea"/>
                          <a:cs typeface="+mn-cs"/>
                        </a:rPr>
                        <a:t> </a:t>
                      </a:r>
                      <a:r>
                        <a:rPr lang="en-IN" sz="1800" b="1" kern="1200" baseline="0" dirty="0" smtClean="0">
                          <a:solidFill>
                            <a:schemeClr val="dk1"/>
                          </a:solidFill>
                          <a:latin typeface="+mn-lt"/>
                          <a:ea typeface="+mn-ea"/>
                          <a:cs typeface="+mn-cs"/>
                        </a:rPr>
                        <a:t>// 4</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err="1" smtClean="0">
                          <a:solidFill>
                            <a:schemeClr val="dk1"/>
                          </a:solidFill>
                          <a:latin typeface="+mn-lt"/>
                          <a:ea typeface="+mn-ea"/>
                          <a:cs typeface="+mn-cs"/>
                        </a:rPr>
                        <a:t>str.charAt</a:t>
                      </a:r>
                      <a:r>
                        <a:rPr lang="en-IN" sz="1800" b="1" kern="1200" dirty="0" smtClean="0">
                          <a:solidFill>
                            <a:schemeClr val="dk1"/>
                          </a:solidFill>
                          <a:latin typeface="+mn-lt"/>
                          <a:ea typeface="+mn-ea"/>
                          <a:cs typeface="+mn-cs"/>
                        </a:rPr>
                        <a:t>(11); //string index out of range</a:t>
                      </a:r>
                      <a:endParaRPr lang="en-IN" sz="1800" b="1" dirty="0" smtClean="0"/>
                    </a:p>
                  </a:txBody>
                  <a:tcPr/>
                </a:tc>
              </a:tr>
              <a:tr h="1066720">
                <a:tc>
                  <a:txBody>
                    <a:bodyPr/>
                    <a:lstStyle/>
                    <a:p>
                      <a:pPr>
                        <a:lnSpc>
                          <a:spcPct val="100000"/>
                        </a:lnSpc>
                      </a:pPr>
                      <a:r>
                        <a:rPr lang="en-IN" sz="1800" dirty="0" smtClean="0"/>
                        <a:t> equals(</a:t>
                      </a:r>
                      <a:r>
                        <a:rPr lang="en-IN" sz="1800" dirty="0" err="1" smtClean="0"/>
                        <a:t>stringName</a:t>
                      </a:r>
                      <a:r>
                        <a:rPr lang="en-IN" sz="1800" dirty="0" smtClean="0"/>
                        <a:t>) </a:t>
                      </a:r>
                      <a:endParaRPr lang="en-IN" dirty="0"/>
                    </a:p>
                  </a:txBody>
                  <a:tcPr/>
                </a:tc>
                <a:tc>
                  <a:txBody>
                    <a:bodyPr/>
                    <a:lstStyle/>
                    <a:p>
                      <a:pPr marL="0" indent="0">
                        <a:lnSpc>
                          <a:spcPct val="100000"/>
                        </a:lnSpc>
                        <a:buFont typeface="Arial" panose="020B0604020202020204" pitchFamily="34" charset="0"/>
                        <a:buNone/>
                      </a:pPr>
                      <a:r>
                        <a:rPr lang="en-IN" sz="2000" dirty="0" smtClean="0"/>
                        <a:t>To compare two strings.</a:t>
                      </a:r>
                      <a:r>
                        <a:rPr lang="en-IN" sz="2000" baseline="0" dirty="0" smtClean="0"/>
                        <a:t> </a:t>
                      </a:r>
                      <a:r>
                        <a:rPr lang="en-IN" sz="2000" dirty="0" smtClean="0"/>
                        <a:t>Concerned with cases.   Return type is </a:t>
                      </a:r>
                      <a:r>
                        <a:rPr lang="en-IN" sz="2000" dirty="0" err="1" smtClean="0"/>
                        <a:t>boolean</a:t>
                      </a:r>
                      <a:r>
                        <a:rPr lang="en-IN" sz="2000" dirty="0" smtClean="0"/>
                        <a:t>.</a:t>
                      </a:r>
                    </a:p>
                    <a:p>
                      <a:pPr marL="0" indent="0">
                        <a:lnSpc>
                          <a:spcPct val="100000"/>
                        </a:lnSpc>
                        <a:buFont typeface="Arial" panose="020B0604020202020204" pitchFamily="34" charset="0"/>
                        <a:buNone/>
                      </a:pPr>
                      <a:r>
                        <a:rPr lang="en-IN" sz="1800" kern="1200" dirty="0" err="1" smtClean="0">
                          <a:solidFill>
                            <a:schemeClr val="dk1"/>
                          </a:solidFill>
                          <a:latin typeface="+mn-lt"/>
                          <a:ea typeface="+mn-ea"/>
                          <a:cs typeface="+mn-cs"/>
                        </a:rPr>
                        <a:t>str.equals</a:t>
                      </a:r>
                      <a:r>
                        <a:rPr lang="en-IN" sz="1800" kern="1200" dirty="0" smtClean="0">
                          <a:solidFill>
                            <a:schemeClr val="dk1"/>
                          </a:solidFill>
                          <a:latin typeface="+mn-lt"/>
                          <a:ea typeface="+mn-ea"/>
                          <a:cs typeface="+mn-cs"/>
                        </a:rPr>
                        <a:t>(str2) //false  (str2= “</a:t>
                      </a:r>
                      <a:r>
                        <a:rPr lang="en-IN" sz="1800" kern="1200" dirty="0" err="1" smtClean="0">
                          <a:solidFill>
                            <a:schemeClr val="dk1"/>
                          </a:solidFill>
                          <a:latin typeface="+mn-lt"/>
                          <a:ea typeface="+mn-ea"/>
                          <a:cs typeface="+mn-cs"/>
                        </a:rPr>
                        <a:t>JUNG_kook</a:t>
                      </a:r>
                      <a:r>
                        <a:rPr lang="en-IN" sz="1800" kern="1200" dirty="0" smtClean="0">
                          <a:solidFill>
                            <a:schemeClr val="dk1"/>
                          </a:solidFill>
                          <a:latin typeface="+mn-lt"/>
                          <a:ea typeface="+mn-ea"/>
                          <a:cs typeface="+mn-cs"/>
                        </a:rPr>
                        <a:t>”)</a:t>
                      </a:r>
                      <a:endParaRPr lang="en-IN" sz="2000" dirty="0" smtClean="0"/>
                    </a:p>
                    <a:p>
                      <a:pPr>
                        <a:lnSpc>
                          <a:spcPct val="100000"/>
                        </a:lnSpc>
                      </a:pPr>
                      <a:endParaRPr lang="en-IN" dirty="0"/>
                    </a:p>
                  </a:txBody>
                  <a:tcPr/>
                </a:tc>
              </a:tr>
            </a:tbl>
          </a:graphicData>
        </a:graphic>
      </p:graphicFrame>
      <p:sp>
        <p:nvSpPr>
          <p:cNvPr id="6" name="TextBox 5"/>
          <p:cNvSpPr txBox="1"/>
          <p:nvPr/>
        </p:nvSpPr>
        <p:spPr>
          <a:xfrm>
            <a:off x="3851920" y="239742"/>
            <a:ext cx="6624736" cy="523220"/>
          </a:xfrm>
          <a:prstGeom prst="rect">
            <a:avLst/>
          </a:prstGeom>
          <a:noFill/>
        </p:spPr>
        <p:txBody>
          <a:bodyPr wrap="square" rtlCol="0">
            <a:spAutoFit/>
          </a:bodyPr>
          <a:lstStyle/>
          <a:p>
            <a:pPr algn="ctr"/>
            <a:r>
              <a:rPr lang="en-IN" sz="2800" b="1" u="sng" dirty="0" smtClean="0">
                <a:solidFill>
                  <a:schemeClr val="accent2">
                    <a:lumMod val="50000"/>
                  </a:schemeClr>
                </a:solidFill>
              </a:rPr>
              <a:t>String </a:t>
            </a:r>
            <a:r>
              <a:rPr lang="en-IN" sz="2800" b="1" u="sng" dirty="0" err="1" smtClean="0">
                <a:solidFill>
                  <a:schemeClr val="accent2">
                    <a:lumMod val="50000"/>
                  </a:schemeClr>
                </a:solidFill>
              </a:rPr>
              <a:t>str</a:t>
            </a:r>
            <a:r>
              <a:rPr lang="en-IN" sz="2800" b="1" u="sng" dirty="0">
                <a:solidFill>
                  <a:schemeClr val="accent2">
                    <a:lumMod val="50000"/>
                  </a:schemeClr>
                </a:solidFill>
              </a:rPr>
              <a:t> </a:t>
            </a:r>
            <a:r>
              <a:rPr lang="en-IN" sz="2800" b="1" u="sng" dirty="0" smtClean="0">
                <a:solidFill>
                  <a:schemeClr val="accent2">
                    <a:lumMod val="50000"/>
                  </a:schemeClr>
                </a:solidFill>
              </a:rPr>
              <a:t>= “ </a:t>
            </a:r>
            <a:r>
              <a:rPr lang="en-IN" sz="2800" b="1" u="sng" dirty="0" err="1" smtClean="0">
                <a:solidFill>
                  <a:schemeClr val="accent2">
                    <a:lumMod val="50000"/>
                  </a:schemeClr>
                </a:solidFill>
              </a:rPr>
              <a:t>jung</a:t>
            </a:r>
            <a:r>
              <a:rPr lang="en-IN" sz="2800" b="1" u="sng" dirty="0" smtClean="0">
                <a:solidFill>
                  <a:schemeClr val="accent2">
                    <a:lumMod val="50000"/>
                  </a:schemeClr>
                </a:solidFill>
              </a:rPr>
              <a:t> kook”;</a:t>
            </a:r>
            <a:endParaRPr lang="en-IN" sz="2800" b="1" u="sng" dirty="0">
              <a:solidFill>
                <a:schemeClr val="accent2">
                  <a:lumMod val="50000"/>
                </a:schemeClr>
              </a:solidFill>
            </a:endParaRPr>
          </a:p>
        </p:txBody>
      </p:sp>
    </p:spTree>
    <p:extLst>
      <p:ext uri="{BB962C8B-B14F-4D97-AF65-F5344CB8AC3E}">
        <p14:creationId xmlns:p14="http://schemas.microsoft.com/office/powerpoint/2010/main" val="3022643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98730810"/>
              </p:ext>
            </p:extLst>
          </p:nvPr>
        </p:nvGraphicFramePr>
        <p:xfrm>
          <a:off x="647564" y="692696"/>
          <a:ext cx="8028892" cy="5806440"/>
        </p:xfrm>
        <a:graphic>
          <a:graphicData uri="http://schemas.openxmlformats.org/drawingml/2006/table">
            <a:tbl>
              <a:tblPr firstRow="1" bandRow="1">
                <a:tableStyleId>{21E4AEA4-8DFA-4A89-87EB-49C32662AFE0}</a:tableStyleId>
              </a:tblPr>
              <a:tblGrid>
                <a:gridCol w="3048000"/>
                <a:gridCol w="4980892"/>
              </a:tblGrid>
              <a:tr h="360040">
                <a:tc>
                  <a:txBody>
                    <a:bodyPr/>
                    <a:lstStyle/>
                    <a:p>
                      <a:pPr>
                        <a:lnSpc>
                          <a:spcPct val="150000"/>
                        </a:lnSpc>
                      </a:pPr>
                      <a:endParaRPr lang="en-IN" b="0" dirty="0"/>
                    </a:p>
                  </a:txBody>
                  <a:tcPr/>
                </a:tc>
                <a:tc>
                  <a:txBody>
                    <a:bodyPr/>
                    <a:lstStyle/>
                    <a:p>
                      <a:pPr>
                        <a:lnSpc>
                          <a:spcPct val="150000"/>
                        </a:lnSpc>
                      </a:pPr>
                      <a:endParaRPr lang="en-IN" dirty="0"/>
                    </a:p>
                  </a:txBody>
                  <a:tcPr/>
                </a:tc>
              </a:tr>
              <a:tr h="648072">
                <a:tc>
                  <a:txBody>
                    <a:bodyPr/>
                    <a:lstStyle/>
                    <a:p>
                      <a:pPr>
                        <a:lnSpc>
                          <a:spcPct val="150000"/>
                        </a:lnSpc>
                      </a:pPr>
                      <a:r>
                        <a:rPr lang="en-IN" dirty="0" smtClean="0"/>
                        <a:t> replace(</a:t>
                      </a:r>
                      <a:r>
                        <a:rPr lang="en-IN" dirty="0" err="1" smtClean="0"/>
                        <a:t>oldChar,newChar</a:t>
                      </a:r>
                      <a:r>
                        <a:rPr lang="en-IN" dirty="0" smtClean="0"/>
                        <a:t>)</a:t>
                      </a:r>
                      <a:endParaRPr lang="en-IN" dirty="0"/>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dirty="0" smtClean="0"/>
                        <a:t>Replaces</a:t>
                      </a:r>
                      <a:r>
                        <a:rPr lang="en-IN" baseline="0" dirty="0" smtClean="0"/>
                        <a:t> old </a:t>
                      </a:r>
                      <a:r>
                        <a:rPr lang="en-IN" baseline="0" dirty="0" err="1" smtClean="0"/>
                        <a:t>characer</a:t>
                      </a:r>
                      <a:r>
                        <a:rPr lang="en-IN" baseline="0" dirty="0" smtClean="0"/>
                        <a:t> with new. </a:t>
                      </a:r>
                      <a:r>
                        <a:rPr lang="en-IN" dirty="0" smtClean="0"/>
                        <a:t>Return type is String.</a:t>
                      </a:r>
                    </a:p>
                    <a:p>
                      <a:pPr marL="0" marR="0" indent="0" algn="l" defTabSz="914400" rtl="0" eaLnBrk="1" fontAlgn="auto" latinLnBrk="0" hangingPunct="1">
                        <a:lnSpc>
                          <a:spcPct val="150000"/>
                        </a:lnSpc>
                        <a:spcBef>
                          <a:spcPts val="0"/>
                        </a:spcBef>
                        <a:spcAft>
                          <a:spcPts val="0"/>
                        </a:spcAft>
                        <a:buClrTx/>
                        <a:buSzTx/>
                        <a:buFontTx/>
                        <a:buNone/>
                        <a:tabLst/>
                        <a:defRPr/>
                      </a:pPr>
                      <a:r>
                        <a:rPr lang="en-IN" sz="1800" b="1" kern="1200" dirty="0" smtClean="0">
                          <a:solidFill>
                            <a:schemeClr val="dk1"/>
                          </a:solidFill>
                          <a:latin typeface="+mn-lt"/>
                          <a:ea typeface="+mn-ea"/>
                          <a:cs typeface="+mn-cs"/>
                        </a:rPr>
                        <a:t> </a:t>
                      </a:r>
                      <a:r>
                        <a:rPr lang="en-IN" sz="1800" b="1" kern="1200" dirty="0" err="1" smtClean="0">
                          <a:solidFill>
                            <a:schemeClr val="dk1"/>
                          </a:solidFill>
                          <a:latin typeface="+mn-lt"/>
                          <a:ea typeface="+mn-ea"/>
                          <a:cs typeface="+mn-cs"/>
                        </a:rPr>
                        <a:t>str.replace</a:t>
                      </a:r>
                      <a:r>
                        <a:rPr lang="en-IN" sz="1800" b="1" kern="1200" dirty="0" smtClean="0">
                          <a:solidFill>
                            <a:schemeClr val="dk1"/>
                          </a:solidFill>
                          <a:latin typeface="+mn-lt"/>
                          <a:ea typeface="+mn-ea"/>
                          <a:cs typeface="+mn-cs"/>
                        </a:rPr>
                        <a:t>('o','</a:t>
                      </a:r>
                      <a:r>
                        <a:rPr lang="en-IN" sz="1800" b="1" kern="1200" dirty="0" err="1" smtClean="0">
                          <a:solidFill>
                            <a:schemeClr val="dk1"/>
                          </a:solidFill>
                          <a:latin typeface="+mn-lt"/>
                          <a:ea typeface="+mn-ea"/>
                          <a:cs typeface="+mn-cs"/>
                        </a:rPr>
                        <a:t>i</a:t>
                      </a:r>
                      <a:r>
                        <a:rPr lang="en-IN" sz="1800" b="1" kern="1200" dirty="0" smtClean="0">
                          <a:solidFill>
                            <a:schemeClr val="dk1"/>
                          </a:solidFill>
                          <a:latin typeface="+mn-lt"/>
                          <a:ea typeface="+mn-ea"/>
                          <a:cs typeface="+mn-cs"/>
                        </a:rPr>
                        <a:t>')//</a:t>
                      </a:r>
                      <a:r>
                        <a:rPr lang="en-IN" sz="1800" b="1" kern="1200" dirty="0" err="1" smtClean="0">
                          <a:solidFill>
                            <a:schemeClr val="dk1"/>
                          </a:solidFill>
                          <a:latin typeface="+mn-lt"/>
                          <a:ea typeface="+mn-ea"/>
                          <a:cs typeface="+mn-cs"/>
                        </a:rPr>
                        <a:t>Jung_Kiik</a:t>
                      </a:r>
                      <a:endParaRPr lang="en-IN" b="1" dirty="0" smtClean="0"/>
                    </a:p>
                  </a:txBody>
                  <a:tcPr/>
                </a:tc>
              </a:tr>
              <a:tr h="648072">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800" b="0" kern="1200" dirty="0" err="1" smtClean="0">
                          <a:solidFill>
                            <a:schemeClr val="tx1"/>
                          </a:solidFill>
                          <a:latin typeface="+mn-lt"/>
                          <a:ea typeface="+mn-ea"/>
                          <a:cs typeface="+mn-cs"/>
                        </a:rPr>
                        <a:t>equalsIgnoreCase</a:t>
                      </a:r>
                      <a:r>
                        <a:rPr lang="en-IN" sz="1800" b="0" kern="1200" dirty="0" smtClean="0">
                          <a:solidFill>
                            <a:schemeClr val="tx1"/>
                          </a:solidFill>
                          <a:latin typeface="+mn-lt"/>
                          <a:ea typeface="+mn-ea"/>
                          <a:cs typeface="+mn-cs"/>
                        </a:rPr>
                        <a:t>(</a:t>
                      </a:r>
                      <a:r>
                        <a:rPr lang="en-IN" sz="1800" b="0" kern="1200" dirty="0" err="1" smtClean="0">
                          <a:solidFill>
                            <a:schemeClr val="tx1"/>
                          </a:solidFill>
                          <a:latin typeface="+mn-lt"/>
                          <a:ea typeface="+mn-ea"/>
                          <a:cs typeface="+mn-cs"/>
                        </a:rPr>
                        <a:t>stringName</a:t>
                      </a:r>
                      <a:r>
                        <a:rPr lang="en-IN" sz="1800" b="0" kern="1200" dirty="0" smtClean="0">
                          <a:solidFill>
                            <a:schemeClr val="tx1"/>
                          </a:solidFill>
                          <a:latin typeface="+mn-lt"/>
                          <a:ea typeface="+mn-ea"/>
                          <a:cs typeface="+mn-cs"/>
                        </a:rPr>
                        <a:t>)</a:t>
                      </a:r>
                      <a:endParaRPr lang="en-IN" dirty="0" smtClean="0"/>
                    </a:p>
                    <a:p>
                      <a:pPr>
                        <a:lnSpc>
                          <a:spcPct val="150000"/>
                        </a:lnSpc>
                      </a:pPr>
                      <a:endParaRPr lang="en-IN" dirty="0"/>
                    </a:p>
                  </a:txBody>
                  <a:tcPr/>
                </a:tc>
                <a:tc>
                  <a:txBody>
                    <a:bodyPr/>
                    <a:lstStyle/>
                    <a:p>
                      <a:pPr>
                        <a:lnSpc>
                          <a:spcPct val="150000"/>
                        </a:lnSpc>
                      </a:pPr>
                      <a:r>
                        <a:rPr lang="en-IN" dirty="0" smtClean="0"/>
                        <a:t>Compares two strings. Not concerned with cases. Return type is </a:t>
                      </a:r>
                      <a:r>
                        <a:rPr lang="en-IN" dirty="0" err="1" smtClean="0"/>
                        <a:t>boolean</a:t>
                      </a:r>
                      <a:r>
                        <a:rPr lang="en-IN" dirty="0" smtClean="0"/>
                        <a:t>.</a:t>
                      </a:r>
                    </a:p>
                    <a:p>
                      <a:pPr>
                        <a:lnSpc>
                          <a:spcPct val="150000"/>
                        </a:lnSpc>
                      </a:pPr>
                      <a:r>
                        <a:rPr lang="en-IN" sz="1800" kern="1200" dirty="0" smtClean="0">
                          <a:solidFill>
                            <a:schemeClr val="dk1"/>
                          </a:solidFill>
                          <a:latin typeface="+mn-lt"/>
                          <a:ea typeface="+mn-ea"/>
                          <a:cs typeface="+mn-cs"/>
                        </a:rPr>
                        <a:t> </a:t>
                      </a:r>
                      <a:r>
                        <a:rPr lang="en-IN" sz="1800" b="1" kern="1200" dirty="0" err="1" smtClean="0">
                          <a:solidFill>
                            <a:schemeClr val="dk1"/>
                          </a:solidFill>
                          <a:latin typeface="+mn-lt"/>
                          <a:ea typeface="+mn-ea"/>
                          <a:cs typeface="+mn-cs"/>
                        </a:rPr>
                        <a:t>str.equalsIgnoreCase</a:t>
                      </a:r>
                      <a:r>
                        <a:rPr lang="en-IN" sz="1800" b="1" kern="1200" dirty="0" smtClean="0">
                          <a:solidFill>
                            <a:schemeClr val="dk1"/>
                          </a:solidFill>
                          <a:latin typeface="+mn-lt"/>
                          <a:ea typeface="+mn-ea"/>
                          <a:cs typeface="+mn-cs"/>
                        </a:rPr>
                        <a:t>(str2)//true</a:t>
                      </a:r>
                      <a:endParaRPr lang="en-IN" b="1" dirty="0"/>
                    </a:p>
                  </a:txBody>
                  <a:tcPr/>
                </a:tc>
              </a:tr>
              <a:tr h="648072">
                <a:tc>
                  <a:txBody>
                    <a:bodyPr/>
                    <a:lstStyle/>
                    <a:p>
                      <a:pPr>
                        <a:lnSpc>
                          <a:spcPct val="150000"/>
                        </a:lnSpc>
                      </a:pPr>
                      <a:r>
                        <a:rPr lang="en-IN" dirty="0" smtClean="0"/>
                        <a:t> </a:t>
                      </a:r>
                      <a:r>
                        <a:rPr lang="en-IN" dirty="0" err="1" smtClean="0"/>
                        <a:t>indexOf</a:t>
                      </a:r>
                      <a:r>
                        <a:rPr lang="en-IN" dirty="0" smtClean="0"/>
                        <a:t>(</a:t>
                      </a:r>
                      <a:r>
                        <a:rPr lang="en-IN" dirty="0" err="1" smtClean="0"/>
                        <a:t>singleChar</a:t>
                      </a:r>
                      <a:r>
                        <a:rPr lang="en-IN" dirty="0" smtClean="0"/>
                        <a:t>)</a:t>
                      </a:r>
                      <a:endParaRPr lang="en-IN" dirty="0"/>
                    </a:p>
                  </a:txBody>
                  <a:tcPr/>
                </a:tc>
                <a:tc>
                  <a:txBody>
                    <a:bodyPr/>
                    <a:lstStyle/>
                    <a:p>
                      <a:pPr>
                        <a:lnSpc>
                          <a:spcPct val="150000"/>
                        </a:lnSpc>
                      </a:pPr>
                      <a:r>
                        <a:rPr lang="en-IN" dirty="0" smtClean="0"/>
                        <a:t>To</a:t>
                      </a:r>
                      <a:r>
                        <a:rPr lang="en-IN" baseline="0" dirty="0" smtClean="0"/>
                        <a:t> get index of specified character. First </a:t>
                      </a:r>
                      <a:r>
                        <a:rPr lang="en-IN" baseline="0" dirty="0" err="1" smtClean="0"/>
                        <a:t>occcurence</a:t>
                      </a:r>
                      <a:r>
                        <a:rPr lang="en-IN" baseline="0" dirty="0" smtClean="0"/>
                        <a:t> char index will be get . Return type is integer.</a:t>
                      </a:r>
                    </a:p>
                    <a:p>
                      <a:pPr>
                        <a:lnSpc>
                          <a:spcPct val="150000"/>
                        </a:lnSpc>
                      </a:pPr>
                      <a:r>
                        <a:rPr lang="en-IN" sz="1800" b="1" kern="1200" dirty="0" err="1" smtClean="0">
                          <a:solidFill>
                            <a:schemeClr val="dk1"/>
                          </a:solidFill>
                          <a:latin typeface="+mn-lt"/>
                          <a:ea typeface="+mn-ea"/>
                          <a:cs typeface="+mn-cs"/>
                        </a:rPr>
                        <a:t>str.indexOf</a:t>
                      </a:r>
                      <a:r>
                        <a:rPr lang="en-IN" sz="1800" b="1" kern="1200" dirty="0" smtClean="0">
                          <a:solidFill>
                            <a:schemeClr val="dk1"/>
                          </a:solidFill>
                          <a:latin typeface="+mn-lt"/>
                          <a:ea typeface="+mn-ea"/>
                          <a:cs typeface="+mn-cs"/>
                        </a:rPr>
                        <a:t>('o')//6</a:t>
                      </a:r>
                      <a:endParaRPr lang="en-IN" b="1" dirty="0"/>
                    </a:p>
                  </a:txBody>
                  <a:tcPr/>
                </a:tc>
              </a:tr>
              <a:tr h="648072">
                <a:tc>
                  <a:txBody>
                    <a:bodyPr/>
                    <a:lstStyle/>
                    <a:p>
                      <a:pPr>
                        <a:lnSpc>
                          <a:spcPct val="150000"/>
                        </a:lnSpc>
                      </a:pPr>
                      <a:r>
                        <a:rPr lang="en-IN" dirty="0" smtClean="0"/>
                        <a:t> </a:t>
                      </a:r>
                      <a:r>
                        <a:rPr lang="en-IN" dirty="0" err="1" smtClean="0"/>
                        <a:t>toUpperCase</a:t>
                      </a:r>
                      <a:r>
                        <a:rPr lang="en-IN" dirty="0" smtClean="0"/>
                        <a:t>()</a:t>
                      </a:r>
                      <a:endParaRPr lang="en-IN" dirty="0"/>
                    </a:p>
                  </a:txBody>
                  <a:tcPr/>
                </a:tc>
                <a:tc>
                  <a:txBody>
                    <a:bodyPr/>
                    <a:lstStyle/>
                    <a:p>
                      <a:pPr>
                        <a:lnSpc>
                          <a:spcPct val="150000"/>
                        </a:lnSpc>
                      </a:pPr>
                      <a:r>
                        <a:rPr lang="en-IN" dirty="0" smtClean="0"/>
                        <a:t> To convert all the characters of string to upper case. Return</a:t>
                      </a:r>
                      <a:r>
                        <a:rPr lang="en-IN" baseline="0" dirty="0" smtClean="0"/>
                        <a:t> type is string.</a:t>
                      </a:r>
                    </a:p>
                    <a:p>
                      <a:pPr>
                        <a:lnSpc>
                          <a:spcPct val="150000"/>
                        </a:lnSpc>
                      </a:pPr>
                      <a:r>
                        <a:rPr lang="en-IN" sz="1800" b="1" kern="1200" dirty="0" err="1" smtClean="0">
                          <a:solidFill>
                            <a:schemeClr val="dk1"/>
                          </a:solidFill>
                          <a:latin typeface="+mn-lt"/>
                          <a:ea typeface="+mn-ea"/>
                          <a:cs typeface="+mn-cs"/>
                        </a:rPr>
                        <a:t>str.toUpperCase</a:t>
                      </a:r>
                      <a:r>
                        <a:rPr lang="en-IN" sz="1800" b="1" kern="1200" dirty="0" smtClean="0">
                          <a:solidFill>
                            <a:schemeClr val="dk1"/>
                          </a:solidFill>
                          <a:latin typeface="+mn-lt"/>
                          <a:ea typeface="+mn-ea"/>
                          <a:cs typeface="+mn-cs"/>
                        </a:rPr>
                        <a:t>()//JUNG_KOOK</a:t>
                      </a:r>
                      <a:endParaRPr lang="en-IN" b="1" dirty="0"/>
                    </a:p>
                  </a:txBody>
                  <a:tcPr/>
                </a:tc>
              </a:tr>
            </a:tbl>
          </a:graphicData>
        </a:graphic>
      </p:graphicFrame>
      <p:sp>
        <p:nvSpPr>
          <p:cNvPr id="6" name="TextBox 5"/>
          <p:cNvSpPr txBox="1"/>
          <p:nvPr/>
        </p:nvSpPr>
        <p:spPr>
          <a:xfrm>
            <a:off x="683568" y="2882"/>
            <a:ext cx="7704856" cy="523220"/>
          </a:xfrm>
          <a:prstGeom prst="rect">
            <a:avLst/>
          </a:prstGeom>
          <a:noFill/>
        </p:spPr>
        <p:txBody>
          <a:bodyPr wrap="square" rtlCol="0">
            <a:spAutoFit/>
          </a:bodyPr>
          <a:lstStyle/>
          <a:p>
            <a:pPr algn="ctr"/>
            <a:r>
              <a:rPr lang="en-IN" sz="2800" b="1" u="sng" dirty="0" smtClean="0">
                <a:solidFill>
                  <a:schemeClr val="accent2">
                    <a:lumMod val="50000"/>
                  </a:schemeClr>
                </a:solidFill>
              </a:rPr>
              <a:t>String </a:t>
            </a:r>
            <a:r>
              <a:rPr lang="en-IN" sz="2800" b="1" u="sng" dirty="0" err="1" smtClean="0">
                <a:solidFill>
                  <a:schemeClr val="accent2">
                    <a:lumMod val="50000"/>
                  </a:schemeClr>
                </a:solidFill>
              </a:rPr>
              <a:t>str</a:t>
            </a:r>
            <a:r>
              <a:rPr lang="en-IN" sz="2800" b="1" u="sng" dirty="0">
                <a:solidFill>
                  <a:schemeClr val="accent2">
                    <a:lumMod val="50000"/>
                  </a:schemeClr>
                </a:solidFill>
              </a:rPr>
              <a:t> </a:t>
            </a:r>
            <a:r>
              <a:rPr lang="en-IN" sz="2800" b="1" u="sng" dirty="0" smtClean="0">
                <a:solidFill>
                  <a:schemeClr val="accent2">
                    <a:lumMod val="50000"/>
                  </a:schemeClr>
                </a:solidFill>
              </a:rPr>
              <a:t>= “ </a:t>
            </a:r>
            <a:r>
              <a:rPr lang="en-IN" sz="2800" b="1" u="sng" dirty="0" err="1" smtClean="0">
                <a:solidFill>
                  <a:schemeClr val="accent2">
                    <a:lumMod val="50000"/>
                  </a:schemeClr>
                </a:solidFill>
              </a:rPr>
              <a:t>jung</a:t>
            </a:r>
            <a:r>
              <a:rPr lang="en-IN" sz="2800" b="1" u="sng" dirty="0" smtClean="0">
                <a:solidFill>
                  <a:schemeClr val="accent2">
                    <a:lumMod val="50000"/>
                  </a:schemeClr>
                </a:solidFill>
              </a:rPr>
              <a:t> kook”;</a:t>
            </a:r>
            <a:r>
              <a:rPr lang="en-IN" sz="2800" dirty="0"/>
              <a:t> </a:t>
            </a:r>
            <a:r>
              <a:rPr lang="en-IN" sz="2800" b="1" dirty="0">
                <a:solidFill>
                  <a:schemeClr val="accent2">
                    <a:lumMod val="50000"/>
                  </a:schemeClr>
                </a:solidFill>
              </a:rPr>
              <a:t>String str2 ="</a:t>
            </a:r>
            <a:r>
              <a:rPr lang="en-IN" sz="2800" b="1" dirty="0" err="1">
                <a:solidFill>
                  <a:schemeClr val="accent2">
                    <a:lumMod val="50000"/>
                  </a:schemeClr>
                </a:solidFill>
              </a:rPr>
              <a:t>JUNG_kook</a:t>
            </a:r>
            <a:r>
              <a:rPr lang="en-IN" sz="2800" b="1" dirty="0">
                <a:solidFill>
                  <a:schemeClr val="accent2">
                    <a:lumMod val="50000"/>
                  </a:schemeClr>
                </a:solidFill>
              </a:rPr>
              <a:t>"</a:t>
            </a:r>
            <a:endParaRPr lang="en-IN" sz="2800" b="1" u="sng" dirty="0">
              <a:solidFill>
                <a:schemeClr val="accent2">
                  <a:lumMod val="50000"/>
                </a:schemeClr>
              </a:solidFill>
            </a:endParaRPr>
          </a:p>
        </p:txBody>
      </p:sp>
    </p:spTree>
    <p:extLst>
      <p:ext uri="{BB962C8B-B14F-4D97-AF65-F5344CB8AC3E}">
        <p14:creationId xmlns:p14="http://schemas.microsoft.com/office/powerpoint/2010/main" val="2080139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93240502"/>
              </p:ext>
            </p:extLst>
          </p:nvPr>
        </p:nvGraphicFramePr>
        <p:xfrm>
          <a:off x="467544" y="188640"/>
          <a:ext cx="8136904" cy="5715000"/>
        </p:xfrm>
        <a:graphic>
          <a:graphicData uri="http://schemas.openxmlformats.org/drawingml/2006/table">
            <a:tbl>
              <a:tblPr firstRow="1" bandRow="1">
                <a:tableStyleId>{21E4AEA4-8DFA-4A89-87EB-49C32662AFE0}</a:tableStyleId>
              </a:tblPr>
              <a:tblGrid>
                <a:gridCol w="3456384"/>
                <a:gridCol w="4680520"/>
              </a:tblGrid>
              <a:tr h="370840">
                <a:tc>
                  <a:txBody>
                    <a:bodyPr/>
                    <a:lstStyle/>
                    <a:p>
                      <a:pPr>
                        <a:lnSpc>
                          <a:spcPct val="150000"/>
                        </a:lnSpc>
                      </a:pPr>
                      <a:endParaRPr lang="en-IN" dirty="0"/>
                    </a:p>
                  </a:txBody>
                  <a:tcPr/>
                </a:tc>
                <a:tc>
                  <a:txBody>
                    <a:bodyPr/>
                    <a:lstStyle/>
                    <a:p>
                      <a:pPr>
                        <a:lnSpc>
                          <a:spcPct val="150000"/>
                        </a:lnSpc>
                      </a:pPr>
                      <a:endParaRPr lang="en-IN"/>
                    </a:p>
                  </a:txBody>
                  <a:tcPr/>
                </a:tc>
              </a:tr>
              <a:tr h="370840">
                <a:tc>
                  <a:txBody>
                    <a:bodyPr/>
                    <a:lstStyle/>
                    <a:p>
                      <a:pPr>
                        <a:lnSpc>
                          <a:spcPct val="150000"/>
                        </a:lnSpc>
                      </a:pPr>
                      <a:r>
                        <a:rPr lang="en-IN" sz="1800" kern="1200" dirty="0" err="1" smtClean="0">
                          <a:solidFill>
                            <a:schemeClr val="dk1"/>
                          </a:solidFill>
                          <a:latin typeface="+mn-lt"/>
                          <a:ea typeface="+mn-ea"/>
                          <a:cs typeface="+mn-cs"/>
                        </a:rPr>
                        <a:t>toLowerCase</a:t>
                      </a:r>
                      <a:r>
                        <a:rPr lang="en-IN" sz="1800" kern="1200" dirty="0" smtClean="0">
                          <a:solidFill>
                            <a:schemeClr val="dk1"/>
                          </a:solidFill>
                          <a:latin typeface="+mn-lt"/>
                          <a:ea typeface="+mn-ea"/>
                          <a:cs typeface="+mn-cs"/>
                        </a:rPr>
                        <a:t>();</a:t>
                      </a:r>
                      <a:endParaRPr lang="en-IN" dirty="0"/>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dirty="0" smtClean="0"/>
                        <a:t>To convert all the characters of string to lower case. Return</a:t>
                      </a:r>
                      <a:r>
                        <a:rPr lang="en-IN" baseline="0" dirty="0" smtClean="0"/>
                        <a:t> type is string</a:t>
                      </a:r>
                      <a:endParaRPr lang="en-IN" dirty="0" smtClean="0"/>
                    </a:p>
                    <a:p>
                      <a:pPr>
                        <a:lnSpc>
                          <a:spcPct val="150000"/>
                        </a:lnSpc>
                      </a:pPr>
                      <a:r>
                        <a:rPr lang="en-IN" sz="1800" kern="1200" dirty="0" smtClean="0">
                          <a:solidFill>
                            <a:schemeClr val="dk1"/>
                          </a:solidFill>
                          <a:latin typeface="+mn-lt"/>
                          <a:ea typeface="+mn-ea"/>
                          <a:cs typeface="+mn-cs"/>
                        </a:rPr>
                        <a:t> </a:t>
                      </a:r>
                      <a:r>
                        <a:rPr lang="en-IN" sz="1800" b="1" kern="1200" dirty="0" err="1" smtClean="0">
                          <a:solidFill>
                            <a:schemeClr val="dk1"/>
                          </a:solidFill>
                          <a:latin typeface="+mn-lt"/>
                          <a:ea typeface="+mn-ea"/>
                          <a:cs typeface="+mn-cs"/>
                        </a:rPr>
                        <a:t>str.toLowerCase</a:t>
                      </a:r>
                      <a:r>
                        <a:rPr lang="en-IN" sz="1800" b="1" kern="1200" dirty="0" smtClean="0">
                          <a:solidFill>
                            <a:schemeClr val="dk1"/>
                          </a:solidFill>
                          <a:latin typeface="+mn-lt"/>
                          <a:ea typeface="+mn-ea"/>
                          <a:cs typeface="+mn-cs"/>
                        </a:rPr>
                        <a:t>()//</a:t>
                      </a:r>
                      <a:r>
                        <a:rPr lang="en-IN" sz="1800" b="1" kern="1200" dirty="0" err="1" smtClean="0">
                          <a:solidFill>
                            <a:schemeClr val="dk1"/>
                          </a:solidFill>
                          <a:latin typeface="+mn-lt"/>
                          <a:ea typeface="+mn-ea"/>
                          <a:cs typeface="+mn-cs"/>
                        </a:rPr>
                        <a:t>jung_kook</a:t>
                      </a:r>
                      <a:endParaRPr lang="en-IN" b="1" dirty="0"/>
                    </a:p>
                  </a:txBody>
                  <a:tcPr/>
                </a:tc>
              </a:tr>
              <a:tr h="370840">
                <a:tc>
                  <a:txBody>
                    <a:bodyPr/>
                    <a:lstStyle/>
                    <a:p>
                      <a:pPr>
                        <a:lnSpc>
                          <a:spcPct val="150000"/>
                        </a:lnSpc>
                      </a:pPr>
                      <a:r>
                        <a:rPr lang="en-IN" sz="1800" kern="1200" dirty="0" smtClean="0">
                          <a:solidFill>
                            <a:schemeClr val="dk1"/>
                          </a:solidFill>
                          <a:latin typeface="+mn-lt"/>
                          <a:ea typeface="+mn-ea"/>
                          <a:cs typeface="+mn-cs"/>
                        </a:rPr>
                        <a:t>substring(index)</a:t>
                      </a:r>
                    </a:p>
                    <a:p>
                      <a:pPr>
                        <a:lnSpc>
                          <a:spcPct val="150000"/>
                        </a:lnSpc>
                      </a:pPr>
                      <a:endParaRPr lang="en-IN" sz="1800" kern="1200" dirty="0" smtClean="0">
                        <a:solidFill>
                          <a:schemeClr val="dk1"/>
                        </a:solidFill>
                        <a:latin typeface="+mn-lt"/>
                        <a:ea typeface="+mn-ea"/>
                        <a:cs typeface="+mn-cs"/>
                      </a:endParaRPr>
                    </a:p>
                    <a:p>
                      <a:pPr>
                        <a:lnSpc>
                          <a:spcPct val="150000"/>
                        </a:lnSpc>
                      </a:pPr>
                      <a:endParaRPr lang="en-IN" sz="1800" kern="1200" dirty="0" smtClean="0">
                        <a:solidFill>
                          <a:schemeClr val="dk1"/>
                        </a:solidFill>
                        <a:latin typeface="+mn-lt"/>
                        <a:ea typeface="+mn-ea"/>
                        <a:cs typeface="+mn-cs"/>
                      </a:endParaRPr>
                    </a:p>
                    <a:p>
                      <a:pPr marL="0" marR="0" indent="0" algn="l" defTabSz="914400" rtl="0" eaLnBrk="1" fontAlgn="auto" latinLnBrk="0" hangingPunct="1">
                        <a:lnSpc>
                          <a:spcPct val="150000"/>
                        </a:lnSpc>
                        <a:spcBef>
                          <a:spcPts val="0"/>
                        </a:spcBef>
                        <a:spcAft>
                          <a:spcPts val="0"/>
                        </a:spcAft>
                        <a:buClrTx/>
                        <a:buSzTx/>
                        <a:buFontTx/>
                        <a:buNone/>
                        <a:tabLst/>
                        <a:defRPr/>
                      </a:pPr>
                      <a:r>
                        <a:rPr lang="en-IN" sz="1800" kern="1200" dirty="0" smtClean="0">
                          <a:solidFill>
                            <a:schemeClr val="dk1"/>
                          </a:solidFill>
                          <a:latin typeface="+mn-lt"/>
                          <a:ea typeface="+mn-ea"/>
                          <a:cs typeface="+mn-cs"/>
                        </a:rPr>
                        <a:t>substring(beginning</a:t>
                      </a:r>
                      <a:r>
                        <a:rPr lang="en-IN" sz="1800" kern="1200" baseline="0" dirty="0" smtClean="0">
                          <a:solidFill>
                            <a:schemeClr val="dk1"/>
                          </a:solidFill>
                          <a:latin typeface="+mn-lt"/>
                          <a:ea typeface="+mn-ea"/>
                          <a:cs typeface="+mn-cs"/>
                        </a:rPr>
                        <a:t> , ending)</a:t>
                      </a:r>
                      <a:r>
                        <a:rPr lang="en-IN" sz="1800" kern="1200" dirty="0" smtClean="0">
                          <a:solidFill>
                            <a:schemeClr val="dk1"/>
                          </a:solidFill>
                          <a:latin typeface="+mn-lt"/>
                          <a:ea typeface="+mn-ea"/>
                          <a:cs typeface="+mn-cs"/>
                        </a:rPr>
                        <a:t>)</a:t>
                      </a:r>
                      <a:endParaRPr lang="en-IN" dirty="0" smtClean="0"/>
                    </a:p>
                    <a:p>
                      <a:pPr>
                        <a:lnSpc>
                          <a:spcPct val="150000"/>
                        </a:lnSpc>
                      </a:pPr>
                      <a:endParaRPr lang="en-IN" dirty="0"/>
                    </a:p>
                  </a:txBody>
                  <a:tcPr/>
                </a:tc>
                <a:tc>
                  <a:txBody>
                    <a:bodyPr/>
                    <a:lstStyle/>
                    <a:p>
                      <a:pPr>
                        <a:lnSpc>
                          <a:spcPct val="150000"/>
                        </a:lnSpc>
                      </a:pPr>
                      <a:r>
                        <a:rPr lang="en-IN" dirty="0" smtClean="0"/>
                        <a:t>Prints letters after the index. Return type is string.</a:t>
                      </a:r>
                    </a:p>
                    <a:p>
                      <a:pPr>
                        <a:lnSpc>
                          <a:spcPct val="150000"/>
                        </a:lnSpc>
                      </a:pPr>
                      <a:r>
                        <a:rPr lang="en-IN" sz="1800" b="1" kern="1200" dirty="0" err="1" smtClean="0">
                          <a:solidFill>
                            <a:schemeClr val="dk1"/>
                          </a:solidFill>
                          <a:latin typeface="+mn-lt"/>
                          <a:ea typeface="+mn-ea"/>
                          <a:cs typeface="+mn-cs"/>
                        </a:rPr>
                        <a:t>str.substring</a:t>
                      </a:r>
                      <a:r>
                        <a:rPr lang="en-IN" sz="1800" b="1" kern="1200" dirty="0" smtClean="0">
                          <a:solidFill>
                            <a:schemeClr val="dk1"/>
                          </a:solidFill>
                          <a:latin typeface="+mn-lt"/>
                          <a:ea typeface="+mn-ea"/>
                          <a:cs typeface="+mn-cs"/>
                        </a:rPr>
                        <a:t>(3) //</a:t>
                      </a:r>
                      <a:r>
                        <a:rPr lang="en-IN" sz="1800" b="1" kern="1200" dirty="0" err="1" smtClean="0">
                          <a:solidFill>
                            <a:schemeClr val="dk1"/>
                          </a:solidFill>
                          <a:latin typeface="+mn-lt"/>
                          <a:ea typeface="+mn-ea"/>
                          <a:cs typeface="+mn-cs"/>
                        </a:rPr>
                        <a:t>g_Kook</a:t>
                      </a:r>
                      <a:endParaRPr lang="en-IN" b="1" dirty="0" smtClean="0"/>
                    </a:p>
                    <a:p>
                      <a:pPr>
                        <a:lnSpc>
                          <a:spcPct val="150000"/>
                        </a:lnSpc>
                      </a:pPr>
                      <a:r>
                        <a:rPr lang="en-IN" dirty="0" smtClean="0"/>
                        <a:t>Print letters</a:t>
                      </a:r>
                      <a:r>
                        <a:rPr lang="en-IN" baseline="0" dirty="0" smtClean="0"/>
                        <a:t> from beginning letter to ending-1 letters. Return type is string .</a:t>
                      </a:r>
                    </a:p>
                    <a:p>
                      <a:pPr>
                        <a:lnSpc>
                          <a:spcPct val="150000"/>
                        </a:lnSpc>
                      </a:pPr>
                      <a:r>
                        <a:rPr lang="en-IN" sz="1800" b="1" kern="1200" dirty="0" err="1" smtClean="0">
                          <a:solidFill>
                            <a:schemeClr val="tx1"/>
                          </a:solidFill>
                          <a:latin typeface="+mn-lt"/>
                          <a:ea typeface="+mn-ea"/>
                          <a:cs typeface="+mn-cs"/>
                        </a:rPr>
                        <a:t>str.substring</a:t>
                      </a:r>
                      <a:r>
                        <a:rPr lang="en-IN" sz="1800" b="1" kern="1200" dirty="0" smtClean="0">
                          <a:solidFill>
                            <a:schemeClr val="tx1"/>
                          </a:solidFill>
                          <a:latin typeface="+mn-lt"/>
                          <a:ea typeface="+mn-ea"/>
                          <a:cs typeface="+mn-cs"/>
                        </a:rPr>
                        <a:t>(3,7) //</a:t>
                      </a:r>
                      <a:r>
                        <a:rPr lang="en-IN" sz="1800" b="1" kern="1200" dirty="0" err="1" smtClean="0">
                          <a:solidFill>
                            <a:schemeClr val="dk1"/>
                          </a:solidFill>
                          <a:latin typeface="+mn-lt"/>
                          <a:ea typeface="+mn-ea"/>
                          <a:cs typeface="+mn-cs"/>
                        </a:rPr>
                        <a:t>g_Ko</a:t>
                      </a:r>
                      <a:endParaRPr lang="en-IN" b="1" dirty="0">
                        <a:solidFill>
                          <a:schemeClr val="tx1"/>
                        </a:solidFill>
                      </a:endParaRPr>
                    </a:p>
                  </a:txBody>
                  <a:tcPr/>
                </a:tc>
              </a:tr>
              <a:tr h="370840">
                <a:tc>
                  <a:txBody>
                    <a:bodyPr/>
                    <a:lstStyle/>
                    <a:p>
                      <a:pPr>
                        <a:lnSpc>
                          <a:spcPct val="150000"/>
                        </a:lnSpc>
                      </a:pPr>
                      <a:r>
                        <a:rPr lang="en-IN" sz="1800" kern="1200" dirty="0" smtClean="0">
                          <a:solidFill>
                            <a:schemeClr val="dk1"/>
                          </a:solidFill>
                          <a:latin typeface="+mn-lt"/>
                          <a:ea typeface="+mn-ea"/>
                          <a:cs typeface="+mn-cs"/>
                        </a:rPr>
                        <a:t>contains(string)</a:t>
                      </a:r>
                      <a:endParaRPr lang="en-IN" dirty="0"/>
                    </a:p>
                  </a:txBody>
                  <a:tcPr/>
                </a:tc>
                <a:tc>
                  <a:txBody>
                    <a:bodyPr/>
                    <a:lstStyle/>
                    <a:p>
                      <a:pPr>
                        <a:lnSpc>
                          <a:spcPct val="150000"/>
                        </a:lnSpc>
                      </a:pPr>
                      <a:r>
                        <a:rPr lang="en-IN" dirty="0" smtClean="0"/>
                        <a:t>To check whether th</a:t>
                      </a:r>
                      <a:r>
                        <a:rPr lang="en-IN" baseline="0" dirty="0" smtClean="0"/>
                        <a:t>e following string is present or not. Return type is </a:t>
                      </a:r>
                      <a:r>
                        <a:rPr lang="en-IN" baseline="0" dirty="0" err="1" smtClean="0"/>
                        <a:t>boolean</a:t>
                      </a:r>
                      <a:r>
                        <a:rPr lang="en-IN" baseline="0" dirty="0" smtClean="0"/>
                        <a:t> .</a:t>
                      </a:r>
                    </a:p>
                    <a:p>
                      <a:pPr>
                        <a:lnSpc>
                          <a:spcPct val="150000"/>
                        </a:lnSpc>
                      </a:pPr>
                      <a:r>
                        <a:rPr lang="en-IN" sz="1800" b="1" kern="1200" dirty="0" err="1" smtClean="0">
                          <a:solidFill>
                            <a:schemeClr val="dk1"/>
                          </a:solidFill>
                          <a:latin typeface="+mn-lt"/>
                          <a:ea typeface="+mn-ea"/>
                          <a:cs typeface="+mn-cs"/>
                        </a:rPr>
                        <a:t>str.contains</a:t>
                      </a:r>
                      <a:r>
                        <a:rPr lang="en-IN" sz="1800" b="1" kern="1200" dirty="0" smtClean="0">
                          <a:solidFill>
                            <a:schemeClr val="dk1"/>
                          </a:solidFill>
                          <a:latin typeface="+mn-lt"/>
                          <a:ea typeface="+mn-ea"/>
                          <a:cs typeface="+mn-cs"/>
                        </a:rPr>
                        <a:t>("Jun")//true</a:t>
                      </a:r>
                      <a:endParaRPr lang="en-IN" b="1" dirty="0"/>
                    </a:p>
                  </a:txBody>
                  <a:tcPr/>
                </a:tc>
              </a:tr>
            </a:tbl>
          </a:graphicData>
        </a:graphic>
      </p:graphicFrame>
    </p:spTree>
    <p:extLst>
      <p:ext uri="{BB962C8B-B14F-4D97-AF65-F5344CB8AC3E}">
        <p14:creationId xmlns:p14="http://schemas.microsoft.com/office/powerpoint/2010/main" val="692412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556792"/>
            <a:ext cx="7200800" cy="41549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200" dirty="0" smtClean="0"/>
              <a:t>Reference type is a type that is based on class rather than primitive data type</a:t>
            </a:r>
          </a:p>
          <a:p>
            <a:pPr marL="285750" indent="-285750">
              <a:lnSpc>
                <a:spcPct val="150000"/>
              </a:lnSpc>
              <a:buFont typeface="Arial" panose="020B0604020202020204" pitchFamily="34" charset="0"/>
              <a:buChar char="•"/>
            </a:pPr>
            <a:r>
              <a:rPr lang="en-IN" sz="2200" dirty="0" smtClean="0"/>
              <a:t> It can be based on pre-defined classes in java or classes defined by programmer or developer.</a:t>
            </a:r>
          </a:p>
          <a:p>
            <a:pPr marL="285750" indent="-285750">
              <a:lnSpc>
                <a:spcPct val="150000"/>
              </a:lnSpc>
              <a:buFont typeface="Arial" panose="020B0604020202020204" pitchFamily="34" charset="0"/>
              <a:buChar char="•"/>
            </a:pPr>
            <a:r>
              <a:rPr lang="en-IN" sz="2200" dirty="0" smtClean="0"/>
              <a:t>Purpose of using new is to create objects. Since new is used in creating string it will create new object of string.</a:t>
            </a:r>
          </a:p>
          <a:p>
            <a:pPr marL="285750" indent="-285750">
              <a:lnSpc>
                <a:spcPct val="150000"/>
              </a:lnSpc>
              <a:buFont typeface="Arial" panose="020B0604020202020204" pitchFamily="34" charset="0"/>
              <a:buChar char="•"/>
            </a:pPr>
            <a:r>
              <a:rPr lang="en-IN" sz="2200" dirty="0" smtClean="0"/>
              <a:t>Reference type does not store content of the object but the address of the object where it is stored.</a:t>
            </a:r>
            <a:endParaRPr lang="en-IN" sz="2200" dirty="0"/>
          </a:p>
        </p:txBody>
      </p:sp>
      <p:sp>
        <p:nvSpPr>
          <p:cNvPr id="3" name="Rectangle 2"/>
          <p:cNvSpPr/>
          <p:nvPr/>
        </p:nvSpPr>
        <p:spPr>
          <a:xfrm>
            <a:off x="755576" y="260648"/>
            <a:ext cx="5024132" cy="923330"/>
          </a:xfrm>
          <a:prstGeom prst="rect">
            <a:avLst/>
          </a:prstGeom>
          <a:solidFill>
            <a:schemeClr val="accent2">
              <a:lumMod val="20000"/>
              <a:lumOff val="80000"/>
            </a:schemeClr>
          </a:solid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REFERENCE TYPE</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125691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139291"/>
            <a:ext cx="7416824" cy="36471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200" dirty="0" smtClean="0"/>
              <a:t>Any member of the class that has been declared as static is a static member.</a:t>
            </a:r>
          </a:p>
          <a:p>
            <a:pPr marL="342900" indent="-342900">
              <a:lnSpc>
                <a:spcPct val="150000"/>
              </a:lnSpc>
              <a:buFont typeface="Arial" panose="020B0604020202020204" pitchFamily="34" charset="0"/>
              <a:buChar char="•"/>
            </a:pPr>
            <a:r>
              <a:rPr lang="en-IN" sz="2200" dirty="0" smtClean="0"/>
              <a:t>No need to create a object of class which has been declared as static. Static member of a class can be used in another class without creating object.</a:t>
            </a:r>
          </a:p>
          <a:p>
            <a:pPr marL="342900" indent="-342900">
              <a:lnSpc>
                <a:spcPct val="150000"/>
              </a:lnSpc>
              <a:buFont typeface="Arial" panose="020B0604020202020204" pitchFamily="34" charset="0"/>
              <a:buChar char="•"/>
            </a:pPr>
            <a:r>
              <a:rPr lang="en-IN" sz="2200" dirty="0"/>
              <a:t>static variable declaration inside static method is not allowed</a:t>
            </a:r>
            <a:endParaRPr lang="en-IN" sz="2200" dirty="0" smtClean="0"/>
          </a:p>
        </p:txBody>
      </p:sp>
      <p:sp>
        <p:nvSpPr>
          <p:cNvPr id="3" name="Rectangle 2"/>
          <p:cNvSpPr/>
          <p:nvPr/>
        </p:nvSpPr>
        <p:spPr>
          <a:xfrm>
            <a:off x="3419872" y="183316"/>
            <a:ext cx="1845442" cy="830997"/>
          </a:xfrm>
          <a:prstGeom prst="rect">
            <a:avLst/>
          </a:prstGeom>
          <a:solidFill>
            <a:schemeClr val="accent2">
              <a:lumMod val="20000"/>
              <a:lumOff val="80000"/>
            </a:schemeClr>
          </a:solidFill>
        </p:spPr>
        <p:txBody>
          <a:bodyPr wrap="none" lIns="91440" tIns="45720" rIns="91440" bIns="45720">
            <a:spAutoFit/>
          </a:bodyPr>
          <a:lstStyle/>
          <a:p>
            <a:pPr algn="ctr"/>
            <a:r>
              <a:rPr lang="en-US" sz="48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STATIC</a:t>
            </a:r>
            <a:endParaRPr lang="en-US" sz="4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Rectangle 4"/>
          <p:cNvSpPr/>
          <p:nvPr/>
        </p:nvSpPr>
        <p:spPr>
          <a:xfrm>
            <a:off x="2840931" y="4401722"/>
            <a:ext cx="3003323" cy="769441"/>
          </a:xfrm>
          <a:prstGeom prst="rect">
            <a:avLst/>
          </a:prstGeom>
          <a:solidFill>
            <a:schemeClr val="accent2">
              <a:lumMod val="20000"/>
              <a:lumOff val="80000"/>
            </a:schemeClr>
          </a:solidFill>
        </p:spPr>
        <p:txBody>
          <a:bodyPr wrap="none" lIns="91440" tIns="45720" rIns="91440" bIns="45720">
            <a:spAutoFit/>
          </a:bodyPr>
          <a:lstStyle/>
          <a:p>
            <a:pPr algn="ctr"/>
            <a:r>
              <a:rPr lang="en-US" sz="4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NON-STATIC</a:t>
            </a:r>
          </a:p>
        </p:txBody>
      </p:sp>
      <p:sp>
        <p:nvSpPr>
          <p:cNvPr id="6" name="TextBox 5"/>
          <p:cNvSpPr txBox="1"/>
          <p:nvPr/>
        </p:nvSpPr>
        <p:spPr>
          <a:xfrm>
            <a:off x="827584" y="5242173"/>
            <a:ext cx="7956376" cy="161582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200" dirty="0" smtClean="0"/>
              <a:t>Member of class which has been not declared with static keyword.</a:t>
            </a:r>
          </a:p>
          <a:p>
            <a:pPr marL="342900" indent="-342900">
              <a:lnSpc>
                <a:spcPct val="150000"/>
              </a:lnSpc>
              <a:buFont typeface="Arial" panose="020B0604020202020204" pitchFamily="34" charset="0"/>
              <a:buChar char="•"/>
            </a:pPr>
            <a:r>
              <a:rPr lang="en-IN" sz="2200" dirty="0" smtClean="0"/>
              <a:t>When used in another class then object creation is mandatory</a:t>
            </a:r>
            <a:endParaRPr lang="en-IN" sz="2200" dirty="0"/>
          </a:p>
        </p:txBody>
      </p:sp>
    </p:spTree>
    <p:extLst>
      <p:ext uri="{BB962C8B-B14F-4D97-AF65-F5344CB8AC3E}">
        <p14:creationId xmlns:p14="http://schemas.microsoft.com/office/powerpoint/2010/main" val="710537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3207" y="404664"/>
            <a:ext cx="2808312" cy="5040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VARIABLES</a:t>
            </a:r>
            <a:endParaRPr lang="en-IN" dirty="0">
              <a:solidFill>
                <a:schemeClr val="tx1"/>
              </a:solidFill>
            </a:endParaRPr>
          </a:p>
        </p:txBody>
      </p:sp>
      <p:sp>
        <p:nvSpPr>
          <p:cNvPr id="14" name="Rectangle 13"/>
          <p:cNvSpPr/>
          <p:nvPr/>
        </p:nvSpPr>
        <p:spPr>
          <a:xfrm>
            <a:off x="395536" y="1988840"/>
            <a:ext cx="2592288" cy="5040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LOCAL</a:t>
            </a:r>
            <a:endParaRPr lang="en-IN" dirty="0">
              <a:solidFill>
                <a:schemeClr val="tx1"/>
              </a:solidFill>
            </a:endParaRPr>
          </a:p>
        </p:txBody>
      </p:sp>
      <p:sp>
        <p:nvSpPr>
          <p:cNvPr id="15" name="Rectangle 14"/>
          <p:cNvSpPr/>
          <p:nvPr/>
        </p:nvSpPr>
        <p:spPr>
          <a:xfrm>
            <a:off x="5940152" y="1988840"/>
            <a:ext cx="2592288" cy="5040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GLOBAL</a:t>
            </a:r>
            <a:endParaRPr lang="en-IN" dirty="0">
              <a:solidFill>
                <a:schemeClr val="tx1"/>
              </a:solidFill>
            </a:endParaRPr>
          </a:p>
        </p:txBody>
      </p:sp>
      <p:sp>
        <p:nvSpPr>
          <p:cNvPr id="17" name="Rectangle 16"/>
          <p:cNvSpPr/>
          <p:nvPr/>
        </p:nvSpPr>
        <p:spPr>
          <a:xfrm>
            <a:off x="107504" y="3789040"/>
            <a:ext cx="1872208" cy="5040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PRIMITIVE</a:t>
            </a:r>
            <a:endParaRPr lang="en-IN" dirty="0">
              <a:solidFill>
                <a:schemeClr val="tx1"/>
              </a:solidFill>
            </a:endParaRPr>
          </a:p>
        </p:txBody>
      </p:sp>
      <p:sp>
        <p:nvSpPr>
          <p:cNvPr id="18" name="Rectangle 17"/>
          <p:cNvSpPr/>
          <p:nvPr/>
        </p:nvSpPr>
        <p:spPr>
          <a:xfrm>
            <a:off x="2771800" y="3789040"/>
            <a:ext cx="1872208" cy="5040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REFERENCE</a:t>
            </a:r>
            <a:endParaRPr lang="en-IN" dirty="0"/>
          </a:p>
        </p:txBody>
      </p:sp>
      <p:sp>
        <p:nvSpPr>
          <p:cNvPr id="19" name="Rectangle 18"/>
          <p:cNvSpPr/>
          <p:nvPr/>
        </p:nvSpPr>
        <p:spPr>
          <a:xfrm>
            <a:off x="5148064" y="3789040"/>
            <a:ext cx="1872208" cy="5040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PRIMITIVE</a:t>
            </a:r>
            <a:endParaRPr lang="en-IN" dirty="0"/>
          </a:p>
        </p:txBody>
      </p:sp>
      <p:sp>
        <p:nvSpPr>
          <p:cNvPr id="20" name="Rectangle 19"/>
          <p:cNvSpPr/>
          <p:nvPr/>
        </p:nvSpPr>
        <p:spPr>
          <a:xfrm>
            <a:off x="7271792" y="3789040"/>
            <a:ext cx="1872208" cy="5040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REFERENCE</a:t>
            </a:r>
            <a:endParaRPr lang="en-IN" dirty="0"/>
          </a:p>
        </p:txBody>
      </p:sp>
      <p:sp>
        <p:nvSpPr>
          <p:cNvPr id="22" name="Rectangle 21"/>
          <p:cNvSpPr/>
          <p:nvPr/>
        </p:nvSpPr>
        <p:spPr>
          <a:xfrm>
            <a:off x="3929042" y="5229199"/>
            <a:ext cx="1152128" cy="57606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STATIC</a:t>
            </a:r>
            <a:endParaRPr lang="en-IN" dirty="0"/>
          </a:p>
        </p:txBody>
      </p:sp>
      <p:sp>
        <p:nvSpPr>
          <p:cNvPr id="23" name="Rectangle 22"/>
          <p:cNvSpPr/>
          <p:nvPr/>
        </p:nvSpPr>
        <p:spPr>
          <a:xfrm>
            <a:off x="5364088" y="5239134"/>
            <a:ext cx="1152128" cy="56612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NON-STATIC</a:t>
            </a:r>
            <a:endParaRPr lang="en-IN" dirty="0"/>
          </a:p>
        </p:txBody>
      </p:sp>
      <p:sp>
        <p:nvSpPr>
          <p:cNvPr id="24" name="Rectangle 23"/>
          <p:cNvSpPr/>
          <p:nvPr/>
        </p:nvSpPr>
        <p:spPr>
          <a:xfrm>
            <a:off x="6695728" y="5239135"/>
            <a:ext cx="1152128" cy="56612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STATIC</a:t>
            </a:r>
            <a:endParaRPr lang="en-IN" dirty="0"/>
          </a:p>
        </p:txBody>
      </p:sp>
      <p:sp>
        <p:nvSpPr>
          <p:cNvPr id="25" name="Rectangle 24"/>
          <p:cNvSpPr/>
          <p:nvPr/>
        </p:nvSpPr>
        <p:spPr>
          <a:xfrm>
            <a:off x="7970587" y="5239135"/>
            <a:ext cx="1152128" cy="56612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NON-STATIC</a:t>
            </a:r>
            <a:endParaRPr lang="en-IN" dirty="0"/>
          </a:p>
        </p:txBody>
      </p:sp>
      <p:cxnSp>
        <p:nvCxnSpPr>
          <p:cNvPr id="27" name="Straight Connector 26"/>
          <p:cNvCxnSpPr/>
          <p:nvPr/>
        </p:nvCxnSpPr>
        <p:spPr>
          <a:xfrm>
            <a:off x="1691680" y="1340768"/>
            <a:ext cx="5580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043608" y="3140968"/>
            <a:ext cx="2664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84168" y="3140968"/>
            <a:ext cx="21237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81736" y="4797152"/>
            <a:ext cx="14584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236296" y="4797152"/>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 idx="2"/>
          </p:cNvCxnSpPr>
          <p:nvPr/>
        </p:nvCxnSpPr>
        <p:spPr>
          <a:xfrm>
            <a:off x="4367363" y="90872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4" idx="0"/>
          </p:cNvCxnSpPr>
          <p:nvPr/>
        </p:nvCxnSpPr>
        <p:spPr>
          <a:xfrm>
            <a:off x="1691680" y="1340768"/>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271792" y="1340768"/>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7" idx="0"/>
          </p:cNvCxnSpPr>
          <p:nvPr/>
        </p:nvCxnSpPr>
        <p:spPr>
          <a:xfrm>
            <a:off x="1043608" y="3140968"/>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8" idx="0"/>
          </p:cNvCxnSpPr>
          <p:nvPr/>
        </p:nvCxnSpPr>
        <p:spPr>
          <a:xfrm>
            <a:off x="3707904" y="3140968"/>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4" idx="2"/>
          </p:cNvCxnSpPr>
          <p:nvPr/>
        </p:nvCxnSpPr>
        <p:spPr>
          <a:xfrm>
            <a:off x="1691680" y="2492896"/>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5" idx="2"/>
          </p:cNvCxnSpPr>
          <p:nvPr/>
        </p:nvCxnSpPr>
        <p:spPr>
          <a:xfrm>
            <a:off x="7236296" y="2492896"/>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080720" y="3140968"/>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0" idx="0"/>
          </p:cNvCxnSpPr>
          <p:nvPr/>
        </p:nvCxnSpPr>
        <p:spPr>
          <a:xfrm>
            <a:off x="8207896" y="3140968"/>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2" idx="0"/>
          </p:cNvCxnSpPr>
          <p:nvPr/>
        </p:nvCxnSpPr>
        <p:spPr>
          <a:xfrm>
            <a:off x="4481736" y="4797152"/>
            <a:ext cx="23370" cy="432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3" idx="0"/>
          </p:cNvCxnSpPr>
          <p:nvPr/>
        </p:nvCxnSpPr>
        <p:spPr>
          <a:xfrm>
            <a:off x="5940152" y="4797152"/>
            <a:ext cx="0" cy="441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4" idx="0"/>
          </p:cNvCxnSpPr>
          <p:nvPr/>
        </p:nvCxnSpPr>
        <p:spPr>
          <a:xfrm>
            <a:off x="7271792" y="4797152"/>
            <a:ext cx="0" cy="441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5" idx="0"/>
          </p:cNvCxnSpPr>
          <p:nvPr/>
        </p:nvCxnSpPr>
        <p:spPr>
          <a:xfrm>
            <a:off x="8546651" y="4797152"/>
            <a:ext cx="0" cy="441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210944" y="4293096"/>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7926404" y="4293096"/>
            <a:ext cx="1825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182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7693"/>
            <a:ext cx="7128792" cy="6740307"/>
          </a:xfrm>
          <a:prstGeom prst="rect">
            <a:avLst/>
          </a:prstGeom>
        </p:spPr>
        <p:txBody>
          <a:bodyPr wrap="square">
            <a:spAutoFit/>
          </a:bodyPr>
          <a:lstStyle/>
          <a:p>
            <a:r>
              <a:rPr lang="en-IN" dirty="0">
                <a:solidFill>
                  <a:schemeClr val="accent5">
                    <a:lumMod val="50000"/>
                  </a:schemeClr>
                </a:solidFill>
              </a:rPr>
              <a:t>public class </a:t>
            </a:r>
            <a:r>
              <a:rPr lang="en-IN" dirty="0" err="1">
                <a:solidFill>
                  <a:schemeClr val="accent5">
                    <a:lumMod val="50000"/>
                  </a:schemeClr>
                </a:solidFill>
              </a:rPr>
              <a:t>static_non_static</a:t>
            </a:r>
            <a:r>
              <a:rPr lang="en-IN" dirty="0">
                <a:solidFill>
                  <a:schemeClr val="accent5">
                    <a:lumMod val="50000"/>
                  </a:schemeClr>
                </a:solidFill>
              </a:rPr>
              <a:t> {</a:t>
            </a:r>
          </a:p>
          <a:p>
            <a:endParaRPr lang="en-IN" dirty="0">
              <a:solidFill>
                <a:schemeClr val="accent5">
                  <a:lumMod val="50000"/>
                </a:schemeClr>
              </a:solidFill>
            </a:endParaRPr>
          </a:p>
          <a:p>
            <a:r>
              <a:rPr lang="en-IN" dirty="0">
                <a:solidFill>
                  <a:schemeClr val="accent5">
                    <a:lumMod val="50000"/>
                  </a:schemeClr>
                </a:solidFill>
              </a:rPr>
              <a:t>public static void main(String[] </a:t>
            </a:r>
            <a:r>
              <a:rPr lang="en-IN" dirty="0" err="1">
                <a:solidFill>
                  <a:schemeClr val="accent5">
                    <a:lumMod val="50000"/>
                  </a:schemeClr>
                </a:solidFill>
              </a:rPr>
              <a:t>args</a:t>
            </a:r>
            <a:r>
              <a:rPr lang="en-IN" dirty="0">
                <a:solidFill>
                  <a:schemeClr val="accent5">
                    <a:lumMod val="50000"/>
                  </a:schemeClr>
                </a:solidFill>
              </a:rPr>
              <a:t>) {</a:t>
            </a:r>
          </a:p>
          <a:p>
            <a:endParaRPr lang="en-IN" dirty="0">
              <a:solidFill>
                <a:schemeClr val="accent5">
                  <a:lumMod val="50000"/>
                </a:schemeClr>
              </a:solidFill>
            </a:endParaRPr>
          </a:p>
          <a:p>
            <a:r>
              <a:rPr lang="en-IN" dirty="0" err="1">
                <a:solidFill>
                  <a:schemeClr val="accent5">
                    <a:lumMod val="50000"/>
                  </a:schemeClr>
                </a:solidFill>
              </a:rPr>
              <a:t>static_non_static</a:t>
            </a:r>
            <a:r>
              <a:rPr lang="en-IN" dirty="0">
                <a:solidFill>
                  <a:schemeClr val="accent5">
                    <a:lumMod val="50000"/>
                  </a:schemeClr>
                </a:solidFill>
              </a:rPr>
              <a:t> </a:t>
            </a:r>
            <a:r>
              <a:rPr lang="en-IN" dirty="0" err="1">
                <a:solidFill>
                  <a:schemeClr val="accent5">
                    <a:lumMod val="50000"/>
                  </a:schemeClr>
                </a:solidFill>
              </a:rPr>
              <a:t>sm</a:t>
            </a:r>
            <a:r>
              <a:rPr lang="en-IN" dirty="0">
                <a:solidFill>
                  <a:schemeClr val="accent5">
                    <a:lumMod val="50000"/>
                  </a:schemeClr>
                </a:solidFill>
              </a:rPr>
              <a:t> = new </a:t>
            </a:r>
            <a:r>
              <a:rPr lang="en-IN" dirty="0" err="1">
                <a:solidFill>
                  <a:schemeClr val="accent5">
                    <a:lumMod val="50000"/>
                  </a:schemeClr>
                </a:solidFill>
              </a:rPr>
              <a:t>static_non_static</a:t>
            </a:r>
            <a:r>
              <a:rPr lang="en-IN" dirty="0" smtClean="0">
                <a:solidFill>
                  <a:schemeClr val="accent5">
                    <a:lumMod val="50000"/>
                  </a:schemeClr>
                </a:solidFill>
              </a:rPr>
              <a:t>(); </a:t>
            </a:r>
            <a:endParaRPr lang="en-IN" dirty="0">
              <a:solidFill>
                <a:schemeClr val="accent5">
                  <a:lumMod val="50000"/>
                </a:schemeClr>
              </a:solidFill>
            </a:endParaRPr>
          </a:p>
          <a:p>
            <a:endParaRPr lang="en-IN" dirty="0">
              <a:solidFill>
                <a:schemeClr val="accent5">
                  <a:lumMod val="50000"/>
                </a:schemeClr>
              </a:solidFill>
            </a:endParaRPr>
          </a:p>
          <a:p>
            <a:r>
              <a:rPr lang="en-IN" b="1" dirty="0" err="1" smtClean="0">
                <a:solidFill>
                  <a:schemeClr val="accent5">
                    <a:lumMod val="50000"/>
                  </a:schemeClr>
                </a:solidFill>
              </a:rPr>
              <a:t>int</a:t>
            </a:r>
            <a:r>
              <a:rPr lang="en-IN" b="1" dirty="0" smtClean="0">
                <a:solidFill>
                  <a:schemeClr val="accent5">
                    <a:lumMod val="50000"/>
                  </a:schemeClr>
                </a:solidFill>
              </a:rPr>
              <a:t> a=</a:t>
            </a:r>
            <a:r>
              <a:rPr lang="en-IN" b="1" dirty="0" err="1" smtClean="0">
                <a:solidFill>
                  <a:schemeClr val="accent5">
                    <a:lumMod val="50000"/>
                  </a:schemeClr>
                </a:solidFill>
              </a:rPr>
              <a:t>calcArea</a:t>
            </a:r>
            <a:r>
              <a:rPr lang="en-IN" b="1" dirty="0" smtClean="0">
                <a:solidFill>
                  <a:schemeClr val="accent5">
                    <a:lumMod val="50000"/>
                  </a:schemeClr>
                </a:solidFill>
              </a:rPr>
              <a:t>(4);                       </a:t>
            </a:r>
            <a:r>
              <a:rPr lang="en-IN" b="1" dirty="0" smtClean="0">
                <a:solidFill>
                  <a:schemeClr val="accent2">
                    <a:lumMod val="75000"/>
                  </a:schemeClr>
                </a:solidFill>
              </a:rPr>
              <a:t>//static method</a:t>
            </a:r>
          </a:p>
          <a:p>
            <a:r>
              <a:rPr lang="en-IN" dirty="0" err="1" smtClean="0">
                <a:solidFill>
                  <a:schemeClr val="accent5">
                    <a:lumMod val="50000"/>
                  </a:schemeClr>
                </a:solidFill>
              </a:rPr>
              <a:t>System.out.println</a:t>
            </a:r>
            <a:r>
              <a:rPr lang="en-IN" dirty="0" smtClean="0">
                <a:solidFill>
                  <a:schemeClr val="accent5">
                    <a:lumMod val="50000"/>
                  </a:schemeClr>
                </a:solidFill>
              </a:rPr>
              <a:t>(a</a:t>
            </a:r>
            <a:r>
              <a:rPr lang="en-IN" dirty="0">
                <a:solidFill>
                  <a:schemeClr val="accent5">
                    <a:lumMod val="50000"/>
                  </a:schemeClr>
                </a:solidFill>
              </a:rPr>
              <a:t>+" is the area of square");</a:t>
            </a:r>
          </a:p>
          <a:p>
            <a:endParaRPr lang="en-IN" dirty="0">
              <a:solidFill>
                <a:schemeClr val="accent5">
                  <a:lumMod val="50000"/>
                </a:schemeClr>
              </a:solidFill>
            </a:endParaRPr>
          </a:p>
          <a:p>
            <a:r>
              <a:rPr lang="en-IN" b="1" dirty="0" err="1">
                <a:solidFill>
                  <a:schemeClr val="accent5">
                    <a:lumMod val="50000"/>
                  </a:schemeClr>
                </a:solidFill>
              </a:rPr>
              <a:t>int</a:t>
            </a:r>
            <a:r>
              <a:rPr lang="en-IN" b="1" dirty="0">
                <a:solidFill>
                  <a:schemeClr val="accent5">
                    <a:lumMod val="50000"/>
                  </a:schemeClr>
                </a:solidFill>
              </a:rPr>
              <a:t> </a:t>
            </a:r>
            <a:r>
              <a:rPr lang="en-IN" b="1" dirty="0" err="1">
                <a:solidFill>
                  <a:schemeClr val="accent5">
                    <a:lumMod val="50000"/>
                  </a:schemeClr>
                </a:solidFill>
              </a:rPr>
              <a:t>areaR</a:t>
            </a:r>
            <a:r>
              <a:rPr lang="en-IN" b="1" dirty="0">
                <a:solidFill>
                  <a:schemeClr val="accent5">
                    <a:lumMod val="50000"/>
                  </a:schemeClr>
                </a:solidFill>
              </a:rPr>
              <a:t> = </a:t>
            </a:r>
            <a:r>
              <a:rPr lang="en-IN" b="1" dirty="0" err="1">
                <a:solidFill>
                  <a:schemeClr val="accent5">
                    <a:lumMod val="50000"/>
                  </a:schemeClr>
                </a:solidFill>
              </a:rPr>
              <a:t>sm.areaRec</a:t>
            </a:r>
            <a:r>
              <a:rPr lang="en-IN" b="1" dirty="0">
                <a:solidFill>
                  <a:schemeClr val="accent5">
                    <a:lumMod val="50000"/>
                  </a:schemeClr>
                </a:solidFill>
              </a:rPr>
              <a:t>(4,2</a:t>
            </a:r>
            <a:r>
              <a:rPr lang="en-IN" b="1" dirty="0" smtClean="0">
                <a:solidFill>
                  <a:schemeClr val="accent5">
                    <a:lumMod val="50000"/>
                  </a:schemeClr>
                </a:solidFill>
              </a:rPr>
              <a:t>);    </a:t>
            </a:r>
            <a:r>
              <a:rPr lang="en-IN" b="1" dirty="0" smtClean="0">
                <a:solidFill>
                  <a:schemeClr val="accent2">
                    <a:lumMod val="75000"/>
                  </a:schemeClr>
                </a:solidFill>
              </a:rPr>
              <a:t>//non-static method</a:t>
            </a:r>
            <a:endParaRPr lang="en-IN" b="1" dirty="0">
              <a:solidFill>
                <a:schemeClr val="accent2">
                  <a:lumMod val="75000"/>
                </a:schemeClr>
              </a:solidFill>
            </a:endParaRPr>
          </a:p>
          <a:p>
            <a:r>
              <a:rPr lang="en-IN" dirty="0" err="1">
                <a:solidFill>
                  <a:schemeClr val="accent5">
                    <a:lumMod val="50000"/>
                  </a:schemeClr>
                </a:solidFill>
              </a:rPr>
              <a:t>System.out.println</a:t>
            </a:r>
            <a:r>
              <a:rPr lang="en-IN" dirty="0">
                <a:solidFill>
                  <a:schemeClr val="accent5">
                    <a:lumMod val="50000"/>
                  </a:schemeClr>
                </a:solidFill>
              </a:rPr>
              <a:t>(</a:t>
            </a:r>
            <a:r>
              <a:rPr lang="en-IN" dirty="0" err="1">
                <a:solidFill>
                  <a:schemeClr val="accent5">
                    <a:lumMod val="50000"/>
                  </a:schemeClr>
                </a:solidFill>
              </a:rPr>
              <a:t>areaR</a:t>
            </a:r>
            <a:r>
              <a:rPr lang="en-IN" dirty="0">
                <a:solidFill>
                  <a:schemeClr val="accent5">
                    <a:lumMod val="50000"/>
                  </a:schemeClr>
                </a:solidFill>
              </a:rPr>
              <a:t>+" is the area of rectangle");</a:t>
            </a:r>
          </a:p>
          <a:p>
            <a:endParaRPr lang="en-IN" dirty="0">
              <a:solidFill>
                <a:schemeClr val="accent5">
                  <a:lumMod val="50000"/>
                </a:schemeClr>
              </a:solidFill>
            </a:endParaRPr>
          </a:p>
          <a:p>
            <a:r>
              <a:rPr lang="en-IN" dirty="0">
                <a:solidFill>
                  <a:schemeClr val="accent5">
                    <a:lumMod val="50000"/>
                  </a:schemeClr>
                </a:solidFill>
              </a:rPr>
              <a:t>}</a:t>
            </a:r>
          </a:p>
          <a:p>
            <a:r>
              <a:rPr lang="en-IN" dirty="0">
                <a:solidFill>
                  <a:schemeClr val="accent5">
                    <a:lumMod val="50000"/>
                  </a:schemeClr>
                </a:solidFill>
              </a:rPr>
              <a:t>public static </a:t>
            </a:r>
            <a:r>
              <a:rPr lang="en-IN" dirty="0" err="1">
                <a:solidFill>
                  <a:schemeClr val="accent5">
                    <a:lumMod val="50000"/>
                  </a:schemeClr>
                </a:solidFill>
              </a:rPr>
              <a:t>int</a:t>
            </a:r>
            <a:r>
              <a:rPr lang="en-IN" dirty="0">
                <a:solidFill>
                  <a:schemeClr val="accent5">
                    <a:lumMod val="50000"/>
                  </a:schemeClr>
                </a:solidFill>
              </a:rPr>
              <a:t> </a:t>
            </a:r>
            <a:r>
              <a:rPr lang="en-IN" dirty="0" err="1">
                <a:solidFill>
                  <a:schemeClr val="accent5">
                    <a:lumMod val="50000"/>
                  </a:schemeClr>
                </a:solidFill>
              </a:rPr>
              <a:t>calcArea</a:t>
            </a:r>
            <a:r>
              <a:rPr lang="en-IN" dirty="0">
                <a:solidFill>
                  <a:schemeClr val="accent5">
                    <a:lumMod val="50000"/>
                  </a:schemeClr>
                </a:solidFill>
              </a:rPr>
              <a:t>(</a:t>
            </a:r>
            <a:r>
              <a:rPr lang="en-IN" dirty="0" err="1">
                <a:solidFill>
                  <a:schemeClr val="accent5">
                    <a:lumMod val="50000"/>
                  </a:schemeClr>
                </a:solidFill>
              </a:rPr>
              <a:t>int</a:t>
            </a:r>
            <a:r>
              <a:rPr lang="en-IN" dirty="0">
                <a:solidFill>
                  <a:schemeClr val="accent5">
                    <a:lumMod val="50000"/>
                  </a:schemeClr>
                </a:solidFill>
              </a:rPr>
              <a:t> side){</a:t>
            </a:r>
          </a:p>
          <a:p>
            <a:r>
              <a:rPr lang="en-IN" dirty="0" err="1">
                <a:solidFill>
                  <a:schemeClr val="accent5">
                    <a:lumMod val="50000"/>
                  </a:schemeClr>
                </a:solidFill>
              </a:rPr>
              <a:t>int</a:t>
            </a:r>
            <a:r>
              <a:rPr lang="en-IN" dirty="0">
                <a:solidFill>
                  <a:schemeClr val="accent5">
                    <a:lumMod val="50000"/>
                  </a:schemeClr>
                </a:solidFill>
              </a:rPr>
              <a:t> area=side*side;</a:t>
            </a:r>
          </a:p>
          <a:p>
            <a:r>
              <a:rPr lang="en-IN" dirty="0">
                <a:solidFill>
                  <a:schemeClr val="accent5">
                    <a:lumMod val="50000"/>
                  </a:schemeClr>
                </a:solidFill>
              </a:rPr>
              <a:t>return area;</a:t>
            </a:r>
          </a:p>
          <a:p>
            <a:r>
              <a:rPr lang="en-IN" dirty="0">
                <a:solidFill>
                  <a:schemeClr val="accent5">
                    <a:lumMod val="50000"/>
                  </a:schemeClr>
                </a:solidFill>
              </a:rPr>
              <a:t>}</a:t>
            </a:r>
          </a:p>
          <a:p>
            <a:endParaRPr lang="en-IN" dirty="0">
              <a:solidFill>
                <a:schemeClr val="accent5">
                  <a:lumMod val="50000"/>
                </a:schemeClr>
              </a:solidFill>
            </a:endParaRPr>
          </a:p>
          <a:p>
            <a:r>
              <a:rPr lang="en-IN" dirty="0">
                <a:solidFill>
                  <a:schemeClr val="accent5">
                    <a:lumMod val="50000"/>
                  </a:schemeClr>
                </a:solidFill>
              </a:rPr>
              <a:t>public  </a:t>
            </a:r>
            <a:r>
              <a:rPr lang="en-IN" dirty="0" err="1">
                <a:solidFill>
                  <a:schemeClr val="accent5">
                    <a:lumMod val="50000"/>
                  </a:schemeClr>
                </a:solidFill>
              </a:rPr>
              <a:t>int</a:t>
            </a:r>
            <a:r>
              <a:rPr lang="en-IN" dirty="0">
                <a:solidFill>
                  <a:schemeClr val="accent5">
                    <a:lumMod val="50000"/>
                  </a:schemeClr>
                </a:solidFill>
              </a:rPr>
              <a:t> </a:t>
            </a:r>
            <a:r>
              <a:rPr lang="en-IN" dirty="0" err="1">
                <a:solidFill>
                  <a:schemeClr val="accent5">
                    <a:lumMod val="50000"/>
                  </a:schemeClr>
                </a:solidFill>
              </a:rPr>
              <a:t>areaRec</a:t>
            </a:r>
            <a:r>
              <a:rPr lang="en-IN" dirty="0">
                <a:solidFill>
                  <a:schemeClr val="accent5">
                    <a:lumMod val="50000"/>
                  </a:schemeClr>
                </a:solidFill>
              </a:rPr>
              <a:t>(</a:t>
            </a:r>
            <a:r>
              <a:rPr lang="en-IN" dirty="0" err="1">
                <a:solidFill>
                  <a:schemeClr val="accent5">
                    <a:lumMod val="50000"/>
                  </a:schemeClr>
                </a:solidFill>
              </a:rPr>
              <a:t>int</a:t>
            </a:r>
            <a:r>
              <a:rPr lang="en-IN" dirty="0">
                <a:solidFill>
                  <a:schemeClr val="accent5">
                    <a:lumMod val="50000"/>
                  </a:schemeClr>
                </a:solidFill>
              </a:rPr>
              <a:t> </a:t>
            </a:r>
            <a:r>
              <a:rPr lang="en-IN" dirty="0" err="1">
                <a:solidFill>
                  <a:schemeClr val="accent5">
                    <a:lumMod val="50000"/>
                  </a:schemeClr>
                </a:solidFill>
              </a:rPr>
              <a:t>l,int</a:t>
            </a:r>
            <a:r>
              <a:rPr lang="en-IN" dirty="0">
                <a:solidFill>
                  <a:schemeClr val="accent5">
                    <a:lumMod val="50000"/>
                  </a:schemeClr>
                </a:solidFill>
              </a:rPr>
              <a:t> b){</a:t>
            </a:r>
          </a:p>
          <a:p>
            <a:r>
              <a:rPr lang="en-IN" dirty="0" err="1">
                <a:solidFill>
                  <a:schemeClr val="accent5">
                    <a:lumMod val="50000"/>
                  </a:schemeClr>
                </a:solidFill>
              </a:rPr>
              <a:t>int</a:t>
            </a:r>
            <a:r>
              <a:rPr lang="en-IN" dirty="0">
                <a:solidFill>
                  <a:schemeClr val="accent5">
                    <a:lumMod val="50000"/>
                  </a:schemeClr>
                </a:solidFill>
              </a:rPr>
              <a:t> area=l*b;</a:t>
            </a:r>
          </a:p>
          <a:p>
            <a:r>
              <a:rPr lang="en-IN" dirty="0">
                <a:solidFill>
                  <a:schemeClr val="accent5">
                    <a:lumMod val="50000"/>
                  </a:schemeClr>
                </a:solidFill>
              </a:rPr>
              <a:t>return area;</a:t>
            </a:r>
          </a:p>
          <a:p>
            <a:r>
              <a:rPr lang="en-IN" dirty="0">
                <a:solidFill>
                  <a:schemeClr val="accent5">
                    <a:lumMod val="50000"/>
                  </a:schemeClr>
                </a:solidFill>
              </a:rPr>
              <a:t>}</a:t>
            </a:r>
          </a:p>
          <a:p>
            <a:endParaRPr lang="en-IN" dirty="0">
              <a:solidFill>
                <a:schemeClr val="accent5">
                  <a:lumMod val="50000"/>
                </a:schemeClr>
              </a:solidFill>
            </a:endParaRPr>
          </a:p>
          <a:p>
            <a:r>
              <a:rPr lang="en-IN" dirty="0">
                <a:solidFill>
                  <a:schemeClr val="accent5">
                    <a:lumMod val="50000"/>
                  </a:schemeClr>
                </a:solidFill>
              </a:rPr>
              <a:t>}</a:t>
            </a:r>
          </a:p>
        </p:txBody>
      </p:sp>
    </p:spTree>
    <p:extLst>
      <p:ext uri="{BB962C8B-B14F-4D97-AF65-F5344CB8AC3E}">
        <p14:creationId xmlns:p14="http://schemas.microsoft.com/office/powerpoint/2010/main" val="3530336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42814"/>
            <a:ext cx="9721080" cy="7294305"/>
          </a:xfrm>
          <a:prstGeom prst="rect">
            <a:avLst/>
          </a:prstGeom>
        </p:spPr>
        <p:txBody>
          <a:bodyPr wrap="square">
            <a:spAutoFit/>
          </a:bodyPr>
          <a:lstStyle/>
          <a:p>
            <a:r>
              <a:rPr lang="en-IN" dirty="0" smtClean="0">
                <a:solidFill>
                  <a:schemeClr val="tx2">
                    <a:lumMod val="50000"/>
                  </a:schemeClr>
                </a:solidFill>
              </a:rPr>
              <a:t>public </a:t>
            </a:r>
            <a:r>
              <a:rPr lang="en-IN" dirty="0">
                <a:solidFill>
                  <a:schemeClr val="tx2">
                    <a:lumMod val="50000"/>
                  </a:schemeClr>
                </a:solidFill>
              </a:rPr>
              <a:t>class </a:t>
            </a:r>
            <a:r>
              <a:rPr lang="en-IN" dirty="0" err="1">
                <a:solidFill>
                  <a:schemeClr val="tx2">
                    <a:lumMod val="50000"/>
                  </a:schemeClr>
                </a:solidFill>
              </a:rPr>
              <a:t>static_non_static</a:t>
            </a:r>
            <a:r>
              <a:rPr lang="en-IN" dirty="0">
                <a:solidFill>
                  <a:schemeClr val="tx2">
                    <a:lumMod val="50000"/>
                  </a:schemeClr>
                </a:solidFill>
              </a:rPr>
              <a:t> {</a:t>
            </a:r>
          </a:p>
          <a:p>
            <a:endParaRPr lang="en-IN" dirty="0">
              <a:solidFill>
                <a:schemeClr val="tx2">
                  <a:lumMod val="50000"/>
                </a:schemeClr>
              </a:solidFill>
            </a:endParaRPr>
          </a:p>
          <a:p>
            <a:r>
              <a:rPr lang="en-IN" b="1" dirty="0" err="1">
                <a:solidFill>
                  <a:schemeClr val="accent2">
                    <a:lumMod val="50000"/>
                  </a:schemeClr>
                </a:solidFill>
              </a:rPr>
              <a:t>int</a:t>
            </a:r>
            <a:r>
              <a:rPr lang="en-IN" b="1" dirty="0">
                <a:solidFill>
                  <a:schemeClr val="accent2">
                    <a:lumMod val="50000"/>
                  </a:schemeClr>
                </a:solidFill>
              </a:rPr>
              <a:t> a=0</a:t>
            </a:r>
            <a:r>
              <a:rPr lang="en-IN" b="1" dirty="0" smtClean="0">
                <a:solidFill>
                  <a:schemeClr val="accent2">
                    <a:lumMod val="50000"/>
                  </a:schemeClr>
                </a:solidFill>
              </a:rPr>
              <a:t>;                           //non-static variable</a:t>
            </a:r>
            <a:endParaRPr lang="en-IN" b="1" dirty="0">
              <a:solidFill>
                <a:schemeClr val="accent2">
                  <a:lumMod val="50000"/>
                </a:schemeClr>
              </a:solidFill>
            </a:endParaRPr>
          </a:p>
          <a:p>
            <a:r>
              <a:rPr lang="en-IN" b="1" dirty="0">
                <a:solidFill>
                  <a:schemeClr val="accent6">
                    <a:lumMod val="75000"/>
                  </a:schemeClr>
                </a:solidFill>
              </a:rPr>
              <a:t>static </a:t>
            </a:r>
            <a:r>
              <a:rPr lang="en-IN" b="1" dirty="0" err="1">
                <a:solidFill>
                  <a:schemeClr val="accent6">
                    <a:lumMod val="75000"/>
                  </a:schemeClr>
                </a:solidFill>
              </a:rPr>
              <a:t>int</a:t>
            </a:r>
            <a:r>
              <a:rPr lang="en-IN" b="1" dirty="0">
                <a:solidFill>
                  <a:schemeClr val="accent6">
                    <a:lumMod val="75000"/>
                  </a:schemeClr>
                </a:solidFill>
              </a:rPr>
              <a:t> </a:t>
            </a:r>
            <a:r>
              <a:rPr lang="en-IN" b="1" dirty="0" smtClean="0">
                <a:solidFill>
                  <a:schemeClr val="accent6">
                    <a:lumMod val="75000"/>
                  </a:schemeClr>
                </a:solidFill>
              </a:rPr>
              <a:t>area =</a:t>
            </a:r>
            <a:r>
              <a:rPr lang="en-IN" b="1" dirty="0">
                <a:solidFill>
                  <a:schemeClr val="accent6">
                    <a:lumMod val="75000"/>
                  </a:schemeClr>
                </a:solidFill>
              </a:rPr>
              <a:t>0</a:t>
            </a:r>
            <a:r>
              <a:rPr lang="en-IN" b="1" dirty="0" smtClean="0">
                <a:solidFill>
                  <a:schemeClr val="accent6">
                    <a:lumMod val="75000"/>
                  </a:schemeClr>
                </a:solidFill>
              </a:rPr>
              <a:t>;         //static variable</a:t>
            </a:r>
            <a:endParaRPr lang="en-IN" b="1" dirty="0">
              <a:solidFill>
                <a:schemeClr val="accent6">
                  <a:lumMod val="75000"/>
                </a:schemeClr>
              </a:solidFill>
            </a:endParaRPr>
          </a:p>
          <a:p>
            <a:r>
              <a:rPr lang="en-IN" dirty="0">
                <a:solidFill>
                  <a:schemeClr val="tx2">
                    <a:lumMod val="50000"/>
                  </a:schemeClr>
                </a:solidFill>
              </a:rPr>
              <a:t>public static void main(String[] </a:t>
            </a:r>
            <a:r>
              <a:rPr lang="en-IN" dirty="0" err="1">
                <a:solidFill>
                  <a:schemeClr val="tx2">
                    <a:lumMod val="50000"/>
                  </a:schemeClr>
                </a:solidFill>
              </a:rPr>
              <a:t>args</a:t>
            </a:r>
            <a:r>
              <a:rPr lang="en-IN" dirty="0">
                <a:solidFill>
                  <a:schemeClr val="tx2">
                    <a:lumMod val="50000"/>
                  </a:schemeClr>
                </a:solidFill>
              </a:rPr>
              <a:t>) {</a:t>
            </a:r>
          </a:p>
          <a:p>
            <a:endParaRPr lang="en-IN" dirty="0">
              <a:solidFill>
                <a:schemeClr val="tx2">
                  <a:lumMod val="50000"/>
                </a:schemeClr>
              </a:solidFill>
            </a:endParaRPr>
          </a:p>
          <a:p>
            <a:r>
              <a:rPr lang="en-IN" dirty="0" err="1">
                <a:solidFill>
                  <a:schemeClr val="tx2">
                    <a:lumMod val="50000"/>
                  </a:schemeClr>
                </a:solidFill>
              </a:rPr>
              <a:t>static_non_static</a:t>
            </a:r>
            <a:r>
              <a:rPr lang="en-IN" dirty="0">
                <a:solidFill>
                  <a:schemeClr val="tx2">
                    <a:lumMod val="50000"/>
                  </a:schemeClr>
                </a:solidFill>
              </a:rPr>
              <a:t> </a:t>
            </a:r>
            <a:r>
              <a:rPr lang="en-IN" dirty="0" err="1">
                <a:solidFill>
                  <a:schemeClr val="tx2">
                    <a:lumMod val="50000"/>
                  </a:schemeClr>
                </a:solidFill>
              </a:rPr>
              <a:t>sm</a:t>
            </a:r>
            <a:r>
              <a:rPr lang="en-IN" dirty="0">
                <a:solidFill>
                  <a:schemeClr val="tx2">
                    <a:lumMod val="50000"/>
                  </a:schemeClr>
                </a:solidFill>
              </a:rPr>
              <a:t> = new </a:t>
            </a:r>
            <a:r>
              <a:rPr lang="en-IN" dirty="0" err="1">
                <a:solidFill>
                  <a:schemeClr val="tx2">
                    <a:lumMod val="50000"/>
                  </a:schemeClr>
                </a:solidFill>
              </a:rPr>
              <a:t>static_non_static</a:t>
            </a:r>
            <a:r>
              <a:rPr lang="en-IN" dirty="0">
                <a:solidFill>
                  <a:schemeClr val="tx2">
                    <a:lumMod val="50000"/>
                  </a:schemeClr>
                </a:solidFill>
              </a:rPr>
              <a:t>();</a:t>
            </a:r>
          </a:p>
          <a:p>
            <a:endParaRPr lang="en-IN" dirty="0">
              <a:solidFill>
                <a:schemeClr val="tx2">
                  <a:lumMod val="50000"/>
                </a:schemeClr>
              </a:solidFill>
            </a:endParaRPr>
          </a:p>
          <a:p>
            <a:r>
              <a:rPr lang="en-IN" b="1" dirty="0" err="1">
                <a:solidFill>
                  <a:schemeClr val="accent2">
                    <a:lumMod val="50000"/>
                  </a:schemeClr>
                </a:solidFill>
              </a:rPr>
              <a:t>sm.a</a:t>
            </a:r>
            <a:r>
              <a:rPr lang="en-IN" b="1" dirty="0">
                <a:solidFill>
                  <a:schemeClr val="accent2">
                    <a:lumMod val="50000"/>
                  </a:schemeClr>
                </a:solidFill>
              </a:rPr>
              <a:t>=</a:t>
            </a:r>
            <a:r>
              <a:rPr lang="en-IN" b="1" dirty="0" err="1">
                <a:solidFill>
                  <a:schemeClr val="accent2">
                    <a:lumMod val="50000"/>
                  </a:schemeClr>
                </a:solidFill>
              </a:rPr>
              <a:t>calcArea</a:t>
            </a:r>
            <a:r>
              <a:rPr lang="en-IN" b="1" dirty="0">
                <a:solidFill>
                  <a:schemeClr val="accent2">
                    <a:lumMod val="50000"/>
                  </a:schemeClr>
                </a:solidFill>
              </a:rPr>
              <a:t>(4</a:t>
            </a:r>
            <a:r>
              <a:rPr lang="en-IN" b="1" dirty="0" smtClean="0">
                <a:solidFill>
                  <a:schemeClr val="accent2">
                    <a:lumMod val="50000"/>
                  </a:schemeClr>
                </a:solidFill>
              </a:rPr>
              <a:t>);        //using non-static variable</a:t>
            </a:r>
            <a:endParaRPr lang="en-IN" b="1" dirty="0">
              <a:solidFill>
                <a:schemeClr val="accent2">
                  <a:lumMod val="50000"/>
                </a:schemeClr>
              </a:solidFill>
            </a:endParaRPr>
          </a:p>
          <a:p>
            <a:r>
              <a:rPr lang="en-IN" dirty="0" err="1">
                <a:solidFill>
                  <a:schemeClr val="tx2">
                    <a:lumMod val="50000"/>
                  </a:schemeClr>
                </a:solidFill>
              </a:rPr>
              <a:t>System.out.println</a:t>
            </a:r>
            <a:r>
              <a:rPr lang="en-IN" dirty="0">
                <a:solidFill>
                  <a:schemeClr val="tx2">
                    <a:lumMod val="50000"/>
                  </a:schemeClr>
                </a:solidFill>
              </a:rPr>
              <a:t>(</a:t>
            </a:r>
            <a:r>
              <a:rPr lang="en-IN" dirty="0" err="1">
                <a:solidFill>
                  <a:schemeClr val="tx2">
                    <a:lumMod val="50000"/>
                  </a:schemeClr>
                </a:solidFill>
              </a:rPr>
              <a:t>sm.a</a:t>
            </a:r>
            <a:r>
              <a:rPr lang="en-IN" dirty="0">
                <a:solidFill>
                  <a:schemeClr val="tx2">
                    <a:lumMod val="50000"/>
                  </a:schemeClr>
                </a:solidFill>
              </a:rPr>
              <a:t>+" is the area of square");</a:t>
            </a:r>
          </a:p>
          <a:p>
            <a:endParaRPr lang="en-IN" dirty="0">
              <a:solidFill>
                <a:schemeClr val="tx2">
                  <a:lumMod val="50000"/>
                </a:schemeClr>
              </a:solidFill>
            </a:endParaRPr>
          </a:p>
          <a:p>
            <a:r>
              <a:rPr lang="en-IN" dirty="0" err="1">
                <a:solidFill>
                  <a:schemeClr val="tx2">
                    <a:lumMod val="50000"/>
                  </a:schemeClr>
                </a:solidFill>
              </a:rPr>
              <a:t>int</a:t>
            </a:r>
            <a:r>
              <a:rPr lang="en-IN" dirty="0">
                <a:solidFill>
                  <a:schemeClr val="tx2">
                    <a:lumMod val="50000"/>
                  </a:schemeClr>
                </a:solidFill>
              </a:rPr>
              <a:t> </a:t>
            </a:r>
            <a:r>
              <a:rPr lang="en-IN" dirty="0" err="1">
                <a:solidFill>
                  <a:schemeClr val="tx2">
                    <a:lumMod val="50000"/>
                  </a:schemeClr>
                </a:solidFill>
              </a:rPr>
              <a:t>areaR</a:t>
            </a:r>
            <a:r>
              <a:rPr lang="en-IN" b="1" dirty="0">
                <a:solidFill>
                  <a:schemeClr val="tx2">
                    <a:lumMod val="50000"/>
                  </a:schemeClr>
                </a:solidFill>
              </a:rPr>
              <a:t> </a:t>
            </a:r>
            <a:r>
              <a:rPr lang="en-IN" dirty="0">
                <a:solidFill>
                  <a:schemeClr val="tx2">
                    <a:lumMod val="50000"/>
                  </a:schemeClr>
                </a:solidFill>
              </a:rPr>
              <a:t>= </a:t>
            </a:r>
            <a:r>
              <a:rPr lang="en-IN" dirty="0" err="1">
                <a:solidFill>
                  <a:schemeClr val="accent2">
                    <a:lumMod val="50000"/>
                  </a:schemeClr>
                </a:solidFill>
              </a:rPr>
              <a:t>sm.areaRec</a:t>
            </a:r>
            <a:r>
              <a:rPr lang="en-IN" dirty="0">
                <a:solidFill>
                  <a:schemeClr val="accent2">
                    <a:lumMod val="50000"/>
                  </a:schemeClr>
                </a:solidFill>
              </a:rPr>
              <a:t>(4,2);</a:t>
            </a:r>
          </a:p>
          <a:p>
            <a:r>
              <a:rPr lang="en-IN" dirty="0" err="1">
                <a:solidFill>
                  <a:schemeClr val="tx2">
                    <a:lumMod val="50000"/>
                  </a:schemeClr>
                </a:solidFill>
              </a:rPr>
              <a:t>System.out.println</a:t>
            </a:r>
            <a:r>
              <a:rPr lang="en-IN" dirty="0">
                <a:solidFill>
                  <a:schemeClr val="tx2">
                    <a:lumMod val="50000"/>
                  </a:schemeClr>
                </a:solidFill>
              </a:rPr>
              <a:t>(</a:t>
            </a:r>
            <a:r>
              <a:rPr lang="en-IN" dirty="0" err="1">
                <a:solidFill>
                  <a:schemeClr val="tx2">
                    <a:lumMod val="50000"/>
                  </a:schemeClr>
                </a:solidFill>
              </a:rPr>
              <a:t>areaR</a:t>
            </a:r>
            <a:r>
              <a:rPr lang="en-IN" dirty="0">
                <a:solidFill>
                  <a:schemeClr val="tx2">
                    <a:lumMod val="50000"/>
                  </a:schemeClr>
                </a:solidFill>
              </a:rPr>
              <a:t>+" is the area of rectangle");</a:t>
            </a:r>
          </a:p>
          <a:p>
            <a:endParaRPr lang="en-IN" dirty="0">
              <a:solidFill>
                <a:schemeClr val="tx2">
                  <a:lumMod val="50000"/>
                </a:schemeClr>
              </a:solidFill>
            </a:endParaRPr>
          </a:p>
          <a:p>
            <a:r>
              <a:rPr lang="en-IN" dirty="0">
                <a:solidFill>
                  <a:schemeClr val="tx2">
                    <a:lumMod val="50000"/>
                  </a:schemeClr>
                </a:solidFill>
              </a:rPr>
              <a:t>}</a:t>
            </a:r>
          </a:p>
          <a:p>
            <a:r>
              <a:rPr lang="en-IN" dirty="0">
                <a:solidFill>
                  <a:schemeClr val="tx2">
                    <a:lumMod val="50000"/>
                  </a:schemeClr>
                </a:solidFill>
              </a:rPr>
              <a:t>public static </a:t>
            </a:r>
            <a:r>
              <a:rPr lang="en-IN" dirty="0" err="1">
                <a:solidFill>
                  <a:schemeClr val="tx2">
                    <a:lumMod val="50000"/>
                  </a:schemeClr>
                </a:solidFill>
              </a:rPr>
              <a:t>int</a:t>
            </a:r>
            <a:r>
              <a:rPr lang="en-IN" dirty="0">
                <a:solidFill>
                  <a:schemeClr val="tx2">
                    <a:lumMod val="50000"/>
                  </a:schemeClr>
                </a:solidFill>
              </a:rPr>
              <a:t> </a:t>
            </a:r>
            <a:r>
              <a:rPr lang="en-IN" dirty="0" err="1">
                <a:solidFill>
                  <a:schemeClr val="tx2">
                    <a:lumMod val="50000"/>
                  </a:schemeClr>
                </a:solidFill>
              </a:rPr>
              <a:t>calcArea</a:t>
            </a:r>
            <a:r>
              <a:rPr lang="en-IN" dirty="0">
                <a:solidFill>
                  <a:schemeClr val="tx2">
                    <a:lumMod val="50000"/>
                  </a:schemeClr>
                </a:solidFill>
              </a:rPr>
              <a:t>(</a:t>
            </a:r>
            <a:r>
              <a:rPr lang="en-IN" dirty="0" err="1">
                <a:solidFill>
                  <a:schemeClr val="tx2">
                    <a:lumMod val="50000"/>
                  </a:schemeClr>
                </a:solidFill>
              </a:rPr>
              <a:t>int</a:t>
            </a:r>
            <a:r>
              <a:rPr lang="en-IN" dirty="0">
                <a:solidFill>
                  <a:schemeClr val="tx2">
                    <a:lumMod val="50000"/>
                  </a:schemeClr>
                </a:solidFill>
              </a:rPr>
              <a:t> side</a:t>
            </a:r>
            <a:r>
              <a:rPr lang="en-IN" dirty="0" smtClean="0">
                <a:solidFill>
                  <a:schemeClr val="tx2">
                    <a:lumMod val="50000"/>
                  </a:schemeClr>
                </a:solidFill>
              </a:rPr>
              <a:t>){</a:t>
            </a:r>
          </a:p>
          <a:p>
            <a:r>
              <a:rPr lang="en-IN" b="1" dirty="0">
                <a:solidFill>
                  <a:schemeClr val="accent6">
                    <a:lumMod val="75000"/>
                  </a:schemeClr>
                </a:solidFill>
              </a:rPr>
              <a:t>area=side*side</a:t>
            </a:r>
            <a:r>
              <a:rPr lang="en-IN" b="1" dirty="0" smtClean="0">
                <a:solidFill>
                  <a:schemeClr val="accent6">
                    <a:lumMod val="75000"/>
                  </a:schemeClr>
                </a:solidFill>
              </a:rPr>
              <a:t>;             //using static variable</a:t>
            </a:r>
            <a:endParaRPr lang="en-IN" b="1" dirty="0">
              <a:solidFill>
                <a:schemeClr val="accent6">
                  <a:lumMod val="75000"/>
                </a:schemeClr>
              </a:solidFill>
            </a:endParaRPr>
          </a:p>
          <a:p>
            <a:r>
              <a:rPr lang="en-IN" dirty="0">
                <a:solidFill>
                  <a:schemeClr val="tx2">
                    <a:lumMod val="50000"/>
                  </a:schemeClr>
                </a:solidFill>
              </a:rPr>
              <a:t>return area;</a:t>
            </a:r>
          </a:p>
          <a:p>
            <a:r>
              <a:rPr lang="en-IN" dirty="0" smtClean="0">
                <a:solidFill>
                  <a:schemeClr val="tx2">
                    <a:lumMod val="50000"/>
                  </a:schemeClr>
                </a:solidFill>
              </a:rPr>
              <a:t>}</a:t>
            </a:r>
          </a:p>
          <a:p>
            <a:r>
              <a:rPr lang="en-IN" dirty="0" smtClean="0">
                <a:solidFill>
                  <a:schemeClr val="tx2">
                    <a:lumMod val="50000"/>
                  </a:schemeClr>
                </a:solidFill>
              </a:rPr>
              <a:t>public  </a:t>
            </a:r>
            <a:r>
              <a:rPr lang="en-IN" dirty="0" err="1">
                <a:solidFill>
                  <a:schemeClr val="tx2">
                    <a:lumMod val="50000"/>
                  </a:schemeClr>
                </a:solidFill>
              </a:rPr>
              <a:t>int</a:t>
            </a:r>
            <a:r>
              <a:rPr lang="en-IN" dirty="0">
                <a:solidFill>
                  <a:schemeClr val="tx2">
                    <a:lumMod val="50000"/>
                  </a:schemeClr>
                </a:solidFill>
              </a:rPr>
              <a:t> </a:t>
            </a:r>
            <a:r>
              <a:rPr lang="en-IN" dirty="0" err="1">
                <a:solidFill>
                  <a:schemeClr val="tx2">
                    <a:lumMod val="50000"/>
                  </a:schemeClr>
                </a:solidFill>
              </a:rPr>
              <a:t>areaRec</a:t>
            </a:r>
            <a:r>
              <a:rPr lang="en-IN" dirty="0">
                <a:solidFill>
                  <a:schemeClr val="tx2">
                    <a:lumMod val="50000"/>
                  </a:schemeClr>
                </a:solidFill>
              </a:rPr>
              <a:t>(</a:t>
            </a:r>
            <a:r>
              <a:rPr lang="en-IN" dirty="0" err="1">
                <a:solidFill>
                  <a:schemeClr val="tx2">
                    <a:lumMod val="50000"/>
                  </a:schemeClr>
                </a:solidFill>
              </a:rPr>
              <a:t>int</a:t>
            </a:r>
            <a:r>
              <a:rPr lang="en-IN" dirty="0">
                <a:solidFill>
                  <a:schemeClr val="tx2">
                    <a:lumMod val="50000"/>
                  </a:schemeClr>
                </a:solidFill>
              </a:rPr>
              <a:t> </a:t>
            </a:r>
            <a:r>
              <a:rPr lang="en-IN" dirty="0" err="1">
                <a:solidFill>
                  <a:schemeClr val="tx2">
                    <a:lumMod val="50000"/>
                  </a:schemeClr>
                </a:solidFill>
              </a:rPr>
              <a:t>l,int</a:t>
            </a:r>
            <a:r>
              <a:rPr lang="en-IN" dirty="0">
                <a:solidFill>
                  <a:schemeClr val="tx2">
                    <a:lumMod val="50000"/>
                  </a:schemeClr>
                </a:solidFill>
              </a:rPr>
              <a:t> b){</a:t>
            </a:r>
          </a:p>
          <a:p>
            <a:r>
              <a:rPr lang="en-IN" b="1" dirty="0" smtClean="0">
                <a:solidFill>
                  <a:schemeClr val="accent6">
                    <a:lumMod val="75000"/>
                  </a:schemeClr>
                </a:solidFill>
              </a:rPr>
              <a:t>area=l*b</a:t>
            </a:r>
            <a:r>
              <a:rPr lang="en-IN" b="1" dirty="0">
                <a:solidFill>
                  <a:schemeClr val="accent6">
                    <a:lumMod val="75000"/>
                  </a:schemeClr>
                </a:solidFill>
              </a:rPr>
              <a:t>;</a:t>
            </a:r>
          </a:p>
          <a:p>
            <a:r>
              <a:rPr lang="en-IN" dirty="0">
                <a:solidFill>
                  <a:schemeClr val="tx2">
                    <a:lumMod val="50000"/>
                  </a:schemeClr>
                </a:solidFill>
              </a:rPr>
              <a:t>return area;</a:t>
            </a:r>
          </a:p>
          <a:p>
            <a:r>
              <a:rPr lang="en-IN" dirty="0" smtClean="0">
                <a:solidFill>
                  <a:schemeClr val="tx2">
                    <a:lumMod val="50000"/>
                  </a:schemeClr>
                </a:solidFill>
              </a:rPr>
              <a:t>}</a:t>
            </a:r>
            <a:endParaRPr lang="en-IN" dirty="0">
              <a:solidFill>
                <a:schemeClr val="tx2">
                  <a:lumMod val="50000"/>
                </a:schemeClr>
              </a:solidFill>
            </a:endParaRPr>
          </a:p>
          <a:p>
            <a:r>
              <a:rPr lang="en-IN" dirty="0">
                <a:solidFill>
                  <a:schemeClr val="tx2">
                    <a:lumMod val="50000"/>
                  </a:schemeClr>
                </a:solidFill>
              </a:rPr>
              <a:t>}</a:t>
            </a:r>
          </a:p>
          <a:p>
            <a:endParaRPr lang="en-IN" dirty="0">
              <a:solidFill>
                <a:schemeClr val="tx2">
                  <a:lumMod val="50000"/>
                </a:schemeClr>
              </a:solidFill>
            </a:endParaRPr>
          </a:p>
        </p:txBody>
      </p:sp>
    </p:spTree>
    <p:extLst>
      <p:ext uri="{BB962C8B-B14F-4D97-AF65-F5344CB8AC3E}">
        <p14:creationId xmlns:p14="http://schemas.microsoft.com/office/powerpoint/2010/main" val="153019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76672"/>
            <a:ext cx="6336704" cy="1754326"/>
          </a:xfrm>
          <a:prstGeom prst="rect">
            <a:avLst/>
          </a:prstGeom>
        </p:spPr>
        <p:txBody>
          <a:bodyPr wrap="square">
            <a:spAutoFit/>
          </a:bodyPr>
          <a:lstStyle/>
          <a:p>
            <a:r>
              <a:rPr lang="en-IN" dirty="0" smtClean="0">
                <a:solidFill>
                  <a:schemeClr val="tx2">
                    <a:lumMod val="50000"/>
                  </a:schemeClr>
                </a:solidFill>
              </a:rPr>
              <a:t>public </a:t>
            </a:r>
            <a:r>
              <a:rPr lang="en-IN" dirty="0">
                <a:solidFill>
                  <a:schemeClr val="tx2">
                    <a:lumMod val="50000"/>
                  </a:schemeClr>
                </a:solidFill>
              </a:rPr>
              <a:t>static </a:t>
            </a:r>
            <a:r>
              <a:rPr lang="en-IN" dirty="0" err="1">
                <a:solidFill>
                  <a:schemeClr val="tx2">
                    <a:lumMod val="50000"/>
                  </a:schemeClr>
                </a:solidFill>
              </a:rPr>
              <a:t>int</a:t>
            </a:r>
            <a:r>
              <a:rPr lang="en-IN" dirty="0">
                <a:solidFill>
                  <a:schemeClr val="tx2">
                    <a:lumMod val="50000"/>
                  </a:schemeClr>
                </a:solidFill>
              </a:rPr>
              <a:t> </a:t>
            </a:r>
            <a:r>
              <a:rPr lang="en-IN" dirty="0" err="1">
                <a:solidFill>
                  <a:schemeClr val="tx2">
                    <a:lumMod val="50000"/>
                  </a:schemeClr>
                </a:solidFill>
              </a:rPr>
              <a:t>calcArea</a:t>
            </a:r>
            <a:r>
              <a:rPr lang="en-IN" dirty="0">
                <a:solidFill>
                  <a:schemeClr val="tx2">
                    <a:lumMod val="50000"/>
                  </a:schemeClr>
                </a:solidFill>
              </a:rPr>
              <a:t>(</a:t>
            </a:r>
            <a:r>
              <a:rPr lang="en-IN" dirty="0" err="1">
                <a:solidFill>
                  <a:schemeClr val="tx2">
                    <a:lumMod val="50000"/>
                  </a:schemeClr>
                </a:solidFill>
              </a:rPr>
              <a:t>int</a:t>
            </a:r>
            <a:r>
              <a:rPr lang="en-IN" dirty="0">
                <a:solidFill>
                  <a:schemeClr val="tx2">
                    <a:lumMod val="50000"/>
                  </a:schemeClr>
                </a:solidFill>
              </a:rPr>
              <a:t> side</a:t>
            </a:r>
            <a:r>
              <a:rPr lang="en-IN" dirty="0" smtClean="0">
                <a:solidFill>
                  <a:schemeClr val="tx2">
                    <a:lumMod val="50000"/>
                  </a:schemeClr>
                </a:solidFill>
              </a:rPr>
              <a:t>){</a:t>
            </a:r>
            <a:endParaRPr lang="en-IN" dirty="0">
              <a:solidFill>
                <a:schemeClr val="tx2">
                  <a:lumMod val="50000"/>
                </a:schemeClr>
              </a:solidFill>
            </a:endParaRPr>
          </a:p>
          <a:p>
            <a:r>
              <a:rPr lang="en-IN" dirty="0">
                <a:solidFill>
                  <a:schemeClr val="tx2">
                    <a:lumMod val="50000"/>
                  </a:schemeClr>
                </a:solidFill>
              </a:rPr>
              <a:t>area=side*side</a:t>
            </a:r>
            <a:r>
              <a:rPr lang="en-IN" dirty="0" smtClean="0">
                <a:solidFill>
                  <a:schemeClr val="tx2">
                    <a:lumMod val="50000"/>
                  </a:schemeClr>
                </a:solidFill>
              </a:rPr>
              <a:t>;            </a:t>
            </a:r>
          </a:p>
          <a:p>
            <a:r>
              <a:rPr lang="en-IN" b="1" dirty="0" err="1">
                <a:solidFill>
                  <a:schemeClr val="accent2">
                    <a:lumMod val="60000"/>
                    <a:lumOff val="40000"/>
                  </a:schemeClr>
                </a:solidFill>
              </a:rPr>
              <a:t>i</a:t>
            </a:r>
            <a:r>
              <a:rPr lang="en-IN" b="1" dirty="0" err="1" smtClean="0">
                <a:solidFill>
                  <a:schemeClr val="accent2">
                    <a:lumMod val="60000"/>
                    <a:lumOff val="40000"/>
                  </a:schemeClr>
                </a:solidFill>
              </a:rPr>
              <a:t>nt</a:t>
            </a:r>
            <a:r>
              <a:rPr lang="en-IN" b="1" dirty="0" smtClean="0">
                <a:solidFill>
                  <a:schemeClr val="accent2">
                    <a:lumMod val="60000"/>
                    <a:lumOff val="40000"/>
                  </a:schemeClr>
                </a:solidFill>
              </a:rPr>
              <a:t> n = </a:t>
            </a:r>
            <a:r>
              <a:rPr lang="en-IN" b="1" dirty="0" err="1" smtClean="0">
                <a:solidFill>
                  <a:schemeClr val="accent2">
                    <a:lumMod val="60000"/>
                    <a:lumOff val="40000"/>
                  </a:schemeClr>
                </a:solidFill>
              </a:rPr>
              <a:t>sm.areaRec</a:t>
            </a:r>
            <a:r>
              <a:rPr lang="en-IN" b="1" dirty="0" smtClean="0">
                <a:solidFill>
                  <a:schemeClr val="accent2">
                    <a:lumMod val="60000"/>
                    <a:lumOff val="40000"/>
                  </a:schemeClr>
                </a:solidFill>
              </a:rPr>
              <a:t>(2,3); //local variable</a:t>
            </a:r>
          </a:p>
          <a:p>
            <a:r>
              <a:rPr lang="en-IN" dirty="0" err="1" smtClean="0">
                <a:solidFill>
                  <a:schemeClr val="tx2">
                    <a:lumMod val="50000"/>
                  </a:schemeClr>
                </a:solidFill>
              </a:rPr>
              <a:t>System.out.println</a:t>
            </a:r>
            <a:r>
              <a:rPr lang="en-IN" dirty="0" smtClean="0">
                <a:solidFill>
                  <a:schemeClr val="tx2">
                    <a:lumMod val="50000"/>
                  </a:schemeClr>
                </a:solidFill>
              </a:rPr>
              <a:t>(n+" </a:t>
            </a:r>
            <a:r>
              <a:rPr lang="en-IN" dirty="0">
                <a:solidFill>
                  <a:schemeClr val="tx2">
                    <a:lumMod val="50000"/>
                  </a:schemeClr>
                </a:solidFill>
              </a:rPr>
              <a:t>is the area of rectangle</a:t>
            </a:r>
            <a:r>
              <a:rPr lang="en-IN" dirty="0" smtClean="0">
                <a:solidFill>
                  <a:schemeClr val="tx2">
                    <a:lumMod val="50000"/>
                  </a:schemeClr>
                </a:solidFill>
              </a:rPr>
              <a:t>");</a:t>
            </a:r>
            <a:endParaRPr lang="en-IN" b="1" dirty="0">
              <a:solidFill>
                <a:schemeClr val="accent6">
                  <a:lumMod val="75000"/>
                </a:schemeClr>
              </a:solidFill>
            </a:endParaRPr>
          </a:p>
          <a:p>
            <a:r>
              <a:rPr lang="en-IN" dirty="0">
                <a:solidFill>
                  <a:schemeClr val="tx2">
                    <a:lumMod val="50000"/>
                  </a:schemeClr>
                </a:solidFill>
              </a:rPr>
              <a:t>return area;</a:t>
            </a:r>
          </a:p>
          <a:p>
            <a:r>
              <a:rPr lang="en-IN" dirty="0">
                <a:solidFill>
                  <a:schemeClr val="tx2">
                    <a:lumMod val="50000"/>
                  </a:schemeClr>
                </a:solidFill>
              </a:rPr>
              <a:t>}</a:t>
            </a:r>
          </a:p>
        </p:txBody>
      </p:sp>
    </p:spTree>
    <p:extLst>
      <p:ext uri="{BB962C8B-B14F-4D97-AF65-F5344CB8AC3E}">
        <p14:creationId xmlns:p14="http://schemas.microsoft.com/office/powerpoint/2010/main" val="4091241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4849341"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CONSTRUCTORS</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TextBox 2"/>
          <p:cNvSpPr txBox="1"/>
          <p:nvPr/>
        </p:nvSpPr>
        <p:spPr>
          <a:xfrm>
            <a:off x="1259632" y="1628800"/>
            <a:ext cx="7344816" cy="161582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200" dirty="0" smtClean="0"/>
              <a:t>It is a special type of method which has a same name as class name and does not have any return type.</a:t>
            </a:r>
          </a:p>
          <a:p>
            <a:pPr marL="342900" indent="-342900">
              <a:lnSpc>
                <a:spcPct val="150000"/>
              </a:lnSpc>
              <a:buFont typeface="Arial" panose="020B0604020202020204" pitchFamily="34" charset="0"/>
              <a:buChar char="•"/>
            </a:pPr>
            <a:r>
              <a:rPr lang="en-IN" sz="2200" dirty="0" smtClean="0"/>
              <a:t>Invoked when object is created.</a:t>
            </a:r>
            <a:endParaRPr lang="en-IN" sz="2200" dirty="0"/>
          </a:p>
        </p:txBody>
      </p:sp>
      <p:sp>
        <p:nvSpPr>
          <p:cNvPr id="4" name="TextBox 3"/>
          <p:cNvSpPr txBox="1"/>
          <p:nvPr/>
        </p:nvSpPr>
        <p:spPr>
          <a:xfrm>
            <a:off x="61660" y="4941168"/>
            <a:ext cx="4258312" cy="646331"/>
          </a:xfrm>
          <a:prstGeom prst="rect">
            <a:avLst/>
          </a:prstGeom>
          <a:noFill/>
        </p:spPr>
        <p:txBody>
          <a:bodyPr wrap="square" rtlCol="0">
            <a:spAutoFit/>
          </a:bodyPr>
          <a:lstStyle/>
          <a:p>
            <a:r>
              <a:rPr lang="en-IN" dirty="0"/>
              <a:t>public class demo</a:t>
            </a:r>
            <a:r>
              <a:rPr lang="en-IN" dirty="0" smtClean="0"/>
              <a:t>{</a:t>
            </a:r>
          </a:p>
          <a:p>
            <a:r>
              <a:rPr lang="en-IN" dirty="0" smtClean="0"/>
              <a:t>}</a:t>
            </a:r>
          </a:p>
        </p:txBody>
      </p:sp>
      <p:cxnSp>
        <p:nvCxnSpPr>
          <p:cNvPr id="8" name="Straight Connector 7"/>
          <p:cNvCxnSpPr/>
          <p:nvPr/>
        </p:nvCxnSpPr>
        <p:spPr>
          <a:xfrm>
            <a:off x="4355976" y="4789601"/>
            <a:ext cx="0" cy="2068399"/>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4789601"/>
            <a:ext cx="914400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99992" y="4789601"/>
            <a:ext cx="4572000" cy="2031325"/>
          </a:xfrm>
          <a:prstGeom prst="rect">
            <a:avLst/>
          </a:prstGeom>
        </p:spPr>
        <p:txBody>
          <a:bodyPr>
            <a:spAutoFit/>
          </a:bodyPr>
          <a:lstStyle/>
          <a:p>
            <a:r>
              <a:rPr lang="en-IN" dirty="0"/>
              <a:t>D:\UST_Global\java&gt;javac demo.java</a:t>
            </a:r>
          </a:p>
          <a:p>
            <a:endParaRPr lang="en-IN" dirty="0"/>
          </a:p>
          <a:p>
            <a:r>
              <a:rPr lang="en-IN" dirty="0"/>
              <a:t>D:\UST_Global\java&gt;javap demo</a:t>
            </a:r>
          </a:p>
          <a:p>
            <a:r>
              <a:rPr lang="en-IN" dirty="0"/>
              <a:t>Compiled from "demo.java"</a:t>
            </a:r>
          </a:p>
          <a:p>
            <a:r>
              <a:rPr lang="en-IN" dirty="0"/>
              <a:t>public class demo {</a:t>
            </a:r>
          </a:p>
          <a:p>
            <a:r>
              <a:rPr lang="en-IN" dirty="0"/>
              <a:t>  public demo();</a:t>
            </a:r>
          </a:p>
          <a:p>
            <a:r>
              <a:rPr lang="en-IN" dirty="0"/>
              <a:t>}</a:t>
            </a:r>
          </a:p>
        </p:txBody>
      </p:sp>
    </p:spTree>
    <p:extLst>
      <p:ext uri="{BB962C8B-B14F-4D97-AF65-F5344CB8AC3E}">
        <p14:creationId xmlns:p14="http://schemas.microsoft.com/office/powerpoint/2010/main" val="3381706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1189" y="1628800"/>
            <a:ext cx="7848872" cy="3785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smtClean="0"/>
              <a:t>Methods are named block of codes which performs specific tasks</a:t>
            </a:r>
          </a:p>
          <a:p>
            <a:pPr marL="342900" indent="-342900">
              <a:lnSpc>
                <a:spcPct val="150000"/>
              </a:lnSpc>
              <a:buFont typeface="Arial" panose="020B0604020202020204" pitchFamily="34" charset="0"/>
              <a:buChar char="•"/>
            </a:pPr>
            <a:r>
              <a:rPr lang="en-IN" sz="2000" dirty="0" smtClean="0"/>
              <a:t>Method being called is known as called method</a:t>
            </a:r>
          </a:p>
          <a:p>
            <a:pPr marL="342900" indent="-342900">
              <a:lnSpc>
                <a:spcPct val="150000"/>
              </a:lnSpc>
              <a:buFont typeface="Arial" panose="020B0604020202020204" pitchFamily="34" charset="0"/>
              <a:buChar char="•"/>
            </a:pPr>
            <a:r>
              <a:rPr lang="en-IN" sz="2000" dirty="0" smtClean="0"/>
              <a:t>Method calling a method is known as calling method.</a:t>
            </a:r>
          </a:p>
          <a:p>
            <a:pPr marL="342900" indent="-342900">
              <a:lnSpc>
                <a:spcPct val="150000"/>
              </a:lnSpc>
              <a:buFont typeface="Arial" panose="020B0604020202020204" pitchFamily="34" charset="0"/>
              <a:buChar char="•"/>
            </a:pPr>
            <a:r>
              <a:rPr lang="en-IN" sz="2000" dirty="0" smtClean="0"/>
              <a:t>One class can contain multiple methods.</a:t>
            </a:r>
          </a:p>
          <a:p>
            <a:pPr marL="342900" indent="-342900">
              <a:lnSpc>
                <a:spcPct val="150000"/>
              </a:lnSpc>
              <a:buFont typeface="Arial" panose="020B0604020202020204" pitchFamily="34" charset="0"/>
              <a:buChar char="•"/>
            </a:pPr>
            <a:r>
              <a:rPr lang="en-IN" sz="2000" dirty="0" smtClean="0"/>
              <a:t>But method cannot contain another method inside it.</a:t>
            </a:r>
          </a:p>
          <a:p>
            <a:pPr marL="342900" indent="-342900">
              <a:lnSpc>
                <a:spcPct val="150000"/>
              </a:lnSpc>
              <a:buFont typeface="Arial" panose="020B0604020202020204" pitchFamily="34" charset="0"/>
              <a:buChar char="•"/>
            </a:pPr>
            <a:r>
              <a:rPr lang="en-IN" sz="2000" dirty="0" smtClean="0"/>
              <a:t>Any pre-defined words in java starting with small letter is a method which should have () after the name of the method. If there is no () then it is a variable.</a:t>
            </a:r>
            <a:endParaRPr lang="en-IN" sz="2000" dirty="0"/>
          </a:p>
        </p:txBody>
      </p:sp>
      <p:sp>
        <p:nvSpPr>
          <p:cNvPr id="3" name="Rectangle 2"/>
          <p:cNvSpPr/>
          <p:nvPr/>
        </p:nvSpPr>
        <p:spPr>
          <a:xfrm>
            <a:off x="980340" y="476672"/>
            <a:ext cx="3140604" cy="923330"/>
          </a:xfrm>
          <a:prstGeom prst="rect">
            <a:avLst/>
          </a:prstGeom>
          <a:solidFill>
            <a:schemeClr val="accent2">
              <a:lumMod val="20000"/>
              <a:lumOff val="80000"/>
            </a:schemeClr>
          </a:solid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METHODS</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6326764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00" y="24537"/>
            <a:ext cx="4872732" cy="2031325"/>
          </a:xfrm>
          <a:prstGeom prst="rect">
            <a:avLst/>
          </a:prstGeom>
        </p:spPr>
        <p:txBody>
          <a:bodyPr wrap="square">
            <a:spAutoFit/>
          </a:bodyPr>
          <a:lstStyle/>
          <a:p>
            <a:endParaRPr lang="en-IN" dirty="0" smtClean="0"/>
          </a:p>
          <a:p>
            <a:r>
              <a:rPr lang="en-IN" dirty="0" smtClean="0"/>
              <a:t>public class demo{</a:t>
            </a:r>
          </a:p>
          <a:p>
            <a:r>
              <a:rPr lang="en-IN" dirty="0" smtClean="0"/>
              <a:t>	public demo(</a:t>
            </a:r>
            <a:r>
              <a:rPr lang="en-IN" dirty="0" err="1" smtClean="0"/>
              <a:t>int</a:t>
            </a:r>
            <a:r>
              <a:rPr lang="en-IN" dirty="0" smtClean="0"/>
              <a:t> </a:t>
            </a:r>
            <a:r>
              <a:rPr lang="en-IN" dirty="0" err="1" smtClean="0"/>
              <a:t>i</a:t>
            </a:r>
            <a:r>
              <a:rPr lang="en-IN" dirty="0" smtClean="0"/>
              <a:t>){</a:t>
            </a:r>
          </a:p>
          <a:p>
            <a:r>
              <a:rPr lang="en-IN" dirty="0" smtClean="0"/>
              <a:t>	}</a:t>
            </a:r>
          </a:p>
          <a:p>
            <a:r>
              <a:rPr lang="en-IN" dirty="0" smtClean="0"/>
              <a:t>	public static void main(String </a:t>
            </a:r>
            <a:r>
              <a:rPr lang="en-IN" dirty="0" err="1" smtClean="0"/>
              <a:t>args</a:t>
            </a:r>
            <a:r>
              <a:rPr lang="en-IN" dirty="0" smtClean="0"/>
              <a:t>[]){</a:t>
            </a:r>
          </a:p>
          <a:p>
            <a:r>
              <a:rPr lang="en-IN" dirty="0" smtClean="0"/>
              <a:t>	}</a:t>
            </a:r>
          </a:p>
          <a:p>
            <a:r>
              <a:rPr lang="en-IN" dirty="0" smtClean="0"/>
              <a:t>}</a:t>
            </a:r>
            <a:endParaRPr lang="en-IN" dirty="0"/>
          </a:p>
        </p:txBody>
      </p:sp>
      <p:sp>
        <p:nvSpPr>
          <p:cNvPr id="3" name="Rectangle 2"/>
          <p:cNvSpPr/>
          <p:nvPr/>
        </p:nvSpPr>
        <p:spPr>
          <a:xfrm>
            <a:off x="4559300" y="28476"/>
            <a:ext cx="4572000" cy="2585323"/>
          </a:xfrm>
          <a:prstGeom prst="rect">
            <a:avLst/>
          </a:prstGeom>
        </p:spPr>
        <p:txBody>
          <a:bodyPr>
            <a:spAutoFit/>
          </a:bodyPr>
          <a:lstStyle/>
          <a:p>
            <a:endParaRPr lang="en-IN" dirty="0" smtClean="0"/>
          </a:p>
          <a:p>
            <a:r>
              <a:rPr lang="en-IN" dirty="0" smtClean="0"/>
              <a:t>D</a:t>
            </a:r>
            <a:r>
              <a:rPr lang="en-IN" dirty="0"/>
              <a:t>:\UST_Global\java&gt;javac demo.java</a:t>
            </a:r>
          </a:p>
          <a:p>
            <a:endParaRPr lang="en-IN" dirty="0"/>
          </a:p>
          <a:p>
            <a:r>
              <a:rPr lang="en-IN" dirty="0"/>
              <a:t>D:\UST_Global\java&gt;javap demo</a:t>
            </a:r>
          </a:p>
          <a:p>
            <a:r>
              <a:rPr lang="en-IN" dirty="0"/>
              <a:t>Compiled from "demo.java"</a:t>
            </a:r>
          </a:p>
          <a:p>
            <a:r>
              <a:rPr lang="en-IN" dirty="0"/>
              <a:t>public class demo {</a:t>
            </a:r>
          </a:p>
          <a:p>
            <a:r>
              <a:rPr lang="en-IN" dirty="0"/>
              <a:t>  public demo(</a:t>
            </a:r>
            <a:r>
              <a:rPr lang="en-IN" dirty="0" err="1"/>
              <a:t>int</a:t>
            </a:r>
            <a:r>
              <a:rPr lang="en-IN" dirty="0"/>
              <a:t>);</a:t>
            </a:r>
          </a:p>
          <a:p>
            <a:r>
              <a:rPr lang="en-IN" dirty="0"/>
              <a:t>  public static void main(</a:t>
            </a:r>
            <a:r>
              <a:rPr lang="en-IN" dirty="0" err="1"/>
              <a:t>java.lang.String</a:t>
            </a:r>
            <a:r>
              <a:rPr lang="en-IN" dirty="0"/>
              <a:t>[]);</a:t>
            </a:r>
          </a:p>
          <a:p>
            <a:r>
              <a:rPr lang="en-IN" dirty="0"/>
              <a:t>}</a:t>
            </a:r>
          </a:p>
        </p:txBody>
      </p:sp>
      <p:sp>
        <p:nvSpPr>
          <p:cNvPr id="4" name="Rectangle 3"/>
          <p:cNvSpPr/>
          <p:nvPr/>
        </p:nvSpPr>
        <p:spPr>
          <a:xfrm>
            <a:off x="-28972" y="2501468"/>
            <a:ext cx="4961012" cy="1477328"/>
          </a:xfrm>
          <a:prstGeom prst="rect">
            <a:avLst/>
          </a:prstGeom>
        </p:spPr>
        <p:txBody>
          <a:bodyPr wrap="square">
            <a:spAutoFit/>
          </a:bodyPr>
          <a:lstStyle/>
          <a:p>
            <a:endParaRPr lang="en-IN" dirty="0" smtClean="0"/>
          </a:p>
          <a:p>
            <a:r>
              <a:rPr lang="en-IN" dirty="0" smtClean="0"/>
              <a:t>public </a:t>
            </a:r>
            <a:r>
              <a:rPr lang="en-IN" dirty="0"/>
              <a:t>class demo{</a:t>
            </a:r>
          </a:p>
          <a:p>
            <a:r>
              <a:rPr lang="en-IN" dirty="0"/>
              <a:t>	public static void main(String </a:t>
            </a:r>
            <a:r>
              <a:rPr lang="en-IN" dirty="0" err="1"/>
              <a:t>args</a:t>
            </a:r>
            <a:r>
              <a:rPr lang="en-IN" dirty="0"/>
              <a:t>[]){</a:t>
            </a:r>
          </a:p>
          <a:p>
            <a:r>
              <a:rPr lang="en-IN" dirty="0"/>
              <a:t>	}</a:t>
            </a:r>
          </a:p>
          <a:p>
            <a:r>
              <a:rPr lang="en-IN" dirty="0"/>
              <a:t>}</a:t>
            </a:r>
          </a:p>
        </p:txBody>
      </p:sp>
      <p:sp>
        <p:nvSpPr>
          <p:cNvPr id="5" name="Rectangle 4"/>
          <p:cNvSpPr/>
          <p:nvPr/>
        </p:nvSpPr>
        <p:spPr>
          <a:xfrm>
            <a:off x="4595316" y="2492896"/>
            <a:ext cx="4572000" cy="2585323"/>
          </a:xfrm>
          <a:prstGeom prst="rect">
            <a:avLst/>
          </a:prstGeom>
        </p:spPr>
        <p:txBody>
          <a:bodyPr>
            <a:spAutoFit/>
          </a:bodyPr>
          <a:lstStyle/>
          <a:p>
            <a:endParaRPr lang="en-IN" dirty="0" smtClean="0"/>
          </a:p>
          <a:p>
            <a:r>
              <a:rPr lang="en-IN" dirty="0" smtClean="0"/>
              <a:t>D</a:t>
            </a:r>
            <a:r>
              <a:rPr lang="en-IN" dirty="0"/>
              <a:t>:\UST_Global\java&gt;javac demo.java</a:t>
            </a:r>
          </a:p>
          <a:p>
            <a:endParaRPr lang="en-IN" dirty="0"/>
          </a:p>
          <a:p>
            <a:r>
              <a:rPr lang="en-IN" dirty="0"/>
              <a:t>D:\UST_Global\java&gt;javap demo</a:t>
            </a:r>
          </a:p>
          <a:p>
            <a:r>
              <a:rPr lang="en-IN" dirty="0"/>
              <a:t>Compiled from "demo.java"</a:t>
            </a:r>
          </a:p>
          <a:p>
            <a:r>
              <a:rPr lang="en-IN" dirty="0"/>
              <a:t>public class demo {</a:t>
            </a:r>
          </a:p>
          <a:p>
            <a:r>
              <a:rPr lang="en-IN" dirty="0"/>
              <a:t>  public demo();</a:t>
            </a:r>
          </a:p>
          <a:p>
            <a:r>
              <a:rPr lang="en-IN" dirty="0"/>
              <a:t>  public static void main(</a:t>
            </a:r>
            <a:r>
              <a:rPr lang="en-IN" dirty="0" err="1"/>
              <a:t>java.lang.String</a:t>
            </a:r>
            <a:r>
              <a:rPr lang="en-IN" dirty="0"/>
              <a:t>[]);</a:t>
            </a:r>
          </a:p>
          <a:p>
            <a:r>
              <a:rPr lang="en-IN" dirty="0"/>
              <a:t>}</a:t>
            </a:r>
          </a:p>
        </p:txBody>
      </p:sp>
      <p:cxnSp>
        <p:nvCxnSpPr>
          <p:cNvPr id="6" name="Straight Connector 5"/>
          <p:cNvCxnSpPr/>
          <p:nvPr/>
        </p:nvCxnSpPr>
        <p:spPr>
          <a:xfrm>
            <a:off x="-12700" y="5078219"/>
            <a:ext cx="914400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972" y="2780928"/>
            <a:ext cx="914400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43028" y="286937"/>
            <a:ext cx="16272" cy="4791282"/>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241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531044"/>
            <a:ext cx="7632848"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b="1" u="sng" dirty="0" smtClean="0">
                <a:solidFill>
                  <a:schemeClr val="accent1"/>
                </a:solidFill>
              </a:rPr>
              <a:t>No-argument constructor </a:t>
            </a:r>
            <a:r>
              <a:rPr lang="en-IN" dirty="0" smtClean="0"/>
              <a:t>will be created by programmer.</a:t>
            </a:r>
          </a:p>
          <a:p>
            <a:pPr marL="285750" indent="-285750">
              <a:lnSpc>
                <a:spcPct val="150000"/>
              </a:lnSpc>
              <a:buFont typeface="Arial" panose="020B0604020202020204" pitchFamily="34" charset="0"/>
              <a:buChar char="•"/>
            </a:pPr>
            <a:r>
              <a:rPr lang="en-IN" dirty="0" smtClean="0"/>
              <a:t>Can have statements inside body.</a:t>
            </a:r>
          </a:p>
          <a:p>
            <a:endParaRPr lang="en-IN" dirty="0" smtClean="0"/>
          </a:p>
          <a:p>
            <a:r>
              <a:rPr lang="en-IN" b="1" dirty="0" smtClean="0">
                <a:solidFill>
                  <a:schemeClr val="accent2">
                    <a:lumMod val="75000"/>
                  </a:schemeClr>
                </a:solidFill>
              </a:rPr>
              <a:t>        public </a:t>
            </a:r>
            <a:r>
              <a:rPr lang="en-IN" b="1" dirty="0" err="1">
                <a:solidFill>
                  <a:schemeClr val="accent2">
                    <a:lumMod val="75000"/>
                  </a:schemeClr>
                </a:solidFill>
              </a:rPr>
              <a:t>ConstructorExample</a:t>
            </a:r>
            <a:r>
              <a:rPr lang="en-IN" b="1" dirty="0">
                <a:solidFill>
                  <a:schemeClr val="accent2">
                    <a:lumMod val="75000"/>
                  </a:schemeClr>
                </a:solidFill>
              </a:rPr>
              <a:t>() {</a:t>
            </a:r>
          </a:p>
          <a:p>
            <a:r>
              <a:rPr lang="en-IN" b="1" dirty="0" smtClean="0">
                <a:solidFill>
                  <a:schemeClr val="accent2">
                    <a:lumMod val="75000"/>
                  </a:schemeClr>
                </a:solidFill>
              </a:rPr>
              <a:t>                 </a:t>
            </a:r>
            <a:r>
              <a:rPr lang="en-IN" b="1" dirty="0" err="1" smtClean="0">
                <a:solidFill>
                  <a:schemeClr val="accent2">
                    <a:lumMod val="75000"/>
                  </a:schemeClr>
                </a:solidFill>
              </a:rPr>
              <a:t>System.out.print</a:t>
            </a:r>
            <a:r>
              <a:rPr lang="en-IN" b="1" dirty="0">
                <a:solidFill>
                  <a:schemeClr val="accent2">
                    <a:lumMod val="75000"/>
                  </a:schemeClr>
                </a:solidFill>
              </a:rPr>
              <a:t>("</a:t>
            </a:r>
            <a:r>
              <a:rPr lang="en-IN" b="1" dirty="0" err="1">
                <a:solidFill>
                  <a:schemeClr val="accent2">
                    <a:lumMod val="75000"/>
                  </a:schemeClr>
                </a:solidFill>
              </a:rPr>
              <a:t>helloo</a:t>
            </a:r>
            <a:r>
              <a:rPr lang="en-IN" b="1" dirty="0">
                <a:solidFill>
                  <a:schemeClr val="accent2">
                    <a:lumMod val="75000"/>
                  </a:schemeClr>
                </a:solidFill>
              </a:rPr>
              <a:t> </a:t>
            </a:r>
            <a:r>
              <a:rPr lang="en-IN" b="1" dirty="0" err="1">
                <a:solidFill>
                  <a:schemeClr val="accent2">
                    <a:lumMod val="75000"/>
                  </a:schemeClr>
                </a:solidFill>
              </a:rPr>
              <a:t>Vibha</a:t>
            </a:r>
            <a:r>
              <a:rPr lang="en-IN" b="1" dirty="0">
                <a:solidFill>
                  <a:schemeClr val="accent2">
                    <a:lumMod val="75000"/>
                  </a:schemeClr>
                </a:solidFill>
              </a:rPr>
              <a:t>");</a:t>
            </a:r>
          </a:p>
          <a:p>
            <a:r>
              <a:rPr lang="en-IN" b="1" dirty="0" smtClean="0">
                <a:solidFill>
                  <a:schemeClr val="accent2">
                    <a:lumMod val="75000"/>
                  </a:schemeClr>
                </a:solidFill>
              </a:rPr>
              <a:t>        }</a:t>
            </a:r>
            <a:endParaRPr lang="en-IN" b="1" dirty="0">
              <a:solidFill>
                <a:schemeClr val="accent2">
                  <a:lumMod val="75000"/>
                </a:schemeClr>
              </a:solidFill>
            </a:endParaRPr>
          </a:p>
          <a:p>
            <a:r>
              <a:rPr lang="en-IN" b="1" dirty="0" smtClean="0">
                <a:solidFill>
                  <a:schemeClr val="accent2">
                    <a:lumMod val="75000"/>
                  </a:schemeClr>
                </a:solidFill>
              </a:rPr>
              <a:t>        public </a:t>
            </a:r>
            <a:r>
              <a:rPr lang="en-IN" b="1" dirty="0">
                <a:solidFill>
                  <a:schemeClr val="accent2">
                    <a:lumMod val="75000"/>
                  </a:schemeClr>
                </a:solidFill>
              </a:rPr>
              <a:t>static void main(String[] </a:t>
            </a:r>
            <a:r>
              <a:rPr lang="en-IN" b="1" dirty="0" err="1">
                <a:solidFill>
                  <a:schemeClr val="accent2">
                    <a:lumMod val="75000"/>
                  </a:schemeClr>
                </a:solidFill>
              </a:rPr>
              <a:t>args</a:t>
            </a:r>
            <a:r>
              <a:rPr lang="en-IN" b="1" dirty="0">
                <a:solidFill>
                  <a:schemeClr val="accent2">
                    <a:lumMod val="75000"/>
                  </a:schemeClr>
                </a:solidFill>
              </a:rPr>
              <a:t>) </a:t>
            </a:r>
            <a:r>
              <a:rPr lang="en-IN" b="1" dirty="0" smtClean="0">
                <a:solidFill>
                  <a:schemeClr val="accent2">
                    <a:lumMod val="75000"/>
                  </a:schemeClr>
                </a:solidFill>
              </a:rPr>
              <a:t>{</a:t>
            </a:r>
            <a:endParaRPr lang="en-IN" b="1" dirty="0">
              <a:solidFill>
                <a:schemeClr val="accent2">
                  <a:lumMod val="75000"/>
                </a:schemeClr>
              </a:solidFill>
            </a:endParaRPr>
          </a:p>
          <a:p>
            <a:r>
              <a:rPr lang="en-IN" b="1" dirty="0" smtClean="0">
                <a:solidFill>
                  <a:schemeClr val="accent2">
                    <a:lumMod val="75000"/>
                  </a:schemeClr>
                </a:solidFill>
              </a:rPr>
              <a:t>               </a:t>
            </a:r>
            <a:r>
              <a:rPr lang="en-IN" b="1" dirty="0" err="1" smtClean="0">
                <a:solidFill>
                  <a:schemeClr val="accent2">
                    <a:lumMod val="75000"/>
                  </a:schemeClr>
                </a:solidFill>
              </a:rPr>
              <a:t>ConstructorExample</a:t>
            </a:r>
            <a:r>
              <a:rPr lang="en-IN" b="1" dirty="0" smtClean="0">
                <a:solidFill>
                  <a:schemeClr val="accent2">
                    <a:lumMod val="75000"/>
                  </a:schemeClr>
                </a:solidFill>
              </a:rPr>
              <a:t> </a:t>
            </a:r>
            <a:r>
              <a:rPr lang="en-IN" b="1" u="sng" dirty="0" err="1">
                <a:solidFill>
                  <a:schemeClr val="accent2">
                    <a:lumMod val="75000"/>
                  </a:schemeClr>
                </a:solidFill>
              </a:rPr>
              <a:t>ce</a:t>
            </a:r>
            <a:r>
              <a:rPr lang="en-IN" b="1" u="sng" dirty="0">
                <a:solidFill>
                  <a:schemeClr val="accent2">
                    <a:lumMod val="75000"/>
                  </a:schemeClr>
                </a:solidFill>
              </a:rPr>
              <a:t>= new </a:t>
            </a:r>
            <a:r>
              <a:rPr lang="en-IN" b="1" u="sng" dirty="0" err="1">
                <a:solidFill>
                  <a:schemeClr val="accent2">
                    <a:lumMod val="75000"/>
                  </a:schemeClr>
                </a:solidFill>
              </a:rPr>
              <a:t>ConstructorExample</a:t>
            </a:r>
            <a:r>
              <a:rPr lang="en-IN" b="1" u="sng" dirty="0">
                <a:solidFill>
                  <a:schemeClr val="accent2">
                    <a:lumMod val="75000"/>
                  </a:schemeClr>
                </a:solidFill>
              </a:rPr>
              <a:t>();</a:t>
            </a:r>
          </a:p>
          <a:p>
            <a:r>
              <a:rPr lang="en-IN" b="1" dirty="0" smtClean="0">
                <a:solidFill>
                  <a:schemeClr val="accent2">
                    <a:lumMod val="75000"/>
                  </a:schemeClr>
                </a:solidFill>
              </a:rPr>
              <a:t>       }</a:t>
            </a:r>
          </a:p>
          <a:p>
            <a:endParaRPr lang="en-IN" dirty="0"/>
          </a:p>
          <a:p>
            <a:pPr marL="285750" indent="-285750">
              <a:lnSpc>
                <a:spcPct val="150000"/>
              </a:lnSpc>
              <a:buFont typeface="Arial" panose="020B0604020202020204" pitchFamily="34" charset="0"/>
              <a:buChar char="•"/>
            </a:pPr>
            <a:r>
              <a:rPr lang="en-IN" b="1" u="sng" dirty="0" smtClean="0">
                <a:solidFill>
                  <a:schemeClr val="accent1"/>
                </a:solidFill>
              </a:rPr>
              <a:t>Default constructor </a:t>
            </a:r>
            <a:r>
              <a:rPr lang="en-IN" dirty="0" smtClean="0"/>
              <a:t>will be created by compiler.</a:t>
            </a:r>
          </a:p>
          <a:p>
            <a:pPr marL="285750" indent="-285750">
              <a:lnSpc>
                <a:spcPct val="150000"/>
              </a:lnSpc>
              <a:buFont typeface="Arial" panose="020B0604020202020204" pitchFamily="34" charset="0"/>
              <a:buChar char="•"/>
            </a:pPr>
            <a:r>
              <a:rPr lang="en-IN" dirty="0" smtClean="0"/>
              <a:t>Cannot have any statements inside body.</a:t>
            </a:r>
          </a:p>
        </p:txBody>
      </p:sp>
      <p:sp>
        <p:nvSpPr>
          <p:cNvPr id="3" name="Rectangle 2"/>
          <p:cNvSpPr/>
          <p:nvPr/>
        </p:nvSpPr>
        <p:spPr>
          <a:xfrm>
            <a:off x="971600" y="5373216"/>
            <a:ext cx="6048672" cy="923330"/>
          </a:xfrm>
          <a:prstGeom prst="rect">
            <a:avLst/>
          </a:prstGeom>
        </p:spPr>
        <p:txBody>
          <a:bodyPr wrap="square">
            <a:spAutoFit/>
          </a:bodyPr>
          <a:lstStyle/>
          <a:p>
            <a:r>
              <a:rPr lang="en-IN" b="1" dirty="0">
                <a:solidFill>
                  <a:schemeClr val="accent2">
                    <a:lumMod val="75000"/>
                  </a:schemeClr>
                </a:solidFill>
              </a:rPr>
              <a:t>public </a:t>
            </a:r>
            <a:r>
              <a:rPr lang="en-IN" b="1" dirty="0" err="1">
                <a:solidFill>
                  <a:schemeClr val="accent2">
                    <a:lumMod val="75000"/>
                  </a:schemeClr>
                </a:solidFill>
              </a:rPr>
              <a:t>ConstructorExample</a:t>
            </a:r>
            <a:r>
              <a:rPr lang="en-IN" b="1" dirty="0">
                <a:solidFill>
                  <a:schemeClr val="accent2">
                    <a:lumMod val="75000"/>
                  </a:schemeClr>
                </a:solidFill>
              </a:rPr>
              <a:t>(String </a:t>
            </a:r>
            <a:r>
              <a:rPr lang="en-IN" b="1" dirty="0" err="1">
                <a:solidFill>
                  <a:schemeClr val="accent2">
                    <a:lumMod val="75000"/>
                  </a:schemeClr>
                </a:solidFill>
              </a:rPr>
              <a:t>i</a:t>
            </a:r>
            <a:r>
              <a:rPr lang="en-IN" b="1" dirty="0">
                <a:solidFill>
                  <a:schemeClr val="accent2">
                    <a:lumMod val="75000"/>
                  </a:schemeClr>
                </a:solidFill>
              </a:rPr>
              <a:t>) {</a:t>
            </a:r>
          </a:p>
          <a:p>
            <a:r>
              <a:rPr lang="en-IN" b="1" dirty="0" err="1">
                <a:solidFill>
                  <a:schemeClr val="accent2">
                    <a:lumMod val="75000"/>
                  </a:schemeClr>
                </a:solidFill>
              </a:rPr>
              <a:t>System.out.println</a:t>
            </a:r>
            <a:r>
              <a:rPr lang="en-IN" b="1" dirty="0">
                <a:solidFill>
                  <a:schemeClr val="accent2">
                    <a:lumMod val="75000"/>
                  </a:schemeClr>
                </a:solidFill>
              </a:rPr>
              <a:t>("</a:t>
            </a:r>
            <a:r>
              <a:rPr lang="en-IN" b="1" dirty="0" err="1">
                <a:solidFill>
                  <a:schemeClr val="accent2">
                    <a:lumMod val="75000"/>
                  </a:schemeClr>
                </a:solidFill>
              </a:rPr>
              <a:t>helloo</a:t>
            </a:r>
            <a:r>
              <a:rPr lang="en-IN" b="1" dirty="0">
                <a:solidFill>
                  <a:schemeClr val="accent2">
                    <a:lumMod val="75000"/>
                  </a:schemeClr>
                </a:solidFill>
              </a:rPr>
              <a:t> </a:t>
            </a:r>
            <a:r>
              <a:rPr lang="en-IN" b="1" dirty="0" err="1">
                <a:solidFill>
                  <a:schemeClr val="accent2">
                    <a:lumMod val="75000"/>
                  </a:schemeClr>
                </a:solidFill>
              </a:rPr>
              <a:t>Piaa</a:t>
            </a:r>
            <a:r>
              <a:rPr lang="en-IN" b="1" dirty="0">
                <a:solidFill>
                  <a:schemeClr val="accent2">
                    <a:lumMod val="75000"/>
                  </a:schemeClr>
                </a:solidFill>
              </a:rPr>
              <a:t>");</a:t>
            </a:r>
          </a:p>
          <a:p>
            <a:r>
              <a:rPr lang="en-IN" b="1" dirty="0">
                <a:solidFill>
                  <a:schemeClr val="accent2">
                    <a:lumMod val="75000"/>
                  </a:schemeClr>
                </a:solidFill>
              </a:rPr>
              <a:t>}</a:t>
            </a:r>
          </a:p>
        </p:txBody>
      </p:sp>
      <p:sp>
        <p:nvSpPr>
          <p:cNvPr id="4" name="Rectangle 3"/>
          <p:cNvSpPr/>
          <p:nvPr/>
        </p:nvSpPr>
        <p:spPr>
          <a:xfrm>
            <a:off x="662980" y="4653136"/>
            <a:ext cx="765343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IN" b="1" u="sng" dirty="0">
                <a:solidFill>
                  <a:schemeClr val="accent1"/>
                </a:solidFill>
              </a:rPr>
              <a:t>Parameter Constructor </a:t>
            </a:r>
            <a:r>
              <a:rPr lang="en-IN" dirty="0">
                <a:solidFill>
                  <a:schemeClr val="accent1"/>
                </a:solidFill>
              </a:rPr>
              <a:t>: </a:t>
            </a:r>
            <a:r>
              <a:rPr lang="en-IN" dirty="0"/>
              <a:t>Constructor having arguments passed</a:t>
            </a:r>
          </a:p>
        </p:txBody>
      </p:sp>
      <p:sp>
        <p:nvSpPr>
          <p:cNvPr id="5" name="Rectangle 4"/>
          <p:cNvSpPr/>
          <p:nvPr/>
        </p:nvSpPr>
        <p:spPr>
          <a:xfrm>
            <a:off x="855960" y="6255274"/>
            <a:ext cx="6696744" cy="369332"/>
          </a:xfrm>
          <a:prstGeom prst="rect">
            <a:avLst/>
          </a:prstGeom>
        </p:spPr>
        <p:txBody>
          <a:bodyPr wrap="square">
            <a:spAutoFit/>
          </a:bodyPr>
          <a:lstStyle/>
          <a:p>
            <a:r>
              <a:rPr lang="en-IN" b="1" dirty="0" err="1">
                <a:solidFill>
                  <a:schemeClr val="accent2">
                    <a:lumMod val="75000"/>
                  </a:schemeClr>
                </a:solidFill>
              </a:rPr>
              <a:t>ConstructorExample</a:t>
            </a:r>
            <a:r>
              <a:rPr lang="en-IN" b="1" dirty="0">
                <a:solidFill>
                  <a:schemeClr val="accent2">
                    <a:lumMod val="75000"/>
                  </a:schemeClr>
                </a:solidFill>
              </a:rPr>
              <a:t> </a:t>
            </a:r>
            <a:r>
              <a:rPr lang="en-IN" b="1" u="sng" dirty="0">
                <a:solidFill>
                  <a:schemeClr val="accent2">
                    <a:lumMod val="75000"/>
                  </a:schemeClr>
                </a:solidFill>
              </a:rPr>
              <a:t>ce1= new </a:t>
            </a:r>
            <a:r>
              <a:rPr lang="en-IN" b="1" u="sng" dirty="0" err="1">
                <a:solidFill>
                  <a:schemeClr val="accent2">
                    <a:lumMod val="75000"/>
                  </a:schemeClr>
                </a:solidFill>
              </a:rPr>
              <a:t>ConstructorExample</a:t>
            </a:r>
            <a:r>
              <a:rPr lang="en-IN" b="1" u="sng" dirty="0">
                <a:solidFill>
                  <a:schemeClr val="accent2">
                    <a:lumMod val="75000"/>
                  </a:schemeClr>
                </a:solidFill>
              </a:rPr>
              <a:t>("a");</a:t>
            </a:r>
            <a:endParaRPr lang="en-IN" b="1" dirty="0">
              <a:solidFill>
                <a:schemeClr val="accent2">
                  <a:lumMod val="75000"/>
                </a:schemeClr>
              </a:solidFill>
            </a:endParaRPr>
          </a:p>
        </p:txBody>
      </p:sp>
    </p:spTree>
    <p:extLst>
      <p:ext uri="{BB962C8B-B14F-4D97-AF65-F5344CB8AC3E}">
        <p14:creationId xmlns:p14="http://schemas.microsoft.com/office/powerpoint/2010/main" val="1230319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869" y="548680"/>
            <a:ext cx="8956683"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CONSTRUCTOR OVERLOADING</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TextBox 2"/>
          <p:cNvSpPr txBox="1"/>
          <p:nvPr/>
        </p:nvSpPr>
        <p:spPr>
          <a:xfrm>
            <a:off x="539552" y="2204864"/>
            <a:ext cx="7704856" cy="3970318"/>
          </a:xfrm>
          <a:prstGeom prst="rect">
            <a:avLst/>
          </a:prstGeom>
          <a:noFill/>
        </p:spPr>
        <p:txBody>
          <a:bodyPr wrap="square" rtlCol="0">
            <a:spAutoFit/>
          </a:bodyPr>
          <a:lstStyle/>
          <a:p>
            <a:r>
              <a:rPr lang="en-IN" dirty="0"/>
              <a:t>public </a:t>
            </a:r>
            <a:r>
              <a:rPr lang="en-IN" dirty="0" err="1"/>
              <a:t>ConstructorExample</a:t>
            </a:r>
            <a:r>
              <a:rPr lang="en-IN" dirty="0" smtClean="0"/>
              <a:t>( </a:t>
            </a:r>
            <a:r>
              <a:rPr lang="en-IN" b="1" dirty="0" err="1" smtClean="0">
                <a:solidFill>
                  <a:schemeClr val="accent1">
                    <a:lumMod val="75000"/>
                  </a:schemeClr>
                </a:solidFill>
              </a:rPr>
              <a:t>int</a:t>
            </a:r>
            <a:r>
              <a:rPr lang="en-IN" b="1" dirty="0" smtClean="0">
                <a:solidFill>
                  <a:schemeClr val="accent1">
                    <a:lumMod val="75000"/>
                  </a:schemeClr>
                </a:solidFill>
              </a:rPr>
              <a:t> </a:t>
            </a:r>
            <a:r>
              <a:rPr lang="en-IN" b="1" dirty="0" err="1" smtClean="0">
                <a:solidFill>
                  <a:schemeClr val="accent1">
                    <a:lumMod val="75000"/>
                  </a:schemeClr>
                </a:solidFill>
              </a:rPr>
              <a:t>i</a:t>
            </a:r>
            <a:r>
              <a:rPr lang="en-IN" b="1" dirty="0" smtClean="0">
                <a:solidFill>
                  <a:schemeClr val="accent1">
                    <a:lumMod val="75000"/>
                  </a:schemeClr>
                </a:solidFill>
              </a:rPr>
              <a:t> </a:t>
            </a:r>
            <a:r>
              <a:rPr lang="en-IN" dirty="0" smtClean="0"/>
              <a:t>) </a:t>
            </a:r>
            <a:r>
              <a:rPr lang="en-IN" dirty="0"/>
              <a:t>{</a:t>
            </a:r>
          </a:p>
          <a:p>
            <a:r>
              <a:rPr lang="en-IN" dirty="0" err="1"/>
              <a:t>System.out.println</a:t>
            </a:r>
            <a:r>
              <a:rPr lang="en-IN" dirty="0"/>
              <a:t>("</a:t>
            </a:r>
            <a:r>
              <a:rPr lang="en-IN" dirty="0" err="1"/>
              <a:t>helloo</a:t>
            </a:r>
            <a:r>
              <a:rPr lang="en-IN" dirty="0"/>
              <a:t> </a:t>
            </a:r>
            <a:r>
              <a:rPr lang="en-IN" dirty="0" err="1"/>
              <a:t>Vidya</a:t>
            </a:r>
            <a:r>
              <a:rPr lang="en-IN" dirty="0"/>
              <a:t>");</a:t>
            </a:r>
          </a:p>
          <a:p>
            <a:r>
              <a:rPr lang="en-IN" dirty="0"/>
              <a:t>}</a:t>
            </a:r>
          </a:p>
          <a:p>
            <a:endParaRPr lang="en-IN" dirty="0"/>
          </a:p>
          <a:p>
            <a:r>
              <a:rPr lang="en-IN" dirty="0"/>
              <a:t>public </a:t>
            </a:r>
            <a:r>
              <a:rPr lang="en-IN" dirty="0" err="1"/>
              <a:t>ConstructorExample</a:t>
            </a:r>
            <a:r>
              <a:rPr lang="en-IN" dirty="0" smtClean="0"/>
              <a:t>( </a:t>
            </a:r>
            <a:r>
              <a:rPr lang="en-IN" b="1" dirty="0" smtClean="0">
                <a:solidFill>
                  <a:schemeClr val="accent1">
                    <a:lumMod val="75000"/>
                  </a:schemeClr>
                </a:solidFill>
              </a:rPr>
              <a:t>String </a:t>
            </a:r>
            <a:r>
              <a:rPr lang="en-IN" b="1" dirty="0" err="1" smtClean="0">
                <a:solidFill>
                  <a:schemeClr val="accent1">
                    <a:lumMod val="75000"/>
                  </a:schemeClr>
                </a:solidFill>
              </a:rPr>
              <a:t>i</a:t>
            </a:r>
            <a:r>
              <a:rPr lang="en-IN" b="1" dirty="0" smtClean="0">
                <a:solidFill>
                  <a:schemeClr val="accent1">
                    <a:lumMod val="75000"/>
                  </a:schemeClr>
                </a:solidFill>
              </a:rPr>
              <a:t> </a:t>
            </a:r>
            <a:r>
              <a:rPr lang="en-IN" dirty="0" smtClean="0"/>
              <a:t>) </a:t>
            </a:r>
            <a:r>
              <a:rPr lang="en-IN" dirty="0"/>
              <a:t>{</a:t>
            </a:r>
          </a:p>
          <a:p>
            <a:r>
              <a:rPr lang="en-IN" dirty="0" err="1"/>
              <a:t>System.out.println</a:t>
            </a:r>
            <a:r>
              <a:rPr lang="en-IN" dirty="0"/>
              <a:t>("</a:t>
            </a:r>
            <a:r>
              <a:rPr lang="en-IN" dirty="0" err="1"/>
              <a:t>helloo</a:t>
            </a:r>
            <a:r>
              <a:rPr lang="en-IN" dirty="0"/>
              <a:t> </a:t>
            </a:r>
            <a:r>
              <a:rPr lang="en-IN" dirty="0" err="1"/>
              <a:t>Piaa</a:t>
            </a:r>
            <a:r>
              <a:rPr lang="en-IN" dirty="0"/>
              <a:t>");</a:t>
            </a:r>
          </a:p>
          <a:p>
            <a:r>
              <a:rPr lang="en-IN" dirty="0" smtClean="0"/>
              <a:t>}</a:t>
            </a:r>
          </a:p>
          <a:p>
            <a:endParaRPr lang="en-IN" dirty="0"/>
          </a:p>
          <a:p>
            <a:endParaRPr lang="en-IN" dirty="0" smtClean="0"/>
          </a:p>
          <a:p>
            <a:r>
              <a:rPr lang="en-IN" dirty="0"/>
              <a:t>public static void main(String[] </a:t>
            </a:r>
            <a:r>
              <a:rPr lang="en-IN" dirty="0" err="1"/>
              <a:t>args</a:t>
            </a:r>
            <a:r>
              <a:rPr lang="en-IN" dirty="0"/>
              <a:t>) {</a:t>
            </a:r>
          </a:p>
          <a:p>
            <a:endParaRPr lang="en-IN" dirty="0"/>
          </a:p>
          <a:p>
            <a:r>
              <a:rPr lang="en-IN" dirty="0" err="1"/>
              <a:t>ConstructorExample</a:t>
            </a:r>
            <a:r>
              <a:rPr lang="en-IN" dirty="0"/>
              <a:t> </a:t>
            </a:r>
            <a:r>
              <a:rPr lang="en-IN" dirty="0" err="1"/>
              <a:t>ce</a:t>
            </a:r>
            <a:r>
              <a:rPr lang="en-IN" dirty="0"/>
              <a:t>= new </a:t>
            </a:r>
            <a:r>
              <a:rPr lang="en-IN" dirty="0" err="1"/>
              <a:t>ConstructorExample</a:t>
            </a:r>
            <a:r>
              <a:rPr lang="en-IN" u="sng" dirty="0" smtClean="0"/>
              <a:t>( </a:t>
            </a:r>
            <a:r>
              <a:rPr lang="en-IN" b="1" dirty="0" smtClean="0">
                <a:solidFill>
                  <a:schemeClr val="accent1">
                    <a:lumMod val="75000"/>
                  </a:schemeClr>
                </a:solidFill>
              </a:rPr>
              <a:t>1</a:t>
            </a:r>
            <a:r>
              <a:rPr lang="en-IN" u="sng" dirty="0" smtClean="0"/>
              <a:t> );</a:t>
            </a:r>
            <a:endParaRPr lang="en-IN" u="sng" dirty="0"/>
          </a:p>
          <a:p>
            <a:r>
              <a:rPr lang="en-IN" dirty="0" err="1"/>
              <a:t>ConstructorExample</a:t>
            </a:r>
            <a:r>
              <a:rPr lang="en-IN" dirty="0"/>
              <a:t> ce1= new </a:t>
            </a:r>
            <a:r>
              <a:rPr lang="en-IN" dirty="0" err="1"/>
              <a:t>ConstructorExample</a:t>
            </a:r>
            <a:r>
              <a:rPr lang="en-IN" u="sng" dirty="0" smtClean="0"/>
              <a:t>(</a:t>
            </a:r>
            <a:r>
              <a:rPr lang="en-IN" b="1" dirty="0" smtClean="0">
                <a:solidFill>
                  <a:schemeClr val="accent1">
                    <a:lumMod val="75000"/>
                  </a:schemeClr>
                </a:solidFill>
              </a:rPr>
              <a:t> "a“ </a:t>
            </a:r>
            <a:r>
              <a:rPr lang="en-IN" u="sng" dirty="0" smtClean="0"/>
              <a:t>);</a:t>
            </a:r>
            <a:endParaRPr lang="en-IN" u="sng" dirty="0"/>
          </a:p>
          <a:p>
            <a:r>
              <a:rPr lang="en-IN" dirty="0"/>
              <a:t>}</a:t>
            </a:r>
          </a:p>
        </p:txBody>
      </p:sp>
      <p:sp>
        <p:nvSpPr>
          <p:cNvPr id="4" name="TextBox 3"/>
          <p:cNvSpPr txBox="1"/>
          <p:nvPr/>
        </p:nvSpPr>
        <p:spPr>
          <a:xfrm>
            <a:off x="514276" y="1556792"/>
            <a:ext cx="5256584" cy="369332"/>
          </a:xfrm>
          <a:prstGeom prst="rect">
            <a:avLst/>
          </a:prstGeom>
          <a:noFill/>
        </p:spPr>
        <p:txBody>
          <a:bodyPr wrap="square" rtlCol="0">
            <a:spAutoFit/>
          </a:bodyPr>
          <a:lstStyle/>
          <a:p>
            <a:r>
              <a:rPr lang="en-IN" b="1" u="sng" dirty="0" smtClean="0"/>
              <a:t>DIFFERENT TYPE AS PARAMETERS:</a:t>
            </a:r>
            <a:endParaRPr lang="en-IN" b="1" u="sng" dirty="0"/>
          </a:p>
        </p:txBody>
      </p:sp>
    </p:spTree>
    <p:extLst>
      <p:ext uri="{BB962C8B-B14F-4D97-AF65-F5344CB8AC3E}">
        <p14:creationId xmlns:p14="http://schemas.microsoft.com/office/powerpoint/2010/main" val="32496103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5832648" cy="430887"/>
          </a:xfrm>
          <a:prstGeom prst="rect">
            <a:avLst/>
          </a:prstGeom>
          <a:noFill/>
        </p:spPr>
        <p:txBody>
          <a:bodyPr wrap="square" rtlCol="0">
            <a:spAutoFit/>
          </a:bodyPr>
          <a:lstStyle/>
          <a:p>
            <a:r>
              <a:rPr lang="en-IN" sz="2200" b="1" u="sng" dirty="0" smtClean="0"/>
              <a:t>Different order of arguments</a:t>
            </a:r>
            <a:endParaRPr lang="en-IN" sz="2200" b="1" u="sng" dirty="0"/>
          </a:p>
        </p:txBody>
      </p:sp>
      <p:sp>
        <p:nvSpPr>
          <p:cNvPr id="3" name="Rectangle 2"/>
          <p:cNvSpPr/>
          <p:nvPr/>
        </p:nvSpPr>
        <p:spPr>
          <a:xfrm>
            <a:off x="611560" y="1268760"/>
            <a:ext cx="8136904" cy="2031325"/>
          </a:xfrm>
          <a:prstGeom prst="rect">
            <a:avLst/>
          </a:prstGeom>
        </p:spPr>
        <p:txBody>
          <a:bodyPr wrap="square">
            <a:spAutoFit/>
          </a:bodyPr>
          <a:lstStyle/>
          <a:p>
            <a:r>
              <a:rPr lang="en-IN" dirty="0"/>
              <a:t>public </a:t>
            </a:r>
            <a:r>
              <a:rPr lang="en-IN" dirty="0" err="1"/>
              <a:t>ConstructorExample</a:t>
            </a:r>
            <a:r>
              <a:rPr lang="en-IN" dirty="0"/>
              <a:t>(String </a:t>
            </a:r>
            <a:r>
              <a:rPr lang="en-IN" dirty="0" err="1"/>
              <a:t>i,int</a:t>
            </a:r>
            <a:r>
              <a:rPr lang="en-IN" dirty="0"/>
              <a:t> j) {</a:t>
            </a:r>
          </a:p>
          <a:p>
            <a:r>
              <a:rPr lang="en-IN" dirty="0" err="1"/>
              <a:t>System.out.println</a:t>
            </a:r>
            <a:r>
              <a:rPr lang="en-IN" dirty="0"/>
              <a:t>("</a:t>
            </a:r>
            <a:r>
              <a:rPr lang="en-IN" dirty="0" err="1"/>
              <a:t>consructor</a:t>
            </a:r>
            <a:r>
              <a:rPr lang="en-IN" dirty="0"/>
              <a:t> with first string and second is </a:t>
            </a:r>
            <a:r>
              <a:rPr lang="en-IN" dirty="0" err="1"/>
              <a:t>int</a:t>
            </a:r>
            <a:r>
              <a:rPr lang="en-IN" dirty="0"/>
              <a:t>");</a:t>
            </a:r>
          </a:p>
          <a:p>
            <a:r>
              <a:rPr lang="en-IN" dirty="0"/>
              <a:t>}</a:t>
            </a:r>
          </a:p>
          <a:p>
            <a:endParaRPr lang="en-IN" dirty="0"/>
          </a:p>
          <a:p>
            <a:r>
              <a:rPr lang="en-IN" dirty="0"/>
              <a:t>public </a:t>
            </a:r>
            <a:r>
              <a:rPr lang="en-IN" dirty="0" err="1"/>
              <a:t>ConstructorExample</a:t>
            </a:r>
            <a:r>
              <a:rPr lang="en-IN" dirty="0"/>
              <a:t>(</a:t>
            </a:r>
            <a:r>
              <a:rPr lang="en-IN" dirty="0" err="1"/>
              <a:t>int</a:t>
            </a:r>
            <a:r>
              <a:rPr lang="en-IN" dirty="0"/>
              <a:t> </a:t>
            </a:r>
            <a:r>
              <a:rPr lang="en-IN" dirty="0" err="1"/>
              <a:t>i,String</a:t>
            </a:r>
            <a:r>
              <a:rPr lang="en-IN" dirty="0"/>
              <a:t> j) {</a:t>
            </a:r>
          </a:p>
          <a:p>
            <a:r>
              <a:rPr lang="en-IN" dirty="0" err="1"/>
              <a:t>System.out.println</a:t>
            </a:r>
            <a:r>
              <a:rPr lang="en-IN" dirty="0"/>
              <a:t>("</a:t>
            </a:r>
            <a:r>
              <a:rPr lang="en-IN" dirty="0" err="1"/>
              <a:t>consructor</a:t>
            </a:r>
            <a:r>
              <a:rPr lang="en-IN" dirty="0"/>
              <a:t> with first </a:t>
            </a:r>
            <a:r>
              <a:rPr lang="en-IN" dirty="0" err="1"/>
              <a:t>int</a:t>
            </a:r>
            <a:r>
              <a:rPr lang="en-IN" dirty="0"/>
              <a:t> and second is String");</a:t>
            </a:r>
          </a:p>
          <a:p>
            <a:r>
              <a:rPr lang="en-IN" dirty="0"/>
              <a:t>}</a:t>
            </a:r>
          </a:p>
        </p:txBody>
      </p:sp>
      <p:sp>
        <p:nvSpPr>
          <p:cNvPr id="4" name="Rectangle 3"/>
          <p:cNvSpPr/>
          <p:nvPr/>
        </p:nvSpPr>
        <p:spPr>
          <a:xfrm>
            <a:off x="683568" y="3717032"/>
            <a:ext cx="7254552" cy="1477328"/>
          </a:xfrm>
          <a:prstGeom prst="rect">
            <a:avLst/>
          </a:prstGeom>
        </p:spPr>
        <p:txBody>
          <a:bodyPr wrap="square">
            <a:spAutoFit/>
          </a:bodyPr>
          <a:lstStyle/>
          <a:p>
            <a:r>
              <a:rPr lang="en-IN" dirty="0"/>
              <a:t>public static void main(String[] </a:t>
            </a:r>
            <a:r>
              <a:rPr lang="en-IN" dirty="0" err="1"/>
              <a:t>args</a:t>
            </a:r>
            <a:r>
              <a:rPr lang="en-IN" dirty="0"/>
              <a:t>) {</a:t>
            </a:r>
          </a:p>
          <a:p>
            <a:endParaRPr lang="en-IN" dirty="0"/>
          </a:p>
          <a:p>
            <a:r>
              <a:rPr lang="en-IN" dirty="0" err="1" smtClean="0"/>
              <a:t>ConstructorExample</a:t>
            </a:r>
            <a:r>
              <a:rPr lang="en-IN" dirty="0" smtClean="0"/>
              <a:t> </a:t>
            </a:r>
            <a:r>
              <a:rPr lang="en-IN" u="sng" dirty="0"/>
              <a:t>ce2= new </a:t>
            </a:r>
            <a:r>
              <a:rPr lang="en-IN" u="sng" dirty="0" err="1"/>
              <a:t>ConstructorExample</a:t>
            </a:r>
            <a:r>
              <a:rPr lang="en-IN" u="sng" dirty="0"/>
              <a:t>("a",1);</a:t>
            </a:r>
          </a:p>
          <a:p>
            <a:r>
              <a:rPr lang="en-IN" dirty="0" err="1"/>
              <a:t>ConstructorExample</a:t>
            </a:r>
            <a:r>
              <a:rPr lang="en-IN" dirty="0"/>
              <a:t> </a:t>
            </a:r>
            <a:r>
              <a:rPr lang="en-IN" u="sng" dirty="0"/>
              <a:t>ce3= new </a:t>
            </a:r>
            <a:r>
              <a:rPr lang="en-IN" u="sng" dirty="0" err="1"/>
              <a:t>ConstructorExample</a:t>
            </a:r>
            <a:r>
              <a:rPr lang="en-IN" u="sng" dirty="0"/>
              <a:t>(1,"a");</a:t>
            </a:r>
          </a:p>
          <a:p>
            <a:r>
              <a:rPr lang="en-IN" dirty="0"/>
              <a:t>}</a:t>
            </a:r>
          </a:p>
        </p:txBody>
      </p:sp>
    </p:spTree>
    <p:extLst>
      <p:ext uri="{BB962C8B-B14F-4D97-AF65-F5344CB8AC3E}">
        <p14:creationId xmlns:p14="http://schemas.microsoft.com/office/powerpoint/2010/main" val="4016322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7037" y="1196752"/>
            <a:ext cx="7344816" cy="1323439"/>
          </a:xfrm>
          <a:prstGeom prst="rect">
            <a:avLst/>
          </a:prstGeom>
          <a:noFill/>
        </p:spPr>
        <p:txBody>
          <a:bodyPr wrap="square" rtlCol="0">
            <a:spAutoFit/>
          </a:bodyPr>
          <a:lstStyle/>
          <a:p>
            <a:pPr marL="342900" indent="-342900">
              <a:buFont typeface="Wingdings" panose="05000000000000000000" pitchFamily="2" charset="2"/>
              <a:buChar char="v"/>
            </a:pPr>
            <a:r>
              <a:rPr lang="en-IN" sz="2000" dirty="0" smtClean="0"/>
              <a:t>To import any classes from one package to another package we use the import statement. </a:t>
            </a:r>
          </a:p>
          <a:p>
            <a:pPr marL="342900" indent="-342900">
              <a:buFont typeface="Wingdings" panose="05000000000000000000" pitchFamily="2" charset="2"/>
              <a:buChar char="v"/>
            </a:pPr>
            <a:r>
              <a:rPr lang="en-IN" sz="2000" dirty="0"/>
              <a:t>Package helps in managing data in proper manner and helps in code </a:t>
            </a:r>
            <a:r>
              <a:rPr lang="en-IN" sz="2000" dirty="0" smtClean="0"/>
              <a:t>re-</a:t>
            </a:r>
            <a:r>
              <a:rPr lang="en-IN" sz="2000" dirty="0" err="1" smtClean="0"/>
              <a:t>useability</a:t>
            </a:r>
            <a:endParaRPr lang="en-IN" sz="2000" dirty="0" smtClean="0"/>
          </a:p>
        </p:txBody>
      </p:sp>
      <p:sp>
        <p:nvSpPr>
          <p:cNvPr id="3" name="Rectangle 2"/>
          <p:cNvSpPr/>
          <p:nvPr/>
        </p:nvSpPr>
        <p:spPr>
          <a:xfrm>
            <a:off x="611560" y="2852936"/>
            <a:ext cx="7225828" cy="3416320"/>
          </a:xfrm>
          <a:prstGeom prst="rect">
            <a:avLst/>
          </a:prstGeom>
        </p:spPr>
        <p:txBody>
          <a:bodyPr wrap="square">
            <a:spAutoFit/>
          </a:bodyPr>
          <a:lstStyle/>
          <a:p>
            <a:r>
              <a:rPr lang="en-IN" b="1" dirty="0">
                <a:solidFill>
                  <a:schemeClr val="accent2">
                    <a:lumMod val="75000"/>
                  </a:schemeClr>
                </a:solidFill>
              </a:rPr>
              <a:t>package </a:t>
            </a:r>
            <a:r>
              <a:rPr lang="en-IN" b="1" dirty="0" err="1">
                <a:solidFill>
                  <a:schemeClr val="accent2">
                    <a:lumMod val="75000"/>
                  </a:schemeClr>
                </a:solidFill>
              </a:rPr>
              <a:t>com.dev.constructor</a:t>
            </a:r>
            <a:r>
              <a:rPr lang="en-IN" b="1" dirty="0">
                <a:solidFill>
                  <a:schemeClr val="accent2">
                    <a:lumMod val="75000"/>
                  </a:schemeClr>
                </a:solidFill>
              </a:rPr>
              <a:t>;</a:t>
            </a:r>
          </a:p>
          <a:p>
            <a:endParaRPr lang="en-IN" b="1" dirty="0">
              <a:solidFill>
                <a:schemeClr val="accent2">
                  <a:lumMod val="75000"/>
                </a:schemeClr>
              </a:solidFill>
            </a:endParaRPr>
          </a:p>
          <a:p>
            <a:r>
              <a:rPr lang="en-IN" b="1" dirty="0">
                <a:solidFill>
                  <a:schemeClr val="accent2">
                    <a:lumMod val="75000"/>
                  </a:schemeClr>
                </a:solidFill>
              </a:rPr>
              <a:t>import </a:t>
            </a:r>
            <a:r>
              <a:rPr lang="en-IN" b="1" dirty="0" err="1">
                <a:solidFill>
                  <a:schemeClr val="accent2">
                    <a:lumMod val="75000"/>
                  </a:schemeClr>
                </a:solidFill>
              </a:rPr>
              <a:t>com.dev.methods.MethodExample</a:t>
            </a:r>
            <a:r>
              <a:rPr lang="en-IN" b="1" dirty="0">
                <a:solidFill>
                  <a:schemeClr val="accent2">
                    <a:lumMod val="75000"/>
                  </a:schemeClr>
                </a:solidFill>
              </a:rPr>
              <a:t>;</a:t>
            </a:r>
          </a:p>
          <a:p>
            <a:endParaRPr lang="en-IN" b="1" dirty="0">
              <a:solidFill>
                <a:schemeClr val="accent2">
                  <a:lumMod val="75000"/>
                </a:schemeClr>
              </a:solidFill>
            </a:endParaRPr>
          </a:p>
          <a:p>
            <a:r>
              <a:rPr lang="en-IN" b="1" dirty="0">
                <a:solidFill>
                  <a:schemeClr val="accent2">
                    <a:lumMod val="75000"/>
                  </a:schemeClr>
                </a:solidFill>
              </a:rPr>
              <a:t>public class Demo {</a:t>
            </a:r>
          </a:p>
          <a:p>
            <a:endParaRPr lang="en-IN" b="1" dirty="0">
              <a:solidFill>
                <a:schemeClr val="accent2">
                  <a:lumMod val="75000"/>
                </a:schemeClr>
              </a:solidFill>
            </a:endParaRPr>
          </a:p>
          <a:p>
            <a:r>
              <a:rPr lang="en-IN" b="1" dirty="0">
                <a:solidFill>
                  <a:schemeClr val="accent2">
                    <a:lumMod val="75000"/>
                  </a:schemeClr>
                </a:solidFill>
              </a:rPr>
              <a:t>public static void main(String[] </a:t>
            </a:r>
            <a:r>
              <a:rPr lang="en-IN" b="1" dirty="0" err="1">
                <a:solidFill>
                  <a:schemeClr val="accent2">
                    <a:lumMod val="75000"/>
                  </a:schemeClr>
                </a:solidFill>
              </a:rPr>
              <a:t>args</a:t>
            </a:r>
            <a:r>
              <a:rPr lang="en-IN" b="1" dirty="0">
                <a:solidFill>
                  <a:schemeClr val="accent2">
                    <a:lumMod val="75000"/>
                  </a:schemeClr>
                </a:solidFill>
              </a:rPr>
              <a:t>) {</a:t>
            </a:r>
          </a:p>
          <a:p>
            <a:r>
              <a:rPr lang="en-IN" b="1" dirty="0" err="1">
                <a:solidFill>
                  <a:schemeClr val="accent2">
                    <a:lumMod val="75000"/>
                  </a:schemeClr>
                </a:solidFill>
              </a:rPr>
              <a:t>int</a:t>
            </a:r>
            <a:r>
              <a:rPr lang="en-IN" b="1" dirty="0">
                <a:solidFill>
                  <a:schemeClr val="accent2">
                    <a:lumMod val="75000"/>
                  </a:schemeClr>
                </a:solidFill>
              </a:rPr>
              <a:t> </a:t>
            </a:r>
            <a:r>
              <a:rPr lang="en-IN" b="1" dirty="0" err="1">
                <a:solidFill>
                  <a:schemeClr val="accent2">
                    <a:lumMod val="75000"/>
                  </a:schemeClr>
                </a:solidFill>
              </a:rPr>
              <a:t>i</a:t>
            </a:r>
            <a:r>
              <a:rPr lang="en-IN" b="1" dirty="0">
                <a:solidFill>
                  <a:schemeClr val="accent2">
                    <a:lumMod val="75000"/>
                  </a:schemeClr>
                </a:solidFill>
              </a:rPr>
              <a:t> = </a:t>
            </a:r>
            <a:r>
              <a:rPr lang="en-IN" b="1" dirty="0" err="1">
                <a:solidFill>
                  <a:schemeClr val="accent2">
                    <a:lumMod val="75000"/>
                  </a:schemeClr>
                </a:solidFill>
              </a:rPr>
              <a:t>MethodExample.calcArea</a:t>
            </a:r>
            <a:r>
              <a:rPr lang="en-IN" b="1" dirty="0">
                <a:solidFill>
                  <a:schemeClr val="accent2">
                    <a:lumMod val="75000"/>
                  </a:schemeClr>
                </a:solidFill>
              </a:rPr>
              <a:t>(3);</a:t>
            </a:r>
          </a:p>
          <a:p>
            <a:r>
              <a:rPr lang="en-IN" b="1" dirty="0" err="1">
                <a:solidFill>
                  <a:schemeClr val="accent2">
                    <a:lumMod val="75000"/>
                  </a:schemeClr>
                </a:solidFill>
              </a:rPr>
              <a:t>System.out.println</a:t>
            </a:r>
            <a:r>
              <a:rPr lang="en-IN" b="1" dirty="0">
                <a:solidFill>
                  <a:schemeClr val="accent2">
                    <a:lumMod val="75000"/>
                  </a:schemeClr>
                </a:solidFill>
              </a:rPr>
              <a:t>(</a:t>
            </a:r>
            <a:r>
              <a:rPr lang="en-IN" b="1" dirty="0" err="1">
                <a:solidFill>
                  <a:schemeClr val="accent2">
                    <a:lumMod val="75000"/>
                  </a:schemeClr>
                </a:solidFill>
              </a:rPr>
              <a:t>i</a:t>
            </a:r>
            <a:r>
              <a:rPr lang="en-IN" b="1" dirty="0">
                <a:solidFill>
                  <a:schemeClr val="accent2">
                    <a:lumMod val="75000"/>
                  </a:schemeClr>
                </a:solidFill>
              </a:rPr>
              <a:t>);</a:t>
            </a:r>
          </a:p>
          <a:p>
            <a:r>
              <a:rPr lang="en-IN" b="1" dirty="0">
                <a:solidFill>
                  <a:schemeClr val="accent2">
                    <a:lumMod val="75000"/>
                  </a:schemeClr>
                </a:solidFill>
              </a:rPr>
              <a:t>}</a:t>
            </a:r>
          </a:p>
          <a:p>
            <a:endParaRPr lang="en-IN" b="1" dirty="0">
              <a:solidFill>
                <a:schemeClr val="accent2">
                  <a:lumMod val="75000"/>
                </a:schemeClr>
              </a:solidFill>
            </a:endParaRPr>
          </a:p>
          <a:p>
            <a:r>
              <a:rPr lang="en-IN" b="1" dirty="0">
                <a:solidFill>
                  <a:schemeClr val="accent2">
                    <a:lumMod val="75000"/>
                  </a:schemeClr>
                </a:solidFill>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5536" y="2996952"/>
            <a:ext cx="3672407" cy="2605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97037" y="188640"/>
            <a:ext cx="3174460"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PACKAGES</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729314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031825"/>
            <a:ext cx="4176464" cy="3693319"/>
          </a:xfrm>
          <a:prstGeom prst="rect">
            <a:avLst/>
          </a:prstGeom>
        </p:spPr>
        <p:txBody>
          <a:bodyPr wrap="square">
            <a:spAutoFit/>
          </a:bodyPr>
          <a:lstStyle/>
          <a:p>
            <a:r>
              <a:rPr lang="en-IN" dirty="0" smtClean="0"/>
              <a:t>public static </a:t>
            </a:r>
            <a:r>
              <a:rPr lang="en-IN" dirty="0" err="1" smtClean="0"/>
              <a:t>int</a:t>
            </a:r>
            <a:r>
              <a:rPr lang="en-IN" dirty="0" smtClean="0"/>
              <a:t> area=0;</a:t>
            </a:r>
          </a:p>
          <a:p>
            <a:endParaRPr lang="en-IN" dirty="0"/>
          </a:p>
          <a:p>
            <a:r>
              <a:rPr lang="en-IN" dirty="0"/>
              <a:t>public static </a:t>
            </a:r>
            <a:r>
              <a:rPr lang="en-IN" dirty="0" err="1"/>
              <a:t>int</a:t>
            </a:r>
            <a:r>
              <a:rPr lang="en-IN" dirty="0"/>
              <a:t> </a:t>
            </a:r>
            <a:r>
              <a:rPr lang="en-IN" dirty="0" err="1"/>
              <a:t>calcArea</a:t>
            </a:r>
            <a:r>
              <a:rPr lang="en-IN" dirty="0"/>
              <a:t>(</a:t>
            </a:r>
            <a:r>
              <a:rPr lang="en-IN" dirty="0" err="1"/>
              <a:t>int</a:t>
            </a:r>
            <a:r>
              <a:rPr lang="en-IN" dirty="0"/>
              <a:t> side){</a:t>
            </a:r>
          </a:p>
          <a:p>
            <a:r>
              <a:rPr lang="en-IN" dirty="0" smtClean="0"/>
              <a:t>area=side*side</a:t>
            </a:r>
            <a:r>
              <a:rPr lang="en-IN" dirty="0"/>
              <a:t>;</a:t>
            </a:r>
          </a:p>
          <a:p>
            <a:r>
              <a:rPr lang="en-IN" dirty="0" err="1"/>
              <a:t>int</a:t>
            </a:r>
            <a:r>
              <a:rPr lang="en-IN" dirty="0"/>
              <a:t> n= </a:t>
            </a:r>
            <a:r>
              <a:rPr lang="en-IN" dirty="0" err="1"/>
              <a:t>sm.areaRec</a:t>
            </a:r>
            <a:r>
              <a:rPr lang="en-IN" dirty="0"/>
              <a:t>(2,3);</a:t>
            </a:r>
          </a:p>
          <a:p>
            <a:r>
              <a:rPr lang="en-IN" dirty="0"/>
              <a:t>return area;</a:t>
            </a:r>
          </a:p>
          <a:p>
            <a:r>
              <a:rPr lang="en-IN" dirty="0" smtClean="0"/>
              <a:t>}</a:t>
            </a:r>
          </a:p>
          <a:p>
            <a:endParaRPr lang="en-IN" dirty="0"/>
          </a:p>
          <a:p>
            <a:r>
              <a:rPr lang="en-IN" dirty="0"/>
              <a:t>public  </a:t>
            </a:r>
            <a:r>
              <a:rPr lang="en-IN" dirty="0" err="1"/>
              <a:t>int</a:t>
            </a:r>
            <a:r>
              <a:rPr lang="en-IN" dirty="0"/>
              <a:t> </a:t>
            </a:r>
            <a:r>
              <a:rPr lang="en-IN" dirty="0" err="1"/>
              <a:t>areaRec</a:t>
            </a:r>
            <a:r>
              <a:rPr lang="en-IN" dirty="0"/>
              <a:t>(</a:t>
            </a:r>
            <a:r>
              <a:rPr lang="en-IN" dirty="0" err="1"/>
              <a:t>int</a:t>
            </a:r>
            <a:r>
              <a:rPr lang="en-IN" dirty="0"/>
              <a:t> </a:t>
            </a:r>
            <a:r>
              <a:rPr lang="en-IN" dirty="0" err="1"/>
              <a:t>l,int</a:t>
            </a:r>
            <a:r>
              <a:rPr lang="en-IN" dirty="0"/>
              <a:t> b){</a:t>
            </a:r>
          </a:p>
          <a:p>
            <a:r>
              <a:rPr lang="en-IN" dirty="0"/>
              <a:t>area=l*b;</a:t>
            </a:r>
          </a:p>
          <a:p>
            <a:r>
              <a:rPr lang="en-IN" dirty="0"/>
              <a:t>return area;</a:t>
            </a:r>
          </a:p>
          <a:p>
            <a:r>
              <a:rPr lang="en-IN" dirty="0"/>
              <a:t>}</a:t>
            </a:r>
          </a:p>
          <a:p>
            <a:endParaRPr lang="en-IN" dirty="0"/>
          </a:p>
        </p:txBody>
      </p:sp>
      <p:sp>
        <p:nvSpPr>
          <p:cNvPr id="4" name="Rectangle 3"/>
          <p:cNvSpPr/>
          <p:nvPr/>
        </p:nvSpPr>
        <p:spPr>
          <a:xfrm>
            <a:off x="275021" y="5301208"/>
            <a:ext cx="7894277" cy="1200329"/>
          </a:xfrm>
          <a:prstGeom prst="rect">
            <a:avLst/>
          </a:prstGeom>
        </p:spPr>
        <p:txBody>
          <a:bodyPr wrap="none">
            <a:spAutoFit/>
          </a:bodyPr>
          <a:lstStyle/>
          <a:p>
            <a:r>
              <a:rPr lang="en-IN" dirty="0"/>
              <a:t>import </a:t>
            </a:r>
            <a:r>
              <a:rPr lang="en-IN" dirty="0" err="1"/>
              <a:t>static_non_static.static_non_static</a:t>
            </a:r>
            <a:r>
              <a:rPr lang="en-IN" dirty="0" smtClean="0"/>
              <a:t>;  </a:t>
            </a:r>
            <a:r>
              <a:rPr lang="en-IN" b="1" dirty="0" smtClean="0">
                <a:solidFill>
                  <a:schemeClr val="accent2">
                    <a:lumMod val="75000"/>
                  </a:schemeClr>
                </a:solidFill>
              </a:rPr>
              <a:t>//importing package</a:t>
            </a:r>
          </a:p>
          <a:p>
            <a:endParaRPr lang="en-IN" dirty="0" smtClean="0"/>
          </a:p>
          <a:p>
            <a:r>
              <a:rPr lang="en-IN" dirty="0" err="1"/>
              <a:t>int</a:t>
            </a:r>
            <a:r>
              <a:rPr lang="en-IN" dirty="0"/>
              <a:t> j = </a:t>
            </a:r>
            <a:r>
              <a:rPr lang="en-IN" dirty="0" err="1"/>
              <a:t>static_non_static.calcArea</a:t>
            </a:r>
            <a:r>
              <a:rPr lang="en-IN" dirty="0"/>
              <a:t>(3</a:t>
            </a:r>
            <a:r>
              <a:rPr lang="en-IN" dirty="0" smtClean="0"/>
              <a:t>);            </a:t>
            </a:r>
            <a:r>
              <a:rPr lang="en-IN" b="1" dirty="0" smtClean="0">
                <a:solidFill>
                  <a:schemeClr val="accent2">
                    <a:lumMod val="75000"/>
                  </a:schemeClr>
                </a:solidFill>
              </a:rPr>
              <a:t>//class from </a:t>
            </a:r>
            <a:r>
              <a:rPr lang="en-IN" b="1" dirty="0" err="1" smtClean="0">
                <a:solidFill>
                  <a:schemeClr val="accent2">
                    <a:lumMod val="75000"/>
                  </a:schemeClr>
                </a:solidFill>
              </a:rPr>
              <a:t>static_non_static</a:t>
            </a:r>
            <a:endParaRPr lang="en-IN" b="1" dirty="0" smtClean="0">
              <a:solidFill>
                <a:schemeClr val="accent2">
                  <a:lumMod val="75000"/>
                </a:schemeClr>
              </a:solidFill>
            </a:endParaRPr>
          </a:p>
          <a:p>
            <a:r>
              <a:rPr lang="en-IN" dirty="0" err="1"/>
              <a:t>System.out.println</a:t>
            </a:r>
            <a:r>
              <a:rPr lang="en-IN" dirty="0"/>
              <a:t>(</a:t>
            </a:r>
            <a:r>
              <a:rPr lang="en-IN" dirty="0" err="1"/>
              <a:t>static_non_static.area</a:t>
            </a:r>
            <a:r>
              <a:rPr lang="en-IN" dirty="0" smtClean="0"/>
              <a:t>); </a:t>
            </a:r>
            <a:r>
              <a:rPr lang="en-IN" b="1" dirty="0" smtClean="0">
                <a:solidFill>
                  <a:schemeClr val="accent2">
                    <a:lumMod val="75000"/>
                  </a:schemeClr>
                </a:solidFill>
              </a:rPr>
              <a:t>//static variable from </a:t>
            </a:r>
            <a:r>
              <a:rPr lang="en-IN" b="1" dirty="0" err="1" smtClean="0">
                <a:solidFill>
                  <a:schemeClr val="accent2">
                    <a:lumMod val="75000"/>
                  </a:schemeClr>
                </a:solidFill>
              </a:rPr>
              <a:t>static_non_static</a:t>
            </a:r>
            <a:endParaRPr lang="en-IN" b="1" dirty="0">
              <a:solidFill>
                <a:schemeClr val="accent2">
                  <a:lumMod val="75000"/>
                </a:schemeClr>
              </a:solidFill>
            </a:endParaRPr>
          </a:p>
        </p:txBody>
      </p:sp>
      <p:sp>
        <p:nvSpPr>
          <p:cNvPr id="5" name="Rectangle 4"/>
          <p:cNvSpPr/>
          <p:nvPr/>
        </p:nvSpPr>
        <p:spPr>
          <a:xfrm>
            <a:off x="4305920" y="1412776"/>
            <a:ext cx="184731" cy="369332"/>
          </a:xfrm>
          <a:prstGeom prst="rect">
            <a:avLst/>
          </a:prstGeom>
        </p:spPr>
        <p:txBody>
          <a:bodyPr wrap="none">
            <a:spAutoFit/>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052736"/>
            <a:ext cx="3384376"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79512" y="4901098"/>
            <a:ext cx="2088232" cy="400110"/>
          </a:xfrm>
          <a:prstGeom prst="rect">
            <a:avLst/>
          </a:prstGeom>
          <a:noFill/>
        </p:spPr>
        <p:txBody>
          <a:bodyPr wrap="square" rtlCol="0">
            <a:spAutoFit/>
          </a:bodyPr>
          <a:lstStyle/>
          <a:p>
            <a:r>
              <a:rPr lang="en-IN" sz="2000" dirty="0" smtClean="0">
                <a:solidFill>
                  <a:schemeClr val="accent2">
                    <a:lumMod val="75000"/>
                  </a:schemeClr>
                </a:solidFill>
              </a:rPr>
              <a:t>  Demo.java</a:t>
            </a:r>
            <a:endParaRPr lang="en-IN" sz="2000" dirty="0">
              <a:solidFill>
                <a:schemeClr val="accent2">
                  <a:lumMod val="75000"/>
                </a:schemeClr>
              </a:solidFill>
            </a:endParaRPr>
          </a:p>
        </p:txBody>
      </p:sp>
      <p:sp>
        <p:nvSpPr>
          <p:cNvPr id="7" name="TextBox 6"/>
          <p:cNvSpPr txBox="1"/>
          <p:nvPr/>
        </p:nvSpPr>
        <p:spPr>
          <a:xfrm>
            <a:off x="323528" y="508060"/>
            <a:ext cx="2592288" cy="400110"/>
          </a:xfrm>
          <a:prstGeom prst="rect">
            <a:avLst/>
          </a:prstGeom>
          <a:noFill/>
        </p:spPr>
        <p:txBody>
          <a:bodyPr wrap="square" rtlCol="0">
            <a:spAutoFit/>
          </a:bodyPr>
          <a:lstStyle/>
          <a:p>
            <a:r>
              <a:rPr lang="en-IN" sz="2000" dirty="0" smtClean="0">
                <a:solidFill>
                  <a:schemeClr val="accent2">
                    <a:lumMod val="75000"/>
                  </a:schemeClr>
                </a:solidFill>
              </a:rPr>
              <a:t>static_non_static.java</a:t>
            </a:r>
            <a:endParaRPr lang="en-IN" sz="2000" dirty="0">
              <a:solidFill>
                <a:schemeClr val="accent2">
                  <a:lumMod val="75000"/>
                </a:schemeClr>
              </a:solidFill>
            </a:endParaRPr>
          </a:p>
        </p:txBody>
      </p:sp>
    </p:spTree>
    <p:extLst>
      <p:ext uri="{BB962C8B-B14F-4D97-AF65-F5344CB8AC3E}">
        <p14:creationId xmlns:p14="http://schemas.microsoft.com/office/powerpoint/2010/main" val="907763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275" y="1628800"/>
            <a:ext cx="2752725"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48413" y="541058"/>
            <a:ext cx="8352928" cy="1477328"/>
          </a:xfrm>
          <a:prstGeom prst="rect">
            <a:avLst/>
          </a:prstGeom>
          <a:noFill/>
        </p:spPr>
        <p:txBody>
          <a:bodyPr wrap="square" rtlCol="0">
            <a:spAutoFit/>
          </a:bodyPr>
          <a:lstStyle/>
          <a:p>
            <a:pPr>
              <a:lnSpc>
                <a:spcPct val="150000"/>
              </a:lnSpc>
            </a:pPr>
            <a:r>
              <a:rPr lang="en-IN" sz="2000" dirty="0" smtClean="0"/>
              <a:t>When one wants to access two classes from two different packages having same class name, one class package can be imported and another by fully qualified</a:t>
            </a:r>
            <a:endParaRPr lang="en-IN" sz="2000" dirty="0"/>
          </a:p>
        </p:txBody>
      </p:sp>
      <p:sp>
        <p:nvSpPr>
          <p:cNvPr id="3" name="Rectangle 2"/>
          <p:cNvSpPr/>
          <p:nvPr/>
        </p:nvSpPr>
        <p:spPr>
          <a:xfrm>
            <a:off x="310687" y="2388595"/>
            <a:ext cx="6840760" cy="369332"/>
          </a:xfrm>
          <a:prstGeom prst="rect">
            <a:avLst/>
          </a:prstGeom>
        </p:spPr>
        <p:txBody>
          <a:bodyPr wrap="square">
            <a:spAutoFit/>
          </a:bodyPr>
          <a:lstStyle/>
          <a:p>
            <a:r>
              <a:rPr lang="en-IN" b="1" dirty="0" err="1">
                <a:solidFill>
                  <a:schemeClr val="accent3">
                    <a:lumMod val="75000"/>
                  </a:schemeClr>
                </a:solidFill>
              </a:rPr>
              <a:t>com.dev.methods.MethodExample</a:t>
            </a:r>
            <a:r>
              <a:rPr lang="en-IN" b="1" dirty="0">
                <a:solidFill>
                  <a:schemeClr val="accent3">
                    <a:lumMod val="75000"/>
                  </a:schemeClr>
                </a:solidFill>
              </a:rPr>
              <a:t> </a:t>
            </a:r>
            <a:r>
              <a:rPr lang="en-IN" b="1" dirty="0">
                <a:solidFill>
                  <a:schemeClr val="accent3">
                    <a:lumMod val="75000"/>
                  </a:schemeClr>
                </a:solidFill>
                <a:sym typeface="Wingdings" panose="05000000000000000000" pitchFamily="2" charset="2"/>
              </a:rPr>
              <a:t> Fully qualified class</a:t>
            </a:r>
            <a:endParaRPr lang="en-IN" b="1" dirty="0">
              <a:solidFill>
                <a:schemeClr val="accent3">
                  <a:lumMod val="75000"/>
                </a:schemeClr>
              </a:solidFill>
            </a:endParaRPr>
          </a:p>
        </p:txBody>
      </p:sp>
      <p:sp>
        <p:nvSpPr>
          <p:cNvPr id="4" name="Rectangle 3"/>
          <p:cNvSpPr/>
          <p:nvPr/>
        </p:nvSpPr>
        <p:spPr>
          <a:xfrm>
            <a:off x="325121" y="1997716"/>
            <a:ext cx="6696744" cy="369332"/>
          </a:xfrm>
          <a:prstGeom prst="rect">
            <a:avLst/>
          </a:prstGeom>
        </p:spPr>
        <p:txBody>
          <a:bodyPr wrap="square">
            <a:spAutoFit/>
          </a:bodyPr>
          <a:lstStyle/>
          <a:p>
            <a:r>
              <a:rPr lang="en-IN" b="1" dirty="0">
                <a:solidFill>
                  <a:schemeClr val="accent3">
                    <a:lumMod val="75000"/>
                  </a:schemeClr>
                </a:solidFill>
              </a:rPr>
              <a:t>import </a:t>
            </a:r>
            <a:r>
              <a:rPr lang="en-IN" b="1" dirty="0" err="1">
                <a:solidFill>
                  <a:schemeClr val="accent3">
                    <a:lumMod val="75000"/>
                  </a:schemeClr>
                </a:solidFill>
              </a:rPr>
              <a:t>com.dev.methods.MethodExample</a:t>
            </a:r>
            <a:r>
              <a:rPr lang="en-IN" b="1" dirty="0">
                <a:solidFill>
                  <a:schemeClr val="accent3">
                    <a:lumMod val="75000"/>
                  </a:schemeClr>
                </a:solidFill>
              </a:rPr>
              <a:t>; </a:t>
            </a:r>
            <a:r>
              <a:rPr lang="en-IN" b="1" dirty="0">
                <a:solidFill>
                  <a:schemeClr val="accent3">
                    <a:lumMod val="75000"/>
                  </a:schemeClr>
                </a:solidFill>
                <a:sym typeface="Wingdings" panose="05000000000000000000" pitchFamily="2" charset="2"/>
              </a:rPr>
              <a:t> Importing package </a:t>
            </a:r>
            <a:endParaRPr lang="en-IN" b="1" dirty="0">
              <a:solidFill>
                <a:schemeClr val="accent3">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068960"/>
            <a:ext cx="4794900"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flipH="1">
            <a:off x="7767637" y="3573016"/>
            <a:ext cx="404763" cy="0"/>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767637" y="5085184"/>
            <a:ext cx="404763" cy="0"/>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707399" y="3068960"/>
            <a:ext cx="404763" cy="0"/>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412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0696" y="1628800"/>
            <a:ext cx="6696744" cy="46166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smtClean="0"/>
              <a:t>Entity declared as </a:t>
            </a:r>
            <a:r>
              <a:rPr lang="en-IN" sz="2400" b="1" dirty="0" smtClean="0">
                <a:solidFill>
                  <a:schemeClr val="accent2">
                    <a:lumMod val="75000"/>
                  </a:schemeClr>
                </a:solidFill>
              </a:rPr>
              <a:t>public</a:t>
            </a:r>
            <a:r>
              <a:rPr lang="en-IN" sz="2400" dirty="0" smtClean="0">
                <a:solidFill>
                  <a:schemeClr val="accent2">
                    <a:lumMod val="75000"/>
                  </a:schemeClr>
                </a:solidFill>
              </a:rPr>
              <a:t> </a:t>
            </a:r>
            <a:r>
              <a:rPr lang="en-IN" sz="2000" dirty="0" smtClean="0"/>
              <a:t>can be used by any other classes. Can be accessed by any of the classes or packages</a:t>
            </a:r>
            <a:endParaRPr lang="en-IN" sz="2000" dirty="0"/>
          </a:p>
          <a:p>
            <a:pPr marL="285750" indent="-285750">
              <a:lnSpc>
                <a:spcPct val="150000"/>
              </a:lnSpc>
              <a:buFont typeface="Arial" panose="020B0604020202020204" pitchFamily="34" charset="0"/>
              <a:buChar char="•"/>
            </a:pPr>
            <a:r>
              <a:rPr lang="en-IN" sz="2000" dirty="0" smtClean="0"/>
              <a:t>Method declared as </a:t>
            </a:r>
            <a:r>
              <a:rPr lang="en-IN" sz="2400" b="1" dirty="0" smtClean="0">
                <a:solidFill>
                  <a:schemeClr val="accent2">
                    <a:lumMod val="75000"/>
                  </a:schemeClr>
                </a:solidFill>
              </a:rPr>
              <a:t>protected</a:t>
            </a:r>
            <a:r>
              <a:rPr lang="en-IN" sz="2400" dirty="0" smtClean="0"/>
              <a:t> </a:t>
            </a:r>
            <a:r>
              <a:rPr lang="en-IN" sz="2000" dirty="0" smtClean="0"/>
              <a:t>cannot be accessed by any other packages. Can be accessed by different classes in same package.</a:t>
            </a:r>
          </a:p>
          <a:p>
            <a:pPr marL="285750" indent="-285750">
              <a:lnSpc>
                <a:spcPct val="150000"/>
              </a:lnSpc>
              <a:buFont typeface="Arial" panose="020B0604020202020204" pitchFamily="34" charset="0"/>
              <a:buChar char="•"/>
            </a:pPr>
            <a:r>
              <a:rPr lang="en-IN" sz="2000" dirty="0" smtClean="0"/>
              <a:t>Can be used under certain conditions.(inheritance)</a:t>
            </a:r>
            <a:endParaRPr lang="en-IN" sz="2000" dirty="0"/>
          </a:p>
          <a:p>
            <a:pPr marL="285750" indent="-285750">
              <a:lnSpc>
                <a:spcPct val="150000"/>
              </a:lnSpc>
              <a:buFont typeface="Arial" panose="020B0604020202020204" pitchFamily="34" charset="0"/>
              <a:buChar char="•"/>
            </a:pPr>
            <a:r>
              <a:rPr lang="en-IN" sz="2000" dirty="0" smtClean="0"/>
              <a:t>Package level/ </a:t>
            </a:r>
            <a:r>
              <a:rPr lang="en-IN" sz="2400" b="1" dirty="0" smtClean="0">
                <a:solidFill>
                  <a:schemeClr val="accent2">
                    <a:lumMod val="75000"/>
                  </a:schemeClr>
                </a:solidFill>
              </a:rPr>
              <a:t>default</a:t>
            </a:r>
            <a:r>
              <a:rPr lang="en-IN" sz="2400" dirty="0" smtClean="0"/>
              <a:t> </a:t>
            </a:r>
            <a:r>
              <a:rPr lang="en-IN" sz="2000" dirty="0" smtClean="0"/>
              <a:t>can be accessed by any of the classes in same package. Cannot be used in other packages.</a:t>
            </a:r>
            <a:endParaRPr lang="en-IN" sz="2000" dirty="0"/>
          </a:p>
          <a:p>
            <a:pPr marL="285750" indent="-285750">
              <a:lnSpc>
                <a:spcPct val="150000"/>
              </a:lnSpc>
              <a:buFont typeface="Arial" panose="020B0604020202020204" pitchFamily="34" charset="0"/>
              <a:buChar char="•"/>
            </a:pPr>
            <a:r>
              <a:rPr lang="en-IN" sz="2400" b="1" dirty="0" smtClean="0">
                <a:solidFill>
                  <a:schemeClr val="accent2">
                    <a:lumMod val="75000"/>
                  </a:schemeClr>
                </a:solidFill>
              </a:rPr>
              <a:t>Private</a:t>
            </a:r>
            <a:r>
              <a:rPr lang="en-IN" sz="2400" dirty="0" smtClean="0"/>
              <a:t> </a:t>
            </a:r>
            <a:r>
              <a:rPr lang="en-IN" sz="2000" dirty="0" smtClean="0"/>
              <a:t>entities can be accessed only within that class.</a:t>
            </a:r>
            <a:endParaRPr lang="en-IN" sz="2000" dirty="0"/>
          </a:p>
        </p:txBody>
      </p:sp>
      <p:sp>
        <p:nvSpPr>
          <p:cNvPr id="3" name="Rectangle 2"/>
          <p:cNvSpPr/>
          <p:nvPr/>
        </p:nvSpPr>
        <p:spPr>
          <a:xfrm>
            <a:off x="973744" y="548680"/>
            <a:ext cx="3619838"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DATA-TYPES</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312772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34299" y="694498"/>
            <a:ext cx="553357" cy="550920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400" b="1" cap="none" spc="0" dirty="0" smtClean="0">
                <a:ln/>
                <a:solidFill>
                  <a:schemeClr val="accent3"/>
                </a:solidFill>
                <a:effectLst/>
              </a:rPr>
              <a:t>S</a:t>
            </a:r>
          </a:p>
          <a:p>
            <a:pPr algn="ctr"/>
            <a:r>
              <a:rPr lang="en-US" sz="4400" b="1" dirty="0" smtClean="0">
                <a:ln/>
                <a:solidFill>
                  <a:schemeClr val="accent3"/>
                </a:solidFill>
              </a:rPr>
              <a:t>E</a:t>
            </a:r>
          </a:p>
          <a:p>
            <a:pPr algn="ctr"/>
            <a:r>
              <a:rPr lang="en-US" sz="4400" b="1" cap="none" spc="0" dirty="0" smtClean="0">
                <a:ln/>
                <a:solidFill>
                  <a:schemeClr val="accent3"/>
                </a:solidFill>
                <a:effectLst/>
              </a:rPr>
              <a:t>C</a:t>
            </a:r>
          </a:p>
          <a:p>
            <a:pPr algn="ctr"/>
            <a:r>
              <a:rPr lang="en-US" sz="4400" b="1" dirty="0" smtClean="0">
                <a:ln/>
                <a:solidFill>
                  <a:schemeClr val="accent3"/>
                </a:solidFill>
              </a:rPr>
              <a:t>U</a:t>
            </a:r>
          </a:p>
          <a:p>
            <a:pPr algn="ctr"/>
            <a:r>
              <a:rPr lang="en-US" sz="4400" b="1" cap="none" spc="0" dirty="0" smtClean="0">
                <a:ln/>
                <a:solidFill>
                  <a:schemeClr val="accent3"/>
                </a:solidFill>
                <a:effectLst/>
              </a:rPr>
              <a:t>R</a:t>
            </a:r>
            <a:endParaRPr lang="en-US" sz="4400" b="1" cap="none" spc="0" dirty="0">
              <a:ln/>
              <a:solidFill>
                <a:schemeClr val="accent3"/>
              </a:solidFill>
              <a:effectLst/>
            </a:endParaRPr>
          </a:p>
          <a:p>
            <a:pPr algn="ctr"/>
            <a:r>
              <a:rPr lang="en-US" sz="4400" b="1" dirty="0" smtClean="0">
                <a:ln/>
                <a:solidFill>
                  <a:schemeClr val="accent3"/>
                </a:solidFill>
              </a:rPr>
              <a:t>I</a:t>
            </a:r>
          </a:p>
          <a:p>
            <a:pPr algn="ctr"/>
            <a:r>
              <a:rPr lang="en-US" sz="4400" b="1" cap="none" spc="0" dirty="0" smtClean="0">
                <a:ln/>
                <a:solidFill>
                  <a:schemeClr val="accent3"/>
                </a:solidFill>
                <a:effectLst/>
              </a:rPr>
              <a:t>T</a:t>
            </a:r>
          </a:p>
          <a:p>
            <a:pPr algn="ctr"/>
            <a:r>
              <a:rPr lang="en-US" sz="4400" b="1" dirty="0" smtClean="0">
                <a:ln/>
                <a:solidFill>
                  <a:schemeClr val="accent3"/>
                </a:solidFill>
              </a:rPr>
              <a:t>Y</a:t>
            </a:r>
            <a:endParaRPr lang="en-US" sz="4400" b="1" cap="none" spc="0" dirty="0">
              <a:ln/>
              <a:solidFill>
                <a:schemeClr val="accent3"/>
              </a:solidFill>
              <a:effectLst/>
            </a:endParaRPr>
          </a:p>
        </p:txBody>
      </p:sp>
      <p:sp>
        <p:nvSpPr>
          <p:cNvPr id="3" name="Rectangle 2"/>
          <p:cNvSpPr/>
          <p:nvPr/>
        </p:nvSpPr>
        <p:spPr>
          <a:xfrm>
            <a:off x="1759807" y="632943"/>
            <a:ext cx="457176" cy="563231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a:t>
            </a:r>
          </a:p>
          <a:p>
            <a:pPr algn="ct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a:t>
            </a:r>
          </a:p>
          <a:p>
            <a:pPr algn="ct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a:t>
            </a:r>
          </a:p>
          <a:p>
            <a:pPr algn="ct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a:t>
            </a:r>
          </a:p>
          <a:p>
            <a:pPr algn="ct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a:t>
            </a:r>
          </a:p>
          <a:p>
            <a:pPr algn="ctr"/>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Y</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5" name="Straight Arrow Connector 4"/>
          <p:cNvCxnSpPr/>
          <p:nvPr/>
        </p:nvCxnSpPr>
        <p:spPr>
          <a:xfrm flipV="1">
            <a:off x="2555776" y="694498"/>
            <a:ext cx="0" cy="5435390"/>
          </a:xfrm>
          <a:prstGeom prst="straightConnector1">
            <a:avLst/>
          </a:prstGeom>
          <a:ln w="762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508104" y="836712"/>
            <a:ext cx="0" cy="5293176"/>
          </a:xfrm>
          <a:prstGeom prst="straightConnector1">
            <a:avLst/>
          </a:prstGeom>
          <a:ln w="762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843808" y="1124744"/>
            <a:ext cx="223224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public</a:t>
            </a:r>
            <a:endParaRPr lang="en-IN" dirty="0">
              <a:solidFill>
                <a:schemeClr val="tx1"/>
              </a:solidFill>
            </a:endParaRPr>
          </a:p>
        </p:txBody>
      </p:sp>
      <p:sp>
        <p:nvSpPr>
          <p:cNvPr id="11" name="Rectangle 10"/>
          <p:cNvSpPr/>
          <p:nvPr/>
        </p:nvSpPr>
        <p:spPr>
          <a:xfrm>
            <a:off x="2843808" y="2339555"/>
            <a:ext cx="223224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protected</a:t>
            </a:r>
            <a:endParaRPr lang="en-IN" dirty="0">
              <a:solidFill>
                <a:schemeClr val="tx1"/>
              </a:solidFill>
            </a:endParaRPr>
          </a:p>
        </p:txBody>
      </p:sp>
      <p:sp>
        <p:nvSpPr>
          <p:cNvPr id="12" name="Rectangle 11"/>
          <p:cNvSpPr/>
          <p:nvPr/>
        </p:nvSpPr>
        <p:spPr>
          <a:xfrm>
            <a:off x="2843808" y="3773213"/>
            <a:ext cx="223224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default</a:t>
            </a:r>
            <a:endParaRPr lang="en-IN" dirty="0">
              <a:solidFill>
                <a:schemeClr val="tx1"/>
              </a:solidFill>
            </a:endParaRPr>
          </a:p>
        </p:txBody>
      </p:sp>
      <p:sp>
        <p:nvSpPr>
          <p:cNvPr id="13" name="Rectangle 12"/>
          <p:cNvSpPr/>
          <p:nvPr/>
        </p:nvSpPr>
        <p:spPr>
          <a:xfrm>
            <a:off x="2843808" y="5085184"/>
            <a:ext cx="223224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private</a:t>
            </a:r>
            <a:endParaRPr lang="en-IN" dirty="0">
              <a:solidFill>
                <a:schemeClr val="tx1"/>
              </a:solidFill>
            </a:endParaRPr>
          </a:p>
        </p:txBody>
      </p:sp>
    </p:spTree>
    <p:extLst>
      <p:ext uri="{BB962C8B-B14F-4D97-AF65-F5344CB8AC3E}">
        <p14:creationId xmlns:p14="http://schemas.microsoft.com/office/powerpoint/2010/main" val="3444559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484784"/>
            <a:ext cx="7560840" cy="2352952"/>
          </a:xfrm>
          <a:prstGeom prst="rect">
            <a:avLst/>
          </a:prstGeom>
          <a:noFill/>
        </p:spPr>
        <p:txBody>
          <a:bodyPr wrap="square" rtlCol="0">
            <a:spAutoFit/>
          </a:bodyPr>
          <a:lstStyle/>
          <a:p>
            <a:pPr>
              <a:lnSpc>
                <a:spcPct val="150000"/>
              </a:lnSpc>
            </a:pPr>
            <a:r>
              <a:rPr lang="en-IN" sz="2000" dirty="0" smtClean="0"/>
              <a:t>Association in java is relationship between two different classes.</a:t>
            </a:r>
          </a:p>
          <a:p>
            <a:pPr marL="342900" indent="-342900">
              <a:lnSpc>
                <a:spcPct val="150000"/>
              </a:lnSpc>
              <a:buAutoNum type="arabicPeriod"/>
            </a:pPr>
            <a:r>
              <a:rPr lang="en-IN" sz="2000" dirty="0" smtClean="0"/>
              <a:t>One to one</a:t>
            </a:r>
          </a:p>
          <a:p>
            <a:pPr marL="342900" indent="-342900">
              <a:lnSpc>
                <a:spcPct val="150000"/>
              </a:lnSpc>
              <a:buAutoNum type="arabicPeriod"/>
            </a:pPr>
            <a:r>
              <a:rPr lang="en-IN" sz="2000" dirty="0" smtClean="0"/>
              <a:t>One to many</a:t>
            </a:r>
          </a:p>
          <a:p>
            <a:pPr marL="342900" indent="-342900">
              <a:lnSpc>
                <a:spcPct val="150000"/>
              </a:lnSpc>
              <a:buAutoNum type="arabicPeriod"/>
            </a:pPr>
            <a:r>
              <a:rPr lang="en-IN" sz="2000" dirty="0" smtClean="0"/>
              <a:t>Many to many</a:t>
            </a:r>
          </a:p>
          <a:p>
            <a:pPr marL="342900" indent="-342900">
              <a:lnSpc>
                <a:spcPct val="150000"/>
              </a:lnSpc>
              <a:buAutoNum type="arabicPeriod"/>
            </a:pPr>
            <a:r>
              <a:rPr lang="en-IN" sz="2000" dirty="0" smtClean="0"/>
              <a:t>Many to one</a:t>
            </a:r>
          </a:p>
        </p:txBody>
      </p:sp>
      <p:sp>
        <p:nvSpPr>
          <p:cNvPr id="3" name="TextBox 2"/>
          <p:cNvSpPr txBox="1"/>
          <p:nvPr/>
        </p:nvSpPr>
        <p:spPr>
          <a:xfrm>
            <a:off x="611560" y="4221088"/>
            <a:ext cx="3168352" cy="369332"/>
          </a:xfrm>
          <a:prstGeom prst="rect">
            <a:avLst/>
          </a:prstGeom>
          <a:noFill/>
        </p:spPr>
        <p:txBody>
          <a:bodyPr wrap="square" rtlCol="0">
            <a:spAutoFit/>
          </a:bodyPr>
          <a:lstStyle/>
          <a:p>
            <a:r>
              <a:rPr lang="en-IN" b="1" dirty="0" smtClean="0">
                <a:solidFill>
                  <a:schemeClr val="accent2">
                    <a:lumMod val="75000"/>
                  </a:schemeClr>
                </a:solidFill>
              </a:rPr>
              <a:t>Has A Relationship</a:t>
            </a:r>
            <a:endParaRPr lang="en-IN" b="1" dirty="0">
              <a:solidFill>
                <a:schemeClr val="accent2">
                  <a:lumMod val="75000"/>
                </a:schemeClr>
              </a:solidFill>
            </a:endParaRPr>
          </a:p>
        </p:txBody>
      </p:sp>
      <p:sp>
        <p:nvSpPr>
          <p:cNvPr id="4" name="TextBox 3"/>
          <p:cNvSpPr txBox="1"/>
          <p:nvPr/>
        </p:nvSpPr>
        <p:spPr>
          <a:xfrm>
            <a:off x="593304" y="5517232"/>
            <a:ext cx="2376264" cy="369332"/>
          </a:xfrm>
          <a:prstGeom prst="rect">
            <a:avLst/>
          </a:prstGeom>
          <a:noFill/>
        </p:spPr>
        <p:txBody>
          <a:bodyPr wrap="square" rtlCol="0">
            <a:spAutoFit/>
          </a:bodyPr>
          <a:lstStyle/>
          <a:p>
            <a:r>
              <a:rPr lang="en-IN" b="1" dirty="0" smtClean="0">
                <a:solidFill>
                  <a:schemeClr val="accent2">
                    <a:lumMod val="75000"/>
                  </a:schemeClr>
                </a:solidFill>
              </a:rPr>
              <a:t>Is A Relationship</a:t>
            </a:r>
            <a:endParaRPr lang="en-IN" b="1" dirty="0">
              <a:solidFill>
                <a:schemeClr val="accent2">
                  <a:lumMod val="75000"/>
                </a:schemeClr>
              </a:solidFill>
            </a:endParaRPr>
          </a:p>
        </p:txBody>
      </p:sp>
      <p:cxnSp>
        <p:nvCxnSpPr>
          <p:cNvPr id="6" name="Straight Connector 5"/>
          <p:cNvCxnSpPr/>
          <p:nvPr/>
        </p:nvCxnSpPr>
        <p:spPr>
          <a:xfrm>
            <a:off x="2699792" y="4005064"/>
            <a:ext cx="0" cy="86409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699792" y="4005064"/>
            <a:ext cx="43204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99792" y="4869160"/>
            <a:ext cx="43204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47864" y="3837736"/>
            <a:ext cx="5796136" cy="369332"/>
          </a:xfrm>
          <a:prstGeom prst="rect">
            <a:avLst/>
          </a:prstGeom>
          <a:noFill/>
        </p:spPr>
        <p:txBody>
          <a:bodyPr wrap="square" rtlCol="0">
            <a:spAutoFit/>
          </a:bodyPr>
          <a:lstStyle/>
          <a:p>
            <a:r>
              <a:rPr lang="en-IN" b="1" dirty="0" smtClean="0">
                <a:solidFill>
                  <a:schemeClr val="accent3">
                    <a:lumMod val="50000"/>
                  </a:schemeClr>
                </a:solidFill>
              </a:rPr>
              <a:t>Aggregation</a:t>
            </a:r>
            <a:r>
              <a:rPr lang="en-IN" dirty="0" smtClean="0">
                <a:solidFill>
                  <a:schemeClr val="accent3">
                    <a:lumMod val="50000"/>
                  </a:schemeClr>
                </a:solidFill>
              </a:rPr>
              <a:t> </a:t>
            </a:r>
            <a:r>
              <a:rPr lang="en-IN" dirty="0" smtClean="0"/>
              <a:t>:A class not dependent on another class.</a:t>
            </a:r>
            <a:endParaRPr lang="en-IN" dirty="0"/>
          </a:p>
        </p:txBody>
      </p:sp>
      <p:sp>
        <p:nvSpPr>
          <p:cNvPr id="12" name="Rectangle 11"/>
          <p:cNvSpPr/>
          <p:nvPr/>
        </p:nvSpPr>
        <p:spPr>
          <a:xfrm>
            <a:off x="671640" y="556989"/>
            <a:ext cx="4056303"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ASSOSIATION</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3" name="TextBox 12"/>
          <p:cNvSpPr txBox="1"/>
          <p:nvPr/>
        </p:nvSpPr>
        <p:spPr>
          <a:xfrm>
            <a:off x="3275856" y="4714954"/>
            <a:ext cx="5688632" cy="369332"/>
          </a:xfrm>
          <a:prstGeom prst="rect">
            <a:avLst/>
          </a:prstGeom>
          <a:noFill/>
        </p:spPr>
        <p:txBody>
          <a:bodyPr wrap="square" rtlCol="0">
            <a:spAutoFit/>
          </a:bodyPr>
          <a:lstStyle/>
          <a:p>
            <a:r>
              <a:rPr lang="en-IN" b="1" dirty="0" smtClean="0">
                <a:solidFill>
                  <a:schemeClr val="accent3">
                    <a:lumMod val="50000"/>
                  </a:schemeClr>
                </a:solidFill>
              </a:rPr>
              <a:t>Composition</a:t>
            </a:r>
            <a:r>
              <a:rPr lang="en-IN" dirty="0" smtClean="0"/>
              <a:t>: A class dependent on another class</a:t>
            </a:r>
            <a:endParaRPr lang="en-IN" dirty="0"/>
          </a:p>
        </p:txBody>
      </p:sp>
      <p:cxnSp>
        <p:nvCxnSpPr>
          <p:cNvPr id="15" name="Straight Arrow Connector 14"/>
          <p:cNvCxnSpPr/>
          <p:nvPr/>
        </p:nvCxnSpPr>
        <p:spPr>
          <a:xfrm>
            <a:off x="2483768" y="5701898"/>
            <a:ext cx="79208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491880" y="5517232"/>
            <a:ext cx="1440160" cy="369332"/>
          </a:xfrm>
          <a:prstGeom prst="rect">
            <a:avLst/>
          </a:prstGeom>
          <a:noFill/>
        </p:spPr>
        <p:txBody>
          <a:bodyPr wrap="square" rtlCol="0">
            <a:spAutoFit/>
          </a:bodyPr>
          <a:lstStyle/>
          <a:p>
            <a:r>
              <a:rPr lang="en-IN" b="1" dirty="0" smtClean="0">
                <a:solidFill>
                  <a:schemeClr val="accent3">
                    <a:lumMod val="50000"/>
                  </a:schemeClr>
                </a:solidFill>
              </a:rPr>
              <a:t>Inheritance</a:t>
            </a:r>
            <a:endParaRPr lang="en-IN" b="1" dirty="0">
              <a:solidFill>
                <a:schemeClr val="accent3">
                  <a:lumMod val="50000"/>
                </a:schemeClr>
              </a:solidFill>
            </a:endParaRPr>
          </a:p>
        </p:txBody>
      </p:sp>
    </p:spTree>
    <p:extLst>
      <p:ext uri="{BB962C8B-B14F-4D97-AF65-F5344CB8AC3E}">
        <p14:creationId xmlns:p14="http://schemas.microsoft.com/office/powerpoint/2010/main" val="3329531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9502" y="62188"/>
            <a:ext cx="2423164" cy="923330"/>
          </a:xfrm>
          <a:prstGeom prst="rect">
            <a:avLst/>
          </a:prstGeom>
          <a:solidFill>
            <a:schemeClr val="accent2">
              <a:lumMod val="20000"/>
              <a:lumOff val="80000"/>
            </a:schemeClr>
          </a:solid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ARRAYS</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TextBox 2"/>
          <p:cNvSpPr txBox="1"/>
          <p:nvPr/>
        </p:nvSpPr>
        <p:spPr>
          <a:xfrm>
            <a:off x="891030" y="1039964"/>
            <a:ext cx="7344816" cy="4370427"/>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t>Group of homogeneous data that has some index and fixed size</a:t>
            </a:r>
          </a:p>
          <a:p>
            <a:pPr marL="285750" indent="-285750">
              <a:buFont typeface="Arial" panose="020B0604020202020204" pitchFamily="34" charset="0"/>
              <a:buChar char="•"/>
            </a:pPr>
            <a:endParaRPr lang="en-IN" sz="2000" dirty="0"/>
          </a:p>
          <a:p>
            <a:r>
              <a:rPr lang="en-IN" b="1" dirty="0" smtClean="0">
                <a:latin typeface="Aharoni" panose="02010803020104030203" pitchFamily="2" charset="-79"/>
                <a:cs typeface="Aharoni" panose="02010803020104030203" pitchFamily="2" charset="-79"/>
              </a:rPr>
              <a:t>DECLARATION</a:t>
            </a:r>
            <a:r>
              <a:rPr lang="en-IN" b="1" dirty="0" smtClean="0"/>
              <a:t>:</a:t>
            </a:r>
          </a:p>
          <a:p>
            <a:r>
              <a:rPr lang="en-IN" sz="2000" b="1" dirty="0"/>
              <a:t> </a:t>
            </a:r>
            <a:r>
              <a:rPr lang="en-IN" sz="2000" b="1" dirty="0" smtClean="0"/>
              <a:t>              </a:t>
            </a:r>
          </a:p>
          <a:p>
            <a:pPr marL="457200" indent="-457200" algn="ctr">
              <a:buFont typeface="+mj-lt"/>
              <a:buAutoNum type="arabicPeriod"/>
            </a:pPr>
            <a:r>
              <a:rPr lang="en-IN" sz="2000" b="1" dirty="0" smtClean="0">
                <a:solidFill>
                  <a:schemeClr val="accent2">
                    <a:lumMod val="75000"/>
                  </a:schemeClr>
                </a:solidFill>
              </a:rPr>
              <a:t>datatype []</a:t>
            </a:r>
            <a:r>
              <a:rPr lang="en-IN" sz="2000" b="1" dirty="0" err="1" smtClean="0">
                <a:solidFill>
                  <a:schemeClr val="accent2">
                    <a:lumMod val="75000"/>
                  </a:schemeClr>
                </a:solidFill>
              </a:rPr>
              <a:t>arrayName</a:t>
            </a:r>
            <a:r>
              <a:rPr lang="en-IN" sz="2000" b="1" dirty="0" smtClean="0">
                <a:solidFill>
                  <a:schemeClr val="accent2">
                    <a:lumMod val="75000"/>
                  </a:schemeClr>
                </a:solidFill>
              </a:rPr>
              <a:t>;</a:t>
            </a:r>
          </a:p>
          <a:p>
            <a:pPr marL="457200" indent="-457200" algn="ctr">
              <a:buFont typeface="+mj-lt"/>
              <a:buAutoNum type="arabicPeriod"/>
            </a:pPr>
            <a:r>
              <a:rPr lang="en-IN" sz="2000" b="1" dirty="0" smtClean="0">
                <a:solidFill>
                  <a:schemeClr val="accent2">
                    <a:lumMod val="75000"/>
                  </a:schemeClr>
                </a:solidFill>
              </a:rPr>
              <a:t>datatype[] </a:t>
            </a:r>
            <a:r>
              <a:rPr lang="en-IN" sz="2000" b="1" dirty="0" err="1" smtClean="0">
                <a:solidFill>
                  <a:schemeClr val="accent2">
                    <a:lumMod val="75000"/>
                  </a:schemeClr>
                </a:solidFill>
              </a:rPr>
              <a:t>arrayName</a:t>
            </a:r>
            <a:r>
              <a:rPr lang="en-IN" sz="2000" b="1" dirty="0" smtClean="0">
                <a:solidFill>
                  <a:schemeClr val="accent2">
                    <a:lumMod val="75000"/>
                  </a:schemeClr>
                </a:solidFill>
              </a:rPr>
              <a:t>;</a:t>
            </a:r>
          </a:p>
          <a:p>
            <a:pPr marL="457200" indent="-457200" algn="ctr">
              <a:buFont typeface="+mj-lt"/>
              <a:buAutoNum type="arabicPeriod"/>
            </a:pPr>
            <a:r>
              <a:rPr lang="en-IN" sz="2000" b="1" dirty="0" smtClean="0">
                <a:solidFill>
                  <a:schemeClr val="accent2">
                    <a:lumMod val="75000"/>
                  </a:schemeClr>
                </a:solidFill>
              </a:rPr>
              <a:t>datatype </a:t>
            </a:r>
            <a:r>
              <a:rPr lang="en-IN" sz="2000" b="1" dirty="0" err="1" smtClean="0">
                <a:solidFill>
                  <a:schemeClr val="accent2">
                    <a:lumMod val="75000"/>
                  </a:schemeClr>
                </a:solidFill>
              </a:rPr>
              <a:t>arrayName</a:t>
            </a:r>
            <a:r>
              <a:rPr lang="en-IN" sz="2000" b="1" dirty="0" smtClean="0">
                <a:solidFill>
                  <a:schemeClr val="accent2">
                    <a:lumMod val="75000"/>
                  </a:schemeClr>
                </a:solidFill>
              </a:rPr>
              <a:t>[];</a:t>
            </a:r>
            <a:endParaRPr lang="en-IN" sz="2000" b="1" dirty="0">
              <a:solidFill>
                <a:schemeClr val="accent2">
                  <a:lumMod val="75000"/>
                </a:schemeClr>
              </a:solidFill>
            </a:endParaRPr>
          </a:p>
          <a:p>
            <a:r>
              <a:rPr lang="en-IN" b="1" dirty="0" smtClean="0">
                <a:latin typeface="Aharoni" panose="02010803020104030203" pitchFamily="2" charset="-79"/>
                <a:cs typeface="Aharoni" panose="02010803020104030203" pitchFamily="2" charset="-79"/>
              </a:rPr>
              <a:t>CREATION</a:t>
            </a:r>
            <a:r>
              <a:rPr lang="en-IN" sz="2000" b="1" dirty="0" smtClean="0"/>
              <a:t>:</a:t>
            </a:r>
          </a:p>
          <a:p>
            <a:pPr algn="ctr"/>
            <a:r>
              <a:rPr lang="en-IN" sz="2000" b="1" dirty="0">
                <a:solidFill>
                  <a:schemeClr val="accent2">
                    <a:lumMod val="75000"/>
                  </a:schemeClr>
                </a:solidFill>
              </a:rPr>
              <a:t> </a:t>
            </a:r>
            <a:r>
              <a:rPr lang="en-IN" sz="2000" b="1" dirty="0" smtClean="0">
                <a:solidFill>
                  <a:schemeClr val="accent2">
                    <a:lumMod val="75000"/>
                  </a:schemeClr>
                </a:solidFill>
              </a:rPr>
              <a:t> </a:t>
            </a:r>
            <a:r>
              <a:rPr lang="en-IN" sz="2000" b="1" dirty="0" err="1" smtClean="0">
                <a:solidFill>
                  <a:schemeClr val="accent2">
                    <a:lumMod val="75000"/>
                  </a:schemeClr>
                </a:solidFill>
              </a:rPr>
              <a:t>arrayName</a:t>
            </a:r>
            <a:r>
              <a:rPr lang="en-IN" sz="2000" b="1" dirty="0" smtClean="0">
                <a:solidFill>
                  <a:schemeClr val="accent2">
                    <a:lumMod val="75000"/>
                  </a:schemeClr>
                </a:solidFill>
              </a:rPr>
              <a:t> =new datatype[SIZE];</a:t>
            </a:r>
          </a:p>
          <a:p>
            <a:r>
              <a:rPr lang="en-IN" b="1" dirty="0" smtClean="0">
                <a:latin typeface="Aharoni" panose="02010803020104030203" pitchFamily="2" charset="-79"/>
                <a:cs typeface="Aharoni" panose="02010803020104030203" pitchFamily="2" charset="-79"/>
              </a:rPr>
              <a:t>INITIALIZATION</a:t>
            </a:r>
            <a:r>
              <a:rPr lang="en-IN" sz="2000" b="1" dirty="0" smtClean="0"/>
              <a:t>:</a:t>
            </a:r>
          </a:p>
          <a:p>
            <a:pPr algn="ctr"/>
            <a:r>
              <a:rPr lang="en-IN" sz="2000" b="1" dirty="0" err="1" smtClean="0">
                <a:solidFill>
                  <a:schemeClr val="accent2">
                    <a:lumMod val="75000"/>
                  </a:schemeClr>
                </a:solidFill>
              </a:rPr>
              <a:t>arrayName</a:t>
            </a:r>
            <a:r>
              <a:rPr lang="en-IN" sz="2000" b="1" dirty="0" smtClean="0">
                <a:solidFill>
                  <a:schemeClr val="accent2">
                    <a:lumMod val="75000"/>
                  </a:schemeClr>
                </a:solidFill>
              </a:rPr>
              <a:t>[index]=value;</a:t>
            </a:r>
          </a:p>
          <a:p>
            <a:pPr algn="ctr"/>
            <a:endParaRPr lang="en-IN" sz="2000" b="1" dirty="0">
              <a:solidFill>
                <a:schemeClr val="accent2">
                  <a:lumMod val="75000"/>
                </a:schemeClr>
              </a:solidFill>
            </a:endParaRPr>
          </a:p>
          <a:p>
            <a:pPr algn="ctr"/>
            <a:endParaRPr lang="en-IN" sz="2000" b="1" dirty="0">
              <a:solidFill>
                <a:schemeClr val="accent2">
                  <a:lumMod val="75000"/>
                </a:schemeClr>
              </a:solidFill>
            </a:endParaRPr>
          </a:p>
          <a:p>
            <a:pPr algn="ctr"/>
            <a:endParaRPr lang="en-IN" sz="2000" b="1" dirty="0" smtClean="0">
              <a:solidFill>
                <a:schemeClr val="accent2">
                  <a:lumMod val="75000"/>
                </a:schemeClr>
              </a:solidFill>
            </a:endParaRPr>
          </a:p>
        </p:txBody>
      </p:sp>
      <p:sp>
        <p:nvSpPr>
          <p:cNvPr id="4" name="Rectangle 3"/>
          <p:cNvSpPr/>
          <p:nvPr/>
        </p:nvSpPr>
        <p:spPr>
          <a:xfrm>
            <a:off x="859160" y="4869160"/>
            <a:ext cx="7200800" cy="1631216"/>
          </a:xfrm>
          <a:prstGeom prst="rect">
            <a:avLst/>
          </a:prstGeom>
        </p:spPr>
        <p:txBody>
          <a:bodyPr wrap="square">
            <a:spAutoFit/>
          </a:bodyPr>
          <a:lstStyle/>
          <a:p>
            <a:pPr algn="ctr"/>
            <a:r>
              <a:rPr lang="en-IN" sz="2000" b="1" dirty="0" smtClean="0">
                <a:latin typeface="Aharoni" panose="02010803020104030203" pitchFamily="2" charset="-79"/>
                <a:cs typeface="Aharoni" panose="02010803020104030203" pitchFamily="2" charset="-79"/>
              </a:rPr>
              <a:t>DIFFERENT WAYS OF ARRAY DECLARATION AND INITIALIZATION</a:t>
            </a:r>
          </a:p>
          <a:p>
            <a:pPr algn="ctr"/>
            <a:endParaRPr lang="en-IN" sz="2000" b="1" dirty="0" smtClean="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IN" sz="2000" b="1" dirty="0" smtClean="0">
                <a:solidFill>
                  <a:schemeClr val="accent2">
                    <a:lumMod val="75000"/>
                  </a:schemeClr>
                </a:solidFill>
              </a:rPr>
              <a:t>datatype</a:t>
            </a:r>
            <a:r>
              <a:rPr lang="en-IN" sz="2000" b="1" dirty="0">
                <a:solidFill>
                  <a:schemeClr val="accent2">
                    <a:lumMod val="75000"/>
                  </a:schemeClr>
                </a:solidFill>
              </a:rPr>
              <a:t>[] </a:t>
            </a:r>
            <a:r>
              <a:rPr lang="en-IN" sz="2000" b="1" dirty="0" err="1">
                <a:solidFill>
                  <a:schemeClr val="accent2">
                    <a:lumMod val="75000"/>
                  </a:schemeClr>
                </a:solidFill>
              </a:rPr>
              <a:t>arrayName</a:t>
            </a:r>
            <a:r>
              <a:rPr lang="en-IN" sz="2000" b="1" dirty="0">
                <a:solidFill>
                  <a:schemeClr val="accent2">
                    <a:lumMod val="75000"/>
                  </a:schemeClr>
                </a:solidFill>
              </a:rPr>
              <a:t> = new datatype[SIZE] //all in single line</a:t>
            </a:r>
          </a:p>
          <a:p>
            <a:pPr marL="285750" indent="-285750">
              <a:buFont typeface="Arial" panose="020B0604020202020204" pitchFamily="34" charset="0"/>
              <a:buChar char="•"/>
            </a:pPr>
            <a:r>
              <a:rPr lang="en-IN" sz="2000" b="1" dirty="0">
                <a:solidFill>
                  <a:schemeClr val="accent2">
                    <a:lumMod val="75000"/>
                  </a:schemeClr>
                </a:solidFill>
              </a:rPr>
              <a:t>Datatype[] </a:t>
            </a:r>
            <a:r>
              <a:rPr lang="en-IN" sz="2000" b="1" dirty="0" err="1">
                <a:solidFill>
                  <a:schemeClr val="accent2">
                    <a:lumMod val="75000"/>
                  </a:schemeClr>
                </a:solidFill>
              </a:rPr>
              <a:t>arrayName</a:t>
            </a:r>
            <a:r>
              <a:rPr lang="en-IN" sz="2000" b="1" dirty="0">
                <a:solidFill>
                  <a:schemeClr val="accent2">
                    <a:lumMod val="75000"/>
                  </a:schemeClr>
                </a:solidFill>
              </a:rPr>
              <a:t> = {value1,value2,…};</a:t>
            </a:r>
          </a:p>
        </p:txBody>
      </p:sp>
    </p:spTree>
    <p:extLst>
      <p:ext uri="{BB962C8B-B14F-4D97-AF65-F5344CB8AC3E}">
        <p14:creationId xmlns:p14="http://schemas.microsoft.com/office/powerpoint/2010/main" val="6931418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408" y="116632"/>
            <a:ext cx="404636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INHERITANCE</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TextBox 2"/>
          <p:cNvSpPr txBox="1"/>
          <p:nvPr/>
        </p:nvSpPr>
        <p:spPr>
          <a:xfrm>
            <a:off x="555848" y="1039962"/>
            <a:ext cx="8264624" cy="60939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t>T</a:t>
            </a:r>
            <a:r>
              <a:rPr lang="en-IN" sz="2000" dirty="0" smtClean="0"/>
              <a:t>he process by which one class acquires the properties and functionalities of another class is called as inheritance.</a:t>
            </a:r>
          </a:p>
          <a:p>
            <a:pPr marL="285750" indent="-285750">
              <a:lnSpc>
                <a:spcPct val="150000"/>
              </a:lnSpc>
              <a:buFont typeface="Arial" panose="020B0604020202020204" pitchFamily="34" charset="0"/>
              <a:buChar char="•"/>
            </a:pPr>
            <a:r>
              <a:rPr lang="en-IN" sz="2000" dirty="0" smtClean="0"/>
              <a:t>The aim of inheritance is to provide </a:t>
            </a:r>
            <a:r>
              <a:rPr lang="en-IN" sz="2000" dirty="0"/>
              <a:t>code </a:t>
            </a:r>
            <a:r>
              <a:rPr lang="en-IN" sz="2000" b="1" dirty="0" smtClean="0">
                <a:solidFill>
                  <a:schemeClr val="accent2">
                    <a:lumMod val="75000"/>
                  </a:schemeClr>
                </a:solidFill>
              </a:rPr>
              <a:t>re-</a:t>
            </a:r>
            <a:r>
              <a:rPr lang="en-IN" sz="2000" b="1" dirty="0" err="1" smtClean="0">
                <a:solidFill>
                  <a:schemeClr val="accent2">
                    <a:lumMod val="75000"/>
                  </a:schemeClr>
                </a:solidFill>
              </a:rPr>
              <a:t>useability</a:t>
            </a:r>
            <a:r>
              <a:rPr lang="en-IN" sz="2000" b="1" dirty="0" smtClean="0">
                <a:solidFill>
                  <a:schemeClr val="accent2">
                    <a:lumMod val="75000"/>
                  </a:schemeClr>
                </a:solidFill>
              </a:rPr>
              <a:t>.</a:t>
            </a:r>
            <a:r>
              <a:rPr lang="en-IN" sz="2000" dirty="0" smtClean="0"/>
              <a:t> </a:t>
            </a:r>
          </a:p>
          <a:p>
            <a:pPr marL="285750" indent="-285750">
              <a:lnSpc>
                <a:spcPct val="150000"/>
              </a:lnSpc>
              <a:buFont typeface="Arial" panose="020B0604020202020204" pitchFamily="34" charset="0"/>
              <a:buChar char="•"/>
            </a:pPr>
            <a:r>
              <a:rPr lang="en-IN" sz="2000" dirty="0" smtClean="0"/>
              <a:t>Class whose properties or functionalities are being inherited by other class is called </a:t>
            </a:r>
            <a:r>
              <a:rPr lang="en-IN" sz="2000" dirty="0" smtClean="0">
                <a:solidFill>
                  <a:schemeClr val="accent2">
                    <a:lumMod val="75000"/>
                  </a:schemeClr>
                </a:solidFill>
              </a:rPr>
              <a:t>“</a:t>
            </a:r>
            <a:r>
              <a:rPr lang="en-IN" sz="2000" b="1" dirty="0" smtClean="0">
                <a:solidFill>
                  <a:schemeClr val="accent2">
                    <a:lumMod val="75000"/>
                  </a:schemeClr>
                </a:solidFill>
              </a:rPr>
              <a:t>parent class , super class or base class”.</a:t>
            </a:r>
          </a:p>
          <a:p>
            <a:pPr marL="285750" indent="-285750">
              <a:lnSpc>
                <a:spcPct val="150000"/>
              </a:lnSpc>
              <a:buFont typeface="Arial" panose="020B0604020202020204" pitchFamily="34" charset="0"/>
              <a:buChar char="•"/>
            </a:pPr>
            <a:r>
              <a:rPr lang="en-IN" sz="2000" dirty="0" smtClean="0"/>
              <a:t>Class that inherits properties from other class is called </a:t>
            </a:r>
            <a:r>
              <a:rPr lang="en-IN" sz="2000" b="1" dirty="0" smtClean="0">
                <a:solidFill>
                  <a:schemeClr val="accent2">
                    <a:lumMod val="75000"/>
                  </a:schemeClr>
                </a:solidFill>
              </a:rPr>
              <a:t>”child class, sub class o derived class”.</a:t>
            </a:r>
          </a:p>
          <a:p>
            <a:pPr marL="285750" indent="-285750">
              <a:lnSpc>
                <a:spcPct val="150000"/>
              </a:lnSpc>
              <a:buFont typeface="Arial" panose="020B0604020202020204" pitchFamily="34" charset="0"/>
              <a:buChar char="•"/>
            </a:pPr>
            <a:r>
              <a:rPr lang="en-IN" sz="2000" dirty="0" smtClean="0"/>
              <a:t>To make use of inheritance in java make use of keyword </a:t>
            </a:r>
            <a:r>
              <a:rPr lang="en-IN" sz="2000" b="1" dirty="0" smtClean="0">
                <a:solidFill>
                  <a:schemeClr val="accent2">
                    <a:lumMod val="50000"/>
                  </a:schemeClr>
                </a:solidFill>
              </a:rPr>
              <a:t>extends</a:t>
            </a:r>
          </a:p>
          <a:p>
            <a:pPr marL="285750" indent="-285750">
              <a:lnSpc>
                <a:spcPct val="150000"/>
              </a:lnSpc>
              <a:buFont typeface="Arial" panose="020B0604020202020204" pitchFamily="34" charset="0"/>
              <a:buChar char="•"/>
            </a:pPr>
            <a:r>
              <a:rPr lang="en-IN" sz="2000" smtClean="0"/>
              <a:t>One can access </a:t>
            </a:r>
            <a:r>
              <a:rPr lang="en-IN" sz="2000" dirty="0" smtClean="0"/>
              <a:t>properties of super and sub class using object of sub class.</a:t>
            </a:r>
          </a:p>
          <a:p>
            <a:pPr marL="285750" indent="-285750">
              <a:lnSpc>
                <a:spcPct val="150000"/>
              </a:lnSpc>
              <a:buFont typeface="Arial" panose="020B0604020202020204" pitchFamily="34" charset="0"/>
              <a:buChar char="•"/>
            </a:pPr>
            <a:r>
              <a:rPr lang="en-IN" sz="2000" b="1" u="sng" dirty="0" smtClean="0">
                <a:solidFill>
                  <a:schemeClr val="accent2">
                    <a:lumMod val="50000"/>
                  </a:schemeClr>
                </a:solidFill>
              </a:rPr>
              <a:t>Final classes  </a:t>
            </a:r>
            <a:r>
              <a:rPr lang="en-IN" sz="2000" dirty="0" smtClean="0"/>
              <a:t>cannot be inherited , final members of a super class can be inherited but cannot be changed.</a:t>
            </a:r>
          </a:p>
          <a:p>
            <a:pPr marL="285750" indent="-285750">
              <a:lnSpc>
                <a:spcPct val="150000"/>
              </a:lnSpc>
              <a:buFont typeface="Arial" panose="020B0604020202020204" pitchFamily="34" charset="0"/>
              <a:buChar char="•"/>
            </a:pPr>
            <a:r>
              <a:rPr lang="en-IN" sz="2000" dirty="0"/>
              <a:t>Private members and constructors of super class cannot be inherited.</a:t>
            </a:r>
          </a:p>
          <a:p>
            <a:pPr marL="285750" indent="-285750">
              <a:lnSpc>
                <a:spcPct val="150000"/>
              </a:lnSpc>
              <a:buFont typeface="Arial" panose="020B0604020202020204" pitchFamily="34" charset="0"/>
              <a:buChar char="•"/>
            </a:pPr>
            <a:endParaRPr lang="en-IN" sz="2000" b="1" u="sng" dirty="0">
              <a:solidFill>
                <a:schemeClr val="accent2">
                  <a:lumMod val="50000"/>
                </a:schemeClr>
              </a:solidFill>
            </a:endParaRPr>
          </a:p>
        </p:txBody>
      </p:sp>
    </p:spTree>
    <p:extLst>
      <p:ext uri="{BB962C8B-B14F-4D97-AF65-F5344CB8AC3E}">
        <p14:creationId xmlns:p14="http://schemas.microsoft.com/office/powerpoint/2010/main" val="3047805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8636" y="1464886"/>
            <a:ext cx="7992888" cy="369332"/>
          </a:xfrm>
          <a:prstGeom prst="rect">
            <a:avLst/>
          </a:prstGeom>
          <a:noFill/>
        </p:spPr>
        <p:txBody>
          <a:bodyPr wrap="square" rtlCol="0">
            <a:spAutoFit/>
          </a:bodyPr>
          <a:lstStyle/>
          <a:p>
            <a:r>
              <a:rPr lang="en-IN" dirty="0" smtClean="0"/>
              <a:t>Single Inheritance : A class </a:t>
            </a:r>
            <a:r>
              <a:rPr lang="en-IN" dirty="0" err="1" smtClean="0"/>
              <a:t>aquiring</a:t>
            </a:r>
            <a:r>
              <a:rPr lang="en-IN" dirty="0" smtClean="0"/>
              <a:t> the properties from another class.</a:t>
            </a:r>
            <a:endParaRPr lang="en-IN" dirty="0"/>
          </a:p>
        </p:txBody>
      </p:sp>
      <p:sp>
        <p:nvSpPr>
          <p:cNvPr id="4" name="Rectangle 3"/>
          <p:cNvSpPr/>
          <p:nvPr/>
        </p:nvSpPr>
        <p:spPr>
          <a:xfrm>
            <a:off x="868636" y="315565"/>
            <a:ext cx="6875344"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TYPES OF INHERITANCE</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76872"/>
            <a:ext cx="3919388"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7864" y="2348880"/>
            <a:ext cx="3581400"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28318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571376"/>
            <a:ext cx="7704856" cy="3217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789040"/>
            <a:ext cx="8424936" cy="2906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a:off x="1115616" y="1556792"/>
            <a:ext cx="2232248"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75656" y="4941168"/>
            <a:ext cx="2232248"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5297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iamond 16"/>
          <p:cNvSpPr/>
          <p:nvPr/>
        </p:nvSpPr>
        <p:spPr>
          <a:xfrm>
            <a:off x="4572000" y="95601"/>
            <a:ext cx="4572000" cy="3693439"/>
          </a:xfrm>
          <a:prstGeom prst="diamon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0" y="315868"/>
            <a:ext cx="5150377" cy="1231106"/>
          </a:xfrm>
          <a:prstGeom prst="rect">
            <a:avLst/>
          </a:prstGeom>
          <a:noFill/>
        </p:spPr>
        <p:txBody>
          <a:bodyPr wrap="square" rtlCol="0">
            <a:spAutoFit/>
          </a:bodyPr>
          <a:lstStyle/>
          <a:p>
            <a:r>
              <a:rPr lang="en-IN" sz="2000" b="1" dirty="0" smtClean="0">
                <a:solidFill>
                  <a:schemeClr val="accent2">
                    <a:lumMod val="50000"/>
                  </a:schemeClr>
                </a:solidFill>
              </a:rPr>
              <a:t>Multiple level </a:t>
            </a:r>
            <a:r>
              <a:rPr lang="en-IN" dirty="0" smtClean="0"/>
              <a:t>is not supported in java. Compiler gets confused to acquire properties from different parents.</a:t>
            </a:r>
          </a:p>
          <a:p>
            <a:r>
              <a:rPr lang="en-IN" dirty="0" smtClean="0"/>
              <a:t>Diamond problem.</a:t>
            </a:r>
            <a:endParaRPr lang="en-IN" dirty="0"/>
          </a:p>
        </p:txBody>
      </p:sp>
      <p:sp>
        <p:nvSpPr>
          <p:cNvPr id="3" name="Rectangle 2"/>
          <p:cNvSpPr/>
          <p:nvPr/>
        </p:nvSpPr>
        <p:spPr>
          <a:xfrm>
            <a:off x="6294588" y="781386"/>
            <a:ext cx="1011646" cy="69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7806756" y="1573474"/>
            <a:ext cx="1011646" cy="69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6440328" y="2493294"/>
            <a:ext cx="1011646" cy="69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926436" y="1695662"/>
            <a:ext cx="1011646" cy="69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Elbow Connector 7"/>
          <p:cNvCxnSpPr>
            <a:stCxn id="4" idx="0"/>
            <a:endCxn id="3" idx="3"/>
          </p:cNvCxnSpPr>
          <p:nvPr/>
        </p:nvCxnSpPr>
        <p:spPr>
          <a:xfrm rot="16200000" flipV="1">
            <a:off x="7586282" y="847176"/>
            <a:ext cx="446250" cy="1006345"/>
          </a:xfrm>
          <a:prstGeom prst="bentConnector2">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5" idx="3"/>
            <a:endCxn id="4" idx="2"/>
          </p:cNvCxnSpPr>
          <p:nvPr/>
        </p:nvCxnSpPr>
        <p:spPr>
          <a:xfrm flipV="1">
            <a:off x="7451974" y="2265150"/>
            <a:ext cx="860605" cy="573982"/>
          </a:xfrm>
          <a:prstGeom prst="bentConnector2">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5" idx="1"/>
            <a:endCxn id="6" idx="2"/>
          </p:cNvCxnSpPr>
          <p:nvPr/>
        </p:nvCxnSpPr>
        <p:spPr>
          <a:xfrm rot="10800000">
            <a:off x="5432260" y="2387338"/>
            <a:ext cx="1008069" cy="451794"/>
          </a:xfrm>
          <a:prstGeom prst="bentConnector2">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0"/>
            <a:endCxn id="3" idx="1"/>
          </p:cNvCxnSpPr>
          <p:nvPr/>
        </p:nvCxnSpPr>
        <p:spPr>
          <a:xfrm rot="5400000" flipH="1" flipV="1">
            <a:off x="5579204" y="980279"/>
            <a:ext cx="568438" cy="862329"/>
          </a:xfrm>
          <a:prstGeom prst="bentConnector2">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544" y="4365104"/>
            <a:ext cx="7776864" cy="400110"/>
          </a:xfrm>
          <a:prstGeom prst="rect">
            <a:avLst/>
          </a:prstGeom>
          <a:noFill/>
        </p:spPr>
        <p:txBody>
          <a:bodyPr wrap="square" rtlCol="0">
            <a:spAutoFit/>
          </a:bodyPr>
          <a:lstStyle/>
          <a:p>
            <a:r>
              <a:rPr lang="en-IN" sz="2000" b="1" dirty="0" smtClean="0">
                <a:solidFill>
                  <a:schemeClr val="accent2">
                    <a:lumMod val="50000"/>
                  </a:schemeClr>
                </a:solidFill>
              </a:rPr>
              <a:t>Hierarchical level</a:t>
            </a:r>
            <a:endParaRPr lang="en-IN" sz="2000" b="1" dirty="0">
              <a:solidFill>
                <a:schemeClr val="accent2">
                  <a:lumMod val="50000"/>
                </a:schemeClr>
              </a:solidFill>
            </a:endParaRPr>
          </a:p>
        </p:txBody>
      </p:sp>
      <p:sp>
        <p:nvSpPr>
          <p:cNvPr id="19" name="Round Single Corner Rectangle 18"/>
          <p:cNvSpPr/>
          <p:nvPr/>
        </p:nvSpPr>
        <p:spPr>
          <a:xfrm>
            <a:off x="2910108" y="4293096"/>
            <a:ext cx="648072" cy="51334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 Single Corner Rectangle 19"/>
          <p:cNvSpPr/>
          <p:nvPr/>
        </p:nvSpPr>
        <p:spPr>
          <a:xfrm>
            <a:off x="2908577" y="5229200"/>
            <a:ext cx="648072" cy="51334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 Single Corner Rectangle 20"/>
          <p:cNvSpPr/>
          <p:nvPr/>
        </p:nvSpPr>
        <p:spPr>
          <a:xfrm>
            <a:off x="3635389" y="6021288"/>
            <a:ext cx="648072" cy="51334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ound Single Corner Rectangle 21"/>
          <p:cNvSpPr/>
          <p:nvPr/>
        </p:nvSpPr>
        <p:spPr>
          <a:xfrm>
            <a:off x="2251152" y="6021288"/>
            <a:ext cx="648072" cy="51334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p:cNvCxnSpPr>
            <a:stCxn id="20" idx="0"/>
            <a:endCxn id="19" idx="2"/>
          </p:cNvCxnSpPr>
          <p:nvPr/>
        </p:nvCxnSpPr>
        <p:spPr>
          <a:xfrm flipV="1">
            <a:off x="3232613" y="4806444"/>
            <a:ext cx="1531" cy="422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1" idx="0"/>
            <a:endCxn id="20" idx="3"/>
          </p:cNvCxnSpPr>
          <p:nvPr/>
        </p:nvCxnSpPr>
        <p:spPr>
          <a:xfrm rot="16200000" flipV="1">
            <a:off x="3490330" y="5552193"/>
            <a:ext cx="535414" cy="40277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0"/>
            <a:endCxn id="20" idx="1"/>
          </p:cNvCxnSpPr>
          <p:nvPr/>
        </p:nvCxnSpPr>
        <p:spPr>
          <a:xfrm rot="5400000" flipH="1" flipV="1">
            <a:off x="2474175" y="5586887"/>
            <a:ext cx="535414" cy="3333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306234" y="4365104"/>
            <a:ext cx="72215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7306234" y="6037830"/>
            <a:ext cx="72215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7306234" y="5226685"/>
            <a:ext cx="72215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4425386" y="4365104"/>
            <a:ext cx="4393016" cy="400110"/>
          </a:xfrm>
          <a:prstGeom prst="rect">
            <a:avLst/>
          </a:prstGeom>
          <a:noFill/>
        </p:spPr>
        <p:txBody>
          <a:bodyPr wrap="square" rtlCol="0">
            <a:spAutoFit/>
          </a:bodyPr>
          <a:lstStyle/>
          <a:p>
            <a:r>
              <a:rPr lang="en-IN" sz="2000" b="1" dirty="0" smtClean="0">
                <a:solidFill>
                  <a:schemeClr val="accent2">
                    <a:lumMod val="50000"/>
                  </a:schemeClr>
                </a:solidFill>
              </a:rPr>
              <a:t>Multi level</a:t>
            </a:r>
            <a:endParaRPr lang="en-IN" sz="2000" b="1" dirty="0">
              <a:solidFill>
                <a:schemeClr val="accent2">
                  <a:lumMod val="50000"/>
                </a:schemeClr>
              </a:solidFill>
            </a:endParaRPr>
          </a:p>
        </p:txBody>
      </p:sp>
      <p:cxnSp>
        <p:nvCxnSpPr>
          <p:cNvPr id="11" name="Straight Arrow Connector 10"/>
          <p:cNvCxnSpPr>
            <a:stCxn id="25" idx="0"/>
            <a:endCxn id="7" idx="2"/>
          </p:cNvCxnSpPr>
          <p:nvPr/>
        </p:nvCxnSpPr>
        <p:spPr>
          <a:xfrm flipV="1">
            <a:off x="7667309" y="4869160"/>
            <a:ext cx="0" cy="357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3" idx="0"/>
            <a:endCxn id="25" idx="2"/>
          </p:cNvCxnSpPr>
          <p:nvPr/>
        </p:nvCxnSpPr>
        <p:spPr>
          <a:xfrm flipV="1">
            <a:off x="7667309" y="5730741"/>
            <a:ext cx="0" cy="307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2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340768"/>
            <a:ext cx="7416824" cy="18912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smtClean="0"/>
              <a:t>Super keyword refers to an object of immediate parent o super class.</a:t>
            </a:r>
          </a:p>
          <a:p>
            <a:pPr marL="285750" indent="-285750">
              <a:lnSpc>
                <a:spcPct val="150000"/>
              </a:lnSpc>
              <a:buFont typeface="Arial" panose="020B0604020202020204" pitchFamily="34" charset="0"/>
              <a:buChar char="•"/>
            </a:pPr>
            <a:r>
              <a:rPr lang="en-IN" sz="2000" dirty="0" smtClean="0"/>
              <a:t>To access the data member of a parent class when both child and parent class when they have data member with same name.</a:t>
            </a:r>
            <a:endParaRPr lang="en-IN" sz="2000" dirty="0"/>
          </a:p>
        </p:txBody>
      </p:sp>
      <p:sp>
        <p:nvSpPr>
          <p:cNvPr id="3" name="Rectangle 2"/>
          <p:cNvSpPr/>
          <p:nvPr/>
        </p:nvSpPr>
        <p:spPr>
          <a:xfrm>
            <a:off x="899592" y="417438"/>
            <a:ext cx="2060179"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SUPER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356992"/>
            <a:ext cx="8742363"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76936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136" y="4077072"/>
            <a:ext cx="6456363"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32" y="2492896"/>
            <a:ext cx="50387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87128" y="1916832"/>
            <a:ext cx="4712893" cy="400110"/>
          </a:xfrm>
          <a:prstGeom prst="rect">
            <a:avLst/>
          </a:prstGeom>
        </p:spPr>
        <p:txBody>
          <a:bodyPr wrap="none">
            <a:spAutoFit/>
          </a:bodyPr>
          <a:lstStyle/>
          <a:p>
            <a:r>
              <a:rPr lang="en-IN" sz="2000" b="1" dirty="0">
                <a:solidFill>
                  <a:schemeClr val="accent2">
                    <a:lumMod val="50000"/>
                  </a:schemeClr>
                </a:solidFill>
              </a:rPr>
              <a:t>Calling </a:t>
            </a:r>
            <a:r>
              <a:rPr lang="en-IN" sz="2000" b="1" dirty="0" smtClean="0">
                <a:solidFill>
                  <a:schemeClr val="accent2">
                    <a:lumMod val="50000"/>
                  </a:schemeClr>
                </a:solidFill>
              </a:rPr>
              <a:t>super class </a:t>
            </a:r>
            <a:r>
              <a:rPr lang="en-IN" sz="2000" b="1" dirty="0">
                <a:solidFill>
                  <a:schemeClr val="accent2">
                    <a:lumMod val="50000"/>
                  </a:schemeClr>
                </a:solidFill>
              </a:rPr>
              <a:t>constructor in </a:t>
            </a:r>
            <a:r>
              <a:rPr lang="en-IN" sz="2000" b="1" dirty="0" smtClean="0">
                <a:solidFill>
                  <a:schemeClr val="accent2">
                    <a:lumMod val="50000"/>
                  </a:schemeClr>
                </a:solidFill>
              </a:rPr>
              <a:t>sub </a:t>
            </a:r>
            <a:r>
              <a:rPr lang="en-IN" sz="2000" b="1" dirty="0">
                <a:solidFill>
                  <a:schemeClr val="accent2">
                    <a:lumMod val="50000"/>
                  </a:schemeClr>
                </a:solidFill>
              </a:rPr>
              <a:t>class.</a:t>
            </a:r>
          </a:p>
        </p:txBody>
      </p:sp>
      <p:sp>
        <p:nvSpPr>
          <p:cNvPr id="3" name="Rectangle 2"/>
          <p:cNvSpPr/>
          <p:nvPr/>
        </p:nvSpPr>
        <p:spPr>
          <a:xfrm>
            <a:off x="610072" y="620688"/>
            <a:ext cx="2492991"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SUPER()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8229279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108" y="1412776"/>
            <a:ext cx="5630068" cy="2469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08" y="4077072"/>
            <a:ext cx="7361237" cy="2499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97136" y="636657"/>
            <a:ext cx="5184576" cy="400110"/>
          </a:xfrm>
          <a:prstGeom prst="rect">
            <a:avLst/>
          </a:prstGeom>
          <a:noFill/>
        </p:spPr>
        <p:txBody>
          <a:bodyPr wrap="square" rtlCol="0">
            <a:spAutoFit/>
          </a:bodyPr>
          <a:lstStyle/>
          <a:p>
            <a:r>
              <a:rPr lang="en-IN" sz="2000" b="1" dirty="0" smtClean="0">
                <a:solidFill>
                  <a:schemeClr val="accent2">
                    <a:lumMod val="50000"/>
                  </a:schemeClr>
                </a:solidFill>
              </a:rPr>
              <a:t>Calling sub class constructor in super class.</a:t>
            </a:r>
            <a:endParaRPr lang="en-IN" sz="2000" b="1" dirty="0">
              <a:solidFill>
                <a:schemeClr val="accent2">
                  <a:lumMod val="50000"/>
                </a:schemeClr>
              </a:solidFill>
            </a:endParaRPr>
          </a:p>
        </p:txBody>
      </p:sp>
    </p:spTree>
    <p:extLst>
      <p:ext uri="{BB962C8B-B14F-4D97-AF65-F5344CB8AC3E}">
        <p14:creationId xmlns:p14="http://schemas.microsoft.com/office/powerpoint/2010/main" val="3079970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710347"/>
            <a:ext cx="7920880" cy="4708981"/>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IN" sz="2000" dirty="0" smtClean="0"/>
              <a:t>Declaring a method in child class which has already been declared in parent class is known as method overriding.</a:t>
            </a:r>
          </a:p>
          <a:p>
            <a:pPr marL="342900" indent="-342900">
              <a:lnSpc>
                <a:spcPct val="150000"/>
              </a:lnSpc>
              <a:buFont typeface="Wingdings" panose="05000000000000000000" pitchFamily="2" charset="2"/>
              <a:buChar char="v"/>
            </a:pPr>
            <a:r>
              <a:rPr lang="en-IN" sz="2000" dirty="0" smtClean="0"/>
              <a:t>Method overriding is done to providing implementation specific to a child class.</a:t>
            </a:r>
          </a:p>
          <a:p>
            <a:pPr marL="342900" indent="-342900">
              <a:lnSpc>
                <a:spcPct val="150000"/>
              </a:lnSpc>
              <a:buFont typeface="Wingdings" panose="05000000000000000000" pitchFamily="2" charset="2"/>
              <a:buChar char="v"/>
            </a:pPr>
            <a:r>
              <a:rPr lang="en-IN" sz="2000" dirty="0" err="1" smtClean="0"/>
              <a:t>Overidden</a:t>
            </a:r>
            <a:r>
              <a:rPr lang="en-IN" sz="2000" dirty="0" smtClean="0"/>
              <a:t> method will be written in parent and overriding will be written in child.</a:t>
            </a:r>
          </a:p>
          <a:p>
            <a:pPr marL="342900" indent="-342900">
              <a:lnSpc>
                <a:spcPct val="150000"/>
              </a:lnSpc>
              <a:buFont typeface="Wingdings" panose="05000000000000000000" pitchFamily="2" charset="2"/>
              <a:buChar char="v"/>
            </a:pPr>
            <a:r>
              <a:rPr lang="en-IN" sz="2000" dirty="0" smtClean="0"/>
              <a:t>Advantage is that one can provide implementation to the child class method without changing the code present in parent class.</a:t>
            </a:r>
          </a:p>
          <a:p>
            <a:pPr marL="342900" indent="-342900">
              <a:lnSpc>
                <a:spcPct val="150000"/>
              </a:lnSpc>
              <a:buFont typeface="Wingdings" panose="05000000000000000000" pitchFamily="2" charset="2"/>
              <a:buChar char="v"/>
            </a:pPr>
            <a:r>
              <a:rPr lang="en-IN" sz="2000" dirty="0" smtClean="0"/>
              <a:t>Private methods cannot be overridden.</a:t>
            </a:r>
          </a:p>
          <a:p>
            <a:pPr marL="342900" indent="-342900">
              <a:lnSpc>
                <a:spcPct val="150000"/>
              </a:lnSpc>
              <a:buFont typeface="Wingdings" panose="05000000000000000000" pitchFamily="2" charset="2"/>
              <a:buChar char="v"/>
            </a:pPr>
            <a:r>
              <a:rPr lang="en-IN" sz="2000" dirty="0" smtClean="0"/>
              <a:t>Final methods can be inherited but cannot be changed</a:t>
            </a:r>
            <a:endParaRPr lang="en-IN" sz="2000" dirty="0"/>
          </a:p>
        </p:txBody>
      </p:sp>
      <p:sp>
        <p:nvSpPr>
          <p:cNvPr id="3" name="Rectangle 2"/>
          <p:cNvSpPr/>
          <p:nvPr/>
        </p:nvSpPr>
        <p:spPr>
          <a:xfrm>
            <a:off x="539800" y="782552"/>
            <a:ext cx="6655348"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METHOD OVERRIDING</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997653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701328"/>
            <a:ext cx="5415508"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1396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0624"/>
            <a:ext cx="8496943" cy="5190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6198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1660" y="1111970"/>
            <a:ext cx="7632848" cy="5632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smtClean="0"/>
              <a:t>String is a reference </a:t>
            </a:r>
            <a:r>
              <a:rPr lang="en-IN" sz="2000" dirty="0" err="1" smtClean="0"/>
              <a:t>type.As</a:t>
            </a:r>
            <a:r>
              <a:rPr lang="en-IN" sz="2000" dirty="0" smtClean="0"/>
              <a:t> a result string variable holds the address to an object created by string class.</a:t>
            </a:r>
          </a:p>
          <a:p>
            <a:pPr marL="285750" indent="-285750">
              <a:lnSpc>
                <a:spcPct val="150000"/>
              </a:lnSpc>
              <a:buFont typeface="Arial" panose="020B0604020202020204" pitchFamily="34" charset="0"/>
              <a:buChar char="•"/>
            </a:pPr>
            <a:r>
              <a:rPr lang="en-IN" sz="2000" dirty="0" smtClean="0"/>
              <a:t>Even though strings are primitive types java compiler has some features designated to let you work as non- primitive data types.</a:t>
            </a:r>
          </a:p>
          <a:p>
            <a:pPr marL="285750" indent="-285750">
              <a:lnSpc>
                <a:spcPct val="150000"/>
              </a:lnSpc>
              <a:buFont typeface="Arial" panose="020B0604020202020204" pitchFamily="34" charset="0"/>
              <a:buChar char="•"/>
            </a:pPr>
            <a:r>
              <a:rPr lang="en-IN" sz="2000" dirty="0" smtClean="0"/>
              <a:t>Java automatically converts the primitive type to a string.</a:t>
            </a:r>
          </a:p>
          <a:p>
            <a:pPr marL="285750" indent="-285750">
              <a:lnSpc>
                <a:spcPct val="150000"/>
              </a:lnSpc>
              <a:buFont typeface="Arial" panose="020B0604020202020204" pitchFamily="34" charset="0"/>
              <a:buChar char="•"/>
            </a:pPr>
            <a:r>
              <a:rPr lang="en-IN" sz="2000" dirty="0" smtClean="0"/>
              <a:t>String is a sequence of characters.</a:t>
            </a:r>
          </a:p>
          <a:p>
            <a:pPr marL="285750" indent="-285750">
              <a:lnSpc>
                <a:spcPct val="150000"/>
              </a:lnSpc>
              <a:buFont typeface="Arial" panose="020B0604020202020204" pitchFamily="34" charset="0"/>
              <a:buChar char="•"/>
            </a:pPr>
            <a:r>
              <a:rPr lang="en-IN" sz="2000" dirty="0" smtClean="0"/>
              <a:t>Strings are </a:t>
            </a:r>
            <a:r>
              <a:rPr lang="en-IN" sz="2000" dirty="0" err="1" smtClean="0"/>
              <a:t>immutable.Once</a:t>
            </a:r>
            <a:r>
              <a:rPr lang="en-IN" sz="2000" dirty="0" smtClean="0"/>
              <a:t> created cannot change the value or one cannot </a:t>
            </a:r>
            <a:r>
              <a:rPr lang="en-IN" sz="2000" dirty="0" err="1" smtClean="0"/>
              <a:t>reinitialization</a:t>
            </a:r>
            <a:r>
              <a:rPr lang="en-IN" sz="2000" dirty="0" smtClean="0"/>
              <a:t>.</a:t>
            </a:r>
          </a:p>
          <a:p>
            <a:pPr marL="285750" indent="-285750">
              <a:lnSpc>
                <a:spcPct val="150000"/>
              </a:lnSpc>
              <a:buFont typeface="Arial" panose="020B0604020202020204" pitchFamily="34" charset="0"/>
              <a:buChar char="•"/>
            </a:pPr>
            <a:r>
              <a:rPr lang="en-IN" sz="2000" dirty="0" smtClean="0"/>
              <a:t>User-defined data type.</a:t>
            </a:r>
          </a:p>
          <a:p>
            <a:pPr marL="285750" indent="-285750">
              <a:lnSpc>
                <a:spcPct val="150000"/>
              </a:lnSpc>
              <a:buFont typeface="Arial" panose="020B0604020202020204" pitchFamily="34" charset="0"/>
              <a:buChar char="•"/>
            </a:pPr>
            <a:r>
              <a:rPr lang="en-IN" sz="2000" dirty="0" smtClean="0"/>
              <a:t>Operator overloading is supported</a:t>
            </a:r>
          </a:p>
          <a:p>
            <a:pPr>
              <a:lnSpc>
                <a:spcPct val="150000"/>
              </a:lnSpc>
            </a:pPr>
            <a:r>
              <a:rPr lang="en-IN" sz="2000" dirty="0">
                <a:sym typeface="Wingdings" panose="05000000000000000000" pitchFamily="2" charset="2"/>
              </a:rPr>
              <a:t>String s = “hello”;</a:t>
            </a:r>
          </a:p>
          <a:p>
            <a:pPr>
              <a:lnSpc>
                <a:spcPct val="150000"/>
              </a:lnSpc>
            </a:pPr>
            <a:r>
              <a:rPr lang="en-IN" sz="2000" dirty="0">
                <a:sym typeface="Wingdings" panose="05000000000000000000" pitchFamily="2" charset="2"/>
              </a:rPr>
              <a:t>String </a:t>
            </a:r>
            <a:r>
              <a:rPr lang="en-IN" sz="2000" dirty="0" err="1">
                <a:sym typeface="Wingdings" panose="05000000000000000000" pitchFamily="2" charset="2"/>
              </a:rPr>
              <a:t>str</a:t>
            </a:r>
            <a:r>
              <a:rPr lang="en-IN" sz="2000" dirty="0">
                <a:sym typeface="Wingdings" panose="05000000000000000000" pitchFamily="2" charset="2"/>
              </a:rPr>
              <a:t> = “hello”;</a:t>
            </a:r>
            <a:endParaRPr lang="en-IN" sz="2000" dirty="0" smtClean="0"/>
          </a:p>
        </p:txBody>
      </p:sp>
      <p:sp>
        <p:nvSpPr>
          <p:cNvPr id="4" name="Rectangle 3"/>
          <p:cNvSpPr/>
          <p:nvPr/>
        </p:nvSpPr>
        <p:spPr>
          <a:xfrm>
            <a:off x="665302" y="188640"/>
            <a:ext cx="2646558" cy="923330"/>
          </a:xfrm>
          <a:prstGeom prst="rect">
            <a:avLst/>
          </a:prstGeom>
          <a:solidFill>
            <a:schemeClr val="accent2">
              <a:lumMod val="20000"/>
              <a:lumOff val="80000"/>
            </a:schemeClr>
          </a:solidFill>
          <a:ln>
            <a:noFill/>
          </a:ln>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STRINGS</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Rectangle 1"/>
          <p:cNvSpPr/>
          <p:nvPr/>
        </p:nvSpPr>
        <p:spPr>
          <a:xfrm>
            <a:off x="5029252" y="4797152"/>
            <a:ext cx="4572000" cy="1754326"/>
          </a:xfrm>
          <a:prstGeom prst="rect">
            <a:avLst/>
          </a:prstGeom>
        </p:spPr>
        <p:txBody>
          <a:bodyPr>
            <a:spAutoFit/>
          </a:bodyPr>
          <a:lstStyle/>
          <a:p>
            <a:r>
              <a:rPr lang="en-IN" b="1" dirty="0"/>
              <a:t>DECLARATION AND INITIALIZATION</a:t>
            </a:r>
          </a:p>
          <a:p>
            <a:endParaRPr lang="en-IN" b="1" dirty="0"/>
          </a:p>
          <a:p>
            <a:r>
              <a:rPr lang="en-IN" b="1" dirty="0">
                <a:solidFill>
                  <a:schemeClr val="accent2">
                    <a:lumMod val="75000"/>
                  </a:schemeClr>
                </a:solidFill>
              </a:rPr>
              <a:t>String </a:t>
            </a:r>
            <a:r>
              <a:rPr lang="en-IN" b="1" dirty="0" err="1">
                <a:solidFill>
                  <a:schemeClr val="accent2">
                    <a:lumMod val="75000"/>
                  </a:schemeClr>
                </a:solidFill>
              </a:rPr>
              <a:t>stringName</a:t>
            </a:r>
            <a:r>
              <a:rPr lang="en-IN" b="1" dirty="0">
                <a:solidFill>
                  <a:schemeClr val="accent2">
                    <a:lumMod val="75000"/>
                  </a:schemeClr>
                </a:solidFill>
              </a:rPr>
              <a:t>;</a:t>
            </a:r>
          </a:p>
          <a:p>
            <a:r>
              <a:rPr lang="en-IN" b="1" dirty="0" err="1">
                <a:solidFill>
                  <a:schemeClr val="accent2">
                    <a:lumMod val="75000"/>
                  </a:schemeClr>
                </a:solidFill>
              </a:rPr>
              <a:t>Str</a:t>
            </a:r>
            <a:r>
              <a:rPr lang="en-IN" b="1" dirty="0">
                <a:solidFill>
                  <a:schemeClr val="accent2">
                    <a:lumMod val="75000"/>
                  </a:schemeClr>
                </a:solidFill>
              </a:rPr>
              <a:t> = “ value “ ;</a:t>
            </a:r>
          </a:p>
          <a:p>
            <a:endParaRPr lang="en-IN" b="1" dirty="0">
              <a:solidFill>
                <a:schemeClr val="accent2">
                  <a:lumMod val="75000"/>
                </a:schemeClr>
              </a:solidFill>
            </a:endParaRPr>
          </a:p>
          <a:p>
            <a:r>
              <a:rPr lang="en-IN" b="1" dirty="0">
                <a:solidFill>
                  <a:schemeClr val="accent2">
                    <a:lumMod val="75000"/>
                  </a:schemeClr>
                </a:solidFill>
              </a:rPr>
              <a:t>String </a:t>
            </a:r>
            <a:r>
              <a:rPr lang="en-IN" b="1" dirty="0" err="1">
                <a:solidFill>
                  <a:schemeClr val="accent2">
                    <a:lumMod val="75000"/>
                  </a:schemeClr>
                </a:solidFill>
              </a:rPr>
              <a:t>stringName</a:t>
            </a:r>
            <a:r>
              <a:rPr lang="en-IN" b="1" dirty="0">
                <a:solidFill>
                  <a:schemeClr val="accent2">
                    <a:lumMod val="75000"/>
                  </a:schemeClr>
                </a:solidFill>
              </a:rPr>
              <a:t>=new String(“ value “ );</a:t>
            </a:r>
          </a:p>
        </p:txBody>
      </p:sp>
    </p:spTree>
    <p:extLst>
      <p:ext uri="{BB962C8B-B14F-4D97-AF65-F5344CB8AC3E}">
        <p14:creationId xmlns:p14="http://schemas.microsoft.com/office/powerpoint/2010/main" val="10729978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260648"/>
            <a:ext cx="7241213"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METHOD OVERLOADING</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TextBox 2"/>
          <p:cNvSpPr txBox="1"/>
          <p:nvPr/>
        </p:nvSpPr>
        <p:spPr>
          <a:xfrm>
            <a:off x="395536" y="1340768"/>
            <a:ext cx="8496944" cy="3737946"/>
          </a:xfrm>
          <a:prstGeom prst="rect">
            <a:avLst/>
          </a:prstGeom>
          <a:noFill/>
        </p:spPr>
        <p:txBody>
          <a:bodyPr wrap="square" rtlCol="0">
            <a:spAutoFit/>
          </a:bodyPr>
          <a:lstStyle/>
          <a:p>
            <a:pPr>
              <a:lnSpc>
                <a:spcPct val="150000"/>
              </a:lnSpc>
            </a:pPr>
            <a:r>
              <a:rPr lang="en-IN" sz="2000" dirty="0" smtClean="0"/>
              <a:t>It is a feature in JAVA that allows us to have same methods(same name) in a single class more than once provided the argument lists differ:</a:t>
            </a:r>
          </a:p>
          <a:p>
            <a:pPr>
              <a:lnSpc>
                <a:spcPct val="150000"/>
              </a:lnSpc>
            </a:pPr>
            <a:r>
              <a:rPr lang="en-IN" sz="2000" dirty="0"/>
              <a:t>	</a:t>
            </a:r>
            <a:r>
              <a:rPr lang="en-IN" sz="2000" dirty="0" smtClean="0"/>
              <a:t>Number of parameters</a:t>
            </a:r>
          </a:p>
          <a:p>
            <a:pPr>
              <a:lnSpc>
                <a:spcPct val="150000"/>
              </a:lnSpc>
            </a:pPr>
            <a:r>
              <a:rPr lang="en-IN" sz="2000" dirty="0"/>
              <a:t>	</a:t>
            </a:r>
            <a:r>
              <a:rPr lang="en-IN" sz="2000" dirty="0" smtClean="0"/>
              <a:t>Order of parameters</a:t>
            </a:r>
          </a:p>
          <a:p>
            <a:pPr>
              <a:lnSpc>
                <a:spcPct val="150000"/>
              </a:lnSpc>
            </a:pPr>
            <a:r>
              <a:rPr lang="en-IN" sz="2000" dirty="0"/>
              <a:t>	</a:t>
            </a:r>
            <a:r>
              <a:rPr lang="en-IN" sz="2000" dirty="0" smtClean="0"/>
              <a:t>Data-type of parameters</a:t>
            </a:r>
          </a:p>
          <a:p>
            <a:pPr>
              <a:lnSpc>
                <a:spcPct val="150000"/>
              </a:lnSpc>
            </a:pPr>
            <a:r>
              <a:rPr lang="en-IN" sz="2000" dirty="0" smtClean="0"/>
              <a:t>Return type of methods having same name does affect even when return types are different but not the argument.</a:t>
            </a:r>
          </a:p>
          <a:p>
            <a:pPr>
              <a:lnSpc>
                <a:spcPct val="150000"/>
              </a:lnSpc>
            </a:pPr>
            <a:r>
              <a:rPr lang="en-IN" sz="2000" dirty="0" smtClean="0"/>
              <a:t>Static method does not affect method overloading.</a:t>
            </a:r>
            <a:endParaRPr lang="en-IN" sz="2000" dirty="0"/>
          </a:p>
        </p:txBody>
      </p:sp>
    </p:spTree>
    <p:extLst>
      <p:ext uri="{BB962C8B-B14F-4D97-AF65-F5344CB8AC3E}">
        <p14:creationId xmlns:p14="http://schemas.microsoft.com/office/powerpoint/2010/main" val="2060527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332656"/>
            <a:ext cx="7560840" cy="646331"/>
          </a:xfrm>
          <a:prstGeom prst="rect">
            <a:avLst/>
          </a:prstGeom>
          <a:noFill/>
        </p:spPr>
        <p:txBody>
          <a:bodyPr wrap="square" rtlCol="0">
            <a:spAutoFit/>
          </a:bodyPr>
          <a:lstStyle/>
          <a:p>
            <a:endParaRPr lang="en-IN" dirty="0" smtClean="0"/>
          </a:p>
          <a:p>
            <a:endParaRPr lang="en-IN" dirty="0"/>
          </a:p>
        </p:txBody>
      </p:sp>
      <p:sp>
        <p:nvSpPr>
          <p:cNvPr id="3" name="Rectangle 2"/>
          <p:cNvSpPr/>
          <p:nvPr/>
        </p:nvSpPr>
        <p:spPr>
          <a:xfrm>
            <a:off x="608914" y="102371"/>
            <a:ext cx="498572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POLYMORPHISM</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3"/>
          <p:cNvSpPr txBox="1"/>
          <p:nvPr/>
        </p:nvSpPr>
        <p:spPr>
          <a:xfrm>
            <a:off x="683568" y="1412776"/>
            <a:ext cx="7992888" cy="535531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IN" sz="2000" dirty="0" smtClean="0"/>
              <a:t>One method acting differently for different classes.</a:t>
            </a:r>
          </a:p>
          <a:p>
            <a:pPr marL="342900" indent="-342900">
              <a:lnSpc>
                <a:spcPct val="150000"/>
              </a:lnSpc>
              <a:buFont typeface="Wingdings" panose="05000000000000000000" pitchFamily="2" charset="2"/>
              <a:buChar char="v"/>
            </a:pPr>
            <a:r>
              <a:rPr lang="en-IN" sz="2000" dirty="0" smtClean="0"/>
              <a:t>Method overriding is a type of polymorphism.</a:t>
            </a:r>
          </a:p>
          <a:p>
            <a:pPr marL="342900" indent="-342900">
              <a:lnSpc>
                <a:spcPct val="150000"/>
              </a:lnSpc>
              <a:buFont typeface="Wingdings" panose="05000000000000000000" pitchFamily="2" charset="2"/>
              <a:buChar char="v"/>
            </a:pPr>
            <a:r>
              <a:rPr lang="en-IN" sz="2000" dirty="0" smtClean="0"/>
              <a:t>Method overriding is an example of run-time polymorphism since called at the time of execution</a:t>
            </a:r>
          </a:p>
          <a:p>
            <a:pPr marL="342900" indent="-342900">
              <a:lnSpc>
                <a:spcPct val="150000"/>
              </a:lnSpc>
              <a:buFont typeface="Wingdings" panose="05000000000000000000" pitchFamily="2" charset="2"/>
              <a:buChar char="v"/>
            </a:pPr>
            <a:r>
              <a:rPr lang="en-IN" sz="2000" dirty="0" smtClean="0"/>
              <a:t>At the time of execution method declaration is connected with that particular method definition. Since this happens during run time overriding is called</a:t>
            </a:r>
            <a:r>
              <a:rPr lang="en-IN" sz="2400" b="1" dirty="0" smtClean="0">
                <a:solidFill>
                  <a:schemeClr val="accent2">
                    <a:lumMod val="75000"/>
                  </a:schemeClr>
                </a:solidFill>
              </a:rPr>
              <a:t> “Run-time polymorphism”/”late binding”.</a:t>
            </a:r>
          </a:p>
          <a:p>
            <a:pPr marL="342900" indent="-342900">
              <a:lnSpc>
                <a:spcPct val="150000"/>
              </a:lnSpc>
              <a:buFont typeface="Wingdings" panose="05000000000000000000" pitchFamily="2" charset="2"/>
              <a:buChar char="v"/>
            </a:pPr>
            <a:r>
              <a:rPr lang="en-IN" sz="2000" dirty="0" smtClean="0"/>
              <a:t>In method overloading, at the time of compilation they act according to number of arguments passed and based on this specific method declaration will be bind. Since this happens during compilation its called </a:t>
            </a:r>
            <a:r>
              <a:rPr lang="en-IN" sz="2400" b="1" dirty="0" smtClean="0">
                <a:solidFill>
                  <a:schemeClr val="accent2">
                    <a:lumMod val="75000"/>
                  </a:schemeClr>
                </a:solidFill>
              </a:rPr>
              <a:t>“Compile –time polymorphism”/”Early binding”.</a:t>
            </a:r>
            <a:endParaRPr lang="en-IN" sz="2400" b="1" dirty="0">
              <a:solidFill>
                <a:schemeClr val="accent2">
                  <a:lumMod val="75000"/>
                </a:schemeClr>
              </a:solidFill>
            </a:endParaRPr>
          </a:p>
        </p:txBody>
      </p:sp>
    </p:spTree>
    <p:extLst>
      <p:ext uri="{BB962C8B-B14F-4D97-AF65-F5344CB8AC3E}">
        <p14:creationId xmlns:p14="http://schemas.microsoft.com/office/powerpoint/2010/main" val="25697122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379" y="188640"/>
            <a:ext cx="4280082"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ABSTRACTION</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3"/>
          <p:cNvSpPr txBox="1"/>
          <p:nvPr/>
        </p:nvSpPr>
        <p:spPr>
          <a:xfrm>
            <a:off x="323379" y="1412776"/>
            <a:ext cx="8353077" cy="3970318"/>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IN" sz="2000" dirty="0" smtClean="0"/>
              <a:t>Only concerned with invoking method or functionalities but </a:t>
            </a:r>
            <a:r>
              <a:rPr lang="en-IN" sz="2400" b="1" dirty="0" smtClean="0">
                <a:solidFill>
                  <a:schemeClr val="accent2">
                    <a:lumMod val="75000"/>
                  </a:schemeClr>
                </a:solidFill>
              </a:rPr>
              <a:t>not with implementation.</a:t>
            </a:r>
          </a:p>
          <a:p>
            <a:pPr>
              <a:lnSpc>
                <a:spcPct val="150000"/>
              </a:lnSpc>
            </a:pPr>
            <a:r>
              <a:rPr lang="en-IN" sz="2000" dirty="0" smtClean="0"/>
              <a:t>      Ex: </a:t>
            </a:r>
            <a:r>
              <a:rPr lang="en-IN" sz="2000" dirty="0" err="1" smtClean="0"/>
              <a:t>println</a:t>
            </a:r>
            <a:r>
              <a:rPr lang="en-IN" sz="2000" dirty="0" smtClean="0"/>
              <a:t>()</a:t>
            </a:r>
          </a:p>
          <a:p>
            <a:pPr marL="342900" indent="-342900">
              <a:lnSpc>
                <a:spcPct val="150000"/>
              </a:lnSpc>
              <a:buFont typeface="Wingdings" panose="05000000000000000000" pitchFamily="2" charset="2"/>
              <a:buChar char="v"/>
            </a:pPr>
            <a:r>
              <a:rPr lang="en-IN" sz="2000" dirty="0" smtClean="0"/>
              <a:t>Any invoking method can be called as abstraction.</a:t>
            </a:r>
          </a:p>
          <a:p>
            <a:pPr marL="342900" indent="-342900">
              <a:lnSpc>
                <a:spcPct val="150000"/>
              </a:lnSpc>
              <a:buFont typeface="Wingdings" panose="05000000000000000000" pitchFamily="2" charset="2"/>
              <a:buChar char="v"/>
            </a:pPr>
            <a:r>
              <a:rPr lang="en-IN" sz="2000" dirty="0" smtClean="0"/>
              <a:t>Hiding implementation and providing only </a:t>
            </a:r>
            <a:r>
              <a:rPr lang="en-IN" sz="2000" dirty="0"/>
              <a:t>functionalities </a:t>
            </a:r>
            <a:r>
              <a:rPr lang="en-IN" sz="2000" dirty="0" smtClean="0"/>
              <a:t>.</a:t>
            </a:r>
          </a:p>
          <a:p>
            <a:pPr marL="342900" indent="-342900">
              <a:lnSpc>
                <a:spcPct val="150000"/>
              </a:lnSpc>
              <a:buFont typeface="Wingdings" panose="05000000000000000000" pitchFamily="2" charset="2"/>
              <a:buChar char="v"/>
            </a:pPr>
            <a:r>
              <a:rPr lang="en-IN" sz="2000" dirty="0" smtClean="0"/>
              <a:t>Advantage : Application built by one can only send .class file to client rather than giving code since he can change the code as a result there might be crash in application due to change in code.</a:t>
            </a:r>
            <a:endParaRPr lang="en-IN" sz="2000" dirty="0"/>
          </a:p>
        </p:txBody>
      </p:sp>
    </p:spTree>
    <p:extLst>
      <p:ext uri="{BB962C8B-B14F-4D97-AF65-F5344CB8AC3E}">
        <p14:creationId xmlns:p14="http://schemas.microsoft.com/office/powerpoint/2010/main" val="3962040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703" y="0"/>
            <a:ext cx="5062348"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ABSTRACT CLASS</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TextBox 2"/>
          <p:cNvSpPr txBox="1"/>
          <p:nvPr/>
        </p:nvSpPr>
        <p:spPr>
          <a:xfrm>
            <a:off x="311703" y="764704"/>
            <a:ext cx="8568952" cy="4801314"/>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IN" sz="2000" dirty="0" smtClean="0"/>
              <a:t>Any method declared with keyword abstract is known as abstract class.</a:t>
            </a:r>
          </a:p>
          <a:p>
            <a:pPr marL="342900" indent="-342900">
              <a:lnSpc>
                <a:spcPct val="150000"/>
              </a:lnSpc>
              <a:buFont typeface="Wingdings" panose="05000000000000000000" pitchFamily="2" charset="2"/>
              <a:buChar char="v"/>
            </a:pPr>
            <a:r>
              <a:rPr lang="en-IN" sz="2000" dirty="0" smtClean="0"/>
              <a:t>It does not have a body.</a:t>
            </a:r>
          </a:p>
          <a:p>
            <a:pPr marL="342900" indent="-342900">
              <a:lnSpc>
                <a:spcPct val="150000"/>
              </a:lnSpc>
              <a:buFont typeface="Wingdings" panose="05000000000000000000" pitchFamily="2" charset="2"/>
              <a:buChar char="v"/>
            </a:pPr>
            <a:r>
              <a:rPr lang="en-IN" sz="2000" dirty="0" smtClean="0"/>
              <a:t>It can have both abstract methods as well as concrete methods.</a:t>
            </a:r>
          </a:p>
          <a:p>
            <a:pPr marL="342900" indent="-342900">
              <a:lnSpc>
                <a:spcPct val="150000"/>
              </a:lnSpc>
              <a:buFont typeface="Wingdings" panose="05000000000000000000" pitchFamily="2" charset="2"/>
              <a:buChar char="v"/>
            </a:pPr>
            <a:r>
              <a:rPr lang="en-IN" sz="2000" dirty="0" smtClean="0"/>
              <a:t>Any class having an </a:t>
            </a:r>
            <a:r>
              <a:rPr lang="en-IN" sz="2400" b="1" dirty="0" smtClean="0">
                <a:solidFill>
                  <a:schemeClr val="accent2">
                    <a:lumMod val="75000"/>
                  </a:schemeClr>
                </a:solidFill>
              </a:rPr>
              <a:t>abstract method </a:t>
            </a:r>
            <a:r>
              <a:rPr lang="en-IN" sz="2000" dirty="0" smtClean="0"/>
              <a:t>should be declared as </a:t>
            </a:r>
            <a:r>
              <a:rPr lang="en-IN" sz="2400" b="1" dirty="0" smtClean="0">
                <a:solidFill>
                  <a:schemeClr val="accent2">
                    <a:lumMod val="75000"/>
                  </a:schemeClr>
                </a:solidFill>
              </a:rPr>
              <a:t>abstract.</a:t>
            </a:r>
          </a:p>
          <a:p>
            <a:pPr marL="342900" indent="-342900">
              <a:lnSpc>
                <a:spcPct val="150000"/>
              </a:lnSpc>
              <a:buFont typeface="Wingdings" panose="05000000000000000000" pitchFamily="2" charset="2"/>
              <a:buChar char="v"/>
            </a:pPr>
            <a:r>
              <a:rPr lang="en-IN" sz="2000" dirty="0" smtClean="0"/>
              <a:t>If a class is declared as abstract it is not mandatory to have abstract method.</a:t>
            </a:r>
          </a:p>
          <a:p>
            <a:pPr marL="342900" indent="-342900">
              <a:lnSpc>
                <a:spcPct val="150000"/>
              </a:lnSpc>
              <a:buFont typeface="Wingdings" panose="05000000000000000000" pitchFamily="2" charset="2"/>
              <a:buChar char="v"/>
            </a:pPr>
            <a:r>
              <a:rPr lang="en-IN" sz="2000" dirty="0" smtClean="0"/>
              <a:t>Objects cannot be created for abstract classes.</a:t>
            </a:r>
          </a:p>
          <a:p>
            <a:pPr marL="342900" indent="-342900">
              <a:lnSpc>
                <a:spcPct val="150000"/>
              </a:lnSpc>
              <a:buFont typeface="Wingdings" panose="05000000000000000000" pitchFamily="2" charset="2"/>
              <a:buChar char="v"/>
            </a:pPr>
            <a:r>
              <a:rPr lang="en-IN" sz="2000" dirty="0" smtClean="0"/>
              <a:t>They can have constructors.</a:t>
            </a:r>
          </a:p>
          <a:p>
            <a:pPr marL="342900" indent="-342900">
              <a:lnSpc>
                <a:spcPct val="150000"/>
              </a:lnSpc>
              <a:buFont typeface="Wingdings" panose="05000000000000000000" pitchFamily="2" charset="2"/>
              <a:buChar char="v"/>
            </a:pPr>
            <a:r>
              <a:rPr lang="en-IN" sz="2000" dirty="0" smtClean="0"/>
              <a:t>One should override each and every method in child from abstract parent class. To avoid this make child class an abstract.</a:t>
            </a:r>
          </a:p>
          <a:p>
            <a:pPr>
              <a:lnSpc>
                <a:spcPct val="150000"/>
              </a:lnSpc>
            </a:pPr>
            <a:endParaRPr lang="en-IN" sz="2000" b="1" dirty="0">
              <a:solidFill>
                <a:schemeClr val="accent2">
                  <a:lumMod val="75000"/>
                </a:schemeClr>
              </a:solidFill>
            </a:endParaRPr>
          </a:p>
        </p:txBody>
      </p:sp>
      <p:sp>
        <p:nvSpPr>
          <p:cNvPr id="4" name="TextBox 3"/>
          <p:cNvSpPr txBox="1"/>
          <p:nvPr/>
        </p:nvSpPr>
        <p:spPr>
          <a:xfrm>
            <a:off x="107504" y="5890043"/>
            <a:ext cx="8352928" cy="967957"/>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IN" sz="2000" dirty="0" smtClean="0"/>
              <a:t>If concrete class is extending abstract class then it should override all the abstract methods declared in that abstract class.</a:t>
            </a:r>
            <a:endParaRPr lang="en-IN" sz="2000" dirty="0"/>
          </a:p>
        </p:txBody>
      </p:sp>
    </p:spTree>
    <p:extLst>
      <p:ext uri="{BB962C8B-B14F-4D97-AF65-F5344CB8AC3E}">
        <p14:creationId xmlns:p14="http://schemas.microsoft.com/office/powerpoint/2010/main" val="3384233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 y="7574"/>
            <a:ext cx="918210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686811"/>
            <a:ext cx="5810250"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6804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116632"/>
            <a:ext cx="3291991"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INTERFACE</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3"/>
          <p:cNvSpPr txBox="1"/>
          <p:nvPr/>
        </p:nvSpPr>
        <p:spPr>
          <a:xfrm>
            <a:off x="323528" y="836712"/>
            <a:ext cx="8496944" cy="6093976"/>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IN" sz="2000" dirty="0" smtClean="0"/>
              <a:t>When a single class wants to inherit the properties from two different classes its not possible in java so overcome this problem a concept called interface was introduced. Achieved using keyword implements.</a:t>
            </a:r>
          </a:p>
          <a:p>
            <a:pPr marL="342900" indent="-342900">
              <a:lnSpc>
                <a:spcPct val="150000"/>
              </a:lnSpc>
              <a:buFont typeface="Wingdings" panose="05000000000000000000" pitchFamily="2" charset="2"/>
              <a:buChar char="v"/>
            </a:pPr>
            <a:r>
              <a:rPr lang="en-IN" sz="2000" dirty="0" smtClean="0"/>
              <a:t>Interface is just like a class where we declare methods.</a:t>
            </a:r>
          </a:p>
          <a:p>
            <a:pPr marL="342900" indent="-342900">
              <a:lnSpc>
                <a:spcPct val="150000"/>
              </a:lnSpc>
              <a:buFont typeface="Wingdings" panose="05000000000000000000" pitchFamily="2" charset="2"/>
              <a:buChar char="v"/>
            </a:pPr>
            <a:r>
              <a:rPr lang="en-IN" sz="2000" dirty="0" smtClean="0"/>
              <a:t>By default , methods declared in interface will be abstract methods &amp; public.</a:t>
            </a:r>
          </a:p>
          <a:p>
            <a:pPr marL="342900" indent="-342900">
              <a:lnSpc>
                <a:spcPct val="150000"/>
              </a:lnSpc>
              <a:buFont typeface="Wingdings" panose="05000000000000000000" pitchFamily="2" charset="2"/>
              <a:buChar char="v"/>
            </a:pPr>
            <a:r>
              <a:rPr lang="en-IN" sz="2000" dirty="0" smtClean="0"/>
              <a:t>Interfaces </a:t>
            </a:r>
            <a:r>
              <a:rPr lang="en-IN" sz="2000" b="1" dirty="0" smtClean="0">
                <a:solidFill>
                  <a:schemeClr val="accent2">
                    <a:lumMod val="75000"/>
                  </a:schemeClr>
                </a:solidFill>
              </a:rPr>
              <a:t>cannot</a:t>
            </a:r>
            <a:r>
              <a:rPr lang="en-IN" sz="2000" dirty="0" smtClean="0"/>
              <a:t> have </a:t>
            </a:r>
            <a:r>
              <a:rPr lang="en-IN" sz="2000" b="1" dirty="0" smtClean="0">
                <a:solidFill>
                  <a:schemeClr val="accent2">
                    <a:lumMod val="75000"/>
                  </a:schemeClr>
                </a:solidFill>
              </a:rPr>
              <a:t>constructors</a:t>
            </a:r>
            <a:r>
              <a:rPr lang="en-IN" sz="2000" dirty="0" smtClean="0"/>
              <a:t>.</a:t>
            </a:r>
          </a:p>
          <a:p>
            <a:pPr marL="342900" indent="-342900">
              <a:lnSpc>
                <a:spcPct val="150000"/>
              </a:lnSpc>
              <a:buFont typeface="Wingdings" panose="05000000000000000000" pitchFamily="2" charset="2"/>
              <a:buChar char="v"/>
            </a:pPr>
            <a:r>
              <a:rPr lang="en-IN" sz="2000" dirty="0" smtClean="0"/>
              <a:t>Concrete methods can be created in interface as </a:t>
            </a:r>
            <a:r>
              <a:rPr lang="en-IN" sz="2000" b="1" dirty="0" smtClean="0">
                <a:solidFill>
                  <a:schemeClr val="accent2">
                    <a:lumMod val="75000"/>
                  </a:schemeClr>
                </a:solidFill>
              </a:rPr>
              <a:t>default or static. </a:t>
            </a:r>
            <a:r>
              <a:rPr lang="en-IN" sz="2000" dirty="0" smtClean="0"/>
              <a:t>If declared default then call by object if not then by interface name.</a:t>
            </a:r>
          </a:p>
          <a:p>
            <a:pPr marL="342900" indent="-342900">
              <a:lnSpc>
                <a:spcPct val="150000"/>
              </a:lnSpc>
              <a:buFont typeface="Wingdings" panose="05000000000000000000" pitchFamily="2" charset="2"/>
              <a:buChar char="v"/>
            </a:pPr>
            <a:r>
              <a:rPr lang="en-IN" sz="2000" dirty="0" smtClean="0"/>
              <a:t>Variables can be created in interface as default, static and final. They cannot be declared but if declared they should be initialized.</a:t>
            </a:r>
          </a:p>
          <a:p>
            <a:pPr marL="342900" indent="-342900">
              <a:lnSpc>
                <a:spcPct val="150000"/>
              </a:lnSpc>
              <a:buFont typeface="Wingdings" panose="05000000000000000000" pitchFamily="2" charset="2"/>
              <a:buChar char="v"/>
            </a:pPr>
            <a:r>
              <a:rPr lang="en-IN" sz="2000" dirty="0" smtClean="0"/>
              <a:t>One interface cannot implement another interface but a class can extend any number of interfaces at a time. But one class cannot extend two classes at a time.</a:t>
            </a:r>
            <a:endParaRPr lang="en-IN" sz="2000" dirty="0"/>
          </a:p>
        </p:txBody>
      </p:sp>
    </p:spTree>
    <p:extLst>
      <p:ext uri="{BB962C8B-B14F-4D97-AF65-F5344CB8AC3E}">
        <p14:creationId xmlns:p14="http://schemas.microsoft.com/office/powerpoint/2010/main" val="3121799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4415" y="980728"/>
            <a:ext cx="7848872" cy="5863144"/>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IN" sz="2000" dirty="0" smtClean="0"/>
              <a:t>If an interface is </a:t>
            </a:r>
            <a:r>
              <a:rPr lang="en-IN" sz="2400" b="1" dirty="0">
                <a:solidFill>
                  <a:schemeClr val="accent2">
                    <a:lumMod val="75000"/>
                  </a:schemeClr>
                </a:solidFill>
              </a:rPr>
              <a:t>F</a:t>
            </a:r>
            <a:r>
              <a:rPr lang="en-IN" sz="2400" b="1" dirty="0" smtClean="0">
                <a:solidFill>
                  <a:schemeClr val="accent2">
                    <a:lumMod val="75000"/>
                  </a:schemeClr>
                </a:solidFill>
              </a:rPr>
              <a:t>unctional </a:t>
            </a:r>
            <a:r>
              <a:rPr lang="en-IN" sz="2400" b="1" dirty="0">
                <a:solidFill>
                  <a:schemeClr val="accent2">
                    <a:lumMod val="75000"/>
                  </a:schemeClr>
                </a:solidFill>
              </a:rPr>
              <a:t>I</a:t>
            </a:r>
            <a:r>
              <a:rPr lang="en-IN" sz="2400" b="1" dirty="0" smtClean="0">
                <a:solidFill>
                  <a:schemeClr val="accent2">
                    <a:lumMod val="75000"/>
                  </a:schemeClr>
                </a:solidFill>
              </a:rPr>
              <a:t>nterface</a:t>
            </a:r>
            <a:r>
              <a:rPr lang="en-IN" sz="2000" dirty="0" smtClean="0"/>
              <a:t> then that interface can have only one abstract method but can have any number of concrete methods. Functional interface is recognized by using @</a:t>
            </a:r>
            <a:r>
              <a:rPr lang="en-IN" sz="2000" dirty="0" err="1" smtClean="0"/>
              <a:t>FuncionalInterface</a:t>
            </a:r>
            <a:r>
              <a:rPr lang="en-IN" sz="2000" dirty="0" smtClean="0"/>
              <a:t>.</a:t>
            </a:r>
          </a:p>
          <a:p>
            <a:pPr marL="342900" indent="-342900">
              <a:lnSpc>
                <a:spcPct val="150000"/>
              </a:lnSpc>
              <a:buFont typeface="Wingdings" panose="05000000000000000000" pitchFamily="2" charset="2"/>
              <a:buChar char="v"/>
            </a:pPr>
            <a:r>
              <a:rPr lang="en-IN" sz="2000" dirty="0" smtClean="0"/>
              <a:t>If an interface does not contain any methods then it is called </a:t>
            </a:r>
            <a:r>
              <a:rPr lang="en-IN" sz="2400" b="1" dirty="0" smtClean="0">
                <a:solidFill>
                  <a:schemeClr val="accent2">
                    <a:lumMod val="75000"/>
                  </a:schemeClr>
                </a:solidFill>
              </a:rPr>
              <a:t>Marker </a:t>
            </a:r>
            <a:r>
              <a:rPr lang="en-IN" sz="2400" b="1" dirty="0" err="1" smtClean="0">
                <a:solidFill>
                  <a:schemeClr val="accent2">
                    <a:lumMod val="75000"/>
                  </a:schemeClr>
                </a:solidFill>
              </a:rPr>
              <a:t>Interface.</a:t>
            </a:r>
            <a:r>
              <a:rPr lang="en-IN" sz="2000" dirty="0" err="1" smtClean="0"/>
              <a:t>Used</a:t>
            </a:r>
            <a:r>
              <a:rPr lang="en-IN" sz="2000" dirty="0" smtClean="0"/>
              <a:t> to provide special behaviour to class , which can be achieved using </a:t>
            </a:r>
            <a:r>
              <a:rPr lang="en-IN" sz="2000" dirty="0"/>
              <a:t>Marker </a:t>
            </a:r>
            <a:r>
              <a:rPr lang="en-IN" sz="2000" dirty="0" smtClean="0"/>
              <a:t>interfaces. Serializable, Remote, </a:t>
            </a:r>
            <a:r>
              <a:rPr lang="en-IN" sz="2000" dirty="0" err="1" smtClean="0"/>
              <a:t>cloneable</a:t>
            </a:r>
            <a:r>
              <a:rPr lang="en-IN" sz="2000" dirty="0" smtClean="0"/>
              <a:t> are some of the marker interfaces.</a:t>
            </a:r>
            <a:r>
              <a:rPr lang="en-IN" dirty="0"/>
              <a:t> Clone is a method in object to provide special behaviour to the class</a:t>
            </a:r>
            <a:r>
              <a:rPr lang="en-IN" dirty="0" smtClean="0"/>
              <a:t>. </a:t>
            </a:r>
          </a:p>
          <a:p>
            <a:pPr marL="342900" indent="-342900">
              <a:lnSpc>
                <a:spcPct val="150000"/>
              </a:lnSpc>
              <a:buFont typeface="Wingdings" panose="05000000000000000000" pitchFamily="2" charset="2"/>
              <a:buChar char="v"/>
            </a:pPr>
            <a:r>
              <a:rPr lang="en-IN" sz="2000" dirty="0" smtClean="0"/>
              <a:t>If an interface has n number of methods then it is called Typical Interface .</a:t>
            </a:r>
          </a:p>
          <a:p>
            <a:pPr marL="342900" indent="-342900">
              <a:lnSpc>
                <a:spcPct val="150000"/>
              </a:lnSpc>
              <a:buFont typeface="Wingdings" panose="05000000000000000000" pitchFamily="2" charset="2"/>
              <a:buChar char="v"/>
            </a:pPr>
            <a:endParaRPr lang="en-IN" sz="2000" dirty="0"/>
          </a:p>
        </p:txBody>
      </p:sp>
      <p:sp>
        <p:nvSpPr>
          <p:cNvPr id="3" name="Rectangle 2"/>
          <p:cNvSpPr/>
          <p:nvPr/>
        </p:nvSpPr>
        <p:spPr>
          <a:xfrm>
            <a:off x="467544" y="179889"/>
            <a:ext cx="6120971"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TYPES OF INTERFACE</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565338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96614709"/>
              </p:ext>
            </p:extLst>
          </p:nvPr>
        </p:nvGraphicFramePr>
        <p:xfrm>
          <a:off x="755576" y="183129"/>
          <a:ext cx="7560840" cy="6675120"/>
        </p:xfrm>
        <a:graphic>
          <a:graphicData uri="http://schemas.openxmlformats.org/drawingml/2006/table">
            <a:tbl>
              <a:tblPr firstRow="1" bandRow="1">
                <a:tableStyleId>{21E4AEA4-8DFA-4A89-87EB-49C32662AFE0}</a:tableStyleId>
              </a:tblPr>
              <a:tblGrid>
                <a:gridCol w="3528392"/>
                <a:gridCol w="4032448"/>
              </a:tblGrid>
              <a:tr h="370840">
                <a:tc>
                  <a:txBody>
                    <a:bodyPr/>
                    <a:lstStyle/>
                    <a:p>
                      <a:pPr>
                        <a:lnSpc>
                          <a:spcPct val="150000"/>
                        </a:lnSpc>
                      </a:pPr>
                      <a:r>
                        <a:rPr lang="en-IN" sz="2000" dirty="0" smtClean="0"/>
                        <a:t>Abstract</a:t>
                      </a:r>
                      <a:endParaRPr lang="en-IN" sz="2000" dirty="0"/>
                    </a:p>
                  </a:txBody>
                  <a:tcPr/>
                </a:tc>
                <a:tc>
                  <a:txBody>
                    <a:bodyPr/>
                    <a:lstStyle/>
                    <a:p>
                      <a:pPr>
                        <a:lnSpc>
                          <a:spcPct val="150000"/>
                        </a:lnSpc>
                      </a:pPr>
                      <a:r>
                        <a:rPr lang="en-IN" sz="2000" dirty="0" smtClean="0"/>
                        <a:t>Interface</a:t>
                      </a:r>
                      <a:endParaRPr lang="en-IN" sz="2000" dirty="0"/>
                    </a:p>
                  </a:txBody>
                  <a:tcPr/>
                </a:tc>
              </a:tr>
              <a:tr h="370840">
                <a:tc>
                  <a:txBody>
                    <a:bodyPr/>
                    <a:lstStyle/>
                    <a:p>
                      <a:pPr>
                        <a:lnSpc>
                          <a:spcPct val="150000"/>
                        </a:lnSpc>
                      </a:pPr>
                      <a:r>
                        <a:rPr lang="en-IN" sz="2000" dirty="0" smtClean="0"/>
                        <a:t>Keyword</a:t>
                      </a:r>
                      <a:r>
                        <a:rPr lang="en-IN" sz="2000" baseline="0" dirty="0" smtClean="0"/>
                        <a:t> - abstract</a:t>
                      </a:r>
                      <a:endParaRPr lang="en-IN" sz="2000" dirty="0"/>
                    </a:p>
                  </a:txBody>
                  <a:tcPr/>
                </a:tc>
                <a:tc>
                  <a:txBody>
                    <a:bodyPr/>
                    <a:lstStyle/>
                    <a:p>
                      <a:pPr>
                        <a:lnSpc>
                          <a:spcPct val="150000"/>
                        </a:lnSpc>
                      </a:pPr>
                      <a:r>
                        <a:rPr lang="en-IN" sz="2000" dirty="0" smtClean="0"/>
                        <a:t>Keyword – interface</a:t>
                      </a:r>
                      <a:endParaRPr lang="en-IN" sz="2000" dirty="0"/>
                    </a:p>
                  </a:txBody>
                  <a:tcPr/>
                </a:tc>
              </a:tr>
              <a:tr h="370840">
                <a:tc>
                  <a:txBody>
                    <a:bodyPr/>
                    <a:lstStyle/>
                    <a:p>
                      <a:pPr>
                        <a:lnSpc>
                          <a:spcPct val="150000"/>
                        </a:lnSpc>
                      </a:pPr>
                      <a:r>
                        <a:rPr lang="en-IN" sz="2000" dirty="0" smtClean="0"/>
                        <a:t>Methods</a:t>
                      </a:r>
                      <a:r>
                        <a:rPr lang="en-IN" sz="2000" baseline="0" dirty="0" smtClean="0"/>
                        <a:t> declared with abstract keyword</a:t>
                      </a:r>
                      <a:endParaRPr lang="en-IN" sz="2000" dirty="0" smtClean="0"/>
                    </a:p>
                  </a:txBody>
                  <a:tcPr/>
                </a:tc>
                <a:tc>
                  <a:txBody>
                    <a:bodyPr/>
                    <a:lstStyle/>
                    <a:p>
                      <a:pPr>
                        <a:lnSpc>
                          <a:spcPct val="150000"/>
                        </a:lnSpc>
                      </a:pPr>
                      <a:r>
                        <a:rPr lang="en-IN" sz="2000" dirty="0" smtClean="0"/>
                        <a:t>Methods declared will</a:t>
                      </a:r>
                      <a:r>
                        <a:rPr lang="en-IN" sz="2000" baseline="0" dirty="0" smtClean="0"/>
                        <a:t> be by default abstract and public</a:t>
                      </a:r>
                      <a:endParaRPr lang="en-IN" sz="2000" dirty="0"/>
                    </a:p>
                  </a:txBody>
                  <a:tcPr/>
                </a:tc>
              </a:tr>
              <a:tr h="370840">
                <a:tc>
                  <a:txBody>
                    <a:bodyPr/>
                    <a:lstStyle/>
                    <a:p>
                      <a:pPr>
                        <a:lnSpc>
                          <a:spcPct val="150000"/>
                        </a:lnSpc>
                      </a:pPr>
                      <a:r>
                        <a:rPr lang="en-IN" sz="2000" dirty="0" smtClean="0"/>
                        <a:t>Constructors can</a:t>
                      </a:r>
                      <a:r>
                        <a:rPr lang="en-IN" sz="2000" baseline="0" dirty="0" smtClean="0"/>
                        <a:t> be created</a:t>
                      </a:r>
                      <a:endParaRPr lang="en-IN" sz="2000" dirty="0"/>
                    </a:p>
                  </a:txBody>
                  <a:tcPr/>
                </a:tc>
                <a:tc>
                  <a:txBody>
                    <a:bodyPr/>
                    <a:lstStyle/>
                    <a:p>
                      <a:pPr>
                        <a:lnSpc>
                          <a:spcPct val="150000"/>
                        </a:lnSpc>
                      </a:pPr>
                      <a:r>
                        <a:rPr lang="en-IN" sz="2000" dirty="0" smtClean="0"/>
                        <a:t>Cannot be created</a:t>
                      </a:r>
                      <a:endParaRPr lang="en-IN" sz="2000" dirty="0"/>
                    </a:p>
                  </a:txBody>
                  <a:tcPr/>
                </a:tc>
              </a:tr>
              <a:tr h="370840">
                <a:tc>
                  <a:txBody>
                    <a:bodyPr/>
                    <a:lstStyle/>
                    <a:p>
                      <a:pPr>
                        <a:lnSpc>
                          <a:spcPct val="150000"/>
                        </a:lnSpc>
                      </a:pPr>
                      <a:r>
                        <a:rPr lang="en-IN" sz="2000" dirty="0" smtClean="0"/>
                        <a:t>Abstract</a:t>
                      </a:r>
                      <a:r>
                        <a:rPr lang="en-IN" sz="2000" baseline="0" dirty="0" smtClean="0"/>
                        <a:t> classes are extended</a:t>
                      </a:r>
                      <a:endParaRPr lang="en-IN" sz="2000" dirty="0"/>
                    </a:p>
                  </a:txBody>
                  <a:tcPr/>
                </a:tc>
                <a:tc>
                  <a:txBody>
                    <a:bodyPr/>
                    <a:lstStyle/>
                    <a:p>
                      <a:pPr>
                        <a:lnSpc>
                          <a:spcPct val="150000"/>
                        </a:lnSpc>
                      </a:pPr>
                      <a:r>
                        <a:rPr lang="en-IN" sz="2000" dirty="0" smtClean="0"/>
                        <a:t>Interfaces are implemented</a:t>
                      </a:r>
                      <a:endParaRPr lang="en-IN" sz="2000" dirty="0"/>
                    </a:p>
                  </a:txBody>
                  <a:tcPr/>
                </a:tc>
              </a:tr>
              <a:tr h="834399">
                <a:tc>
                  <a:txBody>
                    <a:bodyPr/>
                    <a:lstStyle/>
                    <a:p>
                      <a:pPr>
                        <a:lnSpc>
                          <a:spcPct val="150000"/>
                        </a:lnSpc>
                      </a:pPr>
                      <a:r>
                        <a:rPr lang="en-IN" sz="2000" dirty="0" smtClean="0"/>
                        <a:t>To achieve Multi level inheritance </a:t>
                      </a:r>
                      <a:endParaRPr lang="en-IN" sz="2000" dirty="0"/>
                    </a:p>
                  </a:txBody>
                  <a:tcPr/>
                </a:tc>
                <a:tc>
                  <a:txBody>
                    <a:bodyPr/>
                    <a:lstStyle/>
                    <a:p>
                      <a:pPr>
                        <a:lnSpc>
                          <a:spcPct val="150000"/>
                        </a:lnSpc>
                      </a:pPr>
                      <a:r>
                        <a:rPr lang="en-IN" sz="2000" dirty="0" smtClean="0"/>
                        <a:t>To extract</a:t>
                      </a:r>
                      <a:r>
                        <a:rPr lang="en-IN" sz="2000" baseline="0" dirty="0" smtClean="0"/>
                        <a:t> properties from two different classes </a:t>
                      </a:r>
                      <a:r>
                        <a:rPr lang="en-IN" sz="2000" baseline="0" dirty="0" err="1" smtClean="0"/>
                        <a:t>i.e</a:t>
                      </a:r>
                      <a:r>
                        <a:rPr lang="en-IN" sz="2000" baseline="0" dirty="0" smtClean="0"/>
                        <a:t> multiple inheritance</a:t>
                      </a:r>
                      <a:endParaRPr lang="en-IN" sz="2000" dirty="0"/>
                    </a:p>
                  </a:txBody>
                  <a:tcPr/>
                </a:tc>
              </a:tr>
              <a:tr h="620856">
                <a:tc>
                  <a:txBody>
                    <a:bodyPr/>
                    <a:lstStyle/>
                    <a:p>
                      <a:pPr>
                        <a:lnSpc>
                          <a:spcPct val="150000"/>
                        </a:lnSpc>
                      </a:pPr>
                      <a:r>
                        <a:rPr lang="en-IN" sz="2000" dirty="0" smtClean="0"/>
                        <a:t>Concrete</a:t>
                      </a:r>
                      <a:r>
                        <a:rPr lang="en-IN" sz="2000" baseline="0" dirty="0" smtClean="0"/>
                        <a:t> methods can be in any visibility</a:t>
                      </a:r>
                      <a:endParaRPr lang="en-IN" sz="2000" dirty="0"/>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dirty="0" smtClean="0"/>
                        <a:t>Concrete</a:t>
                      </a:r>
                      <a:r>
                        <a:rPr lang="en-IN" sz="2000" baseline="0" dirty="0" smtClean="0"/>
                        <a:t> methods should be either static </a:t>
                      </a:r>
                      <a:r>
                        <a:rPr lang="en-IN" sz="2000" baseline="0" smtClean="0"/>
                        <a:t>or default</a:t>
                      </a:r>
                      <a:endParaRPr lang="en-IN" sz="2000" baseline="0" dirty="0" smtClean="0"/>
                    </a:p>
                  </a:txBody>
                  <a:tcPr/>
                </a:tc>
              </a:tr>
              <a:tr h="620856">
                <a:tc>
                  <a:txBody>
                    <a:bodyPr/>
                    <a:lstStyle/>
                    <a:p>
                      <a:pPr>
                        <a:lnSpc>
                          <a:spcPct val="150000"/>
                        </a:lnSpc>
                      </a:pPr>
                      <a:r>
                        <a:rPr lang="en-IN" sz="2000" dirty="0" smtClean="0"/>
                        <a:t>A</a:t>
                      </a:r>
                      <a:r>
                        <a:rPr lang="en-IN" sz="2000" baseline="0" dirty="0" smtClean="0"/>
                        <a:t> class</a:t>
                      </a:r>
                      <a:r>
                        <a:rPr lang="en-IN" sz="2000" dirty="0" smtClean="0"/>
                        <a:t> can extend only one class.</a:t>
                      </a:r>
                      <a:endParaRPr lang="en-IN" sz="2000" dirty="0"/>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baseline="0" dirty="0" smtClean="0"/>
                        <a:t>A class can implement more than one interface</a:t>
                      </a:r>
                    </a:p>
                  </a:txBody>
                  <a:tcPr/>
                </a:tc>
              </a:tr>
            </a:tbl>
          </a:graphicData>
        </a:graphic>
      </p:graphicFrame>
    </p:spTree>
    <p:extLst>
      <p:ext uri="{BB962C8B-B14F-4D97-AF65-F5344CB8AC3E}">
        <p14:creationId xmlns:p14="http://schemas.microsoft.com/office/powerpoint/2010/main" val="1495174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8352928" cy="2814617"/>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IN" sz="2000" dirty="0" smtClean="0"/>
              <a:t>All the classes and methods present in </a:t>
            </a:r>
            <a:r>
              <a:rPr lang="en-IN" sz="2000" dirty="0" err="1" smtClean="0"/>
              <a:t>java.lang</a:t>
            </a:r>
            <a:r>
              <a:rPr lang="en-IN" sz="2000" dirty="0" smtClean="0"/>
              <a:t> will be imported automatically. They need not to be imported explicitly.</a:t>
            </a:r>
          </a:p>
          <a:p>
            <a:pPr>
              <a:lnSpc>
                <a:spcPct val="150000"/>
              </a:lnSpc>
            </a:pPr>
            <a:r>
              <a:rPr lang="en-IN" sz="2000" dirty="0" smtClean="0"/>
              <a:t>     Ex. </a:t>
            </a:r>
            <a:r>
              <a:rPr lang="en-IN" sz="2000" dirty="0" err="1" smtClean="0"/>
              <a:t>Cloneable</a:t>
            </a:r>
            <a:r>
              <a:rPr lang="en-IN" sz="2000" dirty="0" smtClean="0"/>
              <a:t> is an interface present in </a:t>
            </a:r>
            <a:r>
              <a:rPr lang="en-IN" sz="2000" dirty="0" err="1" smtClean="0"/>
              <a:t>java.lang</a:t>
            </a:r>
            <a:r>
              <a:rPr lang="en-IN" sz="2000" dirty="0" smtClean="0"/>
              <a:t> it need not be imported                                                            explicitly</a:t>
            </a:r>
          </a:p>
          <a:p>
            <a:pPr marL="342900" indent="-342900">
              <a:lnSpc>
                <a:spcPct val="150000"/>
              </a:lnSpc>
              <a:buFont typeface="Wingdings" panose="05000000000000000000" pitchFamily="2" charset="2"/>
              <a:buChar char="v"/>
            </a:pPr>
            <a:r>
              <a:rPr lang="en-IN" sz="2000" dirty="0" smtClean="0"/>
              <a:t>But Serializable is an interface present in </a:t>
            </a:r>
            <a:r>
              <a:rPr lang="en-IN" sz="2000" dirty="0"/>
              <a:t>java.io</a:t>
            </a:r>
            <a:r>
              <a:rPr lang="en-IN" sz="2000" dirty="0" smtClean="0"/>
              <a:t>. Which need to be imported explicitly</a:t>
            </a:r>
            <a:endParaRPr lang="en-IN" sz="2000" dirty="0"/>
          </a:p>
        </p:txBody>
      </p:sp>
    </p:spTree>
    <p:extLst>
      <p:ext uri="{BB962C8B-B14F-4D97-AF65-F5344CB8AC3E}">
        <p14:creationId xmlns:p14="http://schemas.microsoft.com/office/powerpoint/2010/main" val="1099765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8"/>
            <a:ext cx="5026121"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ENCAPSULATION</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TextBox 2"/>
          <p:cNvSpPr txBox="1"/>
          <p:nvPr/>
        </p:nvSpPr>
        <p:spPr>
          <a:xfrm>
            <a:off x="467544" y="1628800"/>
            <a:ext cx="8280920"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IN" sz="2000" dirty="0" err="1" smtClean="0"/>
              <a:t>Enacapsulation</a:t>
            </a:r>
            <a:r>
              <a:rPr lang="en-IN" sz="2000" dirty="0" smtClean="0"/>
              <a:t> is a mechanism with which we wrap up the data members and function methods </a:t>
            </a:r>
          </a:p>
          <a:p>
            <a:pPr marL="342900" indent="-342900">
              <a:lnSpc>
                <a:spcPct val="150000"/>
              </a:lnSpc>
              <a:buFont typeface="Wingdings" panose="05000000000000000000" pitchFamily="2" charset="2"/>
              <a:buChar char="v"/>
            </a:pPr>
            <a:r>
              <a:rPr lang="en-IN" sz="2000" dirty="0" smtClean="0"/>
              <a:t>It helps to hide the data.</a:t>
            </a:r>
          </a:p>
          <a:p>
            <a:pPr marL="342900" indent="-342900">
              <a:lnSpc>
                <a:spcPct val="150000"/>
              </a:lnSpc>
              <a:buFont typeface="Wingdings" panose="05000000000000000000" pitchFamily="2" charset="2"/>
              <a:buChar char="v"/>
            </a:pPr>
            <a:r>
              <a:rPr lang="en-IN" sz="2000" dirty="0" smtClean="0"/>
              <a:t>Using this one can make data read only (only getters) or write only(only setters).</a:t>
            </a:r>
          </a:p>
          <a:p>
            <a:pPr marL="342900" indent="-342900">
              <a:lnSpc>
                <a:spcPct val="150000"/>
              </a:lnSpc>
              <a:buFont typeface="Wingdings" panose="05000000000000000000" pitchFamily="2" charset="2"/>
              <a:buChar char="v"/>
            </a:pPr>
            <a:r>
              <a:rPr lang="en-IN" sz="2000" dirty="0" smtClean="0"/>
              <a:t>Also called data hiding.</a:t>
            </a:r>
            <a:endParaRPr lang="en-IN" sz="2000" dirty="0"/>
          </a:p>
        </p:txBody>
      </p:sp>
    </p:spTree>
    <p:extLst>
      <p:ext uri="{BB962C8B-B14F-4D97-AF65-F5344CB8AC3E}">
        <p14:creationId xmlns:p14="http://schemas.microsoft.com/office/powerpoint/2010/main" val="4057399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260648"/>
            <a:ext cx="8568952" cy="59554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t>The string contains two parts.</a:t>
            </a:r>
          </a:p>
          <a:p>
            <a:pPr>
              <a:lnSpc>
                <a:spcPct val="150000"/>
              </a:lnSpc>
            </a:pPr>
            <a:r>
              <a:rPr lang="en-IN" dirty="0" smtClean="0"/>
              <a:t>	Constant Pool </a:t>
            </a:r>
            <a:r>
              <a:rPr lang="en-IN" dirty="0" smtClean="0">
                <a:sym typeface="Wingdings" panose="05000000000000000000" pitchFamily="2" charset="2"/>
              </a:rPr>
              <a:t>Duplication not allowed</a:t>
            </a:r>
            <a:endParaRPr lang="en-IN" dirty="0" smtClean="0"/>
          </a:p>
          <a:p>
            <a:pPr>
              <a:lnSpc>
                <a:spcPct val="150000"/>
              </a:lnSpc>
            </a:pPr>
            <a:r>
              <a:rPr lang="en-IN" dirty="0" smtClean="0"/>
              <a:t>	Non-constant pool </a:t>
            </a:r>
            <a:r>
              <a:rPr lang="en-IN" dirty="0" smtClean="0">
                <a:sym typeface="Wingdings" panose="05000000000000000000" pitchFamily="2" charset="2"/>
              </a:rPr>
              <a:t>Duplication are allowed</a:t>
            </a:r>
          </a:p>
          <a:p>
            <a:pPr>
              <a:lnSpc>
                <a:spcPct val="150000"/>
              </a:lnSpc>
            </a:pPr>
            <a:r>
              <a:rPr lang="en-IN" sz="2000" b="1" dirty="0" smtClean="0">
                <a:sym typeface="Wingdings" panose="05000000000000000000" pitchFamily="2" charset="2"/>
              </a:rPr>
              <a:t>String Class</a:t>
            </a:r>
          </a:p>
          <a:p>
            <a:pPr marL="285750" indent="-285750">
              <a:lnSpc>
                <a:spcPct val="150000"/>
              </a:lnSpc>
              <a:buFont typeface="Arial" panose="020B0604020202020204" pitchFamily="34" charset="0"/>
              <a:buChar char="•"/>
            </a:pPr>
            <a:r>
              <a:rPr lang="en-IN" dirty="0" smtClean="0">
                <a:sym typeface="Wingdings" panose="05000000000000000000" pitchFamily="2" charset="2"/>
              </a:rPr>
              <a:t>It is powerful but  it is not efficient.</a:t>
            </a:r>
          </a:p>
          <a:p>
            <a:pPr marL="285750" indent="-285750">
              <a:lnSpc>
                <a:spcPct val="150000"/>
              </a:lnSpc>
              <a:buFont typeface="Arial" panose="020B0604020202020204" pitchFamily="34" charset="0"/>
              <a:buChar char="•"/>
            </a:pPr>
            <a:r>
              <a:rPr lang="en-IN" dirty="0" smtClean="0">
                <a:sym typeface="Wingdings" panose="05000000000000000000" pitchFamily="2" charset="2"/>
              </a:rPr>
              <a:t>Because string objects are immutable, any method of the string class that modifies the string  in any way must create a new string object. To overcome this problem java offers two alteration to the string class, </a:t>
            </a:r>
            <a:r>
              <a:rPr lang="en-IN" b="1" dirty="0" err="1" smtClean="0">
                <a:solidFill>
                  <a:schemeClr val="accent2">
                    <a:lumMod val="75000"/>
                  </a:schemeClr>
                </a:solidFill>
                <a:sym typeface="Wingdings" panose="05000000000000000000" pitchFamily="2" charset="2"/>
              </a:rPr>
              <a:t>StringBuffer</a:t>
            </a:r>
            <a:r>
              <a:rPr lang="en-IN" b="1" dirty="0" smtClean="0">
                <a:solidFill>
                  <a:schemeClr val="accent2">
                    <a:lumMod val="75000"/>
                  </a:schemeClr>
                </a:solidFill>
                <a:sym typeface="Wingdings" panose="05000000000000000000" pitchFamily="2" charset="2"/>
              </a:rPr>
              <a:t> and </a:t>
            </a:r>
            <a:r>
              <a:rPr lang="en-IN" b="1" dirty="0" err="1">
                <a:solidFill>
                  <a:schemeClr val="accent2">
                    <a:lumMod val="75000"/>
                  </a:schemeClr>
                </a:solidFill>
                <a:sym typeface="Wingdings" panose="05000000000000000000" pitchFamily="2" charset="2"/>
              </a:rPr>
              <a:t>S</a:t>
            </a:r>
            <a:r>
              <a:rPr lang="en-IN" b="1" dirty="0" err="1" smtClean="0">
                <a:solidFill>
                  <a:schemeClr val="accent2">
                    <a:lumMod val="75000"/>
                  </a:schemeClr>
                </a:solidFill>
                <a:sym typeface="Wingdings" panose="05000000000000000000" pitchFamily="2" charset="2"/>
              </a:rPr>
              <a:t>tringBuilder</a:t>
            </a:r>
            <a:r>
              <a:rPr lang="en-IN" b="1" dirty="0" smtClean="0">
                <a:solidFill>
                  <a:schemeClr val="accent2">
                    <a:lumMod val="75000"/>
                  </a:schemeClr>
                </a:solidFill>
                <a:sym typeface="Wingdings" panose="05000000000000000000" pitchFamily="2" charset="2"/>
              </a:rPr>
              <a:t>.</a:t>
            </a:r>
          </a:p>
          <a:p>
            <a:pPr marL="285750" indent="-285750">
              <a:lnSpc>
                <a:spcPct val="150000"/>
              </a:lnSpc>
              <a:buFont typeface="Arial" panose="020B0604020202020204" pitchFamily="34" charset="0"/>
              <a:buChar char="•"/>
            </a:pPr>
            <a:r>
              <a:rPr lang="en-IN" dirty="0" err="1" smtClean="0">
                <a:sym typeface="Wingdings" panose="05000000000000000000" pitchFamily="2" charset="2"/>
              </a:rPr>
              <a:t>StringBuilder</a:t>
            </a:r>
            <a:r>
              <a:rPr lang="en-IN" dirty="0" smtClean="0">
                <a:sym typeface="Wingdings" panose="05000000000000000000" pitchFamily="2" charset="2"/>
              </a:rPr>
              <a:t> and </a:t>
            </a:r>
            <a:r>
              <a:rPr lang="en-IN" dirty="0" err="1" smtClean="0">
                <a:sym typeface="Wingdings" panose="05000000000000000000" pitchFamily="2" charset="2"/>
              </a:rPr>
              <a:t>StringBuffer</a:t>
            </a:r>
            <a:r>
              <a:rPr lang="en-IN" dirty="0" smtClean="0">
                <a:sym typeface="Wingdings" panose="05000000000000000000" pitchFamily="2" charset="2"/>
              </a:rPr>
              <a:t> are two major </a:t>
            </a:r>
            <a:r>
              <a:rPr lang="en-IN" dirty="0" err="1" smtClean="0">
                <a:sym typeface="Wingdings" panose="05000000000000000000" pitchFamily="2" charset="2"/>
              </a:rPr>
              <a:t>images.Both</a:t>
            </a:r>
            <a:r>
              <a:rPr lang="en-IN" dirty="0" smtClean="0">
                <a:sym typeface="Wingdings" panose="05000000000000000000" pitchFamily="2" charset="2"/>
              </a:rPr>
              <a:t> have the same methods and perform the same string manipulation.</a:t>
            </a:r>
          </a:p>
          <a:p>
            <a:pPr marL="285750" indent="-285750">
              <a:lnSpc>
                <a:spcPct val="150000"/>
              </a:lnSpc>
              <a:buFont typeface="Arial" panose="020B0604020202020204" pitchFamily="34" charset="0"/>
              <a:buChar char="•"/>
            </a:pPr>
            <a:r>
              <a:rPr lang="en-IN" dirty="0" err="1" smtClean="0">
                <a:sym typeface="Wingdings" panose="05000000000000000000" pitchFamily="2" charset="2"/>
              </a:rPr>
              <a:t>StringBuffer</a:t>
            </a:r>
            <a:r>
              <a:rPr lang="en-IN" dirty="0" smtClean="0">
                <a:sym typeface="Wingdings" panose="05000000000000000000" pitchFamily="2" charset="2"/>
              </a:rPr>
              <a:t> is </a:t>
            </a:r>
            <a:r>
              <a:rPr lang="en-IN" b="1" dirty="0" smtClean="0">
                <a:solidFill>
                  <a:schemeClr val="accent2">
                    <a:lumMod val="75000"/>
                  </a:schemeClr>
                </a:solidFill>
                <a:sym typeface="Wingdings" panose="05000000000000000000" pitchFamily="2" charset="2"/>
              </a:rPr>
              <a:t>thread safe </a:t>
            </a:r>
            <a:r>
              <a:rPr lang="en-IN" dirty="0" smtClean="0">
                <a:sym typeface="Wingdings" panose="05000000000000000000" pitchFamily="2" charset="2"/>
              </a:rPr>
              <a:t>where as </a:t>
            </a:r>
            <a:r>
              <a:rPr lang="en-IN" dirty="0" err="1" smtClean="0">
                <a:sym typeface="Wingdings" panose="05000000000000000000" pitchFamily="2" charset="2"/>
              </a:rPr>
              <a:t>StringBuilder</a:t>
            </a:r>
            <a:r>
              <a:rPr lang="en-IN" dirty="0" smtClean="0">
                <a:sym typeface="Wingdings" panose="05000000000000000000" pitchFamily="2" charset="2"/>
              </a:rPr>
              <a:t> is </a:t>
            </a:r>
            <a:r>
              <a:rPr lang="en-IN" b="1" dirty="0" smtClean="0">
                <a:solidFill>
                  <a:schemeClr val="accent2">
                    <a:lumMod val="75000"/>
                  </a:schemeClr>
                </a:solidFill>
                <a:sym typeface="Wingdings" panose="05000000000000000000" pitchFamily="2" charset="2"/>
              </a:rPr>
              <a:t>not thread safe.</a:t>
            </a:r>
          </a:p>
          <a:p>
            <a:pPr marL="285750" indent="-285750">
              <a:lnSpc>
                <a:spcPct val="150000"/>
              </a:lnSpc>
              <a:buFont typeface="Arial" panose="020B0604020202020204" pitchFamily="34" charset="0"/>
              <a:buChar char="•"/>
            </a:pPr>
            <a:endParaRPr lang="en-IN" b="1" dirty="0" smtClean="0">
              <a:solidFill>
                <a:schemeClr val="accent2">
                  <a:lumMod val="75000"/>
                </a:schemeClr>
              </a:solidFill>
              <a:sym typeface="Wingdings" panose="05000000000000000000" pitchFamily="2" charset="2"/>
            </a:endParaRPr>
          </a:p>
          <a:p>
            <a:pPr marL="285750" indent="-285750">
              <a:lnSpc>
                <a:spcPct val="150000"/>
              </a:lnSpc>
              <a:buFont typeface="Arial" panose="020B0604020202020204" pitchFamily="34" charset="0"/>
              <a:buChar char="•"/>
            </a:pPr>
            <a:r>
              <a:rPr lang="en-IN" dirty="0" smtClean="0">
                <a:sym typeface="Wingdings" panose="05000000000000000000" pitchFamily="2" charset="2"/>
              </a:rPr>
              <a:t>We cannot assign string literals(values) directly using </a:t>
            </a:r>
            <a:r>
              <a:rPr lang="en-IN" dirty="0" err="1" smtClean="0">
                <a:sym typeface="Wingdings" panose="05000000000000000000" pitchFamily="2" charset="2"/>
              </a:rPr>
              <a:t>StringBuilder</a:t>
            </a:r>
            <a:r>
              <a:rPr lang="en-IN" dirty="0" smtClean="0">
                <a:sym typeface="Wingdings" panose="05000000000000000000" pitchFamily="2" charset="2"/>
              </a:rPr>
              <a:t> and </a:t>
            </a:r>
            <a:r>
              <a:rPr lang="en-IN" dirty="0" err="1" smtClean="0">
                <a:sym typeface="Wingdings" panose="05000000000000000000" pitchFamily="2" charset="2"/>
              </a:rPr>
              <a:t>StringBuffer</a:t>
            </a:r>
            <a:r>
              <a:rPr lang="en-IN" dirty="0" smtClean="0">
                <a:sym typeface="Wingdings" panose="05000000000000000000" pitchFamily="2" charset="2"/>
              </a:rPr>
              <a:t> we have to create an object using new keyword.</a:t>
            </a:r>
            <a:endParaRPr lang="en-IN" dirty="0"/>
          </a:p>
        </p:txBody>
      </p:sp>
    </p:spTree>
    <p:extLst>
      <p:ext uri="{BB962C8B-B14F-4D97-AF65-F5344CB8AC3E}">
        <p14:creationId xmlns:p14="http://schemas.microsoft.com/office/powerpoint/2010/main" val="1088820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37"/>
            <a:ext cx="2843808"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5237"/>
            <a:ext cx="6542087" cy="517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9769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980728"/>
            <a:ext cx="6912768" cy="1891287"/>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IN" sz="2000" dirty="0" smtClean="0"/>
              <a:t>Variable initialized as final cannot change its value inside its scope.</a:t>
            </a:r>
          </a:p>
          <a:p>
            <a:pPr marL="342900" indent="-342900">
              <a:lnSpc>
                <a:spcPct val="150000"/>
              </a:lnSpc>
              <a:buFont typeface="Wingdings" panose="05000000000000000000" pitchFamily="2" charset="2"/>
              <a:buChar char="v"/>
            </a:pPr>
            <a:r>
              <a:rPr lang="en-IN" sz="2000" dirty="0" smtClean="0"/>
              <a:t>Final methods cannot be overridden.</a:t>
            </a:r>
          </a:p>
          <a:p>
            <a:pPr marL="342900" indent="-342900">
              <a:lnSpc>
                <a:spcPct val="150000"/>
              </a:lnSpc>
              <a:buFont typeface="Wingdings" panose="05000000000000000000" pitchFamily="2" charset="2"/>
              <a:buChar char="v"/>
            </a:pPr>
            <a:r>
              <a:rPr lang="en-IN" sz="2000" dirty="0" smtClean="0"/>
              <a:t>Super class cannot be final class but sub class can be final</a:t>
            </a:r>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3885" y="2910480"/>
            <a:ext cx="3974926"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883024"/>
            <a:ext cx="433387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932086" y="57398"/>
            <a:ext cx="1856598"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FINAL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183215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96752"/>
            <a:ext cx="8352928"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t>In java each and every class directly or indirectly inherits the properties of object class </a:t>
            </a:r>
            <a:r>
              <a:rPr lang="en-IN" dirty="0" err="1" smtClean="0"/>
              <a:t>i,e</a:t>
            </a:r>
            <a:r>
              <a:rPr lang="en-IN" dirty="0" smtClean="0"/>
              <a:t> object class is the super most class in java.</a:t>
            </a:r>
          </a:p>
          <a:p>
            <a:pPr marL="285750" indent="-285750">
              <a:lnSpc>
                <a:spcPct val="150000"/>
              </a:lnSpc>
              <a:buFont typeface="Arial" panose="020B0604020202020204" pitchFamily="34" charset="0"/>
              <a:buChar char="•"/>
            </a:pPr>
            <a:r>
              <a:rPr lang="en-IN" dirty="0" smtClean="0"/>
              <a:t>Each and every class either a pre-defined class or a user defined class is a child class of object.</a:t>
            </a:r>
          </a:p>
          <a:p>
            <a:pPr marL="285750" indent="-285750">
              <a:lnSpc>
                <a:spcPct val="150000"/>
              </a:lnSpc>
              <a:buFont typeface="Arial" panose="020B0604020202020204" pitchFamily="34" charset="0"/>
              <a:buChar char="•"/>
            </a:pPr>
            <a:r>
              <a:rPr lang="en-IN" dirty="0" smtClean="0"/>
              <a:t>Object is super most class among all the classes present in java programming java.</a:t>
            </a:r>
          </a:p>
        </p:txBody>
      </p:sp>
      <p:sp>
        <p:nvSpPr>
          <p:cNvPr id="3" name="Rectangle 2"/>
          <p:cNvSpPr/>
          <p:nvPr/>
        </p:nvSpPr>
        <p:spPr>
          <a:xfrm>
            <a:off x="356808" y="188640"/>
            <a:ext cx="2311530"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OBJECT</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5061097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703" y="1053756"/>
            <a:ext cx="6336704" cy="738664"/>
          </a:xfrm>
          <a:prstGeom prst="rect">
            <a:avLst/>
          </a:prstGeom>
        </p:spPr>
        <p:txBody>
          <a:bodyPr wrap="square">
            <a:spAutoFit/>
          </a:bodyPr>
          <a:lstStyle/>
          <a:p>
            <a:r>
              <a:rPr lang="en-IN" sz="2400" b="1" dirty="0" err="1">
                <a:solidFill>
                  <a:schemeClr val="accent2">
                    <a:lumMod val="75000"/>
                  </a:schemeClr>
                </a:solidFill>
              </a:rPr>
              <a:t>getClass</a:t>
            </a:r>
            <a:r>
              <a:rPr lang="en-IN" sz="2400" b="1" dirty="0" smtClean="0">
                <a:solidFill>
                  <a:schemeClr val="accent2">
                    <a:lumMod val="75000"/>
                  </a:schemeClr>
                </a:solidFill>
              </a:rPr>
              <a:t>() :</a:t>
            </a:r>
          </a:p>
          <a:p>
            <a:r>
              <a:rPr lang="en-IN" dirty="0"/>
              <a:t>Returns name of the class it belongs to</a:t>
            </a:r>
            <a:r>
              <a:rPr lang="en-IN" dirty="0" smtClean="0"/>
              <a:t>.</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703" y="1988840"/>
            <a:ext cx="7253017"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8398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88640"/>
            <a:ext cx="7416824" cy="2308324"/>
          </a:xfrm>
          <a:prstGeom prst="rect">
            <a:avLst/>
          </a:prstGeom>
        </p:spPr>
        <p:txBody>
          <a:bodyPr wrap="square">
            <a:spAutoFit/>
          </a:bodyPr>
          <a:lstStyle/>
          <a:p>
            <a:pPr>
              <a:lnSpc>
                <a:spcPct val="150000"/>
              </a:lnSpc>
              <a:defRPr/>
            </a:pPr>
            <a:r>
              <a:rPr lang="en-IN" sz="2400" b="1" dirty="0">
                <a:solidFill>
                  <a:schemeClr val="accent2">
                    <a:lumMod val="75000"/>
                  </a:schemeClr>
                </a:solidFill>
              </a:rPr>
              <a:t>equals</a:t>
            </a:r>
            <a:r>
              <a:rPr lang="en-IN" sz="2400" b="1" dirty="0" smtClean="0">
                <a:solidFill>
                  <a:schemeClr val="accent2">
                    <a:lumMod val="75000"/>
                  </a:schemeClr>
                </a:solidFill>
              </a:rPr>
              <a:t>():</a:t>
            </a:r>
          </a:p>
          <a:p>
            <a:pPr>
              <a:lnSpc>
                <a:spcPct val="150000"/>
              </a:lnSpc>
              <a:defRPr/>
            </a:pPr>
            <a:r>
              <a:rPr lang="en-IN" dirty="0"/>
              <a:t>Should be used along with </a:t>
            </a:r>
            <a:r>
              <a:rPr lang="en-IN" dirty="0" err="1"/>
              <a:t>hashCode</a:t>
            </a:r>
            <a:r>
              <a:rPr lang="en-IN" dirty="0"/>
              <a:t>() otherwise </a:t>
            </a:r>
            <a:r>
              <a:rPr lang="en-IN" dirty="0" err="1"/>
              <a:t>boolean</a:t>
            </a:r>
            <a:r>
              <a:rPr lang="en-IN" dirty="0"/>
              <a:t> value will be false even though they are equal. Need to override to use equals to compare two </a:t>
            </a:r>
            <a:r>
              <a:rPr lang="en-IN" dirty="0" err="1"/>
              <a:t>objects.To</a:t>
            </a:r>
            <a:r>
              <a:rPr lang="en-IN" dirty="0"/>
              <a:t> do this go </a:t>
            </a:r>
            <a:r>
              <a:rPr lang="en-IN" dirty="0" smtClean="0"/>
              <a:t>to </a:t>
            </a:r>
            <a:r>
              <a:rPr lang="en-IN" dirty="0"/>
              <a:t>source and select generate equals() and </a:t>
            </a:r>
            <a:r>
              <a:rPr lang="en-IN" dirty="0" err="1"/>
              <a:t>hashCode</a:t>
            </a:r>
            <a:r>
              <a:rPr lang="en-IN" dirty="0"/>
              <a:t>()</a:t>
            </a:r>
          </a:p>
          <a:p>
            <a:pPr>
              <a:lnSpc>
                <a:spcPct val="150000"/>
              </a:lnSpc>
              <a:defRPr/>
            </a:pPr>
            <a:endParaRPr lang="en-IN" dirty="0"/>
          </a:p>
        </p:txBody>
      </p:sp>
    </p:spTree>
    <p:extLst>
      <p:ext uri="{BB962C8B-B14F-4D97-AF65-F5344CB8AC3E}">
        <p14:creationId xmlns:p14="http://schemas.microsoft.com/office/powerpoint/2010/main" val="12570423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332656"/>
            <a:ext cx="2509020" cy="369332"/>
          </a:xfrm>
          <a:prstGeom prst="rect">
            <a:avLst/>
          </a:prstGeom>
        </p:spPr>
        <p:txBody>
          <a:bodyPr wrap="none">
            <a:spAutoFit/>
          </a:bodyPr>
          <a:lstStyle/>
          <a:p>
            <a:r>
              <a:rPr lang="en-IN" b="1" dirty="0">
                <a:solidFill>
                  <a:schemeClr val="accent2">
                    <a:lumMod val="75000"/>
                  </a:schemeClr>
                </a:solidFill>
              </a:rPr>
              <a:t>Methods of object class:</a:t>
            </a:r>
          </a:p>
        </p:txBody>
      </p:sp>
      <p:graphicFrame>
        <p:nvGraphicFramePr>
          <p:cNvPr id="3" name="Table 2"/>
          <p:cNvGraphicFramePr>
            <a:graphicFrameLocks noGrp="1"/>
          </p:cNvGraphicFramePr>
          <p:nvPr>
            <p:extLst>
              <p:ext uri="{D42A27DB-BD31-4B8C-83A1-F6EECF244321}">
                <p14:modId xmlns:p14="http://schemas.microsoft.com/office/powerpoint/2010/main" val="37710617"/>
              </p:ext>
            </p:extLst>
          </p:nvPr>
        </p:nvGraphicFramePr>
        <p:xfrm>
          <a:off x="467544" y="1052736"/>
          <a:ext cx="8136904" cy="3373472"/>
        </p:xfrm>
        <a:graphic>
          <a:graphicData uri="http://schemas.openxmlformats.org/drawingml/2006/table">
            <a:tbl>
              <a:tblPr firstRow="1" bandRow="1">
                <a:tableStyleId>{21E4AEA4-8DFA-4A89-87EB-49C32662AFE0}</a:tableStyleId>
              </a:tblPr>
              <a:tblGrid>
                <a:gridCol w="1895872"/>
                <a:gridCol w="6241032"/>
              </a:tblGrid>
              <a:tr h="427072">
                <a:tc>
                  <a:txBody>
                    <a:bodyPr/>
                    <a:lstStyle/>
                    <a:p>
                      <a:r>
                        <a:rPr lang="en-IN" dirty="0" smtClean="0"/>
                        <a:t>Object Class</a:t>
                      </a:r>
                      <a:endParaRPr lang="en-IN" dirty="0"/>
                    </a:p>
                  </a:txBody>
                  <a:tcPr/>
                </a:tc>
                <a:tc>
                  <a:txBody>
                    <a:bodyPr/>
                    <a:lstStyle/>
                    <a:p>
                      <a:r>
                        <a:rPr lang="en-IN" dirty="0" smtClean="0"/>
                        <a:t>Description</a:t>
                      </a:r>
                      <a:endParaRPr lang="en-IN" dirty="0"/>
                    </a:p>
                  </a:txBody>
                  <a:tcPr/>
                </a:tc>
              </a:tr>
              <a:tr h="370840">
                <a:tc>
                  <a:txBody>
                    <a:bodyPr/>
                    <a:lstStyle/>
                    <a:p>
                      <a:endParaRPr lang="en-IN" dirty="0"/>
                    </a:p>
                  </a:txBody>
                  <a:tcPr/>
                </a:tc>
                <a:tc>
                  <a:txBody>
                    <a:bodyPr/>
                    <a:lstStyle/>
                    <a:p>
                      <a:endParaRPr lang="en-IN" baseline="0" dirty="0" smtClean="0"/>
                    </a:p>
                  </a:txBody>
                  <a:tcPr/>
                </a:tc>
              </a:tr>
              <a:tr h="370840">
                <a:tc>
                  <a:txBody>
                    <a:bodyPr/>
                    <a:lstStyle/>
                    <a:p>
                      <a:r>
                        <a:rPr lang="en-IN" dirty="0" smtClean="0"/>
                        <a:t>clone()</a:t>
                      </a:r>
                      <a:endParaRPr lang="en-IN" dirty="0"/>
                    </a:p>
                  </a:txBody>
                  <a:tcPr/>
                </a:tc>
                <a:tc>
                  <a:txBody>
                    <a:bodyPr/>
                    <a:lstStyle/>
                    <a:p>
                      <a:r>
                        <a:rPr lang="en-IN" dirty="0" smtClean="0"/>
                        <a:t>To use this the class should extend</a:t>
                      </a:r>
                      <a:r>
                        <a:rPr lang="en-IN" baseline="0" dirty="0" smtClean="0"/>
                        <a:t>  </a:t>
                      </a:r>
                      <a:r>
                        <a:rPr lang="en-IN" baseline="0" dirty="0" err="1" smtClean="0"/>
                        <a:t>cloneable</a:t>
                      </a:r>
                      <a:r>
                        <a:rPr lang="en-IN" baseline="0" dirty="0" smtClean="0"/>
                        <a:t> method.</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equals()</a:t>
                      </a:r>
                    </a:p>
                  </a:txBody>
                  <a:tcPr/>
                </a:tc>
                <a:tc>
                  <a:txBody>
                    <a:bodyPr/>
                    <a:lstStyle/>
                    <a:p>
                      <a:r>
                        <a:rPr lang="en-IN" dirty="0" smtClean="0"/>
                        <a:t>Should be used along with </a:t>
                      </a:r>
                      <a:r>
                        <a:rPr lang="en-IN" dirty="0" err="1" smtClean="0"/>
                        <a:t>hashCode</a:t>
                      </a:r>
                      <a:r>
                        <a:rPr lang="en-IN" dirty="0" smtClean="0"/>
                        <a:t>() otherwise </a:t>
                      </a:r>
                      <a:r>
                        <a:rPr lang="en-IN" dirty="0" err="1" smtClean="0"/>
                        <a:t>boolean</a:t>
                      </a:r>
                      <a:r>
                        <a:rPr lang="en-IN" dirty="0" smtClean="0"/>
                        <a:t> value will be false even though</a:t>
                      </a:r>
                      <a:r>
                        <a:rPr lang="en-IN" baseline="0" dirty="0" smtClean="0"/>
                        <a:t> they are equal</a:t>
                      </a:r>
                      <a:r>
                        <a:rPr lang="en-IN" dirty="0" smtClean="0"/>
                        <a:t>. Need to override to use</a:t>
                      </a:r>
                      <a:r>
                        <a:rPr lang="en-IN" baseline="0" dirty="0" smtClean="0"/>
                        <a:t> equals to compare two </a:t>
                      </a:r>
                      <a:r>
                        <a:rPr lang="en-IN" baseline="0" dirty="0" err="1" smtClean="0"/>
                        <a:t>objects.To</a:t>
                      </a:r>
                      <a:r>
                        <a:rPr lang="en-IN" baseline="0" dirty="0" smtClean="0"/>
                        <a:t> do this go o source and select generate equals() and </a:t>
                      </a:r>
                      <a:r>
                        <a:rPr lang="en-IN" baseline="0" dirty="0" err="1" smtClean="0"/>
                        <a:t>hashCode</a:t>
                      </a:r>
                      <a:r>
                        <a:rPr lang="en-IN" baseline="0" dirty="0" smtClean="0"/>
                        <a:t>()</a:t>
                      </a:r>
                    </a:p>
                    <a:p>
                      <a:r>
                        <a:rPr lang="en-IN" sz="1800" kern="1200" dirty="0" smtClean="0">
                          <a:solidFill>
                            <a:schemeClr val="dk1"/>
                          </a:solidFill>
                          <a:latin typeface="+mn-lt"/>
                          <a:ea typeface="+mn-ea"/>
                          <a:cs typeface="+mn-cs"/>
                        </a:rPr>
                        <a:t>d1.equals(d4) // true</a:t>
                      </a:r>
                      <a:endParaRPr lang="en-IN" dirty="0"/>
                    </a:p>
                  </a:txBody>
                  <a:tcPr/>
                </a:tc>
              </a:tr>
              <a:tr h="370840">
                <a:tc>
                  <a:txBody>
                    <a:bodyPr/>
                    <a:lstStyle/>
                    <a:p>
                      <a:r>
                        <a:rPr lang="en-IN" dirty="0" err="1" smtClean="0"/>
                        <a:t>toString</a:t>
                      </a:r>
                      <a:r>
                        <a:rPr lang="en-IN" dirty="0" smtClean="0"/>
                        <a:t>()</a:t>
                      </a:r>
                      <a:endParaRPr lang="en-IN" dirty="0"/>
                    </a:p>
                  </a:txBody>
                  <a:tcPr/>
                </a:tc>
                <a:tc>
                  <a:txBody>
                    <a:bodyPr/>
                    <a:lstStyle/>
                    <a:p>
                      <a:r>
                        <a:rPr lang="en-IN" dirty="0" smtClean="0"/>
                        <a:t>Override</a:t>
                      </a:r>
                      <a:endParaRPr lang="en-IN" dirty="0"/>
                    </a:p>
                  </a:txBody>
                  <a:tcPr/>
                </a:tc>
              </a:tr>
              <a:tr h="370840">
                <a:tc>
                  <a:txBody>
                    <a:bodyPr/>
                    <a:lstStyle/>
                    <a:p>
                      <a:r>
                        <a:rPr lang="en-IN" dirty="0" smtClean="0"/>
                        <a:t>Wait()</a:t>
                      </a:r>
                      <a:endParaRPr lang="en-IN" dirty="0"/>
                    </a:p>
                  </a:txBody>
                  <a:tcPr/>
                </a:tc>
                <a:tc>
                  <a:txBody>
                    <a:bodyPr/>
                    <a:lstStyle/>
                    <a:p>
                      <a:endParaRPr lang="en-IN" dirty="0"/>
                    </a:p>
                  </a:txBody>
                  <a:tcPr/>
                </a:tc>
              </a:tr>
            </a:tbl>
          </a:graphicData>
        </a:graphic>
      </p:graphicFrame>
      <p:sp>
        <p:nvSpPr>
          <p:cNvPr id="4" name="Rectangle 3"/>
          <p:cNvSpPr/>
          <p:nvPr/>
        </p:nvSpPr>
        <p:spPr>
          <a:xfrm>
            <a:off x="3563888" y="499841"/>
            <a:ext cx="2172839" cy="369332"/>
          </a:xfrm>
          <a:prstGeom prst="rect">
            <a:avLst/>
          </a:prstGeom>
        </p:spPr>
        <p:txBody>
          <a:bodyPr wrap="none">
            <a:spAutoFit/>
          </a:bodyPr>
          <a:lstStyle/>
          <a:p>
            <a:r>
              <a:rPr lang="en-IN" dirty="0"/>
              <a:t> Dog d1 = </a:t>
            </a:r>
            <a:r>
              <a:rPr lang="en-IN" b="1" dirty="0"/>
              <a:t>new Dog();</a:t>
            </a:r>
            <a:endParaRPr lang="en-IN" dirty="0"/>
          </a:p>
        </p:txBody>
      </p:sp>
    </p:spTree>
    <p:extLst>
      <p:ext uri="{BB962C8B-B14F-4D97-AF65-F5344CB8AC3E}">
        <p14:creationId xmlns:p14="http://schemas.microsoft.com/office/powerpoint/2010/main" val="42154507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052736"/>
            <a:ext cx="8352928" cy="5170646"/>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IN" sz="2000" dirty="0" smtClean="0"/>
              <a:t>Exception is an error event which happens during the execution of a program. It disrupts the normal flow of program.</a:t>
            </a:r>
          </a:p>
          <a:p>
            <a:pPr marL="342900" indent="-342900">
              <a:lnSpc>
                <a:spcPct val="150000"/>
              </a:lnSpc>
              <a:buFont typeface="Wingdings" panose="05000000000000000000" pitchFamily="2" charset="2"/>
              <a:buChar char="v"/>
            </a:pPr>
            <a:r>
              <a:rPr lang="en-IN" sz="2000" dirty="0" smtClean="0"/>
              <a:t>Database server down, hardware failure, network connection failure</a:t>
            </a:r>
            <a:endParaRPr lang="en-IN" sz="2000" dirty="0"/>
          </a:p>
          <a:p>
            <a:pPr>
              <a:lnSpc>
                <a:spcPct val="150000"/>
              </a:lnSpc>
            </a:pPr>
            <a:r>
              <a:rPr lang="en-IN" sz="2000" b="1" dirty="0" smtClean="0">
                <a:solidFill>
                  <a:schemeClr val="accent2">
                    <a:lumMod val="75000"/>
                  </a:schemeClr>
                </a:solidFill>
              </a:rPr>
              <a:t>Exception Handling</a:t>
            </a:r>
          </a:p>
          <a:p>
            <a:pPr marL="342900" indent="-342900">
              <a:lnSpc>
                <a:spcPct val="150000"/>
              </a:lnSpc>
              <a:buFont typeface="Wingdings" panose="05000000000000000000" pitchFamily="2" charset="2"/>
              <a:buChar char="v"/>
            </a:pPr>
            <a:r>
              <a:rPr lang="en-IN" sz="2000" dirty="0" smtClean="0"/>
              <a:t>Overcoming problems during run-time or exceptions.</a:t>
            </a:r>
          </a:p>
          <a:p>
            <a:pPr marL="342900" indent="-342900">
              <a:lnSpc>
                <a:spcPct val="150000"/>
              </a:lnSpc>
              <a:buFont typeface="Wingdings" panose="05000000000000000000" pitchFamily="2" charset="2"/>
              <a:buChar char="v"/>
            </a:pPr>
            <a:r>
              <a:rPr lang="en-IN" sz="2000" dirty="0" smtClean="0"/>
              <a:t>Java being OOP language wherever an error occurs while executing a statement, creates an exception object and then the normal flow of program halts and JRE tries to find someone who can handle the raised exception</a:t>
            </a:r>
          </a:p>
          <a:p>
            <a:pPr marL="342900" indent="-342900">
              <a:lnSpc>
                <a:spcPct val="150000"/>
              </a:lnSpc>
              <a:buFont typeface="Wingdings" panose="05000000000000000000" pitchFamily="2" charset="2"/>
              <a:buChar char="v"/>
            </a:pPr>
            <a:r>
              <a:rPr lang="en-IN" sz="2000" dirty="0" smtClean="0"/>
              <a:t>Exception object contains a lot of debugging information such as method hierarchy, line number where the exception occurred, type of exception </a:t>
            </a:r>
            <a:r>
              <a:rPr lang="en-IN" sz="2000" dirty="0" err="1" smtClean="0"/>
              <a:t>etc</a:t>
            </a:r>
            <a:endParaRPr lang="en-IN" sz="2000" dirty="0"/>
          </a:p>
        </p:txBody>
      </p:sp>
      <p:sp>
        <p:nvSpPr>
          <p:cNvPr id="3" name="Rectangle 2"/>
          <p:cNvSpPr/>
          <p:nvPr/>
        </p:nvSpPr>
        <p:spPr>
          <a:xfrm>
            <a:off x="467544" y="60362"/>
            <a:ext cx="3732047"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EXCEPTIONS</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0001293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047" y="3693319"/>
            <a:ext cx="7110536" cy="1754326"/>
          </a:xfrm>
          <a:prstGeom prst="rect">
            <a:avLst/>
          </a:prstGeom>
        </p:spPr>
        <p:txBody>
          <a:bodyPr wrap="square">
            <a:spAutoFit/>
          </a:bodyPr>
          <a:lstStyle/>
          <a:p>
            <a:r>
              <a:rPr lang="en-IN" dirty="0" smtClean="0"/>
              <a:t>Exception in thread "main" </a:t>
            </a:r>
            <a:r>
              <a:rPr lang="en-IN" dirty="0" err="1" smtClean="0"/>
              <a:t>java.lang.NegativeArraySizeException</a:t>
            </a:r>
            <a:endParaRPr lang="en-IN" dirty="0" smtClean="0"/>
          </a:p>
          <a:p>
            <a:r>
              <a:rPr lang="en-IN" dirty="0" smtClean="0"/>
              <a:t>at </a:t>
            </a:r>
            <a:r>
              <a:rPr lang="en-IN" dirty="0" err="1" smtClean="0"/>
              <a:t>java.lang.AbstractStringBuilder</a:t>
            </a:r>
            <a:r>
              <a:rPr lang="en-IN" dirty="0" smtClean="0"/>
              <a:t>.&lt;</a:t>
            </a:r>
            <a:r>
              <a:rPr lang="en-IN" dirty="0" err="1" smtClean="0"/>
              <a:t>init</a:t>
            </a:r>
            <a:r>
              <a:rPr lang="en-IN" dirty="0" smtClean="0"/>
              <a:t>&gt;(AbstractStringBuilder.java:68)</a:t>
            </a:r>
          </a:p>
          <a:p>
            <a:r>
              <a:rPr lang="en-IN" dirty="0" smtClean="0"/>
              <a:t>at </a:t>
            </a:r>
            <a:r>
              <a:rPr lang="en-IN" dirty="0" err="1" smtClean="0"/>
              <a:t>java.lang.StringBuffer</a:t>
            </a:r>
            <a:r>
              <a:rPr lang="en-IN" dirty="0" smtClean="0"/>
              <a:t>.&lt;</a:t>
            </a:r>
            <a:r>
              <a:rPr lang="en-IN" dirty="0" err="1" smtClean="0"/>
              <a:t>init</a:t>
            </a:r>
            <a:r>
              <a:rPr lang="en-IN" dirty="0" smtClean="0"/>
              <a:t>&gt;(StringBuffer.java:128)</a:t>
            </a:r>
          </a:p>
          <a:p>
            <a:r>
              <a:rPr lang="en-IN" dirty="0" smtClean="0"/>
              <a:t>at </a:t>
            </a:r>
            <a:r>
              <a:rPr lang="en-IN" dirty="0" err="1" smtClean="0"/>
              <a:t>com.dev.exception.ExcepionExample.p</a:t>
            </a:r>
            <a:r>
              <a:rPr lang="en-IN" dirty="0" smtClean="0"/>
              <a:t>(ExcepionExample.java:21)</a:t>
            </a:r>
          </a:p>
          <a:p>
            <a:r>
              <a:rPr lang="en-IN" dirty="0" smtClean="0"/>
              <a:t>at com.dev.exception.ExcepionExample.t(ExcepionExample.java:25)</a:t>
            </a:r>
          </a:p>
          <a:p>
            <a:r>
              <a:rPr lang="en-IN" dirty="0" smtClean="0"/>
              <a:t>at </a:t>
            </a:r>
            <a:r>
              <a:rPr lang="en-IN" dirty="0" err="1" smtClean="0"/>
              <a:t>com.dev.exception.ExcepionExample.main</a:t>
            </a:r>
            <a:r>
              <a:rPr lang="en-IN" dirty="0" smtClean="0"/>
              <a:t>(ExcepionExample.java:14)</a:t>
            </a:r>
            <a:endParaRPr lang="en-IN" dirty="0"/>
          </a:p>
        </p:txBody>
      </p:sp>
      <p:sp>
        <p:nvSpPr>
          <p:cNvPr id="4" name="Right Brace 3"/>
          <p:cNvSpPr/>
          <p:nvPr/>
        </p:nvSpPr>
        <p:spPr>
          <a:xfrm>
            <a:off x="6854282" y="4570482"/>
            <a:ext cx="290301" cy="730726"/>
          </a:xfrm>
          <a:prstGeom prst="rightBrace">
            <a:avLst/>
          </a:prstGeom>
          <a:solidFill>
            <a:schemeClr val="bg1"/>
          </a:solidFill>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accent2"/>
              </a:solidFill>
            </a:endParaRPr>
          </a:p>
        </p:txBody>
      </p:sp>
      <p:sp>
        <p:nvSpPr>
          <p:cNvPr id="5" name="TextBox 4"/>
          <p:cNvSpPr txBox="1"/>
          <p:nvPr/>
        </p:nvSpPr>
        <p:spPr>
          <a:xfrm>
            <a:off x="7236296" y="4797152"/>
            <a:ext cx="3152225" cy="369332"/>
          </a:xfrm>
          <a:prstGeom prst="rect">
            <a:avLst/>
          </a:prstGeom>
          <a:noFill/>
        </p:spPr>
        <p:txBody>
          <a:bodyPr wrap="square" rtlCol="0">
            <a:spAutoFit/>
          </a:bodyPr>
          <a:lstStyle/>
          <a:p>
            <a:r>
              <a:rPr lang="en-IN" b="1" dirty="0" smtClean="0">
                <a:solidFill>
                  <a:schemeClr val="accent1">
                    <a:lumMod val="75000"/>
                  </a:schemeClr>
                </a:solidFill>
              </a:rPr>
              <a:t>Method Hierarchy</a:t>
            </a:r>
            <a:endParaRPr lang="en-IN" b="1" dirty="0">
              <a:solidFill>
                <a:schemeClr val="accent1">
                  <a:lumMod val="7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8640"/>
            <a:ext cx="6048672"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81185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5241" y="260648"/>
            <a:ext cx="8496944" cy="50353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t>When the exception occurs in a method, the process of creating an exception object and handling it to run-time environment is called throwing an exception.</a:t>
            </a:r>
          </a:p>
          <a:p>
            <a:pPr marL="285750" indent="-285750">
              <a:lnSpc>
                <a:spcPct val="150000"/>
              </a:lnSpc>
              <a:buFont typeface="Arial" panose="020B0604020202020204" pitchFamily="34" charset="0"/>
              <a:buChar char="•"/>
            </a:pPr>
            <a:r>
              <a:rPr lang="en-IN" dirty="0" smtClean="0"/>
              <a:t>Once runtime receives the exception object, it tries to find the handler for the exception. Exception handler is a block of code that can process the exception object.</a:t>
            </a:r>
          </a:p>
          <a:p>
            <a:pPr marL="285750" indent="-285750">
              <a:lnSpc>
                <a:spcPct val="150000"/>
              </a:lnSpc>
              <a:buFont typeface="Arial" panose="020B0604020202020204" pitchFamily="34" charset="0"/>
              <a:buChar char="•"/>
            </a:pPr>
            <a:r>
              <a:rPr lang="en-IN" dirty="0" smtClean="0"/>
              <a:t>Logic :Starting the search in the method where error occurred. If not found then it is passed to calling method and so on.</a:t>
            </a:r>
          </a:p>
          <a:p>
            <a:pPr marL="285750" indent="-285750">
              <a:lnSpc>
                <a:spcPct val="150000"/>
              </a:lnSpc>
              <a:buFont typeface="Arial" panose="020B0604020202020204" pitchFamily="34" charset="0"/>
              <a:buChar char="•"/>
            </a:pPr>
            <a:r>
              <a:rPr lang="en-IN" dirty="0" smtClean="0"/>
              <a:t>If any exception is found, exception object is passed to handler to process it. The  handler is said o be exception handler.</a:t>
            </a:r>
          </a:p>
          <a:p>
            <a:pPr marL="285750" indent="-285750">
              <a:lnSpc>
                <a:spcPct val="150000"/>
              </a:lnSpc>
              <a:buFont typeface="Arial" panose="020B0604020202020204" pitchFamily="34" charset="0"/>
              <a:buChar char="•"/>
            </a:pPr>
            <a:r>
              <a:rPr lang="en-IN" dirty="0" smtClean="0"/>
              <a:t>Exception cannot solve compile time errors.</a:t>
            </a:r>
          </a:p>
          <a:p>
            <a:pPr marL="285750" indent="-285750">
              <a:lnSpc>
                <a:spcPct val="150000"/>
              </a:lnSpc>
              <a:buFont typeface="Arial" panose="020B0604020202020204" pitchFamily="34" charset="0"/>
              <a:buChar char="•"/>
            </a:pPr>
            <a:r>
              <a:rPr lang="en-IN" dirty="0" smtClean="0"/>
              <a:t>Differentiate exceptions and errors:</a:t>
            </a:r>
          </a:p>
          <a:p>
            <a:pPr>
              <a:lnSpc>
                <a:spcPct val="150000"/>
              </a:lnSpc>
            </a:pPr>
            <a:r>
              <a:rPr lang="en-IN" dirty="0"/>
              <a:t>	</a:t>
            </a:r>
            <a:r>
              <a:rPr lang="en-IN" dirty="0" smtClean="0"/>
              <a:t>Errors are solved using programming skills, errors occur during compile time</a:t>
            </a:r>
          </a:p>
          <a:p>
            <a:pPr>
              <a:lnSpc>
                <a:spcPct val="150000"/>
              </a:lnSpc>
            </a:pPr>
            <a:r>
              <a:rPr lang="en-IN" dirty="0"/>
              <a:t>	</a:t>
            </a:r>
            <a:r>
              <a:rPr lang="en-IN" dirty="0" smtClean="0"/>
              <a:t>Exceptions are solved using exception handler, occurs during run-time</a:t>
            </a:r>
            <a:endParaRPr lang="en-IN" dirty="0"/>
          </a:p>
        </p:txBody>
      </p:sp>
    </p:spTree>
    <p:extLst>
      <p:ext uri="{BB962C8B-B14F-4D97-AF65-F5344CB8AC3E}">
        <p14:creationId xmlns:p14="http://schemas.microsoft.com/office/powerpoint/2010/main" val="6010370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78" y="59701"/>
            <a:ext cx="9073008" cy="4616648"/>
          </a:xfrm>
          <a:prstGeom prst="rect">
            <a:avLst/>
          </a:prstGeom>
          <a:noFill/>
        </p:spPr>
        <p:txBody>
          <a:bodyPr wrap="square" rtlCol="0">
            <a:spAutoFit/>
          </a:bodyPr>
          <a:lstStyle/>
          <a:p>
            <a:pPr>
              <a:lnSpc>
                <a:spcPct val="150000"/>
              </a:lnSpc>
            </a:pPr>
            <a:r>
              <a:rPr lang="en-IN" sz="2800" b="1" dirty="0">
                <a:solidFill>
                  <a:schemeClr val="accent2">
                    <a:lumMod val="75000"/>
                  </a:schemeClr>
                </a:solidFill>
              </a:rPr>
              <a:t>t</a:t>
            </a:r>
            <a:r>
              <a:rPr lang="en-IN" sz="2800" b="1" dirty="0" smtClean="0">
                <a:solidFill>
                  <a:schemeClr val="accent2">
                    <a:lumMod val="75000"/>
                  </a:schemeClr>
                </a:solidFill>
              </a:rPr>
              <a:t>ry-catch</a:t>
            </a:r>
            <a:r>
              <a:rPr lang="en-IN" sz="3200" dirty="0" smtClean="0">
                <a:solidFill>
                  <a:schemeClr val="accent2">
                    <a:lumMod val="75000"/>
                  </a:schemeClr>
                </a:solidFill>
              </a:rPr>
              <a:t> </a:t>
            </a:r>
            <a:r>
              <a:rPr lang="en-IN" sz="2000" dirty="0" smtClean="0"/>
              <a:t>– used for exception handling  our code. Try can have multiple catch bloc and we can have nested try-catch. Catch block should take parameter that should be of type exception. If exception parameter need to be included in </a:t>
            </a:r>
            <a:r>
              <a:rPr lang="en-IN" sz="2000" dirty="0" err="1" smtClean="0"/>
              <a:t>catch,then</a:t>
            </a:r>
            <a:r>
              <a:rPr lang="en-IN" sz="2000" dirty="0" smtClean="0"/>
              <a:t> should be written in last catch block </a:t>
            </a:r>
            <a:r>
              <a:rPr lang="en-IN" sz="2000" b="1" dirty="0" smtClean="0">
                <a:solidFill>
                  <a:schemeClr val="accent2">
                    <a:lumMod val="75000"/>
                  </a:schemeClr>
                </a:solidFill>
              </a:rPr>
              <a:t>.[</a:t>
            </a:r>
            <a:r>
              <a:rPr lang="en-IN" sz="2000" dirty="0" smtClean="0"/>
              <a:t>Try can have arguments.(resources from JDBC)</a:t>
            </a:r>
            <a:r>
              <a:rPr lang="en-IN" sz="2400" b="1" dirty="0">
                <a:solidFill>
                  <a:schemeClr val="accent2">
                    <a:lumMod val="75000"/>
                  </a:schemeClr>
                </a:solidFill>
              </a:rPr>
              <a:t>]</a:t>
            </a:r>
            <a:endParaRPr lang="en-IN" sz="2400" b="1" dirty="0" smtClean="0">
              <a:solidFill>
                <a:schemeClr val="accent2">
                  <a:lumMod val="75000"/>
                </a:schemeClr>
              </a:solidFill>
            </a:endParaRPr>
          </a:p>
          <a:p>
            <a:pPr>
              <a:lnSpc>
                <a:spcPct val="150000"/>
              </a:lnSpc>
            </a:pPr>
            <a:endParaRPr lang="en-IN" sz="2000" dirty="0" smtClean="0"/>
          </a:p>
          <a:p>
            <a:pPr>
              <a:lnSpc>
                <a:spcPct val="150000"/>
              </a:lnSpc>
            </a:pPr>
            <a:endParaRPr lang="en-IN" sz="2000" dirty="0"/>
          </a:p>
          <a:p>
            <a:pPr>
              <a:lnSpc>
                <a:spcPct val="150000"/>
              </a:lnSpc>
            </a:pPr>
            <a:endParaRPr lang="en-IN" sz="2000" dirty="0" smtClean="0"/>
          </a:p>
          <a:p>
            <a:pPr>
              <a:lnSpc>
                <a:spcPct val="150000"/>
              </a:lnSpc>
            </a:pPr>
            <a:endParaRPr lang="en-IN" sz="2000" dirty="0"/>
          </a:p>
          <a:p>
            <a:pPr>
              <a:lnSpc>
                <a:spcPct val="150000"/>
              </a:lnSpc>
            </a:pPr>
            <a:endParaRPr lang="en-IN" sz="20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9725"/>
            <a:ext cx="6408712"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573016"/>
            <a:ext cx="4414461" cy="2392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379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07" y="834171"/>
            <a:ext cx="4456460" cy="5632311"/>
          </a:xfrm>
          <a:prstGeom prst="rect">
            <a:avLst/>
          </a:prstGeom>
          <a:noFill/>
        </p:spPr>
        <p:txBody>
          <a:bodyPr wrap="square" rtlCol="0">
            <a:spAutoFit/>
          </a:bodyPr>
          <a:lstStyle/>
          <a:p>
            <a:r>
              <a:rPr lang="en-IN" b="1" dirty="0" smtClean="0">
                <a:solidFill>
                  <a:schemeClr val="accent2"/>
                </a:solidFill>
              </a:rPr>
              <a:t>public </a:t>
            </a:r>
            <a:r>
              <a:rPr lang="en-IN" b="1" dirty="0" err="1">
                <a:solidFill>
                  <a:schemeClr val="accent2"/>
                </a:solidFill>
              </a:rPr>
              <a:t>StringBuffer</a:t>
            </a:r>
            <a:r>
              <a:rPr lang="en-IN" b="1" dirty="0">
                <a:solidFill>
                  <a:schemeClr val="accent2"/>
                </a:solidFill>
              </a:rPr>
              <a:t>() {</a:t>
            </a:r>
          </a:p>
          <a:p>
            <a:r>
              <a:rPr lang="en-IN" b="1" dirty="0">
                <a:solidFill>
                  <a:schemeClr val="accent2"/>
                </a:solidFill>
              </a:rPr>
              <a:t>        super(16);</a:t>
            </a:r>
          </a:p>
          <a:p>
            <a:r>
              <a:rPr lang="en-IN" b="1" dirty="0" smtClean="0">
                <a:solidFill>
                  <a:schemeClr val="accent2"/>
                </a:solidFill>
              </a:rPr>
              <a:t>}</a:t>
            </a:r>
          </a:p>
          <a:p>
            <a:r>
              <a:rPr lang="en-IN" dirty="0" smtClean="0"/>
              <a:t>     Constructs </a:t>
            </a:r>
            <a:r>
              <a:rPr lang="en-IN" dirty="0"/>
              <a:t>a string buffer with no characters in it and an initial capacity of 16 characters.</a:t>
            </a:r>
          </a:p>
          <a:p>
            <a:endParaRPr lang="en-IN" dirty="0" smtClean="0"/>
          </a:p>
          <a:p>
            <a:r>
              <a:rPr lang="en-IN" b="1" dirty="0" smtClean="0">
                <a:solidFill>
                  <a:schemeClr val="accent2"/>
                </a:solidFill>
              </a:rPr>
              <a:t>public </a:t>
            </a:r>
            <a:r>
              <a:rPr lang="en-IN" b="1" dirty="0" err="1" smtClean="0">
                <a:solidFill>
                  <a:schemeClr val="accent2"/>
                </a:solidFill>
              </a:rPr>
              <a:t>StringBuffer</a:t>
            </a:r>
            <a:r>
              <a:rPr lang="en-IN" b="1" dirty="0" smtClean="0">
                <a:solidFill>
                  <a:schemeClr val="accent2"/>
                </a:solidFill>
              </a:rPr>
              <a:t>(</a:t>
            </a:r>
            <a:r>
              <a:rPr lang="en-IN" b="1" dirty="0" err="1" smtClean="0">
                <a:solidFill>
                  <a:schemeClr val="accent2"/>
                </a:solidFill>
              </a:rPr>
              <a:t>int</a:t>
            </a:r>
            <a:r>
              <a:rPr lang="en-IN" b="1" dirty="0" smtClean="0">
                <a:solidFill>
                  <a:schemeClr val="accent2"/>
                </a:solidFill>
              </a:rPr>
              <a:t> capacity) {</a:t>
            </a:r>
          </a:p>
          <a:p>
            <a:r>
              <a:rPr lang="en-IN" b="1" dirty="0" smtClean="0">
                <a:solidFill>
                  <a:schemeClr val="accent2"/>
                </a:solidFill>
              </a:rPr>
              <a:t>        </a:t>
            </a:r>
            <a:r>
              <a:rPr lang="en-IN" b="1" dirty="0">
                <a:solidFill>
                  <a:schemeClr val="accent2"/>
                </a:solidFill>
              </a:rPr>
              <a:t>super(capacity);</a:t>
            </a:r>
          </a:p>
          <a:p>
            <a:r>
              <a:rPr lang="en-IN" b="1" dirty="0" smtClean="0">
                <a:solidFill>
                  <a:schemeClr val="accent2"/>
                </a:solidFill>
              </a:rPr>
              <a:t>}  </a:t>
            </a:r>
          </a:p>
          <a:p>
            <a:r>
              <a:rPr lang="en-IN" dirty="0" smtClean="0"/>
              <a:t>      Constructs </a:t>
            </a:r>
            <a:r>
              <a:rPr lang="en-IN" dirty="0"/>
              <a:t>a string buffer with no characters in it and the specified initial capacity.</a:t>
            </a:r>
          </a:p>
          <a:p>
            <a:r>
              <a:rPr lang="en-IN" dirty="0"/>
              <a:t>       @</a:t>
            </a:r>
            <a:r>
              <a:rPr lang="en-IN" dirty="0" err="1"/>
              <a:t>param</a:t>
            </a:r>
            <a:r>
              <a:rPr lang="en-IN" dirty="0"/>
              <a:t>      capacity  the initial capacity.</a:t>
            </a:r>
          </a:p>
          <a:p>
            <a:r>
              <a:rPr lang="en-IN" dirty="0"/>
              <a:t>       @exception  </a:t>
            </a:r>
            <a:r>
              <a:rPr lang="en-IN" dirty="0" err="1"/>
              <a:t>NegativeArraySizeException</a:t>
            </a:r>
            <a:r>
              <a:rPr lang="en-IN" dirty="0"/>
              <a:t>  if the {@code capacity}</a:t>
            </a:r>
          </a:p>
          <a:p>
            <a:r>
              <a:rPr lang="en-IN" dirty="0"/>
              <a:t>                    argument is less than {@code 0}.</a:t>
            </a:r>
            <a:endParaRPr lang="en-IN" dirty="0" smtClean="0"/>
          </a:p>
          <a:p>
            <a:r>
              <a:rPr lang="en-IN" dirty="0"/>
              <a:t> </a:t>
            </a:r>
            <a:r>
              <a:rPr lang="en-IN" dirty="0" smtClean="0"/>
              <a:t>      </a:t>
            </a:r>
            <a:r>
              <a:rPr lang="en-IN" b="1" dirty="0" err="1">
                <a:solidFill>
                  <a:schemeClr val="accent2"/>
                </a:solidFill>
              </a:rPr>
              <a:t>StringBuffer</a:t>
            </a:r>
            <a:r>
              <a:rPr lang="en-IN" b="1" dirty="0">
                <a:solidFill>
                  <a:schemeClr val="accent2"/>
                </a:solidFill>
              </a:rPr>
              <a:t> sb2 = new </a:t>
            </a:r>
            <a:r>
              <a:rPr lang="en-IN" b="1" dirty="0" err="1">
                <a:solidFill>
                  <a:schemeClr val="accent2"/>
                </a:solidFill>
              </a:rPr>
              <a:t>StringBuffer</a:t>
            </a:r>
            <a:r>
              <a:rPr lang="en-IN" b="1" dirty="0">
                <a:solidFill>
                  <a:schemeClr val="accent2"/>
                </a:solidFill>
              </a:rPr>
              <a:t>(-1</a:t>
            </a:r>
            <a:r>
              <a:rPr lang="en-IN" b="1" dirty="0" smtClean="0">
                <a:solidFill>
                  <a:schemeClr val="accent2"/>
                </a:solidFill>
              </a:rPr>
              <a:t>);</a:t>
            </a:r>
          </a:p>
          <a:p>
            <a:r>
              <a:rPr lang="en-IN" dirty="0"/>
              <a:t> </a:t>
            </a:r>
            <a:r>
              <a:rPr lang="en-IN" dirty="0" smtClean="0"/>
              <a:t>     </a:t>
            </a:r>
            <a:endParaRPr lang="en-IN" dirty="0"/>
          </a:p>
          <a:p>
            <a:endParaRPr lang="en-IN" dirty="0"/>
          </a:p>
        </p:txBody>
      </p:sp>
      <p:sp>
        <p:nvSpPr>
          <p:cNvPr id="4" name="Rectangle 3"/>
          <p:cNvSpPr/>
          <p:nvPr/>
        </p:nvSpPr>
        <p:spPr>
          <a:xfrm>
            <a:off x="4772678" y="834171"/>
            <a:ext cx="4572000" cy="923330"/>
          </a:xfrm>
          <a:prstGeom prst="rect">
            <a:avLst/>
          </a:prstGeom>
        </p:spPr>
        <p:txBody>
          <a:bodyPr>
            <a:spAutoFit/>
          </a:bodyPr>
          <a:lstStyle/>
          <a:p>
            <a:r>
              <a:rPr lang="en-IN" dirty="0" smtClean="0">
                <a:solidFill>
                  <a:schemeClr val="accent2"/>
                </a:solidFill>
              </a:rPr>
              <a:t> </a:t>
            </a:r>
            <a:r>
              <a:rPr lang="en-IN" b="1" dirty="0" smtClean="0">
                <a:solidFill>
                  <a:schemeClr val="accent2"/>
                </a:solidFill>
              </a:rPr>
              <a:t>public </a:t>
            </a:r>
            <a:r>
              <a:rPr lang="en-IN" b="1" dirty="0" err="1" smtClean="0">
                <a:solidFill>
                  <a:schemeClr val="accent2"/>
                </a:solidFill>
              </a:rPr>
              <a:t>StringBuilder</a:t>
            </a:r>
            <a:r>
              <a:rPr lang="en-IN" b="1" dirty="0" smtClean="0">
                <a:solidFill>
                  <a:schemeClr val="accent2"/>
                </a:solidFill>
              </a:rPr>
              <a:t>() {</a:t>
            </a:r>
          </a:p>
          <a:p>
            <a:r>
              <a:rPr lang="en-IN" dirty="0" smtClean="0">
                <a:solidFill>
                  <a:schemeClr val="accent2"/>
                </a:solidFill>
              </a:rPr>
              <a:t>        </a:t>
            </a:r>
            <a:r>
              <a:rPr lang="en-IN" b="1" dirty="0" smtClean="0">
                <a:solidFill>
                  <a:schemeClr val="accent2"/>
                </a:solidFill>
              </a:rPr>
              <a:t>super(16);</a:t>
            </a:r>
          </a:p>
          <a:p>
            <a:r>
              <a:rPr lang="en-IN" dirty="0" smtClean="0">
                <a:solidFill>
                  <a:schemeClr val="accent2"/>
                </a:solidFill>
              </a:rPr>
              <a:t>    }</a:t>
            </a:r>
            <a:endParaRPr lang="en-IN" dirty="0">
              <a:solidFill>
                <a:schemeClr val="accent2"/>
              </a:solidFill>
            </a:endParaRPr>
          </a:p>
        </p:txBody>
      </p:sp>
      <p:sp>
        <p:nvSpPr>
          <p:cNvPr id="5" name="Rectangle 4"/>
          <p:cNvSpPr/>
          <p:nvPr/>
        </p:nvSpPr>
        <p:spPr>
          <a:xfrm>
            <a:off x="4762800" y="2726996"/>
            <a:ext cx="4572000" cy="923330"/>
          </a:xfrm>
          <a:prstGeom prst="rect">
            <a:avLst/>
          </a:prstGeom>
        </p:spPr>
        <p:txBody>
          <a:bodyPr>
            <a:spAutoFit/>
          </a:bodyPr>
          <a:lstStyle/>
          <a:p>
            <a:r>
              <a:rPr lang="en-IN" b="1" dirty="0">
                <a:solidFill>
                  <a:schemeClr val="accent2"/>
                </a:solidFill>
              </a:rPr>
              <a:t>public </a:t>
            </a:r>
            <a:r>
              <a:rPr lang="en-IN" b="1" dirty="0" err="1">
                <a:solidFill>
                  <a:schemeClr val="accent2"/>
                </a:solidFill>
              </a:rPr>
              <a:t>StringBuilder</a:t>
            </a:r>
            <a:r>
              <a:rPr lang="en-IN" b="1" dirty="0">
                <a:solidFill>
                  <a:schemeClr val="accent2"/>
                </a:solidFill>
              </a:rPr>
              <a:t>(</a:t>
            </a:r>
            <a:r>
              <a:rPr lang="en-IN" b="1" dirty="0" err="1">
                <a:solidFill>
                  <a:schemeClr val="accent2"/>
                </a:solidFill>
              </a:rPr>
              <a:t>int</a:t>
            </a:r>
            <a:r>
              <a:rPr lang="en-IN" b="1" dirty="0">
                <a:solidFill>
                  <a:schemeClr val="accent2"/>
                </a:solidFill>
              </a:rPr>
              <a:t> capacity) {</a:t>
            </a:r>
          </a:p>
          <a:p>
            <a:r>
              <a:rPr lang="en-IN" dirty="0">
                <a:solidFill>
                  <a:schemeClr val="accent2"/>
                </a:solidFill>
              </a:rPr>
              <a:t>        </a:t>
            </a:r>
            <a:r>
              <a:rPr lang="en-IN" b="1" dirty="0">
                <a:solidFill>
                  <a:schemeClr val="accent2"/>
                </a:solidFill>
              </a:rPr>
              <a:t>super(capacity);</a:t>
            </a:r>
          </a:p>
          <a:p>
            <a:r>
              <a:rPr lang="en-IN" dirty="0">
                <a:solidFill>
                  <a:schemeClr val="accent2"/>
                </a:solidFill>
              </a:rPr>
              <a:t>    }</a:t>
            </a:r>
          </a:p>
        </p:txBody>
      </p:sp>
      <p:sp>
        <p:nvSpPr>
          <p:cNvPr id="7" name="Rectangle 6"/>
          <p:cNvSpPr/>
          <p:nvPr/>
        </p:nvSpPr>
        <p:spPr>
          <a:xfrm>
            <a:off x="252503" y="-42445"/>
            <a:ext cx="4513030" cy="923330"/>
          </a:xfrm>
          <a:prstGeom prst="rect">
            <a:avLst/>
          </a:prstGeom>
          <a:noFill/>
        </p:spPr>
        <p:txBody>
          <a:bodyPr wrap="none" lIns="91440" tIns="45720" rIns="91440" bIns="45720">
            <a:spAutoFit/>
          </a:bodyPr>
          <a:lstStyle/>
          <a:p>
            <a:r>
              <a:rPr lang="en-IN"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CONSRUCTORS</a:t>
            </a:r>
            <a:endParaRPr lang="en-IN" sz="5400" b="1" dirty="0"/>
          </a:p>
        </p:txBody>
      </p:sp>
    </p:spTree>
    <p:extLst>
      <p:ext uri="{BB962C8B-B14F-4D97-AF65-F5344CB8AC3E}">
        <p14:creationId xmlns:p14="http://schemas.microsoft.com/office/powerpoint/2010/main" val="1948877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8610" y="444949"/>
            <a:ext cx="8460432" cy="1152623"/>
          </a:xfrm>
          <a:prstGeom prst="rect">
            <a:avLst/>
          </a:prstGeom>
        </p:spPr>
        <p:txBody>
          <a:bodyPr wrap="square">
            <a:spAutoFit/>
          </a:bodyPr>
          <a:lstStyle/>
          <a:p>
            <a:pPr>
              <a:lnSpc>
                <a:spcPct val="150000"/>
              </a:lnSpc>
            </a:pPr>
            <a:r>
              <a:rPr lang="en-IN" sz="2800" b="1" dirty="0" smtClean="0">
                <a:solidFill>
                  <a:schemeClr val="accent2">
                    <a:lumMod val="75000"/>
                  </a:schemeClr>
                </a:solidFill>
              </a:rPr>
              <a:t>finally</a:t>
            </a:r>
            <a:r>
              <a:rPr lang="en-IN" sz="2400" dirty="0" smtClean="0">
                <a:solidFill>
                  <a:schemeClr val="accent2">
                    <a:lumMod val="75000"/>
                  </a:schemeClr>
                </a:solidFill>
              </a:rPr>
              <a:t> </a:t>
            </a:r>
            <a:r>
              <a:rPr lang="en-IN" dirty="0"/>
              <a:t>– </a:t>
            </a:r>
            <a:r>
              <a:rPr lang="en-IN" sz="2000" dirty="0"/>
              <a:t>code written here will be executed even if there is try-catch or any </a:t>
            </a:r>
            <a:r>
              <a:rPr lang="en-IN" sz="2000" dirty="0" err="1" smtClean="0"/>
              <a:t>exceptions.Finally</a:t>
            </a:r>
            <a:r>
              <a:rPr lang="en-IN" sz="2000" dirty="0" smtClean="0"/>
              <a:t> can have try catch</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844824"/>
            <a:ext cx="6984776" cy="3512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77720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8568952" cy="523220"/>
          </a:xfrm>
          <a:prstGeom prst="rect">
            <a:avLst/>
          </a:prstGeom>
          <a:noFill/>
        </p:spPr>
        <p:txBody>
          <a:bodyPr wrap="square" rtlCol="0">
            <a:spAutoFit/>
          </a:bodyPr>
          <a:lstStyle/>
          <a:p>
            <a:r>
              <a:rPr lang="en-IN" sz="2800" b="1" dirty="0">
                <a:solidFill>
                  <a:schemeClr val="accent2">
                    <a:lumMod val="75000"/>
                  </a:schemeClr>
                </a:solidFill>
              </a:rPr>
              <a:t>t</a:t>
            </a:r>
            <a:r>
              <a:rPr lang="en-IN" sz="2800" b="1" dirty="0" smtClean="0">
                <a:solidFill>
                  <a:schemeClr val="accent2">
                    <a:lumMod val="75000"/>
                  </a:schemeClr>
                </a:solidFill>
              </a:rPr>
              <a:t>hrow</a:t>
            </a:r>
            <a:r>
              <a:rPr lang="en-IN" sz="2800" dirty="0" smtClean="0"/>
              <a:t> </a:t>
            </a:r>
            <a:r>
              <a:rPr lang="en-IN" dirty="0" smtClean="0"/>
              <a:t>– exception defined or thrown by developer</a:t>
            </a:r>
            <a:endParaRPr lang="en-IN"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285" y="836712"/>
            <a:ext cx="455295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41" y="4893474"/>
            <a:ext cx="5920846" cy="1077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200150"/>
            <a:ext cx="404812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29748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404664"/>
            <a:ext cx="7488832" cy="2308324"/>
          </a:xfrm>
          <a:prstGeom prst="rect">
            <a:avLst/>
          </a:prstGeom>
        </p:spPr>
        <p:txBody>
          <a:bodyPr wrap="square">
            <a:spAutoFit/>
          </a:bodyPr>
          <a:lstStyle/>
          <a:p>
            <a:pPr marL="285750" indent="-285750">
              <a:lnSpc>
                <a:spcPct val="150000"/>
              </a:lnSpc>
              <a:buFont typeface="Wingdings" panose="05000000000000000000" pitchFamily="2" charset="2"/>
              <a:buChar char="q"/>
            </a:pPr>
            <a:r>
              <a:rPr lang="en-IN" sz="2400" b="1" dirty="0" smtClean="0">
                <a:solidFill>
                  <a:schemeClr val="accent2">
                    <a:lumMod val="75000"/>
                  </a:schemeClr>
                </a:solidFill>
              </a:rPr>
              <a:t>throws</a:t>
            </a:r>
            <a:r>
              <a:rPr lang="en-IN" sz="2400" dirty="0" smtClean="0">
                <a:solidFill>
                  <a:schemeClr val="accent2">
                    <a:lumMod val="75000"/>
                  </a:schemeClr>
                </a:solidFill>
              </a:rPr>
              <a:t> </a:t>
            </a:r>
            <a:r>
              <a:rPr lang="en-IN" dirty="0"/>
              <a:t>–</a:t>
            </a:r>
            <a:r>
              <a:rPr lang="en-IN" dirty="0" smtClean="0"/>
              <a:t>where </a:t>
            </a:r>
            <a:r>
              <a:rPr lang="en-IN" dirty="0"/>
              <a:t>exception is pre-defined. It is  used when calling method is throwing an </a:t>
            </a:r>
            <a:r>
              <a:rPr lang="en-IN" dirty="0" smtClean="0"/>
              <a:t>exception. It tells that a method might thrown an exception</a:t>
            </a:r>
          </a:p>
          <a:p>
            <a:pPr marL="285750" indent="-285750">
              <a:lnSpc>
                <a:spcPct val="150000"/>
              </a:lnSpc>
              <a:buFont typeface="Wingdings" panose="05000000000000000000" pitchFamily="2" charset="2"/>
              <a:buChar char="q"/>
            </a:pPr>
            <a:r>
              <a:rPr lang="en-IN" dirty="0" smtClean="0"/>
              <a:t>When a method is declared as throws then the method which calls this method should also be declared as throws.</a:t>
            </a:r>
          </a:p>
          <a:p>
            <a:pPr marL="285750" indent="-285750">
              <a:lnSpc>
                <a:spcPct val="150000"/>
              </a:lnSpc>
              <a:buFont typeface="Wingdings" panose="05000000000000000000" pitchFamily="2" charset="2"/>
              <a:buChar char="q"/>
            </a:pPr>
            <a:r>
              <a:rPr lang="en-IN" dirty="0" smtClean="0"/>
              <a:t>Can provide more than one exception at once.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852936"/>
            <a:ext cx="7344816"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3460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280920" cy="549381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dirty="0" smtClean="0"/>
              <a:t>Java exceptions are hierarchical and inheritance is used to categorize different types of exception.</a:t>
            </a:r>
          </a:p>
          <a:p>
            <a:pPr marL="285750" indent="-285750">
              <a:lnSpc>
                <a:spcPct val="150000"/>
              </a:lnSpc>
              <a:buFont typeface="Wingdings" panose="05000000000000000000" pitchFamily="2" charset="2"/>
              <a:buChar char="§"/>
            </a:pPr>
            <a:r>
              <a:rPr lang="en-IN" b="1" dirty="0" err="1">
                <a:solidFill>
                  <a:schemeClr val="accent2">
                    <a:lumMod val="75000"/>
                  </a:schemeClr>
                </a:solidFill>
              </a:rPr>
              <a:t>t</a:t>
            </a:r>
            <a:r>
              <a:rPr lang="en-IN" b="1" dirty="0" err="1" smtClean="0">
                <a:solidFill>
                  <a:schemeClr val="accent2">
                    <a:lumMod val="75000"/>
                  </a:schemeClr>
                </a:solidFill>
              </a:rPr>
              <a:t>hrowable</a:t>
            </a:r>
            <a:r>
              <a:rPr lang="en-IN" dirty="0" smtClean="0">
                <a:solidFill>
                  <a:schemeClr val="accent2">
                    <a:lumMod val="75000"/>
                  </a:schemeClr>
                </a:solidFill>
              </a:rPr>
              <a:t> </a:t>
            </a:r>
            <a:r>
              <a:rPr lang="en-IN" dirty="0" smtClean="0"/>
              <a:t>is a parent class of java exceptions hierarchy and it has two child objects – Error and Exceptions.</a:t>
            </a:r>
          </a:p>
          <a:p>
            <a:pPr marL="285750" indent="-285750">
              <a:lnSpc>
                <a:spcPct val="150000"/>
              </a:lnSpc>
              <a:buFont typeface="Wingdings" panose="05000000000000000000" pitchFamily="2" charset="2"/>
              <a:buChar char="§"/>
            </a:pPr>
            <a:r>
              <a:rPr lang="en-IN" dirty="0" smtClean="0"/>
              <a:t>Errors  : Errors are exceptional scenarios that are out of scope of application and its not possible to anticipate and recover from them.</a:t>
            </a:r>
          </a:p>
          <a:p>
            <a:pPr marL="285750" indent="-285750">
              <a:lnSpc>
                <a:spcPct val="150000"/>
              </a:lnSpc>
              <a:buFont typeface="Wingdings" panose="05000000000000000000" pitchFamily="2" charset="2"/>
              <a:buChar char="§"/>
            </a:pPr>
            <a:r>
              <a:rPr lang="en-IN" dirty="0" smtClean="0"/>
              <a:t>Ex: Hardware </a:t>
            </a:r>
            <a:r>
              <a:rPr lang="en-IN" dirty="0" err="1" smtClean="0"/>
              <a:t>failure,JVM</a:t>
            </a:r>
            <a:r>
              <a:rPr lang="en-IN" dirty="0" smtClean="0"/>
              <a:t> crash or out of memory error.</a:t>
            </a:r>
          </a:p>
          <a:p>
            <a:pPr marL="285750" indent="-285750">
              <a:lnSpc>
                <a:spcPct val="150000"/>
              </a:lnSpc>
              <a:buFont typeface="Wingdings" panose="05000000000000000000" pitchFamily="2" charset="2"/>
              <a:buChar char="§"/>
            </a:pPr>
            <a:endParaRPr lang="en-IN" dirty="0"/>
          </a:p>
          <a:p>
            <a:pPr marL="285750" indent="-285750">
              <a:lnSpc>
                <a:spcPct val="150000"/>
              </a:lnSpc>
              <a:buFont typeface="Wingdings" panose="05000000000000000000" pitchFamily="2" charset="2"/>
              <a:buChar char="§"/>
            </a:pPr>
            <a:r>
              <a:rPr lang="en-IN" dirty="0" smtClean="0"/>
              <a:t>Exception scenarios which can be anticipated are </a:t>
            </a:r>
            <a:r>
              <a:rPr lang="en-IN" b="1" dirty="0" smtClean="0">
                <a:solidFill>
                  <a:schemeClr val="accent2">
                    <a:lumMod val="75000"/>
                  </a:schemeClr>
                </a:solidFill>
              </a:rPr>
              <a:t>checked</a:t>
            </a:r>
            <a:r>
              <a:rPr lang="en-IN" dirty="0" smtClean="0"/>
              <a:t> Exception.</a:t>
            </a:r>
          </a:p>
          <a:p>
            <a:pPr marL="285750" indent="-285750">
              <a:lnSpc>
                <a:spcPct val="150000"/>
              </a:lnSpc>
              <a:buFont typeface="Wingdings" panose="05000000000000000000" pitchFamily="2" charset="2"/>
              <a:buChar char="§"/>
            </a:pPr>
            <a:r>
              <a:rPr lang="en-IN" dirty="0" smtClean="0"/>
              <a:t>Provide errors at compilation time /warnings and errors during run-time.</a:t>
            </a:r>
          </a:p>
          <a:p>
            <a:pPr marL="285750" indent="-285750">
              <a:lnSpc>
                <a:spcPct val="150000"/>
              </a:lnSpc>
              <a:buFont typeface="Wingdings" panose="05000000000000000000" pitchFamily="2" charset="2"/>
              <a:buChar char="§"/>
            </a:pPr>
            <a:r>
              <a:rPr lang="en-IN" dirty="0" smtClean="0"/>
              <a:t>Should be caught and provide useful information to user(will be written in catch).</a:t>
            </a:r>
          </a:p>
          <a:p>
            <a:pPr marL="285750" indent="-285750">
              <a:lnSpc>
                <a:spcPct val="150000"/>
              </a:lnSpc>
              <a:buFont typeface="Wingdings" panose="05000000000000000000" pitchFamily="2" charset="2"/>
              <a:buChar char="§"/>
            </a:pPr>
            <a:r>
              <a:rPr lang="en-IN" dirty="0" smtClean="0"/>
              <a:t>Exceptions caught  during compile-time are check exceptions.</a:t>
            </a:r>
          </a:p>
          <a:p>
            <a:pPr marL="285750" indent="-285750">
              <a:lnSpc>
                <a:spcPct val="150000"/>
              </a:lnSpc>
              <a:buFont typeface="Wingdings" panose="05000000000000000000" pitchFamily="2" charset="2"/>
              <a:buChar char="§"/>
            </a:pPr>
            <a:r>
              <a:rPr lang="en-IN" dirty="0" smtClean="0"/>
              <a:t>Try and catch for catch exceptions/try and finally in </a:t>
            </a:r>
            <a:r>
              <a:rPr lang="en-IN" b="1" dirty="0" smtClean="0">
                <a:solidFill>
                  <a:schemeClr val="accent2">
                    <a:lumMod val="75000"/>
                  </a:schemeClr>
                </a:solidFill>
              </a:rPr>
              <a:t>unchecked.</a:t>
            </a:r>
            <a:endParaRPr lang="en-IN" b="1" dirty="0">
              <a:solidFill>
                <a:schemeClr val="accent2">
                  <a:lumMod val="75000"/>
                </a:schemeClr>
              </a:solidFill>
            </a:endParaRPr>
          </a:p>
        </p:txBody>
      </p:sp>
    </p:spTree>
    <p:extLst>
      <p:ext uri="{BB962C8B-B14F-4D97-AF65-F5344CB8AC3E}">
        <p14:creationId xmlns:p14="http://schemas.microsoft.com/office/powerpoint/2010/main" val="19023985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622" y="30065"/>
            <a:ext cx="8712968" cy="2308324"/>
          </a:xfrm>
          <a:prstGeom prst="rect">
            <a:avLst/>
          </a:prstGeom>
          <a:noFill/>
        </p:spPr>
        <p:txBody>
          <a:bodyPr wrap="square" rtlCol="0">
            <a:spAutoFit/>
          </a:bodyPr>
          <a:lstStyle/>
          <a:p>
            <a:r>
              <a:rPr lang="en-IN" b="1" dirty="0" err="1" smtClean="0">
                <a:solidFill>
                  <a:schemeClr val="accent2">
                    <a:lumMod val="75000"/>
                  </a:schemeClr>
                </a:solidFill>
              </a:rPr>
              <a:t>getMessage</a:t>
            </a:r>
            <a:r>
              <a:rPr lang="en-IN" b="1" dirty="0" smtClean="0">
                <a:solidFill>
                  <a:schemeClr val="accent2">
                    <a:lumMod val="75000"/>
                  </a:schemeClr>
                </a:solidFill>
              </a:rPr>
              <a:t>():    </a:t>
            </a:r>
          </a:p>
          <a:p>
            <a:r>
              <a:rPr lang="en-IN" dirty="0" smtClean="0"/>
              <a:t>Method of </a:t>
            </a:r>
            <a:r>
              <a:rPr lang="en-IN" dirty="0" err="1" smtClean="0"/>
              <a:t>throwable</a:t>
            </a:r>
            <a:r>
              <a:rPr lang="en-IN" dirty="0" smtClean="0"/>
              <a:t>.</a:t>
            </a:r>
          </a:p>
          <a:p>
            <a:r>
              <a:rPr lang="en-IN" dirty="0" smtClean="0"/>
              <a:t>Return type is string.</a:t>
            </a:r>
          </a:p>
          <a:p>
            <a:r>
              <a:rPr lang="en-IN" dirty="0" smtClean="0"/>
              <a:t>If not overridden then output will be null. But should not be overridden to get custom </a:t>
            </a:r>
            <a:r>
              <a:rPr lang="en-IN" dirty="0" err="1" smtClean="0"/>
              <a:t>message.But</a:t>
            </a:r>
            <a:r>
              <a:rPr lang="en-IN" dirty="0" smtClean="0"/>
              <a:t> should not be used to print custom messages.???</a:t>
            </a:r>
          </a:p>
          <a:p>
            <a:r>
              <a:rPr lang="en-IN" b="1" dirty="0" err="1" smtClean="0">
                <a:solidFill>
                  <a:schemeClr val="accent2">
                    <a:lumMod val="75000"/>
                  </a:schemeClr>
                </a:solidFill>
              </a:rPr>
              <a:t>getLocalizedMessage</a:t>
            </a:r>
            <a:r>
              <a:rPr lang="en-IN" b="1" dirty="0" smtClean="0">
                <a:solidFill>
                  <a:schemeClr val="accent2">
                    <a:lumMod val="75000"/>
                  </a:schemeClr>
                </a:solidFill>
              </a:rPr>
              <a:t>():</a:t>
            </a:r>
          </a:p>
          <a:p>
            <a:r>
              <a:rPr lang="en-IN" dirty="0" smtClean="0"/>
              <a:t>Method of </a:t>
            </a:r>
            <a:r>
              <a:rPr lang="en-IN" dirty="0" err="1" smtClean="0"/>
              <a:t>thowable</a:t>
            </a:r>
            <a:r>
              <a:rPr lang="en-IN" dirty="0" smtClean="0"/>
              <a:t>. </a:t>
            </a:r>
            <a:r>
              <a:rPr lang="en-IN" dirty="0" err="1" smtClean="0"/>
              <a:t>Retuns</a:t>
            </a:r>
            <a:r>
              <a:rPr lang="en-IN" dirty="0" smtClean="0"/>
              <a:t> </a:t>
            </a:r>
            <a:r>
              <a:rPr lang="en-IN" dirty="0" err="1" smtClean="0"/>
              <a:t>getMessage</a:t>
            </a:r>
            <a:r>
              <a:rPr lang="en-IN" dirty="0" smtClean="0"/>
              <a:t>();</a:t>
            </a:r>
          </a:p>
          <a:p>
            <a:r>
              <a:rPr lang="en-IN" dirty="0" smtClean="0"/>
              <a:t>Return type is string. Should be overridden to get custom exception</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31375"/>
            <a:ext cx="9066213"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523885"/>
            <a:ext cx="3422947" cy="3255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47375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472" y="38515"/>
            <a:ext cx="4079386"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COLLECTIONS</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TextBox 2"/>
          <p:cNvSpPr txBox="1"/>
          <p:nvPr/>
        </p:nvSpPr>
        <p:spPr>
          <a:xfrm>
            <a:off x="403460" y="961845"/>
            <a:ext cx="8591450" cy="57246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t>Containers that group multiple items in a single unit. They are used almost in every programming language and when java arrived, it also came up with collection classes. Introduced in java 1.2.</a:t>
            </a:r>
          </a:p>
          <a:p>
            <a:pPr marL="285750" indent="-285750">
              <a:lnSpc>
                <a:spcPct val="150000"/>
              </a:lnSpc>
              <a:buFont typeface="Arial" panose="020B0604020202020204" pitchFamily="34" charset="0"/>
              <a:buChar char="•"/>
            </a:pPr>
            <a:r>
              <a:rPr lang="en-IN" dirty="0"/>
              <a:t>To iterate and </a:t>
            </a:r>
            <a:r>
              <a:rPr lang="en-IN" dirty="0" smtClean="0"/>
              <a:t>manipulate in a standard way </a:t>
            </a:r>
            <a:r>
              <a:rPr lang="en-IN" dirty="0">
                <a:sym typeface="Wingdings" panose="05000000000000000000" pitchFamily="2" charset="2"/>
              </a:rPr>
              <a:t> Collections </a:t>
            </a:r>
            <a:r>
              <a:rPr lang="en-IN" dirty="0" smtClean="0">
                <a:sym typeface="Wingdings" panose="05000000000000000000" pitchFamily="2" charset="2"/>
              </a:rPr>
              <a:t>Framework</a:t>
            </a:r>
            <a:endParaRPr lang="en-IN" dirty="0" smtClean="0"/>
          </a:p>
          <a:p>
            <a:pPr marL="285750" indent="-285750">
              <a:lnSpc>
                <a:spcPct val="150000"/>
              </a:lnSpc>
              <a:buFont typeface="Arial" panose="020B0604020202020204" pitchFamily="34" charset="0"/>
              <a:buChar char="•"/>
            </a:pPr>
            <a:r>
              <a:rPr lang="en-IN" sz="2000" b="1" dirty="0" smtClean="0">
                <a:solidFill>
                  <a:schemeClr val="accent2">
                    <a:lumMod val="75000"/>
                  </a:schemeClr>
                </a:solidFill>
              </a:rPr>
              <a:t>Interfaces</a:t>
            </a:r>
            <a:r>
              <a:rPr lang="en-IN" sz="2000" dirty="0" smtClean="0">
                <a:solidFill>
                  <a:schemeClr val="accent2">
                    <a:lumMod val="75000"/>
                  </a:schemeClr>
                </a:solidFill>
              </a:rPr>
              <a:t> </a:t>
            </a:r>
            <a:r>
              <a:rPr lang="en-IN" dirty="0" smtClean="0">
                <a:sym typeface="Wingdings" panose="05000000000000000000" pitchFamily="2" charset="2"/>
              </a:rPr>
              <a:t></a:t>
            </a:r>
            <a:r>
              <a:rPr lang="en-IN" dirty="0" smtClean="0"/>
              <a:t>Provides abstract data type to represent collections.</a:t>
            </a:r>
          </a:p>
          <a:p>
            <a:pPr marL="285750" indent="-285750">
              <a:lnSpc>
                <a:spcPct val="150000"/>
              </a:lnSpc>
              <a:buFont typeface="Arial" panose="020B0604020202020204" pitchFamily="34" charset="0"/>
              <a:buChar char="•"/>
            </a:pPr>
            <a:r>
              <a:rPr lang="en-IN" sz="2000" b="1" dirty="0" smtClean="0">
                <a:solidFill>
                  <a:schemeClr val="accent3">
                    <a:lumMod val="75000"/>
                  </a:schemeClr>
                </a:solidFill>
                <a:sym typeface="Wingdings" panose="05000000000000000000" pitchFamily="2" charset="2"/>
              </a:rPr>
              <a:t>Root interface </a:t>
            </a:r>
            <a:r>
              <a:rPr lang="en-IN" dirty="0" smtClean="0">
                <a:sym typeface="Wingdings" panose="05000000000000000000" pitchFamily="2" charset="2"/>
              </a:rPr>
              <a:t>of collection framework  </a:t>
            </a:r>
            <a:r>
              <a:rPr lang="en-IN" dirty="0" err="1" smtClean="0">
                <a:sym typeface="Wingdings" panose="05000000000000000000" pitchFamily="2" charset="2"/>
              </a:rPr>
              <a:t>java.util.collection</a:t>
            </a:r>
            <a:r>
              <a:rPr lang="en-IN" dirty="0" smtClean="0">
                <a:sym typeface="Wingdings" panose="05000000000000000000" pitchFamily="2" charset="2"/>
              </a:rPr>
              <a:t>.</a:t>
            </a:r>
          </a:p>
          <a:p>
            <a:pPr marL="285750" indent="-285750">
              <a:lnSpc>
                <a:spcPct val="150000"/>
              </a:lnSpc>
              <a:buFont typeface="Arial" panose="020B0604020202020204" pitchFamily="34" charset="0"/>
              <a:buChar char="•"/>
            </a:pPr>
            <a:r>
              <a:rPr lang="en-IN" sz="2000" b="1" dirty="0" smtClean="0">
                <a:solidFill>
                  <a:schemeClr val="accent3">
                    <a:lumMod val="75000"/>
                  </a:schemeClr>
                </a:solidFill>
                <a:sym typeface="Wingdings" panose="05000000000000000000" pitchFamily="2" charset="2"/>
              </a:rPr>
              <a:t>Methods</a:t>
            </a:r>
            <a:r>
              <a:rPr lang="en-IN" dirty="0" smtClean="0">
                <a:sym typeface="Wingdings" panose="05000000000000000000" pitchFamily="2" charset="2"/>
              </a:rPr>
              <a:t> size(),iterator(),clear(),add(),remove()these should be implemented.</a:t>
            </a:r>
          </a:p>
          <a:p>
            <a:pPr marL="285750" indent="-285750">
              <a:lnSpc>
                <a:spcPct val="150000"/>
              </a:lnSpc>
              <a:buFont typeface="Arial" panose="020B0604020202020204" pitchFamily="34" charset="0"/>
              <a:buChar char="•"/>
            </a:pPr>
            <a:r>
              <a:rPr lang="en-IN" sz="2000" b="1" dirty="0" smtClean="0">
                <a:solidFill>
                  <a:schemeClr val="accent3">
                    <a:lumMod val="75000"/>
                  </a:schemeClr>
                </a:solidFill>
                <a:sym typeface="Wingdings" panose="05000000000000000000" pitchFamily="2" charset="2"/>
              </a:rPr>
              <a:t>Java interfaces </a:t>
            </a:r>
            <a:r>
              <a:rPr lang="en-IN" dirty="0" smtClean="0">
                <a:sym typeface="Wingdings" panose="05000000000000000000" pitchFamily="2" charset="2"/>
              </a:rPr>
              <a:t> list , set , Queue ,Map (interface of collection framework but not from collection)</a:t>
            </a:r>
            <a:r>
              <a:rPr lang="en-IN" dirty="0"/>
              <a:t> </a:t>
            </a:r>
            <a:r>
              <a:rPr lang="en-IN" dirty="0" smtClean="0"/>
              <a:t>(abstract </a:t>
            </a:r>
            <a:r>
              <a:rPr lang="en-IN" dirty="0"/>
              <a:t>data type </a:t>
            </a:r>
            <a:r>
              <a:rPr lang="en-IN" dirty="0" smtClean="0"/>
              <a:t>)</a:t>
            </a:r>
            <a:endParaRPr lang="en-IN" dirty="0" smtClean="0">
              <a:sym typeface="Wingdings" panose="05000000000000000000" pitchFamily="2" charset="2"/>
            </a:endParaRPr>
          </a:p>
          <a:p>
            <a:pPr marL="285750" indent="-285750">
              <a:lnSpc>
                <a:spcPct val="150000"/>
              </a:lnSpc>
              <a:buFont typeface="Arial" panose="020B0604020202020204" pitchFamily="34" charset="0"/>
              <a:buChar char="•"/>
            </a:pPr>
            <a:r>
              <a:rPr lang="en-IN" dirty="0" smtClean="0">
                <a:sym typeface="Wingdings" panose="05000000000000000000" pitchFamily="2" charset="2"/>
              </a:rPr>
              <a:t>All collection frameworks are present in </a:t>
            </a:r>
            <a:r>
              <a:rPr lang="en-IN" dirty="0" err="1" smtClean="0">
                <a:sym typeface="Wingdings" panose="05000000000000000000" pitchFamily="2" charset="2"/>
              </a:rPr>
              <a:t>java.util</a:t>
            </a:r>
            <a:r>
              <a:rPr lang="en-IN" dirty="0" smtClean="0">
                <a:sym typeface="Wingdings" panose="05000000000000000000" pitchFamily="2" charset="2"/>
              </a:rPr>
              <a:t>.</a:t>
            </a:r>
          </a:p>
          <a:p>
            <a:pPr marL="285750" indent="-285750">
              <a:lnSpc>
                <a:spcPct val="150000"/>
              </a:lnSpc>
              <a:buFont typeface="Arial" panose="020B0604020202020204" pitchFamily="34" charset="0"/>
              <a:buChar char="•"/>
            </a:pPr>
            <a:r>
              <a:rPr lang="en-IN" dirty="0" smtClean="0">
                <a:sym typeface="Wingdings" panose="05000000000000000000" pitchFamily="2" charset="2"/>
              </a:rPr>
              <a:t>Unless there is implementation interfaces are not useful.</a:t>
            </a:r>
          </a:p>
          <a:p>
            <a:pPr marL="285750" indent="-285750">
              <a:lnSpc>
                <a:spcPct val="150000"/>
              </a:lnSpc>
              <a:buFont typeface="Arial" panose="020B0604020202020204" pitchFamily="34" charset="0"/>
              <a:buChar char="•"/>
            </a:pPr>
            <a:r>
              <a:rPr lang="en-IN" dirty="0">
                <a:sym typeface="Wingdings" panose="05000000000000000000" pitchFamily="2" charset="2"/>
              </a:rPr>
              <a:t>C</a:t>
            </a:r>
            <a:r>
              <a:rPr lang="en-IN" dirty="0" smtClean="0">
                <a:sym typeface="Wingdings" panose="05000000000000000000" pitchFamily="2" charset="2"/>
              </a:rPr>
              <a:t>reate different types of collections in java program using collection classes.</a:t>
            </a:r>
          </a:p>
          <a:p>
            <a:pPr marL="285750" indent="-285750">
              <a:lnSpc>
                <a:spcPct val="150000"/>
              </a:lnSpc>
              <a:buFont typeface="Arial" panose="020B0604020202020204" pitchFamily="34" charset="0"/>
              <a:buChar char="•"/>
            </a:pPr>
            <a:r>
              <a:rPr lang="en-IN" sz="2000" b="1" dirty="0" smtClean="0">
                <a:solidFill>
                  <a:schemeClr val="accent3">
                    <a:lumMod val="75000"/>
                  </a:schemeClr>
                </a:solidFill>
                <a:sym typeface="Wingdings" panose="05000000000000000000" pitchFamily="2" charset="2"/>
              </a:rPr>
              <a:t>Collection Classes </a:t>
            </a:r>
            <a:r>
              <a:rPr lang="en-IN" dirty="0" smtClean="0">
                <a:sym typeface="Wingdings" panose="05000000000000000000" pitchFamily="2" charset="2"/>
              </a:rPr>
              <a:t> </a:t>
            </a:r>
            <a:r>
              <a:rPr lang="en-IN" dirty="0" err="1">
                <a:sym typeface="Wingdings" panose="05000000000000000000" pitchFamily="2" charset="2"/>
              </a:rPr>
              <a:t>a</a:t>
            </a:r>
            <a:r>
              <a:rPr lang="en-IN" dirty="0" err="1" smtClean="0">
                <a:sym typeface="Wingdings" panose="05000000000000000000" pitchFamily="2" charset="2"/>
              </a:rPr>
              <a:t>rrayList,linkedList,treeMap,hashMap.treeMap</a:t>
            </a:r>
            <a:endParaRPr lang="en-IN" dirty="0"/>
          </a:p>
        </p:txBody>
      </p:sp>
    </p:spTree>
    <p:extLst>
      <p:ext uri="{BB962C8B-B14F-4D97-AF65-F5344CB8AC3E}">
        <p14:creationId xmlns:p14="http://schemas.microsoft.com/office/powerpoint/2010/main" val="12413082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ierarchy of Java Collection frame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85788"/>
            <a:ext cx="7992887" cy="6011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5254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372" y="332656"/>
            <a:ext cx="8712968" cy="6047809"/>
          </a:xfrm>
          <a:prstGeom prst="rect">
            <a:avLst/>
          </a:prstGeom>
          <a:noFill/>
        </p:spPr>
        <p:txBody>
          <a:bodyPr wrap="square" rtlCol="0">
            <a:spAutoFit/>
          </a:bodyPr>
          <a:lstStyle/>
          <a:p>
            <a:r>
              <a:rPr lang="en-IN" sz="2400" b="1" dirty="0" smtClean="0">
                <a:solidFill>
                  <a:schemeClr val="accent2">
                    <a:lumMod val="75000"/>
                  </a:schemeClr>
                </a:solidFill>
              </a:rPr>
              <a:t>Benefits</a:t>
            </a:r>
            <a:r>
              <a:rPr lang="en-IN" sz="2400" b="1" dirty="0" smtClean="0"/>
              <a:t> :</a:t>
            </a:r>
          </a:p>
          <a:p>
            <a:pPr marL="285750" indent="-285750">
              <a:lnSpc>
                <a:spcPct val="150000"/>
              </a:lnSpc>
              <a:buFont typeface="Wingdings" panose="05000000000000000000" pitchFamily="2" charset="2"/>
              <a:buChar char="q"/>
            </a:pPr>
            <a:r>
              <a:rPr lang="en-IN" dirty="0" smtClean="0"/>
              <a:t>Reduced Development Effort</a:t>
            </a:r>
          </a:p>
          <a:p>
            <a:pPr marL="285750" indent="-285750">
              <a:lnSpc>
                <a:spcPct val="150000"/>
              </a:lnSpc>
              <a:buFont typeface="Wingdings" panose="05000000000000000000" pitchFamily="2" charset="2"/>
              <a:buChar char="q"/>
            </a:pPr>
            <a:r>
              <a:rPr lang="en-IN" dirty="0" smtClean="0"/>
              <a:t>Increased quality</a:t>
            </a:r>
          </a:p>
          <a:p>
            <a:pPr marL="285750" indent="-285750">
              <a:lnSpc>
                <a:spcPct val="150000"/>
              </a:lnSpc>
              <a:buFont typeface="Wingdings" panose="05000000000000000000" pitchFamily="2" charset="2"/>
              <a:buChar char="q"/>
            </a:pPr>
            <a:r>
              <a:rPr lang="en-IN" dirty="0" smtClean="0"/>
              <a:t>Reusability  and interoperability.</a:t>
            </a:r>
            <a:endParaRPr lang="en-IN" dirty="0"/>
          </a:p>
          <a:p>
            <a:pPr marL="285750" indent="-285750">
              <a:lnSpc>
                <a:spcPct val="150000"/>
              </a:lnSpc>
              <a:buFont typeface="Wingdings" panose="05000000000000000000" pitchFamily="2" charset="2"/>
              <a:buChar char="v"/>
            </a:pPr>
            <a:r>
              <a:rPr lang="en-IN" sz="2000" dirty="0" smtClean="0"/>
              <a:t>Java are the foundation of the java collections framework. All the core collection interfaces are </a:t>
            </a:r>
            <a:r>
              <a:rPr lang="en-IN" sz="2400" b="1" dirty="0" smtClean="0">
                <a:solidFill>
                  <a:schemeClr val="accent3">
                    <a:lumMod val="75000"/>
                  </a:schemeClr>
                </a:solidFill>
              </a:rPr>
              <a:t>generic</a:t>
            </a:r>
            <a:r>
              <a:rPr lang="en-IN" sz="2000" dirty="0" smtClean="0"/>
              <a:t>(generic </a:t>
            </a:r>
            <a:r>
              <a:rPr lang="en-IN" sz="2000" dirty="0" smtClean="0">
                <a:sym typeface="Wingdings" panose="05000000000000000000" pitchFamily="2" charset="2"/>
              </a:rPr>
              <a:t> added for compile time checking if we want a collection to store a string object we can write as &lt;string&gt;.)</a:t>
            </a:r>
            <a:r>
              <a:rPr lang="en-IN" sz="2000" dirty="0" smtClean="0"/>
              <a:t>.</a:t>
            </a:r>
          </a:p>
          <a:p>
            <a:pPr marL="285750" indent="-285750">
              <a:lnSpc>
                <a:spcPct val="150000"/>
              </a:lnSpc>
              <a:buFont typeface="Wingdings" panose="05000000000000000000" pitchFamily="2" charset="2"/>
              <a:buChar char="v"/>
            </a:pPr>
            <a:r>
              <a:rPr lang="en-IN" sz="2000" dirty="0" smtClean="0"/>
              <a:t>Syntax: public interface Collections&lt;E&gt;</a:t>
            </a:r>
          </a:p>
          <a:p>
            <a:pPr marL="285750" indent="-285750">
              <a:lnSpc>
                <a:spcPct val="150000"/>
              </a:lnSpc>
              <a:buFont typeface="Wingdings" panose="05000000000000000000" pitchFamily="2" charset="2"/>
              <a:buChar char="v"/>
            </a:pPr>
            <a:r>
              <a:rPr lang="en-IN" sz="2000" dirty="0" smtClean="0"/>
              <a:t>It specifies type of object declared. It helps in reducing run-time errors by type-checking the objects during compile time.</a:t>
            </a:r>
          </a:p>
          <a:p>
            <a:pPr marL="285750" indent="-285750">
              <a:lnSpc>
                <a:spcPct val="150000"/>
              </a:lnSpc>
              <a:buFont typeface="Wingdings" panose="05000000000000000000" pitchFamily="2" charset="2"/>
              <a:buChar char="v"/>
            </a:pPr>
            <a:r>
              <a:rPr lang="en-IN" sz="2000" dirty="0" smtClean="0"/>
              <a:t>To </a:t>
            </a:r>
            <a:r>
              <a:rPr lang="en-IN" sz="2400" b="1" dirty="0" smtClean="0">
                <a:solidFill>
                  <a:schemeClr val="accent3">
                    <a:lumMod val="75000"/>
                  </a:schemeClr>
                </a:solidFill>
              </a:rPr>
              <a:t>overcome </a:t>
            </a:r>
            <a:r>
              <a:rPr lang="en-IN" sz="2400" b="1" dirty="0" err="1" smtClean="0">
                <a:solidFill>
                  <a:schemeClr val="accent3">
                    <a:lumMod val="75000"/>
                  </a:schemeClr>
                </a:solidFill>
              </a:rPr>
              <a:t>ClassCastException</a:t>
            </a:r>
            <a:r>
              <a:rPr lang="en-IN" sz="2000" dirty="0" smtClean="0"/>
              <a:t> generic was introduced.</a:t>
            </a:r>
          </a:p>
          <a:p>
            <a:pPr marL="285750" indent="-285750">
              <a:lnSpc>
                <a:spcPct val="150000"/>
              </a:lnSpc>
              <a:buFont typeface="Wingdings" panose="05000000000000000000" pitchFamily="2" charset="2"/>
              <a:buChar char="v"/>
            </a:pPr>
            <a:r>
              <a:rPr lang="en-IN" sz="2000" dirty="0" smtClean="0"/>
              <a:t>If an unsupported operation is invoked, a collection implementation throws </a:t>
            </a:r>
            <a:r>
              <a:rPr lang="en-IN" sz="2000" b="1" dirty="0" err="1">
                <a:solidFill>
                  <a:schemeClr val="accent3">
                    <a:lumMod val="75000"/>
                  </a:schemeClr>
                </a:solidFill>
              </a:rPr>
              <a:t>U</a:t>
            </a:r>
            <a:r>
              <a:rPr lang="en-IN" sz="2000" b="1" dirty="0" err="1" smtClean="0">
                <a:solidFill>
                  <a:schemeClr val="accent3">
                    <a:lumMod val="75000"/>
                  </a:schemeClr>
                </a:solidFill>
              </a:rPr>
              <a:t>nsupportedOperationException</a:t>
            </a:r>
            <a:endParaRPr lang="en-IN" sz="2000" b="1" dirty="0">
              <a:solidFill>
                <a:schemeClr val="accent3">
                  <a:lumMod val="75000"/>
                </a:schemeClr>
              </a:solidFill>
            </a:endParaRPr>
          </a:p>
        </p:txBody>
      </p:sp>
    </p:spTree>
    <p:extLst>
      <p:ext uri="{BB962C8B-B14F-4D97-AF65-F5344CB8AC3E}">
        <p14:creationId xmlns:p14="http://schemas.microsoft.com/office/powerpoint/2010/main" val="6925583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929" y="605294"/>
            <a:ext cx="9009594"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smtClean="0"/>
              <a:t>Has methods to tell how many elements are in collections.</a:t>
            </a:r>
          </a:p>
          <a:p>
            <a:pPr marL="285750" indent="-285750">
              <a:lnSpc>
                <a:spcPct val="150000"/>
              </a:lnSpc>
              <a:buFont typeface="Wingdings" panose="05000000000000000000" pitchFamily="2" charset="2"/>
              <a:buChar char="Ø"/>
            </a:pPr>
            <a:r>
              <a:rPr lang="en-IN" dirty="0" err="1" smtClean="0"/>
              <a:t>Size</a:t>
            </a:r>
            <a:r>
              <a:rPr lang="en-IN" dirty="0" err="1" smtClean="0">
                <a:sym typeface="Wingdings" panose="05000000000000000000" pitchFamily="2" charset="2"/>
              </a:rPr>
              <a:t>return</a:t>
            </a:r>
            <a:r>
              <a:rPr lang="en-IN" dirty="0" smtClean="0">
                <a:sym typeface="Wingdings" panose="05000000000000000000" pitchFamily="2" charset="2"/>
              </a:rPr>
              <a:t> </a:t>
            </a:r>
            <a:r>
              <a:rPr lang="en-IN" dirty="0" err="1" smtClean="0">
                <a:sym typeface="Wingdings" panose="05000000000000000000" pitchFamily="2" charset="2"/>
              </a:rPr>
              <a:t>typeint</a:t>
            </a:r>
            <a:endParaRPr lang="en-IN" dirty="0" smtClean="0">
              <a:sym typeface="Wingdings" panose="05000000000000000000" pitchFamily="2" charset="2"/>
            </a:endParaRPr>
          </a:p>
          <a:p>
            <a:pPr marL="285750" indent="-285750">
              <a:lnSpc>
                <a:spcPct val="150000"/>
              </a:lnSpc>
              <a:buFont typeface="Wingdings" panose="05000000000000000000" pitchFamily="2" charset="2"/>
              <a:buChar char="Ø"/>
            </a:pPr>
            <a:r>
              <a:rPr lang="en-IN" dirty="0" err="1" smtClean="0"/>
              <a:t>isEmpty</a:t>
            </a:r>
            <a:r>
              <a:rPr lang="en-IN" dirty="0" err="1" smtClean="0">
                <a:sym typeface="Wingdings" panose="05000000000000000000" pitchFamily="2" charset="2"/>
              </a:rPr>
              <a:t>return</a:t>
            </a:r>
            <a:r>
              <a:rPr lang="en-IN" dirty="0" smtClean="0">
                <a:sym typeface="Wingdings" panose="05000000000000000000" pitchFamily="2" charset="2"/>
              </a:rPr>
              <a:t> type </a:t>
            </a:r>
            <a:r>
              <a:rPr lang="en-IN" dirty="0" err="1" smtClean="0">
                <a:sym typeface="Wingdings" panose="05000000000000000000" pitchFamily="2" charset="2"/>
              </a:rPr>
              <a:t>booleanReturn</a:t>
            </a:r>
            <a:r>
              <a:rPr lang="en-IN" dirty="0" smtClean="0">
                <a:sym typeface="Wingdings" panose="05000000000000000000" pitchFamily="2" charset="2"/>
              </a:rPr>
              <a:t> true if collection contains specific element.</a:t>
            </a:r>
          </a:p>
          <a:p>
            <a:pPr marL="285750" indent="-285750">
              <a:lnSpc>
                <a:spcPct val="150000"/>
              </a:lnSpc>
              <a:buFont typeface="Wingdings" panose="05000000000000000000" pitchFamily="2" charset="2"/>
              <a:buChar char="Ø"/>
            </a:pPr>
            <a:r>
              <a:rPr lang="en-IN" dirty="0" smtClean="0">
                <a:sym typeface="Wingdings" panose="05000000000000000000" pitchFamily="2" charset="2"/>
              </a:rPr>
              <a:t>add(E e) </a:t>
            </a:r>
            <a:r>
              <a:rPr lang="en-IN" dirty="0" err="1" smtClean="0">
                <a:sym typeface="Wingdings" panose="05000000000000000000" pitchFamily="2" charset="2"/>
              </a:rPr>
              <a:t>boolean</a:t>
            </a:r>
            <a:r>
              <a:rPr lang="en-IN" dirty="0" smtClean="0">
                <a:sym typeface="Wingdings" panose="05000000000000000000" pitchFamily="2" charset="2"/>
              </a:rPr>
              <a:t> true when </a:t>
            </a:r>
            <a:r>
              <a:rPr lang="en-IN" dirty="0" err="1" smtClean="0">
                <a:sym typeface="Wingdings" panose="05000000000000000000" pitchFamily="2" charset="2"/>
              </a:rPr>
              <a:t>perticular</a:t>
            </a:r>
            <a:r>
              <a:rPr lang="en-IN" dirty="0" smtClean="0">
                <a:sym typeface="Wingdings" panose="05000000000000000000" pitchFamily="2" charset="2"/>
              </a:rPr>
              <a:t> element is added E is generic type</a:t>
            </a:r>
          </a:p>
          <a:p>
            <a:pPr marL="285750" indent="-285750">
              <a:lnSpc>
                <a:spcPct val="150000"/>
              </a:lnSpc>
              <a:buFont typeface="Wingdings" panose="05000000000000000000" pitchFamily="2" charset="2"/>
              <a:buChar char="Ø"/>
            </a:pPr>
            <a:r>
              <a:rPr lang="en-IN" dirty="0" smtClean="0">
                <a:sym typeface="Wingdings" panose="05000000000000000000" pitchFamily="2" charset="2"/>
              </a:rPr>
              <a:t>Remove(Object o)  </a:t>
            </a:r>
            <a:r>
              <a:rPr lang="en-IN" dirty="0" err="1" smtClean="0">
                <a:sym typeface="Wingdings" panose="05000000000000000000" pitchFamily="2" charset="2"/>
              </a:rPr>
              <a:t>boolean</a:t>
            </a:r>
            <a:endParaRPr lang="en-IN" dirty="0" smtClean="0">
              <a:sym typeface="Wingdings" panose="05000000000000000000" pitchFamily="2" charset="2"/>
            </a:endParaRPr>
          </a:p>
          <a:p>
            <a:pPr marL="285750" indent="-285750">
              <a:lnSpc>
                <a:spcPct val="150000"/>
              </a:lnSpc>
              <a:buFont typeface="Wingdings" panose="05000000000000000000" pitchFamily="2" charset="2"/>
              <a:buChar char="Ø"/>
            </a:pPr>
            <a:r>
              <a:rPr lang="en-IN" dirty="0" smtClean="0">
                <a:sym typeface="Wingdings" panose="05000000000000000000" pitchFamily="2" charset="2"/>
              </a:rPr>
              <a:t>Iterator()  iterator type object. Introduced in java1.2.</a:t>
            </a:r>
          </a:p>
          <a:p>
            <a:pPr>
              <a:lnSpc>
                <a:spcPct val="150000"/>
              </a:lnSpc>
            </a:pPr>
            <a:r>
              <a:rPr lang="en-IN" dirty="0" smtClean="0">
                <a:sym typeface="Wingdings" panose="05000000000000000000" pitchFamily="2" charset="2"/>
              </a:rPr>
              <a:t>Bulk operation methods which can be applied to whole collection.</a:t>
            </a:r>
            <a:endParaRPr lang="en-IN" dirty="0">
              <a:sym typeface="Wingdings" panose="05000000000000000000" pitchFamily="2" charset="2"/>
            </a:endParaRPr>
          </a:p>
          <a:p>
            <a:pPr marL="285750" indent="-285750">
              <a:lnSpc>
                <a:spcPct val="150000"/>
              </a:lnSpc>
              <a:buFont typeface="Wingdings" panose="05000000000000000000" pitchFamily="2" charset="2"/>
              <a:buChar char="Ø"/>
            </a:pPr>
            <a:r>
              <a:rPr lang="en-IN" dirty="0" err="1" smtClean="0">
                <a:sym typeface="Wingdings" panose="05000000000000000000" pitchFamily="2" charset="2"/>
              </a:rPr>
              <a:t>containsAll</a:t>
            </a:r>
            <a:r>
              <a:rPr lang="en-IN" dirty="0" smtClean="0">
                <a:sym typeface="Wingdings" panose="05000000000000000000" pitchFamily="2" charset="2"/>
              </a:rPr>
              <a:t>(Collection&lt;?&gt; e)  </a:t>
            </a:r>
            <a:r>
              <a:rPr lang="en-IN" dirty="0" err="1" smtClean="0">
                <a:sym typeface="Wingdings" panose="05000000000000000000" pitchFamily="2" charset="2"/>
              </a:rPr>
              <a:t>boolean</a:t>
            </a:r>
            <a:endParaRPr lang="en-IN" dirty="0" smtClean="0">
              <a:sym typeface="Wingdings" panose="05000000000000000000" pitchFamily="2" charset="2"/>
            </a:endParaRPr>
          </a:p>
          <a:p>
            <a:pPr marL="285750" indent="-285750">
              <a:lnSpc>
                <a:spcPct val="150000"/>
              </a:lnSpc>
              <a:buFont typeface="Wingdings" panose="05000000000000000000" pitchFamily="2" charset="2"/>
              <a:buChar char="Ø"/>
            </a:pPr>
            <a:r>
              <a:rPr lang="en-IN" dirty="0" err="1" smtClean="0">
                <a:sym typeface="Wingdings" panose="05000000000000000000" pitchFamily="2" charset="2"/>
              </a:rPr>
              <a:t>addAll,removeAll,seAll.clearAll</a:t>
            </a:r>
            <a:r>
              <a:rPr lang="en-IN" dirty="0" smtClean="0">
                <a:sym typeface="Wingdings" panose="05000000000000000000" pitchFamily="2" charset="2"/>
              </a:rPr>
              <a:t>;</a:t>
            </a:r>
            <a:endParaRPr lang="en-IN" dirty="0"/>
          </a:p>
        </p:txBody>
      </p:sp>
      <p:sp>
        <p:nvSpPr>
          <p:cNvPr id="3" name="Rectangle 2"/>
          <p:cNvSpPr/>
          <p:nvPr/>
        </p:nvSpPr>
        <p:spPr>
          <a:xfrm>
            <a:off x="116615" y="-171112"/>
            <a:ext cx="5902834" cy="830997"/>
          </a:xfrm>
          <a:prstGeom prst="rect">
            <a:avLst/>
          </a:prstGeom>
          <a:noFill/>
        </p:spPr>
        <p:txBody>
          <a:bodyPr wrap="none" lIns="91440" tIns="45720" rIns="91440" bIns="45720">
            <a:spAutoFit/>
          </a:bodyPr>
          <a:lstStyle/>
          <a:p>
            <a:pPr algn="ctr"/>
            <a:r>
              <a:rPr lang="en-US" sz="4800" b="1" cap="none" spc="0" dirty="0" smtClean="0">
                <a:ln w="18000">
                  <a:solidFill>
                    <a:schemeClr val="accent2">
                      <a:satMod val="140000"/>
                    </a:schemeClr>
                  </a:solidFill>
                  <a:prstDash val="solid"/>
                  <a:miter lim="800000"/>
                </a:ln>
                <a:solidFill>
                  <a:schemeClr val="accent2">
                    <a:lumMod val="40000"/>
                    <a:lumOff val="60000"/>
                  </a:schemeClr>
                </a:solidFill>
                <a:effectLst>
                  <a:outerShdw blurRad="25500" dist="23000" dir="7020000" algn="tl">
                    <a:srgbClr val="000000">
                      <a:alpha val="50000"/>
                    </a:srgbClr>
                  </a:outerShdw>
                </a:effectLst>
              </a:rPr>
              <a:t>COLLECTION INTEFACE</a:t>
            </a:r>
            <a:endParaRPr lang="en-US" sz="4800" b="1" cap="none" spc="0" dirty="0">
              <a:ln w="18000">
                <a:solidFill>
                  <a:schemeClr val="accent2">
                    <a:satMod val="140000"/>
                  </a:schemeClr>
                </a:solidFill>
                <a:prstDash val="solid"/>
                <a:miter lim="800000"/>
              </a:ln>
              <a:solidFill>
                <a:schemeClr val="accent2">
                  <a:lumMod val="40000"/>
                  <a:lumOff val="60000"/>
                </a:schemeClr>
              </a:solidFill>
              <a:effectLst>
                <a:outerShdw blurRad="25500" dist="23000" dir="7020000" algn="tl">
                  <a:srgbClr val="000000">
                    <a:alpha val="50000"/>
                  </a:srgbClr>
                </a:outerShdw>
              </a:effectLst>
            </a:endParaRPr>
          </a:p>
        </p:txBody>
      </p:sp>
      <p:sp>
        <p:nvSpPr>
          <p:cNvPr id="4" name="Rectangle 3"/>
          <p:cNvSpPr/>
          <p:nvPr/>
        </p:nvSpPr>
        <p:spPr>
          <a:xfrm>
            <a:off x="-180528" y="4293096"/>
            <a:ext cx="4572000" cy="1046440"/>
          </a:xfrm>
          <a:prstGeom prst="rect">
            <a:avLst/>
          </a:prstGeom>
        </p:spPr>
        <p:txBody>
          <a:bodyPr>
            <a:spAutoFit/>
          </a:bodyPr>
          <a:lstStyle/>
          <a:p>
            <a:pPr algn="ctr"/>
            <a:r>
              <a:rPr lang="en-US" sz="4400" b="1" dirty="0">
                <a:ln w="18000">
                  <a:solidFill>
                    <a:schemeClr val="accent2">
                      <a:satMod val="140000"/>
                    </a:schemeClr>
                  </a:solidFill>
                  <a:prstDash val="solid"/>
                  <a:miter lim="800000"/>
                </a:ln>
                <a:solidFill>
                  <a:schemeClr val="accent2">
                    <a:lumMod val="40000"/>
                    <a:lumOff val="60000"/>
                  </a:schemeClr>
                </a:solidFill>
                <a:effectLst>
                  <a:outerShdw blurRad="25500" dist="23000" dir="7020000" algn="tl">
                    <a:srgbClr val="000000">
                      <a:alpha val="50000"/>
                    </a:srgbClr>
                  </a:outerShdw>
                </a:effectLst>
              </a:rPr>
              <a:t>SET INTERFACE</a:t>
            </a:r>
            <a:endParaRPr lang="en-US" sz="1600" b="1" dirty="0">
              <a:ln w="18000">
                <a:solidFill>
                  <a:schemeClr val="accent2">
                    <a:satMod val="140000"/>
                  </a:schemeClr>
                </a:solidFill>
                <a:prstDash val="solid"/>
                <a:miter lim="800000"/>
              </a:ln>
              <a:solidFill>
                <a:schemeClr val="accent2">
                  <a:lumMod val="40000"/>
                  <a:lumOff val="60000"/>
                </a:schemeClr>
              </a:solidFill>
              <a:effectLst>
                <a:outerShdw blurRad="25500" dist="23000" dir="7020000" algn="tl">
                  <a:srgbClr val="000000">
                    <a:alpha val="50000"/>
                  </a:srgbClr>
                </a:outerShdw>
              </a:effectLst>
            </a:endParaRPr>
          </a:p>
          <a:p>
            <a:pPr algn="ctr"/>
            <a:endParaRPr lang="en-US" sz="1600" b="1" dirty="0">
              <a:ln w="18000">
                <a:solidFill>
                  <a:schemeClr val="accent2">
                    <a:satMod val="140000"/>
                  </a:schemeClr>
                </a:solidFill>
                <a:prstDash val="solid"/>
                <a:miter lim="800000"/>
              </a:ln>
              <a:solidFill>
                <a:schemeClr val="accent2">
                  <a:lumMod val="40000"/>
                  <a:lumOff val="60000"/>
                </a:schemeClr>
              </a:solidFill>
              <a:effectLst>
                <a:outerShdw blurRad="25500" dist="23000" dir="7020000" algn="tl">
                  <a:srgbClr val="000000">
                    <a:alpha val="50000"/>
                  </a:srgbClr>
                </a:outerShdw>
              </a:effectLst>
            </a:endParaRPr>
          </a:p>
        </p:txBody>
      </p:sp>
      <p:sp>
        <p:nvSpPr>
          <p:cNvPr id="5" name="Rectangle 4"/>
          <p:cNvSpPr/>
          <p:nvPr/>
        </p:nvSpPr>
        <p:spPr>
          <a:xfrm>
            <a:off x="67347" y="4816316"/>
            <a:ext cx="9478154" cy="1754326"/>
          </a:xfrm>
          <a:prstGeom prst="rect">
            <a:avLst/>
          </a:prstGeom>
        </p:spPr>
        <p:txBody>
          <a:bodyPr wrap="square">
            <a:spAutoFit/>
          </a:bodyPr>
          <a:lstStyle/>
          <a:p>
            <a:pPr marL="342900" indent="-342900">
              <a:lnSpc>
                <a:spcPct val="200000"/>
              </a:lnSpc>
              <a:buFont typeface="Wingdings" panose="05000000000000000000" pitchFamily="2" charset="2"/>
              <a:buChar char="Ø"/>
            </a:pPr>
            <a:r>
              <a:rPr lang="en-IN" dirty="0"/>
              <a:t>Set is a collection that cannot contain duplicate </a:t>
            </a:r>
            <a:r>
              <a:rPr lang="en-IN" dirty="0" err="1"/>
              <a:t>elements.Used</a:t>
            </a:r>
            <a:r>
              <a:rPr lang="en-IN" dirty="0"/>
              <a:t> to represent </a:t>
            </a:r>
            <a:r>
              <a:rPr lang="en-IN" dirty="0" err="1"/>
              <a:t>sets,deck</a:t>
            </a:r>
            <a:r>
              <a:rPr lang="en-IN" dirty="0"/>
              <a:t> of cards</a:t>
            </a:r>
          </a:p>
          <a:p>
            <a:pPr marL="342900" indent="-342900">
              <a:lnSpc>
                <a:spcPct val="200000"/>
              </a:lnSpc>
              <a:buFont typeface="Wingdings" panose="05000000000000000000" pitchFamily="2" charset="2"/>
              <a:buChar char="Ø"/>
            </a:pPr>
            <a:r>
              <a:rPr lang="en-IN" dirty="0"/>
              <a:t>Set </a:t>
            </a:r>
            <a:r>
              <a:rPr lang="en-IN" dirty="0" err="1"/>
              <a:t>implimenation</a:t>
            </a:r>
            <a:r>
              <a:rPr lang="en-IN" dirty="0"/>
              <a:t> </a:t>
            </a:r>
            <a:r>
              <a:rPr lang="en-IN" dirty="0">
                <a:sym typeface="Wingdings" panose="05000000000000000000" pitchFamily="2" charset="2"/>
              </a:rPr>
              <a:t> </a:t>
            </a:r>
            <a:r>
              <a:rPr lang="en-IN" dirty="0" err="1">
                <a:sym typeface="Wingdings" panose="05000000000000000000" pitchFamily="2" charset="2"/>
              </a:rPr>
              <a:t>HashSet,treeSet</a:t>
            </a:r>
            <a:r>
              <a:rPr lang="en-IN" dirty="0">
                <a:sym typeface="Wingdings" panose="05000000000000000000" pitchFamily="2" charset="2"/>
              </a:rPr>
              <a:t> and </a:t>
            </a:r>
            <a:r>
              <a:rPr lang="en-IN" dirty="0" err="1">
                <a:sym typeface="Wingdings" panose="05000000000000000000" pitchFamily="2" charset="2"/>
              </a:rPr>
              <a:t>LinkedHashSet</a:t>
            </a:r>
            <a:endParaRPr lang="en-IN" dirty="0">
              <a:sym typeface="Wingdings" panose="05000000000000000000" pitchFamily="2" charset="2"/>
            </a:endParaRPr>
          </a:p>
          <a:p>
            <a:pPr marL="342900" indent="-342900">
              <a:lnSpc>
                <a:spcPct val="200000"/>
              </a:lnSpc>
              <a:buFont typeface="Wingdings" panose="05000000000000000000" pitchFamily="2" charset="2"/>
              <a:buChar char="Ø"/>
            </a:pPr>
            <a:r>
              <a:rPr lang="en-IN" dirty="0"/>
              <a:t>At most one null element</a:t>
            </a:r>
          </a:p>
        </p:txBody>
      </p:sp>
    </p:spTree>
    <p:extLst>
      <p:ext uri="{BB962C8B-B14F-4D97-AF65-F5344CB8AC3E}">
        <p14:creationId xmlns:p14="http://schemas.microsoft.com/office/powerpoint/2010/main" val="13251310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2934" y="116632"/>
            <a:ext cx="4095929" cy="830997"/>
          </a:xfrm>
          <a:prstGeom prst="rect">
            <a:avLst/>
          </a:prstGeom>
          <a:noFill/>
        </p:spPr>
        <p:txBody>
          <a:bodyPr wrap="none" lIns="91440" tIns="45720" rIns="91440" bIns="45720">
            <a:spAutoFit/>
          </a:bodyPr>
          <a:lstStyle/>
          <a:p>
            <a:pPr algn="ctr"/>
            <a:r>
              <a:rPr lang="en-US" sz="4800" b="1" cap="none" spc="0" dirty="0" smtClean="0">
                <a:ln w="18000">
                  <a:solidFill>
                    <a:schemeClr val="accent2">
                      <a:satMod val="140000"/>
                    </a:schemeClr>
                  </a:solidFill>
                  <a:prstDash val="solid"/>
                  <a:miter lim="800000"/>
                </a:ln>
                <a:solidFill>
                  <a:schemeClr val="accent2">
                    <a:lumMod val="40000"/>
                    <a:lumOff val="60000"/>
                  </a:schemeClr>
                </a:solidFill>
                <a:effectLst>
                  <a:outerShdw blurRad="25500" dist="23000" dir="7020000" algn="tl">
                    <a:srgbClr val="000000">
                      <a:alpha val="50000"/>
                    </a:srgbClr>
                  </a:outerShdw>
                </a:effectLst>
              </a:rPr>
              <a:t>LIST </a:t>
            </a:r>
            <a:r>
              <a:rPr lang="en-US" sz="4800" b="1" dirty="0" smtClean="0">
                <a:ln w="18000">
                  <a:solidFill>
                    <a:schemeClr val="accent2">
                      <a:satMod val="140000"/>
                    </a:schemeClr>
                  </a:solidFill>
                  <a:prstDash val="solid"/>
                  <a:miter lim="800000"/>
                </a:ln>
                <a:solidFill>
                  <a:schemeClr val="accent2">
                    <a:lumMod val="40000"/>
                    <a:lumOff val="60000"/>
                  </a:schemeClr>
                </a:solidFill>
                <a:effectLst>
                  <a:outerShdw blurRad="25500" dist="23000" dir="7020000" algn="tl">
                    <a:srgbClr val="000000">
                      <a:alpha val="50000"/>
                    </a:srgbClr>
                  </a:outerShdw>
                </a:effectLst>
              </a:rPr>
              <a:t>I</a:t>
            </a:r>
            <a:r>
              <a:rPr lang="en-US" sz="4800" b="1" cap="none" spc="0" dirty="0" smtClean="0">
                <a:ln w="18000">
                  <a:solidFill>
                    <a:schemeClr val="accent2">
                      <a:satMod val="140000"/>
                    </a:schemeClr>
                  </a:solidFill>
                  <a:prstDash val="solid"/>
                  <a:miter lim="800000"/>
                </a:ln>
                <a:solidFill>
                  <a:schemeClr val="accent2">
                    <a:lumMod val="40000"/>
                    <a:lumOff val="60000"/>
                  </a:schemeClr>
                </a:solidFill>
                <a:effectLst>
                  <a:outerShdw blurRad="25500" dist="23000" dir="7020000" algn="tl">
                    <a:srgbClr val="000000">
                      <a:alpha val="50000"/>
                    </a:srgbClr>
                  </a:outerShdw>
                </a:effectLst>
              </a:rPr>
              <a:t>NTERFACE</a:t>
            </a:r>
            <a:endParaRPr lang="en-US" sz="4800" b="1" cap="none" spc="0" dirty="0">
              <a:ln w="18000">
                <a:solidFill>
                  <a:schemeClr val="accent2">
                    <a:satMod val="140000"/>
                  </a:schemeClr>
                </a:solidFill>
                <a:prstDash val="solid"/>
                <a:miter lim="800000"/>
              </a:ln>
              <a:solidFill>
                <a:schemeClr val="accent2">
                  <a:lumMod val="40000"/>
                  <a:lumOff val="60000"/>
                </a:schemeClr>
              </a:solidFill>
              <a:effectLst>
                <a:outerShdw blurRad="25500" dist="23000" dir="7020000" algn="tl">
                  <a:srgbClr val="000000">
                    <a:alpha val="50000"/>
                  </a:srgbClr>
                </a:outerShdw>
              </a:effectLst>
            </a:endParaRPr>
          </a:p>
        </p:txBody>
      </p:sp>
      <p:sp>
        <p:nvSpPr>
          <p:cNvPr id="5" name="TextBox 4"/>
          <p:cNvSpPr txBox="1"/>
          <p:nvPr/>
        </p:nvSpPr>
        <p:spPr>
          <a:xfrm>
            <a:off x="364865" y="1052736"/>
            <a:ext cx="8136904" cy="25423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t> An ordered </a:t>
            </a:r>
            <a:r>
              <a:rPr lang="en-IN" dirty="0" smtClean="0"/>
              <a:t>collection</a:t>
            </a:r>
          </a:p>
          <a:p>
            <a:pPr marL="285750" indent="-285750">
              <a:lnSpc>
                <a:spcPct val="150000"/>
              </a:lnSpc>
              <a:buFont typeface="Wingdings" panose="05000000000000000000" pitchFamily="2" charset="2"/>
              <a:buChar char="Ø"/>
            </a:pPr>
            <a:r>
              <a:rPr lang="en-IN" dirty="0"/>
              <a:t> Unlike sets, lists typically allow duplicate elements.  More formally</a:t>
            </a:r>
            <a:r>
              <a:rPr lang="en-IN" dirty="0" smtClean="0"/>
              <a:t>, </a:t>
            </a:r>
            <a:r>
              <a:rPr lang="en-IN" dirty="0"/>
              <a:t>lists typically allow pairs of elements &lt;</a:t>
            </a:r>
            <a:r>
              <a:rPr lang="en-IN" dirty="0" err="1"/>
              <a:t>tt</a:t>
            </a:r>
            <a:r>
              <a:rPr lang="en-IN" dirty="0"/>
              <a:t>&gt;e1&lt;/</a:t>
            </a:r>
            <a:r>
              <a:rPr lang="en-IN" dirty="0" err="1"/>
              <a:t>tt</a:t>
            </a:r>
            <a:r>
              <a:rPr lang="en-IN" dirty="0"/>
              <a:t>&gt; and &lt;</a:t>
            </a:r>
            <a:r>
              <a:rPr lang="en-IN" dirty="0" err="1"/>
              <a:t>tt</a:t>
            </a:r>
            <a:r>
              <a:rPr lang="en-IN" dirty="0"/>
              <a:t>&gt;e2&lt;/</a:t>
            </a:r>
            <a:r>
              <a:rPr lang="en-IN" dirty="0" err="1" smtClean="0"/>
              <a:t>tt</a:t>
            </a:r>
            <a:r>
              <a:rPr lang="en-IN" dirty="0" smtClean="0"/>
              <a:t>&gt; such </a:t>
            </a:r>
            <a:r>
              <a:rPr lang="en-IN" dirty="0"/>
              <a:t>that &lt;</a:t>
            </a:r>
            <a:r>
              <a:rPr lang="en-IN" dirty="0" err="1"/>
              <a:t>tt</a:t>
            </a:r>
            <a:r>
              <a:rPr lang="en-IN" dirty="0"/>
              <a:t>&gt;e1.equals(e2)&lt;/</a:t>
            </a:r>
            <a:r>
              <a:rPr lang="en-IN" dirty="0" err="1"/>
              <a:t>tt</a:t>
            </a:r>
            <a:r>
              <a:rPr lang="en-IN" dirty="0"/>
              <a:t>&gt;, and they typically allow </a:t>
            </a:r>
            <a:r>
              <a:rPr lang="en-IN" dirty="0" smtClean="0"/>
              <a:t>multiple null </a:t>
            </a:r>
            <a:r>
              <a:rPr lang="en-IN" dirty="0"/>
              <a:t>elements if they allow null elements at all</a:t>
            </a:r>
            <a:r>
              <a:rPr lang="en-IN" dirty="0" smtClean="0"/>
              <a:t>.</a:t>
            </a:r>
          </a:p>
          <a:p>
            <a:pPr marL="285750" indent="-285750">
              <a:lnSpc>
                <a:spcPct val="150000"/>
              </a:lnSpc>
              <a:buFont typeface="Wingdings" panose="05000000000000000000" pitchFamily="2" charset="2"/>
              <a:buChar char="Ø"/>
            </a:pPr>
            <a:r>
              <a:rPr lang="en-IN" dirty="0" smtClean="0"/>
              <a:t>Index helps to access any elements </a:t>
            </a:r>
            <a:endParaRPr lang="en-IN" dirty="0"/>
          </a:p>
        </p:txBody>
      </p:sp>
      <p:sp>
        <p:nvSpPr>
          <p:cNvPr id="2" name="Rectangle 1"/>
          <p:cNvSpPr/>
          <p:nvPr/>
        </p:nvSpPr>
        <p:spPr>
          <a:xfrm>
            <a:off x="611560" y="3595099"/>
            <a:ext cx="2010487" cy="830997"/>
          </a:xfrm>
          <a:prstGeom prst="rect">
            <a:avLst/>
          </a:prstGeom>
          <a:noFill/>
        </p:spPr>
        <p:txBody>
          <a:bodyPr wrap="none" lIns="91440" tIns="45720" rIns="91440" bIns="45720">
            <a:spAutoFit/>
          </a:bodyPr>
          <a:lstStyle/>
          <a:p>
            <a:pPr algn="ctr"/>
            <a:r>
              <a:rPr lang="en-IN" sz="4800" b="1" cap="none" spc="0" dirty="0" smtClean="0">
                <a:ln w="18000">
                  <a:solidFill>
                    <a:schemeClr val="accent2">
                      <a:satMod val="140000"/>
                    </a:schemeClr>
                  </a:solidFill>
                  <a:prstDash val="solid"/>
                  <a:miter lim="800000"/>
                </a:ln>
                <a:solidFill>
                  <a:schemeClr val="accent2">
                    <a:lumMod val="40000"/>
                    <a:lumOff val="60000"/>
                  </a:schemeClr>
                </a:solidFill>
                <a:effectLst>
                  <a:outerShdw blurRad="25500" dist="23000" dir="7020000" algn="tl">
                    <a:srgbClr val="000000">
                      <a:alpha val="50000"/>
                    </a:srgbClr>
                  </a:outerShdw>
                </a:effectLst>
              </a:rPr>
              <a:t>QUEUE</a:t>
            </a:r>
            <a:endParaRPr lang="en-IN" sz="4800" b="1" cap="none" spc="0" dirty="0">
              <a:ln w="18000">
                <a:solidFill>
                  <a:schemeClr val="accent2">
                    <a:satMod val="140000"/>
                  </a:schemeClr>
                </a:solidFill>
                <a:prstDash val="solid"/>
                <a:miter lim="800000"/>
              </a:ln>
              <a:solidFill>
                <a:schemeClr val="accent2">
                  <a:lumMod val="40000"/>
                  <a:lumOff val="60000"/>
                </a:schemeClr>
              </a:solidFill>
              <a:effectLst>
                <a:outerShdw blurRad="25500" dist="23000" dir="7020000" algn="tl">
                  <a:srgbClr val="000000">
                    <a:alpha val="50000"/>
                  </a:srgbClr>
                </a:outerShdw>
              </a:effectLst>
            </a:endParaRPr>
          </a:p>
        </p:txBody>
      </p:sp>
      <p:sp>
        <p:nvSpPr>
          <p:cNvPr id="3" name="TextBox 2"/>
          <p:cNvSpPr txBox="1"/>
          <p:nvPr/>
        </p:nvSpPr>
        <p:spPr>
          <a:xfrm>
            <a:off x="467544" y="4426096"/>
            <a:ext cx="8280920" cy="12958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t>A collection designed for holding elements prior to </a:t>
            </a:r>
            <a:r>
              <a:rPr lang="en-IN" dirty="0" smtClean="0"/>
              <a:t>processing. Besides </a:t>
            </a:r>
            <a:r>
              <a:rPr lang="en-IN" dirty="0"/>
              <a:t>basic {@link </a:t>
            </a:r>
            <a:r>
              <a:rPr lang="en-IN" dirty="0" err="1"/>
              <a:t>java.util.Collection</a:t>
            </a:r>
            <a:r>
              <a:rPr lang="en-IN" dirty="0"/>
              <a:t> Collection} operations</a:t>
            </a:r>
            <a:r>
              <a:rPr lang="en-IN" dirty="0" smtClean="0"/>
              <a:t>,  </a:t>
            </a:r>
            <a:r>
              <a:rPr lang="en-IN" dirty="0"/>
              <a:t>queues provide additional insertion, extraction, and </a:t>
            </a:r>
            <a:r>
              <a:rPr lang="en-IN" dirty="0" smtClean="0"/>
              <a:t>inspection  </a:t>
            </a:r>
            <a:r>
              <a:rPr lang="en-IN" dirty="0"/>
              <a:t>operations. </a:t>
            </a:r>
          </a:p>
        </p:txBody>
      </p:sp>
    </p:spTree>
    <p:extLst>
      <p:ext uri="{BB962C8B-B14F-4D97-AF65-F5344CB8AC3E}">
        <p14:creationId xmlns:p14="http://schemas.microsoft.com/office/powerpoint/2010/main" val="284221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165" y="116631"/>
            <a:ext cx="4572000" cy="3139321"/>
          </a:xfrm>
          <a:prstGeom prst="rect">
            <a:avLst/>
          </a:prstGeom>
        </p:spPr>
        <p:txBody>
          <a:bodyPr>
            <a:spAutoFit/>
          </a:bodyPr>
          <a:lstStyle/>
          <a:p>
            <a:r>
              <a:rPr lang="en-IN" b="1" dirty="0">
                <a:solidFill>
                  <a:schemeClr val="accent2"/>
                </a:solidFill>
              </a:rPr>
              <a:t>public </a:t>
            </a:r>
            <a:r>
              <a:rPr lang="en-IN" b="1" dirty="0" err="1">
                <a:solidFill>
                  <a:schemeClr val="accent2"/>
                </a:solidFill>
              </a:rPr>
              <a:t>StringBuffer</a:t>
            </a:r>
            <a:r>
              <a:rPr lang="en-IN" b="1" dirty="0">
                <a:solidFill>
                  <a:schemeClr val="accent2"/>
                </a:solidFill>
              </a:rPr>
              <a:t>(String </a:t>
            </a:r>
            <a:r>
              <a:rPr lang="en-IN" b="1" dirty="0" err="1">
                <a:solidFill>
                  <a:schemeClr val="accent2"/>
                </a:solidFill>
              </a:rPr>
              <a:t>str</a:t>
            </a:r>
            <a:r>
              <a:rPr lang="en-IN" b="1" dirty="0">
                <a:solidFill>
                  <a:schemeClr val="accent2"/>
                </a:solidFill>
              </a:rPr>
              <a:t>) {</a:t>
            </a:r>
          </a:p>
          <a:p>
            <a:r>
              <a:rPr lang="en-IN" b="1" dirty="0">
                <a:solidFill>
                  <a:schemeClr val="accent2"/>
                </a:solidFill>
              </a:rPr>
              <a:t>        super(</a:t>
            </a:r>
            <a:r>
              <a:rPr lang="en-IN" b="1" dirty="0" err="1">
                <a:solidFill>
                  <a:schemeClr val="accent2"/>
                </a:solidFill>
              </a:rPr>
              <a:t>str.length</a:t>
            </a:r>
            <a:r>
              <a:rPr lang="en-IN" b="1" dirty="0">
                <a:solidFill>
                  <a:schemeClr val="accent2"/>
                </a:solidFill>
              </a:rPr>
              <a:t>() + 16);</a:t>
            </a:r>
          </a:p>
          <a:p>
            <a:r>
              <a:rPr lang="en-IN" b="1" dirty="0">
                <a:solidFill>
                  <a:schemeClr val="accent2"/>
                </a:solidFill>
              </a:rPr>
              <a:t>        append(</a:t>
            </a:r>
            <a:r>
              <a:rPr lang="en-IN" b="1" dirty="0" err="1">
                <a:solidFill>
                  <a:schemeClr val="accent2"/>
                </a:solidFill>
              </a:rPr>
              <a:t>str</a:t>
            </a:r>
            <a:r>
              <a:rPr lang="en-IN" b="1" dirty="0">
                <a:solidFill>
                  <a:schemeClr val="accent2"/>
                </a:solidFill>
              </a:rPr>
              <a:t>);</a:t>
            </a:r>
          </a:p>
          <a:p>
            <a:r>
              <a:rPr lang="en-IN" b="1" dirty="0">
                <a:solidFill>
                  <a:schemeClr val="accent2"/>
                </a:solidFill>
              </a:rPr>
              <a:t> }</a:t>
            </a:r>
          </a:p>
          <a:p>
            <a:r>
              <a:rPr lang="en-IN" dirty="0"/>
              <a:t>  Constructs a string buffer initialized to the contents of the specified string. The initial  capacity of the string buffer is</a:t>
            </a:r>
          </a:p>
          <a:p>
            <a:r>
              <a:rPr lang="en-IN" dirty="0"/>
              <a:t>      {@code 16} plus the length of the string argument.</a:t>
            </a:r>
          </a:p>
          <a:p>
            <a:r>
              <a:rPr lang="en-IN" dirty="0"/>
              <a:t>       @</a:t>
            </a:r>
            <a:r>
              <a:rPr lang="en-IN" dirty="0" err="1"/>
              <a:t>param</a:t>
            </a:r>
            <a:r>
              <a:rPr lang="en-IN" dirty="0"/>
              <a:t>   </a:t>
            </a:r>
            <a:r>
              <a:rPr lang="en-IN" dirty="0" err="1"/>
              <a:t>str</a:t>
            </a:r>
            <a:r>
              <a:rPr lang="en-IN" dirty="0"/>
              <a:t>   the initial contents of the buffer.</a:t>
            </a:r>
          </a:p>
        </p:txBody>
      </p:sp>
      <p:sp>
        <p:nvSpPr>
          <p:cNvPr id="3" name="Rectangle 2"/>
          <p:cNvSpPr/>
          <p:nvPr/>
        </p:nvSpPr>
        <p:spPr>
          <a:xfrm>
            <a:off x="251520" y="3475714"/>
            <a:ext cx="4572000" cy="923330"/>
          </a:xfrm>
          <a:prstGeom prst="rect">
            <a:avLst/>
          </a:prstGeom>
        </p:spPr>
        <p:txBody>
          <a:bodyPr>
            <a:spAutoFit/>
          </a:bodyPr>
          <a:lstStyle/>
          <a:p>
            <a:r>
              <a:rPr lang="en-IN" b="1" dirty="0" err="1">
                <a:solidFill>
                  <a:schemeClr val="accent2"/>
                </a:solidFill>
              </a:rPr>
              <a:t>StringBuffer</a:t>
            </a:r>
            <a:r>
              <a:rPr lang="en-IN" b="1" dirty="0">
                <a:solidFill>
                  <a:schemeClr val="accent2"/>
                </a:solidFill>
              </a:rPr>
              <a:t> </a:t>
            </a:r>
            <a:r>
              <a:rPr lang="en-IN" b="1" dirty="0" err="1">
                <a:solidFill>
                  <a:schemeClr val="accent2"/>
                </a:solidFill>
              </a:rPr>
              <a:t>sb</a:t>
            </a:r>
            <a:r>
              <a:rPr lang="en-IN" b="1" dirty="0">
                <a:solidFill>
                  <a:schemeClr val="accent2"/>
                </a:solidFill>
              </a:rPr>
              <a:t> = new </a:t>
            </a:r>
            <a:r>
              <a:rPr lang="en-IN" b="1" dirty="0" err="1">
                <a:solidFill>
                  <a:schemeClr val="accent2"/>
                </a:solidFill>
              </a:rPr>
              <a:t>StringBuffer</a:t>
            </a:r>
            <a:r>
              <a:rPr lang="en-IN" b="1" dirty="0">
                <a:solidFill>
                  <a:schemeClr val="accent2"/>
                </a:solidFill>
              </a:rPr>
              <a:t>("hello");</a:t>
            </a:r>
          </a:p>
          <a:p>
            <a:r>
              <a:rPr lang="en-IN" b="1" dirty="0" err="1">
                <a:solidFill>
                  <a:schemeClr val="accent2"/>
                </a:solidFill>
              </a:rPr>
              <a:t>System.out.println</a:t>
            </a:r>
            <a:r>
              <a:rPr lang="en-IN" b="1" dirty="0">
                <a:solidFill>
                  <a:schemeClr val="accent2"/>
                </a:solidFill>
              </a:rPr>
              <a:t>(</a:t>
            </a:r>
            <a:r>
              <a:rPr lang="en-IN" b="1" dirty="0" err="1">
                <a:solidFill>
                  <a:schemeClr val="accent2"/>
                </a:solidFill>
              </a:rPr>
              <a:t>sb.length</a:t>
            </a:r>
            <a:r>
              <a:rPr lang="en-IN" b="1" dirty="0">
                <a:solidFill>
                  <a:schemeClr val="accent2"/>
                </a:solidFill>
              </a:rPr>
              <a:t>());//5</a:t>
            </a:r>
          </a:p>
          <a:p>
            <a:r>
              <a:rPr lang="en-IN" b="1" dirty="0" err="1">
                <a:solidFill>
                  <a:schemeClr val="accent2"/>
                </a:solidFill>
              </a:rPr>
              <a:t>System.out.println</a:t>
            </a:r>
            <a:r>
              <a:rPr lang="en-IN" b="1" dirty="0">
                <a:solidFill>
                  <a:schemeClr val="accent2"/>
                </a:solidFill>
              </a:rPr>
              <a:t>(</a:t>
            </a:r>
            <a:r>
              <a:rPr lang="en-IN" b="1" dirty="0" err="1">
                <a:solidFill>
                  <a:schemeClr val="accent2"/>
                </a:solidFill>
              </a:rPr>
              <a:t>sb.capacity</a:t>
            </a:r>
            <a:r>
              <a:rPr lang="en-IN" b="1" dirty="0">
                <a:solidFill>
                  <a:schemeClr val="accent2"/>
                </a:solidFill>
              </a:rPr>
              <a:t>());//21</a:t>
            </a:r>
          </a:p>
        </p:txBody>
      </p:sp>
      <p:sp>
        <p:nvSpPr>
          <p:cNvPr id="4" name="Rectangle 3"/>
          <p:cNvSpPr/>
          <p:nvPr/>
        </p:nvSpPr>
        <p:spPr>
          <a:xfrm>
            <a:off x="4826896" y="44693"/>
            <a:ext cx="4572000" cy="1200329"/>
          </a:xfrm>
          <a:prstGeom prst="rect">
            <a:avLst/>
          </a:prstGeom>
        </p:spPr>
        <p:txBody>
          <a:bodyPr>
            <a:spAutoFit/>
          </a:bodyPr>
          <a:lstStyle/>
          <a:p>
            <a:r>
              <a:rPr lang="en-IN" dirty="0"/>
              <a:t> </a:t>
            </a:r>
            <a:r>
              <a:rPr lang="en-IN" b="1" dirty="0">
                <a:solidFill>
                  <a:schemeClr val="accent2"/>
                </a:solidFill>
              </a:rPr>
              <a:t>public </a:t>
            </a:r>
            <a:r>
              <a:rPr lang="en-IN" b="1" dirty="0" err="1">
                <a:solidFill>
                  <a:schemeClr val="accent2"/>
                </a:solidFill>
              </a:rPr>
              <a:t>StringBuilder</a:t>
            </a:r>
            <a:r>
              <a:rPr lang="en-IN" b="1" dirty="0">
                <a:solidFill>
                  <a:schemeClr val="accent2"/>
                </a:solidFill>
              </a:rPr>
              <a:t>(String </a:t>
            </a:r>
            <a:r>
              <a:rPr lang="en-IN" b="1" dirty="0" err="1">
                <a:solidFill>
                  <a:schemeClr val="accent2"/>
                </a:solidFill>
              </a:rPr>
              <a:t>str</a:t>
            </a:r>
            <a:r>
              <a:rPr lang="en-IN" b="1" dirty="0">
                <a:solidFill>
                  <a:schemeClr val="accent2"/>
                </a:solidFill>
              </a:rPr>
              <a:t>) {</a:t>
            </a:r>
          </a:p>
          <a:p>
            <a:r>
              <a:rPr lang="en-IN" b="1" dirty="0">
                <a:solidFill>
                  <a:schemeClr val="accent2"/>
                </a:solidFill>
              </a:rPr>
              <a:t>        super(</a:t>
            </a:r>
            <a:r>
              <a:rPr lang="en-IN" b="1" dirty="0" err="1">
                <a:solidFill>
                  <a:schemeClr val="accent2"/>
                </a:solidFill>
              </a:rPr>
              <a:t>str.length</a:t>
            </a:r>
            <a:r>
              <a:rPr lang="en-IN" b="1" dirty="0">
                <a:solidFill>
                  <a:schemeClr val="accent2"/>
                </a:solidFill>
              </a:rPr>
              <a:t>() + 16);</a:t>
            </a:r>
          </a:p>
          <a:p>
            <a:r>
              <a:rPr lang="en-IN" b="1" dirty="0">
                <a:solidFill>
                  <a:schemeClr val="accent2"/>
                </a:solidFill>
              </a:rPr>
              <a:t>        append(</a:t>
            </a:r>
            <a:r>
              <a:rPr lang="en-IN" b="1" dirty="0" err="1">
                <a:solidFill>
                  <a:schemeClr val="accent2"/>
                </a:solidFill>
              </a:rPr>
              <a:t>str</a:t>
            </a:r>
            <a:r>
              <a:rPr lang="en-IN" b="1" dirty="0">
                <a:solidFill>
                  <a:schemeClr val="accent2"/>
                </a:solidFill>
              </a:rPr>
              <a:t>);</a:t>
            </a:r>
          </a:p>
          <a:p>
            <a:r>
              <a:rPr lang="en-IN" b="1" dirty="0">
                <a:solidFill>
                  <a:schemeClr val="accent2"/>
                </a:solidFill>
              </a:rPr>
              <a:t>    }</a:t>
            </a:r>
          </a:p>
        </p:txBody>
      </p:sp>
    </p:spTree>
    <p:extLst>
      <p:ext uri="{BB962C8B-B14F-4D97-AF65-F5344CB8AC3E}">
        <p14:creationId xmlns:p14="http://schemas.microsoft.com/office/powerpoint/2010/main" val="268082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935472"/>
            <a:ext cx="8136904" cy="5909310"/>
          </a:xfrm>
          <a:prstGeom prst="rect">
            <a:avLst/>
          </a:prstGeom>
        </p:spPr>
        <p:txBody>
          <a:bodyPr wrap="square">
            <a:spAutoFit/>
          </a:bodyPr>
          <a:lstStyle/>
          <a:p>
            <a:pPr>
              <a:lnSpc>
                <a:spcPct val="150000"/>
              </a:lnSpc>
            </a:pPr>
            <a:r>
              <a:rPr lang="en-IN" b="1" dirty="0" err="1"/>
              <a:t>boolean</a:t>
            </a:r>
            <a:r>
              <a:rPr lang="en-IN" b="1" dirty="0"/>
              <a:t> add(E e</a:t>
            </a:r>
            <a:r>
              <a:rPr lang="en-IN" b="1" dirty="0" smtClean="0"/>
              <a:t>); </a:t>
            </a:r>
            <a:r>
              <a:rPr lang="en-IN" b="1" dirty="0" smtClean="0">
                <a:sym typeface="Wingdings" panose="05000000000000000000" pitchFamily="2" charset="2"/>
              </a:rPr>
              <a:t></a:t>
            </a:r>
            <a:r>
              <a:rPr lang="en-IN" dirty="0" smtClean="0"/>
              <a:t> Inserts </a:t>
            </a:r>
            <a:r>
              <a:rPr lang="en-IN" dirty="0"/>
              <a:t>the specified element into this queue if it is possible to </a:t>
            </a:r>
            <a:r>
              <a:rPr lang="en-IN" dirty="0" smtClean="0"/>
              <a:t>do so </a:t>
            </a:r>
            <a:r>
              <a:rPr lang="en-IN" dirty="0"/>
              <a:t>immediately without violating capacity restrictions</a:t>
            </a:r>
            <a:r>
              <a:rPr lang="en-IN" dirty="0" smtClean="0"/>
              <a:t>.</a:t>
            </a:r>
          </a:p>
          <a:p>
            <a:pPr>
              <a:lnSpc>
                <a:spcPct val="150000"/>
              </a:lnSpc>
            </a:pPr>
            <a:r>
              <a:rPr lang="en-IN" dirty="0" smtClean="0"/>
              <a:t>Throws exception like </a:t>
            </a:r>
            <a:r>
              <a:rPr lang="en-IN" dirty="0" err="1" smtClean="0"/>
              <a:t>ClassCastException,NullPoinerException</a:t>
            </a:r>
            <a:r>
              <a:rPr lang="en-IN" dirty="0" smtClean="0"/>
              <a:t>.</a:t>
            </a:r>
          </a:p>
          <a:p>
            <a:pPr>
              <a:lnSpc>
                <a:spcPct val="150000"/>
              </a:lnSpc>
            </a:pPr>
            <a:r>
              <a:rPr lang="en-IN" dirty="0" err="1" smtClean="0"/>
              <a:t>IllegalStateException</a:t>
            </a:r>
            <a:endParaRPr lang="en-IN" dirty="0"/>
          </a:p>
          <a:p>
            <a:pPr>
              <a:lnSpc>
                <a:spcPct val="150000"/>
              </a:lnSpc>
            </a:pPr>
            <a:r>
              <a:rPr lang="en-IN" dirty="0"/>
              <a:t> </a:t>
            </a:r>
            <a:r>
              <a:rPr lang="en-IN" b="1" dirty="0" err="1"/>
              <a:t>boolean</a:t>
            </a:r>
            <a:r>
              <a:rPr lang="en-IN" b="1" dirty="0"/>
              <a:t> offer(E </a:t>
            </a:r>
            <a:r>
              <a:rPr lang="en-IN" b="1" dirty="0" smtClean="0"/>
              <a:t>e); </a:t>
            </a:r>
            <a:r>
              <a:rPr lang="en-IN" b="1" dirty="0" smtClean="0">
                <a:sym typeface="Wingdings" panose="05000000000000000000" pitchFamily="2" charset="2"/>
              </a:rPr>
              <a:t></a:t>
            </a:r>
            <a:r>
              <a:rPr lang="en-IN" dirty="0" smtClean="0"/>
              <a:t>Inserts </a:t>
            </a:r>
            <a:r>
              <a:rPr lang="en-IN" dirty="0"/>
              <a:t>the specified element into this queue if it is possible to </a:t>
            </a:r>
            <a:r>
              <a:rPr lang="en-IN" dirty="0" smtClean="0"/>
              <a:t>do so </a:t>
            </a:r>
            <a:r>
              <a:rPr lang="en-IN" dirty="0"/>
              <a:t>immediately without violating capacity </a:t>
            </a:r>
            <a:r>
              <a:rPr lang="en-IN" dirty="0" smtClean="0"/>
              <a:t>restrictions. When </a:t>
            </a:r>
            <a:r>
              <a:rPr lang="en-IN" dirty="0"/>
              <a:t>using a capacity-restricted queue, this method is </a:t>
            </a:r>
            <a:r>
              <a:rPr lang="en-IN" dirty="0" smtClean="0"/>
              <a:t>generally </a:t>
            </a:r>
            <a:r>
              <a:rPr lang="en-IN" dirty="0"/>
              <a:t>preferable to {@link #add}, which can fail to insert an element </a:t>
            </a:r>
            <a:r>
              <a:rPr lang="en-IN" dirty="0" smtClean="0"/>
              <a:t>only by </a:t>
            </a:r>
            <a:r>
              <a:rPr lang="en-IN" dirty="0"/>
              <a:t>throwing an exception.</a:t>
            </a:r>
            <a:endParaRPr lang="en-IN" b="1" dirty="0"/>
          </a:p>
          <a:p>
            <a:pPr>
              <a:lnSpc>
                <a:spcPct val="150000"/>
              </a:lnSpc>
            </a:pPr>
            <a:r>
              <a:rPr lang="en-IN" dirty="0" smtClean="0"/>
              <a:t>@</a:t>
            </a:r>
            <a:r>
              <a:rPr lang="en-IN" dirty="0"/>
              <a:t>return {@code true} if the element was added to this queue, </a:t>
            </a:r>
            <a:r>
              <a:rPr lang="en-IN" dirty="0" smtClean="0"/>
              <a:t>else  {@</a:t>
            </a:r>
            <a:r>
              <a:rPr lang="en-IN" dirty="0"/>
              <a:t>code false</a:t>
            </a:r>
            <a:r>
              <a:rPr lang="en-IN" dirty="0" smtClean="0"/>
              <a:t>}</a:t>
            </a:r>
            <a:endParaRPr lang="en-IN" b="1" dirty="0"/>
          </a:p>
          <a:p>
            <a:pPr>
              <a:lnSpc>
                <a:spcPct val="150000"/>
              </a:lnSpc>
            </a:pPr>
            <a:r>
              <a:rPr lang="en-IN" b="1" dirty="0"/>
              <a:t> E remove</a:t>
            </a:r>
            <a:r>
              <a:rPr lang="en-IN" b="1" dirty="0" smtClean="0"/>
              <a:t>(); </a:t>
            </a:r>
            <a:r>
              <a:rPr lang="en-IN" b="1" dirty="0" smtClean="0">
                <a:sym typeface="Wingdings" panose="05000000000000000000" pitchFamily="2" charset="2"/>
              </a:rPr>
              <a:t> </a:t>
            </a:r>
            <a:r>
              <a:rPr lang="en-IN" dirty="0" smtClean="0"/>
              <a:t>Retrieves </a:t>
            </a:r>
            <a:r>
              <a:rPr lang="en-IN" dirty="0"/>
              <a:t>and removes the head of this queue.  This method </a:t>
            </a:r>
            <a:r>
              <a:rPr lang="en-IN" dirty="0" smtClean="0"/>
              <a:t>differs from </a:t>
            </a:r>
            <a:r>
              <a:rPr lang="en-IN" dirty="0"/>
              <a:t>{@link #poll poll} only in that it throws an exception if </a:t>
            </a:r>
            <a:r>
              <a:rPr lang="en-IN" dirty="0" smtClean="0"/>
              <a:t>this  </a:t>
            </a:r>
            <a:r>
              <a:rPr lang="en-IN" dirty="0"/>
              <a:t>queue is empty</a:t>
            </a:r>
            <a:r>
              <a:rPr lang="en-IN" dirty="0" smtClean="0"/>
              <a:t>.</a:t>
            </a:r>
            <a:endParaRPr lang="en-IN" dirty="0"/>
          </a:p>
          <a:p>
            <a:pPr>
              <a:lnSpc>
                <a:spcPct val="150000"/>
              </a:lnSpc>
            </a:pPr>
            <a:r>
              <a:rPr lang="en-IN" b="1" dirty="0"/>
              <a:t> E poll</a:t>
            </a:r>
            <a:r>
              <a:rPr lang="en-IN" b="1" dirty="0" smtClean="0"/>
              <a:t>();  </a:t>
            </a:r>
            <a:r>
              <a:rPr lang="en-IN" b="1" dirty="0" smtClean="0">
                <a:sym typeface="Wingdings" panose="05000000000000000000" pitchFamily="2" charset="2"/>
              </a:rPr>
              <a:t> </a:t>
            </a:r>
            <a:r>
              <a:rPr lang="en-IN" dirty="0" smtClean="0"/>
              <a:t>Retrieves </a:t>
            </a:r>
            <a:r>
              <a:rPr lang="en-IN" dirty="0"/>
              <a:t>and removes the head of this queue , or returns {@code null} if this queue is empty.</a:t>
            </a:r>
          </a:p>
          <a:p>
            <a:pPr>
              <a:lnSpc>
                <a:spcPct val="150000"/>
              </a:lnSpc>
            </a:pPr>
            <a:endParaRPr lang="en-IN" dirty="0"/>
          </a:p>
        </p:txBody>
      </p:sp>
      <p:sp>
        <p:nvSpPr>
          <p:cNvPr id="3" name="Rectangle 2"/>
          <p:cNvSpPr/>
          <p:nvPr/>
        </p:nvSpPr>
        <p:spPr>
          <a:xfrm>
            <a:off x="395536" y="116632"/>
            <a:ext cx="483664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solidFill>
                  <a:schemeClr val="accent2">
                    <a:lumMod val="40000"/>
                    <a:lumOff val="60000"/>
                  </a:schemeClr>
                </a:solidFill>
                <a:effectLst>
                  <a:outerShdw blurRad="25500" dist="23000" dir="7020000" algn="tl">
                    <a:srgbClr val="000000">
                      <a:alpha val="50000"/>
                    </a:srgbClr>
                  </a:outerShdw>
                </a:effectLst>
              </a:rPr>
              <a:t>Queue Methods</a:t>
            </a:r>
            <a:endParaRPr lang="en-US" sz="5400" b="1" cap="none" spc="0" dirty="0">
              <a:ln w="18000">
                <a:solidFill>
                  <a:schemeClr val="accent2">
                    <a:satMod val="140000"/>
                  </a:schemeClr>
                </a:solidFill>
                <a:prstDash val="solid"/>
                <a:miter lim="800000"/>
              </a:ln>
              <a:solidFill>
                <a:schemeClr val="accent2">
                  <a:lumMod val="40000"/>
                  <a:lumOff val="60000"/>
                </a:schemeClr>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3437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796" y="188640"/>
            <a:ext cx="8352928" cy="2585323"/>
          </a:xfrm>
          <a:prstGeom prst="rect">
            <a:avLst/>
          </a:prstGeom>
        </p:spPr>
        <p:txBody>
          <a:bodyPr wrap="square">
            <a:spAutoFit/>
          </a:bodyPr>
          <a:lstStyle/>
          <a:p>
            <a:pPr>
              <a:lnSpc>
                <a:spcPct val="150000"/>
              </a:lnSpc>
            </a:pPr>
            <a:r>
              <a:rPr lang="en-IN" b="1" dirty="0" smtClean="0"/>
              <a:t>E element();</a:t>
            </a:r>
          </a:p>
          <a:p>
            <a:pPr>
              <a:lnSpc>
                <a:spcPct val="150000"/>
              </a:lnSpc>
            </a:pPr>
            <a:r>
              <a:rPr lang="en-IN" dirty="0" smtClean="0"/>
              <a:t>Retrieves</a:t>
            </a:r>
            <a:r>
              <a:rPr lang="en-IN" dirty="0"/>
              <a:t>, but does not remove, the head of this queue.  This </a:t>
            </a:r>
            <a:r>
              <a:rPr lang="en-IN" dirty="0" smtClean="0"/>
              <a:t>method </a:t>
            </a:r>
            <a:r>
              <a:rPr lang="en-IN" dirty="0"/>
              <a:t>differs from {@link #peek peek} only in that it throws an </a:t>
            </a:r>
            <a:r>
              <a:rPr lang="en-IN" dirty="0" smtClean="0"/>
              <a:t>exception </a:t>
            </a:r>
            <a:r>
              <a:rPr lang="en-IN" dirty="0"/>
              <a:t>if this queue is empty</a:t>
            </a:r>
            <a:r>
              <a:rPr lang="en-IN" dirty="0" smtClean="0"/>
              <a:t>.</a:t>
            </a:r>
            <a:endParaRPr lang="en-IN" dirty="0"/>
          </a:p>
          <a:p>
            <a:pPr>
              <a:lnSpc>
                <a:spcPct val="150000"/>
              </a:lnSpc>
            </a:pPr>
            <a:r>
              <a:rPr lang="en-IN" b="1" dirty="0" smtClean="0"/>
              <a:t>E peek();</a:t>
            </a:r>
          </a:p>
          <a:p>
            <a:pPr>
              <a:lnSpc>
                <a:spcPct val="150000"/>
              </a:lnSpc>
            </a:pPr>
            <a:r>
              <a:rPr lang="en-IN" dirty="0"/>
              <a:t>Retrieves, but does not remove, the head of this queue</a:t>
            </a:r>
            <a:r>
              <a:rPr lang="en-IN" dirty="0" smtClean="0"/>
              <a:t>, </a:t>
            </a:r>
            <a:r>
              <a:rPr lang="en-IN" dirty="0"/>
              <a:t>or returns {@code null} if this queue is empty.</a:t>
            </a:r>
          </a:p>
        </p:txBody>
      </p:sp>
      <p:sp>
        <p:nvSpPr>
          <p:cNvPr id="3" name="Rectangle 2"/>
          <p:cNvSpPr/>
          <p:nvPr/>
        </p:nvSpPr>
        <p:spPr>
          <a:xfrm>
            <a:off x="539552" y="2844844"/>
            <a:ext cx="4321568" cy="830997"/>
          </a:xfrm>
          <a:prstGeom prst="rect">
            <a:avLst/>
          </a:prstGeom>
          <a:noFill/>
        </p:spPr>
        <p:txBody>
          <a:bodyPr wrap="none" lIns="91440" tIns="45720" rIns="91440" bIns="45720">
            <a:spAutoFit/>
          </a:bodyPr>
          <a:lstStyle/>
          <a:p>
            <a:pPr algn="ctr"/>
            <a:r>
              <a:rPr lang="en-US" sz="4800" b="1" cap="none" spc="0" dirty="0" smtClean="0">
                <a:ln w="18000">
                  <a:solidFill>
                    <a:schemeClr val="accent2">
                      <a:satMod val="140000"/>
                    </a:schemeClr>
                  </a:solidFill>
                  <a:prstDash val="solid"/>
                  <a:miter lim="800000"/>
                </a:ln>
                <a:solidFill>
                  <a:schemeClr val="accent2">
                    <a:lumMod val="40000"/>
                    <a:lumOff val="60000"/>
                  </a:schemeClr>
                </a:solidFill>
                <a:effectLst>
                  <a:outerShdw blurRad="25500" dist="23000" dir="7020000" algn="tl">
                    <a:srgbClr val="000000">
                      <a:alpha val="50000"/>
                    </a:srgbClr>
                  </a:outerShdw>
                </a:effectLst>
              </a:rPr>
              <a:t>MAP INTERFACE</a:t>
            </a:r>
            <a:endParaRPr lang="en-US" sz="4800" b="1" cap="none" spc="0" dirty="0">
              <a:ln w="18000">
                <a:solidFill>
                  <a:schemeClr val="accent2">
                    <a:satMod val="140000"/>
                  </a:schemeClr>
                </a:solidFill>
                <a:prstDash val="solid"/>
                <a:miter lim="800000"/>
              </a:ln>
              <a:solidFill>
                <a:schemeClr val="accent2">
                  <a:lumMod val="40000"/>
                  <a:lumOff val="60000"/>
                </a:schemeClr>
              </a:solidFill>
              <a:effectLst>
                <a:outerShdw blurRad="25500" dist="23000" dir="7020000" algn="tl">
                  <a:srgbClr val="000000">
                    <a:alpha val="50000"/>
                  </a:srgbClr>
                </a:outerShdw>
              </a:effectLst>
            </a:endParaRPr>
          </a:p>
        </p:txBody>
      </p:sp>
      <p:sp>
        <p:nvSpPr>
          <p:cNvPr id="4" name="Rectangle 3"/>
          <p:cNvSpPr/>
          <p:nvPr/>
        </p:nvSpPr>
        <p:spPr>
          <a:xfrm>
            <a:off x="562974" y="3789040"/>
            <a:ext cx="8330314" cy="1711366"/>
          </a:xfrm>
          <a:prstGeom prst="rect">
            <a:avLst/>
          </a:prstGeom>
        </p:spPr>
        <p:txBody>
          <a:bodyPr wrap="square">
            <a:spAutoFit/>
          </a:bodyPr>
          <a:lstStyle/>
          <a:p>
            <a:pPr marL="285750" indent="-285750">
              <a:lnSpc>
                <a:spcPct val="150000"/>
              </a:lnSpc>
              <a:buFont typeface="Wingdings" panose="05000000000000000000" pitchFamily="2" charset="2"/>
              <a:buChar char="Ø"/>
            </a:pPr>
            <a:r>
              <a:rPr lang="en-IN" dirty="0"/>
              <a:t>An object that maps keys to values.  A map cannot contain duplicate </a:t>
            </a:r>
            <a:r>
              <a:rPr lang="en-IN" dirty="0" smtClean="0"/>
              <a:t>keys; each </a:t>
            </a:r>
            <a:r>
              <a:rPr lang="en-IN" dirty="0"/>
              <a:t>key can map to at most one value</a:t>
            </a:r>
            <a:r>
              <a:rPr lang="en-IN" dirty="0" smtClean="0"/>
              <a:t>.</a:t>
            </a:r>
          </a:p>
          <a:p>
            <a:pPr marL="285750" indent="-285750">
              <a:lnSpc>
                <a:spcPct val="150000"/>
              </a:lnSpc>
              <a:buFont typeface="Wingdings" panose="05000000000000000000" pitchFamily="2" charset="2"/>
              <a:buChar char="Ø"/>
            </a:pPr>
            <a:r>
              <a:rPr lang="en-IN" dirty="0" smtClean="0"/>
              <a:t>Map </a:t>
            </a:r>
            <a:r>
              <a:rPr lang="en-IN" dirty="0" err="1" smtClean="0"/>
              <a:t>implimentations</a:t>
            </a:r>
            <a:r>
              <a:rPr lang="en-IN" dirty="0" smtClean="0"/>
              <a:t> are </a:t>
            </a:r>
            <a:r>
              <a:rPr lang="en-IN" dirty="0" err="1" smtClean="0"/>
              <a:t>HashMap</a:t>
            </a:r>
            <a:r>
              <a:rPr lang="en-IN" dirty="0" smtClean="0"/>
              <a:t>, </a:t>
            </a:r>
            <a:r>
              <a:rPr lang="en-IN" dirty="0" err="1" smtClean="0"/>
              <a:t>TreeMap</a:t>
            </a:r>
            <a:r>
              <a:rPr lang="en-IN" dirty="0" smtClean="0"/>
              <a:t> and </a:t>
            </a:r>
            <a:r>
              <a:rPr lang="en-IN" dirty="0" err="1" smtClean="0"/>
              <a:t>LinkedHashMap</a:t>
            </a:r>
            <a:r>
              <a:rPr lang="en-IN" dirty="0" smtClean="0"/>
              <a:t>.</a:t>
            </a:r>
          </a:p>
          <a:p>
            <a:pPr marL="285750" indent="-285750">
              <a:lnSpc>
                <a:spcPct val="150000"/>
              </a:lnSpc>
              <a:buFont typeface="Wingdings" panose="05000000000000000000" pitchFamily="2" charset="2"/>
              <a:buChar char="Ø"/>
            </a:pPr>
            <a:r>
              <a:rPr lang="en-IN" dirty="0" smtClean="0"/>
              <a:t>Map methods like put(),remove(),get(),</a:t>
            </a:r>
            <a:r>
              <a:rPr lang="en-IN" dirty="0" err="1" smtClean="0"/>
              <a:t>containsKey</a:t>
            </a:r>
            <a:r>
              <a:rPr lang="en-IN" dirty="0" smtClean="0"/>
              <a:t>(),</a:t>
            </a:r>
            <a:r>
              <a:rPr lang="en-IN" dirty="0" err="1" smtClean="0"/>
              <a:t>containsValue</a:t>
            </a:r>
            <a:r>
              <a:rPr lang="en-IN" dirty="0" smtClean="0"/>
              <a:t>(),size()</a:t>
            </a:r>
            <a:endParaRPr lang="en-IN" dirty="0"/>
          </a:p>
        </p:txBody>
      </p:sp>
    </p:spTree>
    <p:extLst>
      <p:ext uri="{BB962C8B-B14F-4D97-AF65-F5344CB8AC3E}">
        <p14:creationId xmlns:p14="http://schemas.microsoft.com/office/powerpoint/2010/main" val="14069320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033" y="923330"/>
            <a:ext cx="8851661" cy="6740307"/>
          </a:xfrm>
          <a:prstGeom prst="rect">
            <a:avLst/>
          </a:prstGeom>
          <a:noFill/>
        </p:spPr>
        <p:txBody>
          <a:bodyPr wrap="square" rtlCol="0">
            <a:spAutoFit/>
          </a:bodyPr>
          <a:lstStyle/>
          <a:p>
            <a:pPr>
              <a:lnSpc>
                <a:spcPct val="150000"/>
              </a:lnSpc>
            </a:pPr>
            <a:r>
              <a:rPr lang="en-IN" dirty="0" err="1" smtClean="0"/>
              <a:t>HashSet</a:t>
            </a:r>
            <a:r>
              <a:rPr lang="en-IN" dirty="0" smtClean="0"/>
              <a:t> Class</a:t>
            </a:r>
            <a:r>
              <a:rPr lang="en-IN" dirty="0" smtClean="0">
                <a:sym typeface="Wingdings" panose="05000000000000000000" pitchFamily="2" charset="2"/>
              </a:rPr>
              <a:t> </a:t>
            </a:r>
            <a:r>
              <a:rPr lang="en-IN" dirty="0" smtClean="0"/>
              <a:t>Basic implementation  of  the set interface that is backed up by </a:t>
            </a:r>
            <a:r>
              <a:rPr lang="en-IN" dirty="0" err="1" smtClean="0"/>
              <a:t>HashMap.It</a:t>
            </a:r>
            <a:r>
              <a:rPr lang="en-IN" dirty="0" smtClean="0"/>
              <a:t> </a:t>
            </a:r>
            <a:r>
              <a:rPr lang="en-IN" dirty="0"/>
              <a:t>makes no guarantees as to </a:t>
            </a:r>
            <a:r>
              <a:rPr lang="en-IN" dirty="0" smtClean="0"/>
              <a:t>the iteration </a:t>
            </a:r>
            <a:r>
              <a:rPr lang="en-IN" dirty="0"/>
              <a:t>order of the set; in particular, it does not guarantee that </a:t>
            </a:r>
            <a:r>
              <a:rPr lang="en-IN" dirty="0" smtClean="0"/>
              <a:t>the </a:t>
            </a:r>
            <a:r>
              <a:rPr lang="en-IN" dirty="0"/>
              <a:t>order will remain constant over time.  This class permits the &lt;</a:t>
            </a:r>
            <a:r>
              <a:rPr lang="en-IN" dirty="0" err="1"/>
              <a:t>tt</a:t>
            </a:r>
            <a:r>
              <a:rPr lang="en-IN" dirty="0"/>
              <a:t>&gt;null&lt;/</a:t>
            </a:r>
            <a:r>
              <a:rPr lang="en-IN" dirty="0" err="1" smtClean="0"/>
              <a:t>tt</a:t>
            </a:r>
            <a:r>
              <a:rPr lang="en-IN" dirty="0" smtClean="0"/>
              <a:t>&gt;element.</a:t>
            </a:r>
            <a:endParaRPr lang="en-IN" dirty="0"/>
          </a:p>
          <a:p>
            <a:pPr>
              <a:lnSpc>
                <a:spcPct val="150000"/>
              </a:lnSpc>
            </a:pPr>
            <a:r>
              <a:rPr lang="en-IN" dirty="0" smtClean="0"/>
              <a:t>Basic operations </a:t>
            </a:r>
            <a:r>
              <a:rPr lang="en-IN" dirty="0" smtClean="0">
                <a:sym typeface="Wingdings" panose="05000000000000000000" pitchFamily="2" charset="2"/>
              </a:rPr>
              <a:t> add(),remove(),contains(),size()</a:t>
            </a:r>
          </a:p>
          <a:p>
            <a:pPr>
              <a:lnSpc>
                <a:spcPct val="150000"/>
              </a:lnSpc>
            </a:pPr>
            <a:r>
              <a:rPr lang="en-IN" dirty="0" smtClean="0">
                <a:sym typeface="Wingdings" panose="05000000000000000000" pitchFamily="2" charset="2"/>
              </a:rPr>
              <a:t>One can set initial capacity and load factor for this collection.</a:t>
            </a:r>
          </a:p>
          <a:p>
            <a:pPr>
              <a:lnSpc>
                <a:spcPct val="150000"/>
              </a:lnSpc>
            </a:pPr>
            <a:r>
              <a:rPr lang="en-IN" dirty="0" smtClean="0">
                <a:sym typeface="Wingdings" panose="05000000000000000000" pitchFamily="2" charset="2"/>
              </a:rPr>
              <a:t>Load factor  Specifies at which level/point set should increase its capacity.</a:t>
            </a:r>
            <a:endParaRPr lang="en-IN" dirty="0">
              <a:sym typeface="Wingdings" panose="05000000000000000000" pitchFamily="2" charset="2"/>
            </a:endParaRPr>
          </a:p>
          <a:p>
            <a:pPr>
              <a:lnSpc>
                <a:spcPct val="150000"/>
              </a:lnSpc>
            </a:pPr>
            <a:r>
              <a:rPr lang="en-IN" b="1" dirty="0" smtClean="0"/>
              <a:t>public </a:t>
            </a:r>
            <a:r>
              <a:rPr lang="en-IN" b="1" dirty="0" err="1"/>
              <a:t>HashSet</a:t>
            </a:r>
            <a:r>
              <a:rPr lang="en-IN" b="1" dirty="0"/>
              <a:t>() {</a:t>
            </a:r>
          </a:p>
          <a:p>
            <a:pPr>
              <a:lnSpc>
                <a:spcPct val="150000"/>
              </a:lnSpc>
            </a:pPr>
            <a:r>
              <a:rPr lang="en-IN" dirty="0"/>
              <a:t>        map = </a:t>
            </a:r>
            <a:r>
              <a:rPr lang="en-IN" b="1" dirty="0"/>
              <a:t>new </a:t>
            </a:r>
            <a:r>
              <a:rPr lang="en-IN" b="1" dirty="0" err="1"/>
              <a:t>HashMap</a:t>
            </a:r>
            <a:r>
              <a:rPr lang="en-IN" b="1" dirty="0"/>
              <a:t>&lt;&gt;();</a:t>
            </a:r>
          </a:p>
          <a:p>
            <a:pPr>
              <a:lnSpc>
                <a:spcPct val="150000"/>
              </a:lnSpc>
            </a:pPr>
            <a:r>
              <a:rPr lang="en-IN" dirty="0"/>
              <a:t>    </a:t>
            </a:r>
            <a:r>
              <a:rPr lang="en-IN" dirty="0" smtClean="0"/>
              <a:t>} </a:t>
            </a:r>
            <a:r>
              <a:rPr lang="en-IN" dirty="0" smtClean="0">
                <a:sym typeface="Wingdings" panose="05000000000000000000" pitchFamily="2" charset="2"/>
              </a:rPr>
              <a:t></a:t>
            </a:r>
            <a:r>
              <a:rPr lang="en-IN" dirty="0" smtClean="0"/>
              <a:t>Constructs </a:t>
            </a:r>
            <a:r>
              <a:rPr lang="en-IN" dirty="0"/>
              <a:t>a new, empty set; the backing &lt;</a:t>
            </a:r>
            <a:r>
              <a:rPr lang="en-IN" dirty="0" err="1"/>
              <a:t>tt</a:t>
            </a:r>
            <a:r>
              <a:rPr lang="en-IN" dirty="0"/>
              <a:t>&gt;</a:t>
            </a:r>
            <a:r>
              <a:rPr lang="en-IN" dirty="0" err="1"/>
              <a:t>HashMap</a:t>
            </a:r>
            <a:r>
              <a:rPr lang="en-IN" dirty="0"/>
              <a:t>&lt;/</a:t>
            </a:r>
            <a:r>
              <a:rPr lang="en-IN" dirty="0" err="1"/>
              <a:t>tt</a:t>
            </a:r>
            <a:r>
              <a:rPr lang="en-IN" dirty="0"/>
              <a:t>&gt; instance </a:t>
            </a:r>
            <a:r>
              <a:rPr lang="en-IN" dirty="0" smtClean="0"/>
              <a:t>has default </a:t>
            </a:r>
            <a:r>
              <a:rPr lang="en-IN" dirty="0"/>
              <a:t>initial capacity (16) and load factor (0.75</a:t>
            </a:r>
            <a:r>
              <a:rPr lang="en-IN" dirty="0" smtClean="0"/>
              <a:t>).</a:t>
            </a:r>
            <a:endParaRPr lang="en-IN" dirty="0"/>
          </a:p>
          <a:p>
            <a:pPr>
              <a:lnSpc>
                <a:spcPct val="150000"/>
              </a:lnSpc>
            </a:pPr>
            <a:r>
              <a:rPr lang="en-IN" b="1" dirty="0"/>
              <a:t>public </a:t>
            </a:r>
            <a:r>
              <a:rPr lang="en-IN" b="1" dirty="0" err="1"/>
              <a:t>HashSet</a:t>
            </a:r>
            <a:r>
              <a:rPr lang="en-IN" b="1" dirty="0"/>
              <a:t>(Collection&lt;? extends E&gt; c) {</a:t>
            </a:r>
          </a:p>
          <a:p>
            <a:pPr>
              <a:lnSpc>
                <a:spcPct val="150000"/>
              </a:lnSpc>
            </a:pPr>
            <a:r>
              <a:rPr lang="en-IN" dirty="0"/>
              <a:t>        map = </a:t>
            </a:r>
            <a:r>
              <a:rPr lang="en-IN" b="1" dirty="0"/>
              <a:t>new </a:t>
            </a:r>
            <a:r>
              <a:rPr lang="en-IN" b="1" dirty="0" err="1"/>
              <a:t>HashMap</a:t>
            </a:r>
            <a:r>
              <a:rPr lang="en-IN" b="1" dirty="0"/>
              <a:t>&lt;&gt;(</a:t>
            </a:r>
            <a:r>
              <a:rPr lang="en-IN" b="1" dirty="0" err="1"/>
              <a:t>Math.</a:t>
            </a:r>
            <a:r>
              <a:rPr lang="en-IN" b="1" i="1" dirty="0" err="1"/>
              <a:t>max</a:t>
            </a:r>
            <a:r>
              <a:rPr lang="en-IN" b="1" i="1" dirty="0"/>
              <a:t>((</a:t>
            </a:r>
            <a:r>
              <a:rPr lang="en-IN" b="1" i="1" dirty="0" err="1"/>
              <a:t>int</a:t>
            </a:r>
            <a:r>
              <a:rPr lang="en-IN" b="1" i="1" dirty="0"/>
              <a:t>) (</a:t>
            </a:r>
            <a:r>
              <a:rPr lang="en-IN" b="1" i="1" dirty="0" err="1"/>
              <a:t>c.size</a:t>
            </a:r>
            <a:r>
              <a:rPr lang="en-IN" b="1" i="1" dirty="0"/>
              <a:t>()/.75f) + 1, 16));</a:t>
            </a:r>
          </a:p>
          <a:p>
            <a:pPr>
              <a:lnSpc>
                <a:spcPct val="150000"/>
              </a:lnSpc>
            </a:pPr>
            <a:r>
              <a:rPr lang="en-IN" dirty="0"/>
              <a:t>        </a:t>
            </a:r>
            <a:r>
              <a:rPr lang="en-IN" dirty="0" err="1"/>
              <a:t>addAll</a:t>
            </a:r>
            <a:r>
              <a:rPr lang="en-IN" dirty="0"/>
              <a:t>(c);</a:t>
            </a:r>
          </a:p>
          <a:p>
            <a:pPr>
              <a:lnSpc>
                <a:spcPct val="150000"/>
              </a:lnSpc>
            </a:pPr>
            <a:r>
              <a:rPr lang="en-IN" dirty="0"/>
              <a:t>    }</a:t>
            </a:r>
          </a:p>
          <a:p>
            <a:pPr>
              <a:lnSpc>
                <a:spcPct val="150000"/>
              </a:lnSpc>
            </a:pPr>
            <a:endParaRPr lang="en-IN" dirty="0" smtClean="0">
              <a:sym typeface="Wingdings" panose="05000000000000000000" pitchFamily="2" charset="2"/>
            </a:endParaRPr>
          </a:p>
          <a:p>
            <a:pPr>
              <a:lnSpc>
                <a:spcPct val="150000"/>
              </a:lnSpc>
            </a:pPr>
            <a:endParaRPr lang="en-IN" dirty="0"/>
          </a:p>
        </p:txBody>
      </p:sp>
      <p:sp>
        <p:nvSpPr>
          <p:cNvPr id="3" name="Rectangle 2"/>
          <p:cNvSpPr/>
          <p:nvPr/>
        </p:nvSpPr>
        <p:spPr>
          <a:xfrm>
            <a:off x="316383" y="0"/>
            <a:ext cx="2521908" cy="923330"/>
          </a:xfrm>
          <a:prstGeom prst="rect">
            <a:avLst/>
          </a:prstGeom>
          <a:noFill/>
        </p:spPr>
        <p:txBody>
          <a:bodyPr wrap="none" lIns="91440" tIns="45720" rIns="91440" bIns="45720">
            <a:spAutoFit/>
          </a:bodyPr>
          <a:lstStyle/>
          <a:p>
            <a:pPr algn="ctr"/>
            <a:r>
              <a:rPr lang="en-US" sz="5400" b="1" cap="none"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HashSet</a:t>
            </a:r>
            <a:endPar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6114668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260648"/>
            <a:ext cx="2337563" cy="923330"/>
          </a:xfrm>
          <a:prstGeom prst="rect">
            <a:avLst/>
          </a:prstGeom>
          <a:noFill/>
        </p:spPr>
        <p:txBody>
          <a:bodyPr wrap="none" lIns="91440" tIns="45720" rIns="91440" bIns="45720">
            <a:spAutoFit/>
          </a:bodyPr>
          <a:lstStyle/>
          <a:p>
            <a:pPr algn="ctr"/>
            <a:r>
              <a:rPr lang="en-US" sz="5400" b="1" cap="none"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TreeSet</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372403" y="1196680"/>
            <a:ext cx="8208912" cy="646331"/>
          </a:xfrm>
          <a:prstGeom prst="rect">
            <a:avLst/>
          </a:prstGeom>
        </p:spPr>
        <p:txBody>
          <a:bodyPr wrap="square">
            <a:spAutoFit/>
          </a:bodyPr>
          <a:lstStyle/>
          <a:p>
            <a:r>
              <a:rPr lang="en-IN" dirty="0" err="1"/>
              <a:t>HashSet</a:t>
            </a:r>
            <a:r>
              <a:rPr lang="en-IN" dirty="0"/>
              <a:t> doesn't guaranteed any order while </a:t>
            </a:r>
            <a:r>
              <a:rPr lang="en-IN" b="1" dirty="0" err="1"/>
              <a:t>TreeSet</a:t>
            </a:r>
            <a:r>
              <a:rPr lang="en-IN" dirty="0"/>
              <a:t> maintains objects in Sorted order defined by either Comparable or Comparator method in Java.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03" y="1795011"/>
            <a:ext cx="8592085" cy="482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38727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8"/>
            <a:ext cx="8208912" cy="5632311"/>
          </a:xfrm>
          <a:prstGeom prst="rect">
            <a:avLst/>
          </a:prstGeom>
        </p:spPr>
        <p:txBody>
          <a:bodyPr wrap="square">
            <a:spAutoFit/>
          </a:bodyPr>
          <a:lstStyle/>
          <a:p>
            <a:r>
              <a:rPr lang="en-IN" dirty="0"/>
              <a:t> </a:t>
            </a:r>
            <a:r>
              <a:rPr lang="en-IN" b="1" dirty="0"/>
              <a:t>public </a:t>
            </a:r>
            <a:r>
              <a:rPr lang="en-IN" b="1" dirty="0" err="1"/>
              <a:t>TreeSet</a:t>
            </a:r>
            <a:r>
              <a:rPr lang="en-IN" b="1" dirty="0"/>
              <a:t>() {</a:t>
            </a:r>
          </a:p>
          <a:p>
            <a:r>
              <a:rPr lang="en-IN" dirty="0"/>
              <a:t>        </a:t>
            </a:r>
            <a:r>
              <a:rPr lang="en-IN" b="1" dirty="0"/>
              <a:t>this(new </a:t>
            </a:r>
            <a:r>
              <a:rPr lang="en-IN" b="1" dirty="0" err="1"/>
              <a:t>TreeMap</a:t>
            </a:r>
            <a:r>
              <a:rPr lang="en-IN" b="1" dirty="0"/>
              <a:t>&lt;</a:t>
            </a:r>
            <a:r>
              <a:rPr lang="en-IN" b="1" dirty="0" err="1"/>
              <a:t>E,Object</a:t>
            </a:r>
            <a:r>
              <a:rPr lang="en-IN" b="1" dirty="0"/>
              <a:t>&gt;());</a:t>
            </a:r>
          </a:p>
          <a:p>
            <a:r>
              <a:rPr lang="en-IN" dirty="0"/>
              <a:t>    }</a:t>
            </a:r>
            <a:r>
              <a:rPr lang="en-IN" dirty="0" smtClean="0"/>
              <a:t>It </a:t>
            </a:r>
            <a:r>
              <a:rPr lang="en-IN" dirty="0"/>
              <a:t>is used to construct an empty tree set that will be sorted in ascending order according to the natural order of the tree set</a:t>
            </a:r>
            <a:r>
              <a:rPr lang="en-IN" dirty="0" smtClean="0"/>
              <a:t>.</a:t>
            </a:r>
          </a:p>
          <a:p>
            <a:endParaRPr lang="en-IN" dirty="0"/>
          </a:p>
          <a:p>
            <a:r>
              <a:rPr lang="en-IN" b="1" dirty="0"/>
              <a:t>public </a:t>
            </a:r>
            <a:r>
              <a:rPr lang="en-IN" b="1" dirty="0" err="1"/>
              <a:t>TreeSet</a:t>
            </a:r>
            <a:r>
              <a:rPr lang="en-IN" b="1" dirty="0"/>
              <a:t>(Comparator&lt;? super E&gt; comparator) {</a:t>
            </a:r>
          </a:p>
          <a:p>
            <a:r>
              <a:rPr lang="en-IN" dirty="0"/>
              <a:t>        </a:t>
            </a:r>
            <a:r>
              <a:rPr lang="en-IN" b="1" dirty="0"/>
              <a:t>this(new </a:t>
            </a:r>
            <a:r>
              <a:rPr lang="en-IN" b="1" dirty="0" err="1"/>
              <a:t>TreeMap</a:t>
            </a:r>
            <a:r>
              <a:rPr lang="en-IN" b="1" dirty="0"/>
              <a:t>&lt;&gt;(comparator));</a:t>
            </a:r>
          </a:p>
          <a:p>
            <a:r>
              <a:rPr lang="en-IN" dirty="0"/>
              <a:t>    </a:t>
            </a:r>
            <a:r>
              <a:rPr lang="en-IN" dirty="0" smtClean="0"/>
              <a:t>}</a:t>
            </a:r>
          </a:p>
          <a:p>
            <a:r>
              <a:rPr lang="en-IN" dirty="0"/>
              <a:t>It is used to construct an empty tree set that will be sorted according to given </a:t>
            </a:r>
            <a:r>
              <a:rPr lang="en-IN" dirty="0" smtClean="0"/>
              <a:t>comparator</a:t>
            </a:r>
          </a:p>
          <a:p>
            <a:r>
              <a:rPr lang="en-IN" b="1" dirty="0"/>
              <a:t>public </a:t>
            </a:r>
            <a:r>
              <a:rPr lang="en-IN" b="1" dirty="0" err="1"/>
              <a:t>TreeSet</a:t>
            </a:r>
            <a:r>
              <a:rPr lang="en-IN" b="1" dirty="0"/>
              <a:t>(Collection&lt;? extends E&gt; c) {</a:t>
            </a:r>
          </a:p>
          <a:p>
            <a:r>
              <a:rPr lang="en-IN" dirty="0"/>
              <a:t>        </a:t>
            </a:r>
            <a:r>
              <a:rPr lang="en-IN" b="1" dirty="0"/>
              <a:t>this();</a:t>
            </a:r>
          </a:p>
          <a:p>
            <a:r>
              <a:rPr lang="en-IN" dirty="0"/>
              <a:t>        </a:t>
            </a:r>
            <a:r>
              <a:rPr lang="en-IN" dirty="0" err="1"/>
              <a:t>addAll</a:t>
            </a:r>
            <a:r>
              <a:rPr lang="en-IN" dirty="0"/>
              <a:t>(c);</a:t>
            </a:r>
          </a:p>
          <a:p>
            <a:r>
              <a:rPr lang="en-IN" dirty="0"/>
              <a:t>    </a:t>
            </a:r>
            <a:r>
              <a:rPr lang="en-IN" dirty="0" smtClean="0"/>
              <a:t>}</a:t>
            </a:r>
          </a:p>
          <a:p>
            <a:r>
              <a:rPr lang="en-IN" dirty="0"/>
              <a:t>It is used to build a new tree set that contains the elements of the collection c</a:t>
            </a:r>
            <a:r>
              <a:rPr lang="en-IN" dirty="0" smtClean="0"/>
              <a:t>.</a:t>
            </a:r>
            <a:endParaRPr lang="en-IN" dirty="0"/>
          </a:p>
          <a:p>
            <a:r>
              <a:rPr lang="en-IN" dirty="0"/>
              <a:t> </a:t>
            </a:r>
            <a:r>
              <a:rPr lang="en-IN" b="1" dirty="0"/>
              <a:t>public </a:t>
            </a:r>
            <a:r>
              <a:rPr lang="en-IN" b="1" dirty="0" err="1"/>
              <a:t>TreeSet</a:t>
            </a:r>
            <a:r>
              <a:rPr lang="en-IN" b="1" dirty="0"/>
              <a:t>(</a:t>
            </a:r>
            <a:r>
              <a:rPr lang="en-IN" b="1" dirty="0" err="1"/>
              <a:t>SortedSet</a:t>
            </a:r>
            <a:r>
              <a:rPr lang="en-IN" b="1" dirty="0"/>
              <a:t>&lt;E&gt; s) {</a:t>
            </a:r>
          </a:p>
          <a:p>
            <a:r>
              <a:rPr lang="en-IN" dirty="0"/>
              <a:t>        </a:t>
            </a:r>
            <a:r>
              <a:rPr lang="en-IN" b="1" dirty="0"/>
              <a:t>this(</a:t>
            </a:r>
            <a:r>
              <a:rPr lang="en-IN" b="1" dirty="0" err="1"/>
              <a:t>s.comparator</a:t>
            </a:r>
            <a:r>
              <a:rPr lang="en-IN" b="1" dirty="0"/>
              <a:t>());</a:t>
            </a:r>
          </a:p>
          <a:p>
            <a:r>
              <a:rPr lang="en-IN" dirty="0"/>
              <a:t>        </a:t>
            </a:r>
            <a:r>
              <a:rPr lang="en-IN" dirty="0" err="1"/>
              <a:t>addAll</a:t>
            </a:r>
            <a:r>
              <a:rPr lang="en-IN" dirty="0"/>
              <a:t>(s);</a:t>
            </a:r>
          </a:p>
          <a:p>
            <a:r>
              <a:rPr lang="en-IN" dirty="0"/>
              <a:t>    </a:t>
            </a:r>
            <a:r>
              <a:rPr lang="en-IN" dirty="0" smtClean="0"/>
              <a:t>}</a:t>
            </a:r>
          </a:p>
          <a:p>
            <a:r>
              <a:rPr lang="en-IN" dirty="0"/>
              <a:t>It is used to build a </a:t>
            </a:r>
            <a:r>
              <a:rPr lang="en-IN" dirty="0" err="1"/>
              <a:t>TreeSet</a:t>
            </a:r>
            <a:r>
              <a:rPr lang="en-IN" dirty="0"/>
              <a:t> that contains the elements of the given </a:t>
            </a:r>
            <a:r>
              <a:rPr lang="en-IN" dirty="0" err="1"/>
              <a:t>SortedSet</a:t>
            </a:r>
            <a:r>
              <a:rPr lang="en-IN" dirty="0"/>
              <a:t>.</a:t>
            </a:r>
          </a:p>
        </p:txBody>
      </p:sp>
    </p:spTree>
    <p:extLst>
      <p:ext uri="{BB962C8B-B14F-4D97-AF65-F5344CB8AC3E}">
        <p14:creationId xmlns:p14="http://schemas.microsoft.com/office/powerpoint/2010/main" val="4007911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881063"/>
            <a:ext cx="8294687" cy="509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425389"/>
            <a:ext cx="3168352" cy="2803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39552" y="188640"/>
            <a:ext cx="6408712" cy="400110"/>
          </a:xfrm>
          <a:prstGeom prst="rect">
            <a:avLst/>
          </a:prstGeom>
          <a:noFill/>
        </p:spPr>
        <p:txBody>
          <a:bodyPr wrap="square" rtlCol="0">
            <a:spAutoFit/>
          </a:bodyPr>
          <a:lstStyle/>
          <a:p>
            <a:r>
              <a:rPr lang="en-IN" sz="2000" u="sng" dirty="0" smtClean="0"/>
              <a:t>Before implementing Comparable&lt;&gt; in Dog </a:t>
            </a:r>
            <a:endParaRPr lang="en-IN" sz="2000" u="sng" dirty="0"/>
          </a:p>
        </p:txBody>
      </p:sp>
    </p:spTree>
    <p:extLst>
      <p:ext uri="{BB962C8B-B14F-4D97-AF65-F5344CB8AC3E}">
        <p14:creationId xmlns:p14="http://schemas.microsoft.com/office/powerpoint/2010/main" val="15202896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20072" y="4509120"/>
            <a:ext cx="2808312" cy="792088"/>
          </a:xfrm>
          <a:prstGeom prst="rect">
            <a:avLst/>
          </a:prstGeom>
          <a:solidFill>
            <a:schemeClr val="bg1"/>
          </a:solid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9" y="908720"/>
            <a:ext cx="8816107" cy="534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589882"/>
            <a:ext cx="3797500" cy="3071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79512" y="212053"/>
            <a:ext cx="8830494" cy="707886"/>
          </a:xfrm>
          <a:prstGeom prst="rect">
            <a:avLst/>
          </a:prstGeom>
        </p:spPr>
        <p:txBody>
          <a:bodyPr wrap="none">
            <a:spAutoFit/>
          </a:bodyPr>
          <a:lstStyle/>
          <a:p>
            <a:pPr marL="342900" indent="-342900">
              <a:buFont typeface="Arial" panose="020B0604020202020204" pitchFamily="34" charset="0"/>
              <a:buChar char="•"/>
            </a:pPr>
            <a:r>
              <a:rPr lang="en-IN" sz="2000" u="sng" dirty="0" smtClean="0"/>
              <a:t>After implementing </a:t>
            </a:r>
            <a:r>
              <a:rPr lang="en-IN" sz="2000" u="sng" dirty="0"/>
              <a:t>Comparable&lt;&gt; in </a:t>
            </a:r>
            <a:r>
              <a:rPr lang="en-IN" sz="2000" u="sng" dirty="0" smtClean="0"/>
              <a:t>Dog</a:t>
            </a:r>
          </a:p>
          <a:p>
            <a:pPr marL="342900" indent="-342900">
              <a:buFont typeface="Arial" panose="020B0604020202020204" pitchFamily="34" charset="0"/>
              <a:buChar char="•"/>
            </a:pPr>
            <a:r>
              <a:rPr lang="en-IN" sz="2000" dirty="0" smtClean="0"/>
              <a:t>Output executed in order to id. Since id is compared in overridden </a:t>
            </a:r>
            <a:r>
              <a:rPr lang="en-IN" sz="2000" dirty="0" err="1" smtClean="0"/>
              <a:t>compareTo</a:t>
            </a:r>
            <a:r>
              <a:rPr lang="en-IN" sz="2000" dirty="0" smtClean="0"/>
              <a:t>() </a:t>
            </a:r>
            <a:endParaRPr lang="en-IN" sz="2000" dirty="0"/>
          </a:p>
        </p:txBody>
      </p:sp>
      <p:cxnSp>
        <p:nvCxnSpPr>
          <p:cNvPr id="4" name="Straight Connector 3"/>
          <p:cNvCxnSpPr/>
          <p:nvPr/>
        </p:nvCxnSpPr>
        <p:spPr>
          <a:xfrm>
            <a:off x="6444208" y="3284984"/>
            <a:ext cx="2016224"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220072" y="4509120"/>
            <a:ext cx="0" cy="792088"/>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220072" y="4509120"/>
            <a:ext cx="2736304" cy="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956376" y="4509120"/>
            <a:ext cx="0" cy="792088"/>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220072" y="5301208"/>
            <a:ext cx="2736304" cy="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7066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3212976"/>
            <a:ext cx="8820472" cy="3416320"/>
          </a:xfrm>
          <a:prstGeom prst="rect">
            <a:avLst/>
          </a:prstGeom>
          <a:noFill/>
        </p:spPr>
        <p:txBody>
          <a:bodyPr wrap="square" rtlCol="0">
            <a:spAutoFit/>
          </a:bodyPr>
          <a:lstStyle/>
          <a:p>
            <a:r>
              <a:rPr lang="en-IN" b="1" dirty="0" smtClean="0"/>
              <a:t>public </a:t>
            </a:r>
            <a:r>
              <a:rPr lang="en-IN" b="1" dirty="0"/>
              <a:t>void </a:t>
            </a:r>
            <a:r>
              <a:rPr lang="en-IN" b="1" dirty="0" err="1"/>
              <a:t>trimToSize</a:t>
            </a:r>
            <a:r>
              <a:rPr lang="en-IN" b="1" dirty="0"/>
              <a:t>() {</a:t>
            </a:r>
          </a:p>
          <a:p>
            <a:r>
              <a:rPr lang="en-IN" dirty="0" smtClean="0"/>
              <a:t>}</a:t>
            </a:r>
          </a:p>
          <a:p>
            <a:r>
              <a:rPr lang="en-IN" dirty="0"/>
              <a:t> </a:t>
            </a:r>
            <a:r>
              <a:rPr lang="en-IN" dirty="0" smtClean="0"/>
              <a:t>Trims </a:t>
            </a:r>
            <a:r>
              <a:rPr lang="en-IN" dirty="0"/>
              <a:t>the capacity of this &lt;</a:t>
            </a:r>
            <a:r>
              <a:rPr lang="en-IN" dirty="0" err="1"/>
              <a:t>tt</a:t>
            </a:r>
            <a:r>
              <a:rPr lang="en-IN" dirty="0"/>
              <a:t>&gt;</a:t>
            </a:r>
            <a:r>
              <a:rPr lang="en-IN" dirty="0" err="1"/>
              <a:t>ArrayList</a:t>
            </a:r>
            <a:r>
              <a:rPr lang="en-IN" dirty="0"/>
              <a:t>&lt;/</a:t>
            </a:r>
            <a:r>
              <a:rPr lang="en-IN" dirty="0" err="1"/>
              <a:t>tt</a:t>
            </a:r>
            <a:r>
              <a:rPr lang="en-IN" dirty="0"/>
              <a:t>&gt; instance to be </a:t>
            </a:r>
            <a:r>
              <a:rPr lang="en-IN" dirty="0" smtClean="0"/>
              <a:t>the </a:t>
            </a:r>
            <a:r>
              <a:rPr lang="en-IN" dirty="0"/>
              <a:t>list's current size.  An application can use this operation to </a:t>
            </a:r>
            <a:r>
              <a:rPr lang="en-IN" dirty="0" smtClean="0"/>
              <a:t>minimize the </a:t>
            </a:r>
            <a:r>
              <a:rPr lang="en-IN" dirty="0"/>
              <a:t>storage of an &lt;</a:t>
            </a:r>
            <a:r>
              <a:rPr lang="en-IN" dirty="0" err="1"/>
              <a:t>tt</a:t>
            </a:r>
            <a:r>
              <a:rPr lang="en-IN" dirty="0"/>
              <a:t>&gt;</a:t>
            </a:r>
            <a:r>
              <a:rPr lang="en-IN" dirty="0" err="1"/>
              <a:t>ArrayList</a:t>
            </a:r>
            <a:r>
              <a:rPr lang="en-IN" dirty="0"/>
              <a:t>&lt;/</a:t>
            </a:r>
            <a:r>
              <a:rPr lang="en-IN" dirty="0" err="1"/>
              <a:t>tt</a:t>
            </a:r>
            <a:r>
              <a:rPr lang="en-IN" dirty="0"/>
              <a:t>&gt; instance.</a:t>
            </a:r>
          </a:p>
          <a:p>
            <a:endParaRPr lang="en-IN" dirty="0"/>
          </a:p>
          <a:p>
            <a:endParaRPr lang="en-IN" dirty="0"/>
          </a:p>
          <a:p>
            <a:r>
              <a:rPr lang="en-IN" b="1" dirty="0" smtClean="0"/>
              <a:t>public </a:t>
            </a:r>
            <a:r>
              <a:rPr lang="en-IN" b="1" dirty="0"/>
              <a:t>void </a:t>
            </a:r>
            <a:r>
              <a:rPr lang="en-IN" b="1" dirty="0" err="1"/>
              <a:t>ensureCapacity</a:t>
            </a:r>
            <a:r>
              <a:rPr lang="en-IN" b="1" dirty="0"/>
              <a:t>(</a:t>
            </a:r>
            <a:r>
              <a:rPr lang="en-IN" b="1" dirty="0" err="1"/>
              <a:t>int</a:t>
            </a:r>
            <a:r>
              <a:rPr lang="en-IN" b="1" dirty="0"/>
              <a:t> </a:t>
            </a:r>
            <a:r>
              <a:rPr lang="en-IN" b="1" dirty="0" err="1"/>
              <a:t>minCapacity</a:t>
            </a:r>
            <a:r>
              <a:rPr lang="en-IN" b="1" dirty="0"/>
              <a:t>) {</a:t>
            </a:r>
          </a:p>
          <a:p>
            <a:r>
              <a:rPr lang="en-IN" dirty="0" smtClean="0"/>
              <a:t>}</a:t>
            </a:r>
          </a:p>
          <a:p>
            <a:r>
              <a:rPr lang="en-IN" dirty="0"/>
              <a:t> </a:t>
            </a:r>
            <a:r>
              <a:rPr lang="en-IN" dirty="0" smtClean="0"/>
              <a:t> </a:t>
            </a:r>
            <a:r>
              <a:rPr lang="en-IN" dirty="0"/>
              <a:t>Increases the capacity of this &lt;</a:t>
            </a:r>
            <a:r>
              <a:rPr lang="en-IN" dirty="0" err="1"/>
              <a:t>tt</a:t>
            </a:r>
            <a:r>
              <a:rPr lang="en-IN" dirty="0"/>
              <a:t>&gt;</a:t>
            </a:r>
            <a:r>
              <a:rPr lang="en-IN" dirty="0" err="1"/>
              <a:t>ArrayList</a:t>
            </a:r>
            <a:r>
              <a:rPr lang="en-IN" dirty="0"/>
              <a:t>&lt;/</a:t>
            </a:r>
            <a:r>
              <a:rPr lang="en-IN" dirty="0" err="1"/>
              <a:t>tt</a:t>
            </a:r>
            <a:r>
              <a:rPr lang="en-IN" dirty="0"/>
              <a:t>&gt; instance, </a:t>
            </a:r>
            <a:r>
              <a:rPr lang="en-IN" dirty="0" smtClean="0"/>
              <a:t>if necessary</a:t>
            </a:r>
            <a:r>
              <a:rPr lang="en-IN" dirty="0"/>
              <a:t>, to ensure that it can hold at least the number of </a:t>
            </a:r>
            <a:r>
              <a:rPr lang="en-IN" dirty="0" smtClean="0"/>
              <a:t>elements specified </a:t>
            </a:r>
            <a:r>
              <a:rPr lang="en-IN" dirty="0"/>
              <a:t>by the minimum capacity argument</a:t>
            </a:r>
            <a:r>
              <a:rPr lang="en-IN" dirty="0" smtClean="0"/>
              <a:t>. </a:t>
            </a:r>
            <a:r>
              <a:rPr lang="en-IN" b="1" dirty="0"/>
              <a:t>@</a:t>
            </a:r>
            <a:r>
              <a:rPr lang="en-IN" b="1" dirty="0" err="1"/>
              <a:t>param</a:t>
            </a:r>
            <a:r>
              <a:rPr lang="en-IN" b="1" dirty="0"/>
              <a:t>   </a:t>
            </a:r>
            <a:r>
              <a:rPr lang="en-IN" b="1" dirty="0" err="1"/>
              <a:t>minCapacity</a:t>
            </a:r>
            <a:r>
              <a:rPr lang="en-IN" b="1" dirty="0"/>
              <a:t>   the desired minimum </a:t>
            </a:r>
            <a:r>
              <a:rPr lang="en-IN" b="1" dirty="0" smtClean="0"/>
              <a:t>capacity</a:t>
            </a:r>
            <a:endParaRPr lang="en-IN" dirty="0"/>
          </a:p>
          <a:p>
            <a:endParaRPr lang="en-IN" dirty="0"/>
          </a:p>
        </p:txBody>
      </p:sp>
      <p:sp>
        <p:nvSpPr>
          <p:cNvPr id="4" name="Rectangle 3"/>
          <p:cNvSpPr/>
          <p:nvPr/>
        </p:nvSpPr>
        <p:spPr>
          <a:xfrm>
            <a:off x="323528" y="188640"/>
            <a:ext cx="2712409" cy="923330"/>
          </a:xfrm>
          <a:prstGeom prst="rect">
            <a:avLst/>
          </a:prstGeom>
          <a:noFill/>
        </p:spPr>
        <p:txBody>
          <a:bodyPr wrap="none" lIns="91440" tIns="45720" rIns="91440" bIns="45720">
            <a:spAutoFit/>
          </a:bodyPr>
          <a:lstStyle/>
          <a:p>
            <a:pPr algn="ctr"/>
            <a:r>
              <a:rPr lang="en-US" sz="5400" b="1" cap="none"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ArrayList</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3681594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94692"/>
            <a:ext cx="9144000" cy="3693319"/>
          </a:xfrm>
          <a:prstGeom prst="rect">
            <a:avLst/>
          </a:prstGeom>
        </p:spPr>
        <p:txBody>
          <a:bodyPr wrap="square">
            <a:spAutoFit/>
          </a:bodyPr>
          <a:lstStyle/>
          <a:p>
            <a:r>
              <a:rPr lang="en-IN" b="1" dirty="0"/>
              <a:t>public </a:t>
            </a:r>
            <a:r>
              <a:rPr lang="en-IN" b="1" dirty="0" err="1"/>
              <a:t>ArrayList</a:t>
            </a:r>
            <a:r>
              <a:rPr lang="en-IN" b="1" dirty="0"/>
              <a:t>(</a:t>
            </a:r>
            <a:r>
              <a:rPr lang="en-IN" b="1" dirty="0" err="1"/>
              <a:t>int</a:t>
            </a:r>
            <a:r>
              <a:rPr lang="en-IN" b="1" dirty="0"/>
              <a:t> </a:t>
            </a:r>
            <a:r>
              <a:rPr lang="en-IN" b="1" dirty="0" err="1"/>
              <a:t>initialCapacity</a:t>
            </a:r>
            <a:r>
              <a:rPr lang="en-IN" b="1" dirty="0"/>
              <a:t>) {</a:t>
            </a:r>
          </a:p>
          <a:p>
            <a:r>
              <a:rPr lang="en-IN" dirty="0" smtClean="0"/>
              <a:t>}</a:t>
            </a:r>
            <a:endParaRPr lang="en-IN" dirty="0"/>
          </a:p>
          <a:p>
            <a:endParaRPr lang="en-IN" dirty="0"/>
          </a:p>
          <a:p>
            <a:r>
              <a:rPr lang="en-IN" b="1" dirty="0" smtClean="0"/>
              <a:t>public </a:t>
            </a:r>
            <a:r>
              <a:rPr lang="en-IN" b="1" dirty="0" err="1"/>
              <a:t>ArrayList</a:t>
            </a:r>
            <a:r>
              <a:rPr lang="en-IN" b="1" dirty="0"/>
              <a:t>() {</a:t>
            </a:r>
          </a:p>
          <a:p>
            <a:r>
              <a:rPr lang="en-IN" dirty="0"/>
              <a:t>        </a:t>
            </a:r>
            <a:r>
              <a:rPr lang="en-IN" b="1" dirty="0" err="1"/>
              <a:t>this.elementData</a:t>
            </a:r>
            <a:r>
              <a:rPr lang="en-IN" b="1" dirty="0"/>
              <a:t> = </a:t>
            </a:r>
            <a:r>
              <a:rPr lang="en-IN" b="1" i="1" dirty="0"/>
              <a:t>DEFAULTCAPACITY_EMPTY_ELEMENTDATA;</a:t>
            </a:r>
          </a:p>
          <a:p>
            <a:r>
              <a:rPr lang="en-IN" dirty="0"/>
              <a:t>    </a:t>
            </a:r>
            <a:r>
              <a:rPr lang="en-IN" dirty="0" smtClean="0"/>
              <a:t>}</a:t>
            </a:r>
          </a:p>
          <a:p>
            <a:r>
              <a:rPr lang="en-IN" dirty="0" smtClean="0"/>
              <a:t>    </a:t>
            </a:r>
            <a:r>
              <a:rPr lang="en-IN" dirty="0"/>
              <a:t>Constructs an empty list with an initial capacity of ten</a:t>
            </a:r>
            <a:r>
              <a:rPr lang="en-IN" dirty="0" smtClean="0"/>
              <a:t>.</a:t>
            </a:r>
            <a:endParaRPr lang="en-IN" dirty="0"/>
          </a:p>
          <a:p>
            <a:endParaRPr lang="en-IN" dirty="0"/>
          </a:p>
          <a:p>
            <a:r>
              <a:rPr lang="en-IN" b="1" dirty="0" smtClean="0"/>
              <a:t>public </a:t>
            </a:r>
            <a:r>
              <a:rPr lang="en-IN" b="1" dirty="0" err="1"/>
              <a:t>ArrayList</a:t>
            </a:r>
            <a:r>
              <a:rPr lang="en-IN" b="1" dirty="0"/>
              <a:t>(Collection&lt;? extends E&gt; c) {</a:t>
            </a:r>
          </a:p>
          <a:p>
            <a:r>
              <a:rPr lang="en-IN" dirty="0" smtClean="0"/>
              <a:t>}</a:t>
            </a:r>
          </a:p>
          <a:p>
            <a:r>
              <a:rPr lang="en-IN" dirty="0"/>
              <a:t>  </a:t>
            </a:r>
            <a:r>
              <a:rPr lang="en-IN" dirty="0" smtClean="0"/>
              <a:t>Constructs </a:t>
            </a:r>
            <a:r>
              <a:rPr lang="en-IN" dirty="0"/>
              <a:t>a list containing the elements of the </a:t>
            </a:r>
            <a:r>
              <a:rPr lang="en-IN" dirty="0" smtClean="0"/>
              <a:t>specified collection</a:t>
            </a:r>
            <a:r>
              <a:rPr lang="en-IN" dirty="0"/>
              <a:t>, in the order they are returned by the </a:t>
            </a:r>
            <a:r>
              <a:rPr lang="en-IN" dirty="0" smtClean="0"/>
              <a:t>collection's </a:t>
            </a:r>
            <a:r>
              <a:rPr lang="en-IN" dirty="0"/>
              <a:t>iterator</a:t>
            </a:r>
            <a:r>
              <a:rPr lang="en-IN" dirty="0" smtClean="0"/>
              <a:t>.</a:t>
            </a:r>
            <a:r>
              <a:rPr lang="en-IN" b="1" dirty="0" smtClean="0"/>
              <a:t>@</a:t>
            </a:r>
            <a:r>
              <a:rPr lang="en-IN" b="1" dirty="0" err="1"/>
              <a:t>param</a:t>
            </a:r>
            <a:r>
              <a:rPr lang="en-IN" b="1" dirty="0"/>
              <a:t> c the collection whose elements are to be placed into this </a:t>
            </a:r>
            <a:r>
              <a:rPr lang="en-IN" b="1" dirty="0" smtClean="0"/>
              <a:t>list</a:t>
            </a:r>
            <a:r>
              <a:rPr lang="en-IN" dirty="0" smtClean="0"/>
              <a:t> </a:t>
            </a:r>
            <a:r>
              <a:rPr lang="en-IN" b="1" dirty="0"/>
              <a:t>@throws </a:t>
            </a:r>
            <a:r>
              <a:rPr lang="en-IN" b="1" dirty="0" err="1"/>
              <a:t>NullPointerException</a:t>
            </a:r>
            <a:r>
              <a:rPr lang="en-IN" b="1" dirty="0"/>
              <a:t> if the specified collection is </a:t>
            </a:r>
            <a:r>
              <a:rPr lang="en-IN" b="1" dirty="0" smtClean="0"/>
              <a:t>null</a:t>
            </a:r>
            <a:r>
              <a:rPr lang="en-IN" dirty="0"/>
              <a:t>.</a:t>
            </a:r>
            <a:endParaRPr lang="en-IN" b="1" dirty="0"/>
          </a:p>
        </p:txBody>
      </p:sp>
    </p:spTree>
    <p:extLst>
      <p:ext uri="{BB962C8B-B14F-4D97-AF65-F5344CB8AC3E}">
        <p14:creationId xmlns:p14="http://schemas.microsoft.com/office/powerpoint/2010/main" val="28886946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14696522"/>
              </p:ext>
            </p:extLst>
          </p:nvPr>
        </p:nvGraphicFramePr>
        <p:xfrm>
          <a:off x="15719" y="116632"/>
          <a:ext cx="8964488" cy="5963704"/>
        </p:xfrm>
        <a:graphic>
          <a:graphicData uri="http://schemas.openxmlformats.org/drawingml/2006/table">
            <a:tbl>
              <a:tblPr firstRow="1" bandRow="1">
                <a:tableStyleId>{21E4AEA4-8DFA-4A89-87EB-49C32662AFE0}</a:tableStyleId>
              </a:tblPr>
              <a:tblGrid>
                <a:gridCol w="1171905"/>
                <a:gridCol w="1224136"/>
                <a:gridCol w="965642"/>
                <a:gridCol w="1120561"/>
                <a:gridCol w="1120561"/>
                <a:gridCol w="1120561"/>
                <a:gridCol w="1120561"/>
                <a:gridCol w="1120561"/>
              </a:tblGrid>
              <a:tr h="792088">
                <a:tc>
                  <a:txBody>
                    <a:bodyPr/>
                    <a:lstStyle/>
                    <a:p>
                      <a:r>
                        <a:rPr lang="en-IN" dirty="0" smtClean="0"/>
                        <a:t>Collection</a:t>
                      </a:r>
                      <a:endParaRPr lang="en-IN" dirty="0"/>
                    </a:p>
                  </a:txBody>
                  <a:tcPr/>
                </a:tc>
                <a:tc>
                  <a:txBody>
                    <a:bodyPr/>
                    <a:lstStyle/>
                    <a:p>
                      <a:r>
                        <a:rPr lang="en-IN" dirty="0" smtClean="0"/>
                        <a:t>Overriding</a:t>
                      </a:r>
                      <a:endParaRPr lang="en-IN" dirty="0"/>
                    </a:p>
                  </a:txBody>
                  <a:tcPr/>
                </a:tc>
                <a:tc>
                  <a:txBody>
                    <a:bodyPr/>
                    <a:lstStyle/>
                    <a:p>
                      <a:r>
                        <a:rPr lang="en-IN" dirty="0" smtClean="0"/>
                        <a:t>Key</a:t>
                      </a:r>
                      <a:r>
                        <a:rPr lang="en-IN" baseline="0" dirty="0" smtClean="0"/>
                        <a:t> </a:t>
                      </a:r>
                    </a:p>
                    <a:p>
                      <a:r>
                        <a:rPr lang="en-IN" baseline="0" dirty="0" smtClean="0"/>
                        <a:t>value</a:t>
                      </a:r>
                      <a:endParaRPr lang="en-IN" dirty="0"/>
                    </a:p>
                  </a:txBody>
                  <a:tcPr/>
                </a:tc>
                <a:tc>
                  <a:txBody>
                    <a:bodyPr/>
                    <a:lstStyle/>
                    <a:p>
                      <a:r>
                        <a:rPr lang="en-IN" dirty="0" smtClean="0"/>
                        <a:t>Duplicate</a:t>
                      </a:r>
                    </a:p>
                    <a:p>
                      <a:r>
                        <a:rPr lang="en-IN" dirty="0" smtClean="0"/>
                        <a:t>Elements</a:t>
                      </a:r>
                      <a:endParaRPr lang="en-IN" dirty="0"/>
                    </a:p>
                  </a:txBody>
                  <a:tcPr/>
                </a:tc>
                <a:tc>
                  <a:txBody>
                    <a:bodyPr/>
                    <a:lstStyle/>
                    <a:p>
                      <a:r>
                        <a:rPr lang="en-IN" dirty="0" smtClean="0"/>
                        <a:t>Null element</a:t>
                      </a:r>
                      <a:endParaRPr lang="en-IN" dirty="0"/>
                    </a:p>
                  </a:txBody>
                  <a:tcPr/>
                </a:tc>
                <a:tc>
                  <a:txBody>
                    <a:bodyPr/>
                    <a:lstStyle/>
                    <a:p>
                      <a:r>
                        <a:rPr lang="en-IN" dirty="0" smtClean="0"/>
                        <a:t>Thread Safe</a:t>
                      </a:r>
                      <a:endParaRPr lang="en-IN" dirty="0"/>
                    </a:p>
                  </a:txBody>
                  <a:tcPr/>
                </a:tc>
                <a:tc>
                  <a:txBody>
                    <a:bodyPr/>
                    <a:lstStyle/>
                    <a:p>
                      <a:r>
                        <a:rPr lang="en-IN" dirty="0" smtClean="0"/>
                        <a:t>Load factor</a:t>
                      </a:r>
                      <a:endParaRPr lang="en-IN" dirty="0"/>
                    </a:p>
                  </a:txBody>
                  <a:tcPr/>
                </a:tc>
                <a:tc>
                  <a:txBody>
                    <a:bodyPr/>
                    <a:lstStyle/>
                    <a:p>
                      <a:r>
                        <a:rPr lang="en-IN" dirty="0" smtClean="0"/>
                        <a:t>Ensure capacity</a:t>
                      </a:r>
                      <a:endParaRPr lang="en-IN" dirty="0"/>
                    </a:p>
                  </a:txBody>
                  <a:tcPr/>
                </a:tc>
              </a:tr>
              <a:tr h="646452">
                <a:tc>
                  <a:txBody>
                    <a:bodyPr/>
                    <a:lstStyle/>
                    <a:p>
                      <a:r>
                        <a:rPr lang="en-IN" dirty="0" err="1" smtClean="0"/>
                        <a:t>ArrayList</a:t>
                      </a:r>
                      <a:endParaRPr lang="en-IN" dirty="0"/>
                    </a:p>
                  </a:txBody>
                  <a:tcPr/>
                </a:tc>
                <a:tc>
                  <a:txBody>
                    <a:bodyPr/>
                    <a:lstStyle/>
                    <a:p>
                      <a:r>
                        <a:rPr lang="en-IN" dirty="0" smtClean="0"/>
                        <a:t>Yes</a:t>
                      </a:r>
                      <a:endParaRPr lang="en-IN" dirty="0"/>
                    </a:p>
                  </a:txBody>
                  <a:tcPr/>
                </a:tc>
                <a:tc>
                  <a:txBody>
                    <a:bodyPr/>
                    <a:lstStyle/>
                    <a:p>
                      <a:r>
                        <a:rPr lang="en-IN" dirty="0" smtClean="0"/>
                        <a:t>no</a:t>
                      </a:r>
                      <a:endParaRPr lang="en-IN" dirty="0"/>
                    </a:p>
                  </a:txBody>
                  <a:tcPr/>
                </a:tc>
                <a:tc>
                  <a:txBody>
                    <a:bodyPr/>
                    <a:lstStyle/>
                    <a:p>
                      <a:r>
                        <a:rPr lang="en-IN" dirty="0" smtClean="0"/>
                        <a:t>Yes</a:t>
                      </a:r>
                      <a:endParaRPr lang="en-IN" dirty="0"/>
                    </a:p>
                  </a:txBody>
                  <a:tcPr/>
                </a:tc>
                <a:tc>
                  <a:txBody>
                    <a:bodyPr/>
                    <a:lstStyle/>
                    <a:p>
                      <a:r>
                        <a:rPr lang="en-IN" dirty="0" smtClean="0"/>
                        <a:t>yes</a:t>
                      </a:r>
                      <a:endParaRPr lang="en-IN" dirty="0"/>
                    </a:p>
                  </a:txBody>
                  <a:tcPr/>
                </a:tc>
                <a:tc>
                  <a:txBody>
                    <a:bodyPr/>
                    <a:lstStyle/>
                    <a:p>
                      <a:r>
                        <a:rPr lang="en-IN" dirty="0" smtClean="0"/>
                        <a:t>No</a:t>
                      </a:r>
                      <a:endParaRPr lang="en-IN" dirty="0"/>
                    </a:p>
                  </a:txBody>
                  <a:tcPr/>
                </a:tc>
                <a:tc>
                  <a:txBody>
                    <a:bodyPr/>
                    <a:lstStyle/>
                    <a:p>
                      <a:r>
                        <a:rPr lang="en-IN" dirty="0" smtClean="0"/>
                        <a:t>yes</a:t>
                      </a:r>
                      <a:endParaRPr lang="en-IN" dirty="0"/>
                    </a:p>
                  </a:txBody>
                  <a:tcPr/>
                </a:tc>
                <a:tc>
                  <a:txBody>
                    <a:bodyPr/>
                    <a:lstStyle/>
                    <a:p>
                      <a:r>
                        <a:rPr lang="en-IN" dirty="0" smtClean="0"/>
                        <a:t>Yes</a:t>
                      </a:r>
                      <a:endParaRPr lang="en-IN" dirty="0"/>
                    </a:p>
                  </a:txBody>
                  <a:tcPr/>
                </a:tc>
              </a:tr>
              <a:tr h="646452">
                <a:tc>
                  <a:txBody>
                    <a:bodyPr/>
                    <a:lstStyle/>
                    <a:p>
                      <a:r>
                        <a:rPr lang="en-IN" dirty="0" err="1" smtClean="0"/>
                        <a:t>LinkedList</a:t>
                      </a:r>
                      <a:endParaRPr lang="en-IN" dirty="0"/>
                    </a:p>
                  </a:txBody>
                  <a:tcPr/>
                </a:tc>
                <a:tc>
                  <a:txBody>
                    <a:bodyPr/>
                    <a:lstStyle/>
                    <a:p>
                      <a:r>
                        <a:rPr lang="en-IN" dirty="0" smtClean="0"/>
                        <a:t>Yes</a:t>
                      </a:r>
                      <a:endParaRPr lang="en-IN" dirty="0"/>
                    </a:p>
                  </a:txBody>
                  <a:tcPr/>
                </a:tc>
                <a:tc>
                  <a:txBody>
                    <a:bodyPr/>
                    <a:lstStyle/>
                    <a:p>
                      <a:r>
                        <a:rPr lang="en-IN" dirty="0" smtClean="0"/>
                        <a:t>No</a:t>
                      </a:r>
                      <a:endParaRPr lang="en-IN" dirty="0"/>
                    </a:p>
                  </a:txBody>
                  <a:tcPr/>
                </a:tc>
                <a:tc>
                  <a:txBody>
                    <a:bodyPr/>
                    <a:lstStyle/>
                    <a:p>
                      <a:r>
                        <a:rPr lang="en-IN" dirty="0" smtClean="0"/>
                        <a:t>Yes</a:t>
                      </a:r>
                      <a:endParaRPr lang="en-IN" dirty="0"/>
                    </a:p>
                  </a:txBody>
                  <a:tcPr/>
                </a:tc>
                <a:tc>
                  <a:txBody>
                    <a:bodyPr/>
                    <a:lstStyle/>
                    <a:p>
                      <a:r>
                        <a:rPr lang="en-IN" dirty="0" smtClean="0"/>
                        <a:t>Yes</a:t>
                      </a:r>
                      <a:endParaRPr lang="en-IN" dirty="0"/>
                    </a:p>
                  </a:txBody>
                  <a:tcPr/>
                </a:tc>
                <a:tc>
                  <a:txBody>
                    <a:bodyPr/>
                    <a:lstStyle/>
                    <a:p>
                      <a:r>
                        <a:rPr lang="en-IN" dirty="0" smtClean="0"/>
                        <a:t>No</a:t>
                      </a:r>
                      <a:endParaRPr lang="en-IN" dirty="0"/>
                    </a:p>
                  </a:txBody>
                  <a:tcPr/>
                </a:tc>
                <a:tc>
                  <a:txBody>
                    <a:bodyPr/>
                    <a:lstStyle/>
                    <a:p>
                      <a:endParaRPr lang="en-IN" dirty="0"/>
                    </a:p>
                  </a:txBody>
                  <a:tcPr/>
                </a:tc>
                <a:tc>
                  <a:txBody>
                    <a:bodyPr/>
                    <a:lstStyle/>
                    <a:p>
                      <a:endParaRPr lang="en-IN" dirty="0"/>
                    </a:p>
                  </a:txBody>
                  <a:tcPr/>
                </a:tc>
              </a:tr>
              <a:tr h="646452">
                <a:tc>
                  <a:txBody>
                    <a:bodyPr/>
                    <a:lstStyle/>
                    <a:p>
                      <a:r>
                        <a:rPr lang="en-IN" dirty="0" err="1" smtClean="0"/>
                        <a:t>HashSet</a:t>
                      </a:r>
                      <a:endParaRPr lang="en-IN" dirty="0"/>
                    </a:p>
                  </a:txBody>
                  <a:tcPr/>
                </a:tc>
                <a:tc>
                  <a:txBody>
                    <a:bodyPr/>
                    <a:lstStyle/>
                    <a:p>
                      <a:r>
                        <a:rPr lang="en-IN" dirty="0" smtClean="0"/>
                        <a:t>No</a:t>
                      </a:r>
                      <a:endParaRPr lang="en-IN" dirty="0"/>
                    </a:p>
                  </a:txBody>
                  <a:tcPr/>
                </a:tc>
                <a:tc>
                  <a:txBody>
                    <a:bodyPr/>
                    <a:lstStyle/>
                    <a:p>
                      <a:r>
                        <a:rPr lang="en-IN" dirty="0" smtClean="0"/>
                        <a:t>No</a:t>
                      </a:r>
                      <a:endParaRPr lang="en-IN" dirty="0"/>
                    </a:p>
                  </a:txBody>
                  <a:tcPr/>
                </a:tc>
                <a:tc>
                  <a:txBody>
                    <a:bodyPr/>
                    <a:lstStyle/>
                    <a:p>
                      <a:r>
                        <a:rPr lang="en-IN" dirty="0" smtClean="0"/>
                        <a:t>No</a:t>
                      </a:r>
                      <a:endParaRPr lang="en-IN" dirty="0"/>
                    </a:p>
                  </a:txBody>
                  <a:tcPr/>
                </a:tc>
                <a:tc>
                  <a:txBody>
                    <a:bodyPr/>
                    <a:lstStyle/>
                    <a:p>
                      <a:r>
                        <a:rPr lang="en-IN" dirty="0" smtClean="0"/>
                        <a:t>Yes</a:t>
                      </a:r>
                      <a:endParaRPr lang="en-IN" dirty="0"/>
                    </a:p>
                  </a:txBody>
                  <a:tcPr/>
                </a:tc>
                <a:tc>
                  <a:txBody>
                    <a:bodyPr/>
                    <a:lstStyle/>
                    <a:p>
                      <a:r>
                        <a:rPr lang="en-IN" dirty="0" smtClean="0"/>
                        <a:t>No</a:t>
                      </a:r>
                      <a:endParaRPr lang="en-IN" dirty="0"/>
                    </a:p>
                  </a:txBody>
                  <a:tcPr/>
                </a:tc>
                <a:tc>
                  <a:txBody>
                    <a:bodyPr/>
                    <a:lstStyle/>
                    <a:p>
                      <a:r>
                        <a:rPr lang="en-IN" dirty="0" smtClean="0"/>
                        <a:t>Yes</a:t>
                      </a:r>
                      <a:endParaRPr lang="en-IN" dirty="0"/>
                    </a:p>
                  </a:txBody>
                  <a:tcPr/>
                </a:tc>
                <a:tc>
                  <a:txBody>
                    <a:bodyPr/>
                    <a:lstStyle/>
                    <a:p>
                      <a:r>
                        <a:rPr lang="en-IN" dirty="0" smtClean="0"/>
                        <a:t>Yes</a:t>
                      </a:r>
                      <a:endParaRPr lang="en-IN" dirty="0"/>
                    </a:p>
                  </a:txBody>
                  <a:tcPr/>
                </a:tc>
              </a:tr>
              <a:tr h="646452">
                <a:tc>
                  <a:txBody>
                    <a:bodyPr/>
                    <a:lstStyle/>
                    <a:p>
                      <a:r>
                        <a:rPr lang="en-IN" dirty="0" err="1" smtClean="0"/>
                        <a:t>TreeSet</a:t>
                      </a:r>
                      <a:endParaRPr lang="en-IN" dirty="0"/>
                    </a:p>
                  </a:txBody>
                  <a:tcPr/>
                </a:tc>
                <a:tc>
                  <a:txBody>
                    <a:bodyPr/>
                    <a:lstStyle/>
                    <a:p>
                      <a:r>
                        <a:rPr lang="en-IN" dirty="0" smtClean="0"/>
                        <a:t>Yes</a:t>
                      </a:r>
                      <a:endParaRPr lang="en-IN" dirty="0"/>
                    </a:p>
                  </a:txBody>
                  <a:tcPr/>
                </a:tc>
                <a:tc>
                  <a:txBody>
                    <a:bodyPr/>
                    <a:lstStyle/>
                    <a:p>
                      <a:r>
                        <a:rPr lang="en-IN" dirty="0" smtClean="0"/>
                        <a:t>No</a:t>
                      </a:r>
                      <a:endParaRPr lang="en-IN" dirty="0"/>
                    </a:p>
                  </a:txBody>
                  <a:tcPr/>
                </a:tc>
                <a:tc>
                  <a:txBody>
                    <a:bodyPr/>
                    <a:lstStyle/>
                    <a:p>
                      <a:r>
                        <a:rPr lang="en-IN" dirty="0" smtClean="0"/>
                        <a:t>No</a:t>
                      </a:r>
                      <a:endParaRPr lang="en-IN" dirty="0"/>
                    </a:p>
                  </a:txBody>
                  <a:tcPr/>
                </a:tc>
                <a:tc>
                  <a:txBody>
                    <a:bodyPr/>
                    <a:lstStyle/>
                    <a:p>
                      <a:r>
                        <a:rPr lang="en-IN" dirty="0" smtClean="0"/>
                        <a:t>No</a:t>
                      </a:r>
                      <a:endParaRPr lang="en-IN" dirty="0"/>
                    </a:p>
                  </a:txBody>
                  <a:tcPr/>
                </a:tc>
                <a:tc>
                  <a:txBody>
                    <a:bodyPr/>
                    <a:lstStyle/>
                    <a:p>
                      <a:r>
                        <a:rPr lang="en-IN" dirty="0" smtClean="0"/>
                        <a:t>No</a:t>
                      </a:r>
                      <a:endParaRPr lang="en-IN" dirty="0"/>
                    </a:p>
                  </a:txBody>
                  <a:tcPr/>
                </a:tc>
                <a:tc>
                  <a:txBody>
                    <a:bodyPr/>
                    <a:lstStyle/>
                    <a:p>
                      <a:endParaRPr lang="en-IN" dirty="0"/>
                    </a:p>
                  </a:txBody>
                  <a:tcPr/>
                </a:tc>
                <a:tc>
                  <a:txBody>
                    <a:bodyPr/>
                    <a:lstStyle/>
                    <a:p>
                      <a:endParaRPr lang="en-IN" dirty="0"/>
                    </a:p>
                  </a:txBody>
                  <a:tcPr/>
                </a:tc>
              </a:tr>
              <a:tr h="646452">
                <a:tc>
                  <a:txBody>
                    <a:bodyPr/>
                    <a:lstStyle/>
                    <a:p>
                      <a:r>
                        <a:rPr lang="en-IN" dirty="0" err="1" smtClean="0"/>
                        <a:t>HashMap</a:t>
                      </a:r>
                      <a:endParaRPr lang="en-IN" dirty="0"/>
                    </a:p>
                  </a:txBody>
                  <a:tcPr/>
                </a:tc>
                <a:tc>
                  <a:txBody>
                    <a:bodyPr/>
                    <a:lstStyle/>
                    <a:p>
                      <a:r>
                        <a:rPr lang="en-IN" dirty="0" smtClean="0"/>
                        <a:t>No</a:t>
                      </a:r>
                      <a:endParaRPr lang="en-IN" dirty="0"/>
                    </a:p>
                  </a:txBody>
                  <a:tcPr/>
                </a:tc>
                <a:tc>
                  <a:txBody>
                    <a:bodyPr/>
                    <a:lstStyle/>
                    <a:p>
                      <a:r>
                        <a:rPr lang="en-IN" dirty="0" smtClean="0"/>
                        <a:t>Yes</a:t>
                      </a:r>
                      <a:endParaRPr lang="en-IN" dirty="0"/>
                    </a:p>
                  </a:txBody>
                  <a:tcPr/>
                </a:tc>
                <a:tc>
                  <a:txBody>
                    <a:bodyPr/>
                    <a:lstStyle/>
                    <a:p>
                      <a:r>
                        <a:rPr lang="en-IN" dirty="0" smtClean="0"/>
                        <a:t>No</a:t>
                      </a:r>
                      <a:endParaRPr lang="en-IN" dirty="0"/>
                    </a:p>
                  </a:txBody>
                  <a:tcPr/>
                </a:tc>
                <a:tc>
                  <a:txBody>
                    <a:bodyPr/>
                    <a:lstStyle/>
                    <a:p>
                      <a:r>
                        <a:rPr lang="en-IN" dirty="0" smtClean="0"/>
                        <a:t>Yes</a:t>
                      </a:r>
                      <a:endParaRPr lang="en-IN" dirty="0"/>
                    </a:p>
                  </a:txBody>
                  <a:tcPr/>
                </a:tc>
                <a:tc>
                  <a:txBody>
                    <a:bodyPr/>
                    <a:lstStyle/>
                    <a:p>
                      <a:r>
                        <a:rPr lang="en-IN" dirty="0" smtClean="0"/>
                        <a:t>No</a:t>
                      </a:r>
                      <a:endParaRPr lang="en-IN" dirty="0"/>
                    </a:p>
                  </a:txBody>
                  <a:tcPr/>
                </a:tc>
                <a:tc>
                  <a:txBody>
                    <a:bodyPr/>
                    <a:lstStyle/>
                    <a:p>
                      <a:r>
                        <a:rPr lang="en-IN" dirty="0" smtClean="0"/>
                        <a:t>Yes</a:t>
                      </a:r>
                      <a:endParaRPr lang="en-IN" dirty="0"/>
                    </a:p>
                  </a:txBody>
                  <a:tcPr/>
                </a:tc>
                <a:tc>
                  <a:txBody>
                    <a:bodyPr/>
                    <a:lstStyle/>
                    <a:p>
                      <a:r>
                        <a:rPr lang="en-IN" dirty="0" smtClean="0"/>
                        <a:t>Yes</a:t>
                      </a:r>
                      <a:endParaRPr lang="en-IN" dirty="0"/>
                    </a:p>
                  </a:txBody>
                  <a:tcPr/>
                </a:tc>
              </a:tr>
              <a:tr h="646452">
                <a:tc>
                  <a:txBody>
                    <a:bodyPr/>
                    <a:lstStyle/>
                    <a:p>
                      <a:r>
                        <a:rPr lang="en-IN" dirty="0" err="1" smtClean="0"/>
                        <a:t>TreeMap</a:t>
                      </a:r>
                      <a:endParaRPr lang="en-IN" dirty="0"/>
                    </a:p>
                  </a:txBody>
                  <a:tcPr/>
                </a:tc>
                <a:tc>
                  <a:txBody>
                    <a:bodyPr/>
                    <a:lstStyle/>
                    <a:p>
                      <a:r>
                        <a:rPr lang="en-IN" dirty="0" smtClean="0"/>
                        <a:t>Yes</a:t>
                      </a:r>
                      <a:endParaRPr lang="en-IN" dirty="0"/>
                    </a:p>
                  </a:txBody>
                  <a:tcPr/>
                </a:tc>
                <a:tc>
                  <a:txBody>
                    <a:bodyPr/>
                    <a:lstStyle/>
                    <a:p>
                      <a:r>
                        <a:rPr lang="en-IN" dirty="0" smtClean="0"/>
                        <a:t>Yes</a:t>
                      </a:r>
                      <a:endParaRPr lang="en-IN" dirty="0"/>
                    </a:p>
                  </a:txBody>
                  <a:tcPr/>
                </a:tc>
                <a:tc>
                  <a:txBody>
                    <a:bodyPr/>
                    <a:lstStyle/>
                    <a:p>
                      <a:r>
                        <a:rPr lang="en-IN" dirty="0" smtClean="0"/>
                        <a:t>No</a:t>
                      </a:r>
                      <a:endParaRPr lang="en-IN" dirty="0"/>
                    </a:p>
                  </a:txBody>
                  <a:tcPr/>
                </a:tc>
                <a:tc>
                  <a:txBody>
                    <a:bodyPr/>
                    <a:lstStyle/>
                    <a:p>
                      <a:r>
                        <a:rPr lang="en-IN" dirty="0" smtClean="0"/>
                        <a:t>No</a:t>
                      </a:r>
                      <a:endParaRPr lang="en-IN" dirty="0"/>
                    </a:p>
                  </a:txBody>
                  <a:tcPr/>
                </a:tc>
                <a:tc>
                  <a:txBody>
                    <a:bodyPr/>
                    <a:lstStyle/>
                    <a:p>
                      <a:r>
                        <a:rPr lang="en-IN" dirty="0" smtClean="0"/>
                        <a:t>No</a:t>
                      </a:r>
                      <a:endParaRPr lang="en-IN" dirty="0"/>
                    </a:p>
                  </a:txBody>
                  <a:tcPr/>
                </a:tc>
                <a:tc>
                  <a:txBody>
                    <a:bodyPr/>
                    <a:lstStyle/>
                    <a:p>
                      <a:endParaRPr lang="en-IN" dirty="0"/>
                    </a:p>
                  </a:txBody>
                  <a:tcPr/>
                </a:tc>
                <a:tc>
                  <a:txBody>
                    <a:bodyPr/>
                    <a:lstStyle/>
                    <a:p>
                      <a:endParaRPr lang="en-IN" dirty="0"/>
                    </a:p>
                  </a:txBody>
                  <a:tcPr/>
                </a:tc>
              </a:tr>
              <a:tr h="646452">
                <a:tc>
                  <a:txBody>
                    <a:bodyPr/>
                    <a:lstStyle/>
                    <a:p>
                      <a:r>
                        <a:rPr lang="en-IN" dirty="0" err="1" smtClean="0"/>
                        <a:t>Hashtable</a:t>
                      </a:r>
                      <a:endParaRPr lang="en-IN" dirty="0"/>
                    </a:p>
                  </a:txBody>
                  <a:tcPr/>
                </a:tc>
                <a:tc>
                  <a:txBody>
                    <a:bodyPr/>
                    <a:lstStyle/>
                    <a:p>
                      <a:r>
                        <a:rPr lang="en-IN" dirty="0" smtClean="0"/>
                        <a:t>No</a:t>
                      </a:r>
                      <a:endParaRPr lang="en-IN" dirty="0"/>
                    </a:p>
                  </a:txBody>
                  <a:tcPr/>
                </a:tc>
                <a:tc>
                  <a:txBody>
                    <a:bodyPr/>
                    <a:lstStyle/>
                    <a:p>
                      <a:r>
                        <a:rPr lang="en-IN" dirty="0" smtClean="0"/>
                        <a:t>Yes</a:t>
                      </a:r>
                      <a:endParaRPr lang="en-IN" dirty="0"/>
                    </a:p>
                  </a:txBody>
                  <a:tcPr/>
                </a:tc>
                <a:tc>
                  <a:txBody>
                    <a:bodyPr/>
                    <a:lstStyle/>
                    <a:p>
                      <a:r>
                        <a:rPr lang="en-IN" dirty="0" smtClean="0"/>
                        <a:t>No</a:t>
                      </a:r>
                      <a:endParaRPr lang="en-IN" dirty="0"/>
                    </a:p>
                  </a:txBody>
                  <a:tcPr/>
                </a:tc>
                <a:tc>
                  <a:txBody>
                    <a:bodyPr/>
                    <a:lstStyle/>
                    <a:p>
                      <a:r>
                        <a:rPr lang="en-IN" dirty="0" smtClean="0"/>
                        <a:t>No</a:t>
                      </a:r>
                      <a:endParaRPr lang="en-IN" dirty="0"/>
                    </a:p>
                  </a:txBody>
                  <a:tcPr/>
                </a:tc>
                <a:tc>
                  <a:txBody>
                    <a:bodyPr/>
                    <a:lstStyle/>
                    <a:p>
                      <a:r>
                        <a:rPr lang="en-IN" dirty="0" smtClean="0"/>
                        <a:t>Yes</a:t>
                      </a:r>
                      <a:endParaRPr lang="en-IN" dirty="0"/>
                    </a:p>
                  </a:txBody>
                  <a:tcPr/>
                </a:tc>
                <a:tc>
                  <a:txBody>
                    <a:bodyPr/>
                    <a:lstStyle/>
                    <a:p>
                      <a:r>
                        <a:rPr lang="en-IN" dirty="0" smtClean="0"/>
                        <a:t>Yes</a:t>
                      </a:r>
                      <a:endParaRPr lang="en-IN" dirty="0"/>
                    </a:p>
                  </a:txBody>
                  <a:tcPr/>
                </a:tc>
                <a:tc>
                  <a:txBody>
                    <a:bodyPr/>
                    <a:lstStyle/>
                    <a:p>
                      <a:r>
                        <a:rPr lang="en-IN" dirty="0" smtClean="0"/>
                        <a:t>Yes</a:t>
                      </a:r>
                      <a:endParaRPr lang="en-IN" dirty="0"/>
                    </a:p>
                  </a:txBody>
                  <a:tcPr/>
                </a:tc>
              </a:tr>
              <a:tr h="646452">
                <a:tc>
                  <a:txBody>
                    <a:bodyPr/>
                    <a:lstStyle/>
                    <a:p>
                      <a:r>
                        <a:rPr lang="en-IN" dirty="0" smtClean="0"/>
                        <a:t>Vector</a:t>
                      </a:r>
                      <a:endParaRPr lang="en-IN" dirty="0"/>
                    </a:p>
                  </a:txBody>
                  <a:tcPr/>
                </a:tc>
                <a:tc>
                  <a:txBody>
                    <a:bodyPr/>
                    <a:lstStyle/>
                    <a:p>
                      <a:r>
                        <a:rPr lang="en-IN" dirty="0" smtClean="0"/>
                        <a:t>yes</a:t>
                      </a:r>
                      <a:endParaRPr lang="en-IN" dirty="0"/>
                    </a:p>
                  </a:txBody>
                  <a:tcPr/>
                </a:tc>
                <a:tc>
                  <a:txBody>
                    <a:bodyPr/>
                    <a:lstStyle/>
                    <a:p>
                      <a:r>
                        <a:rPr lang="en-IN" dirty="0" smtClean="0"/>
                        <a:t>No</a:t>
                      </a:r>
                      <a:endParaRPr lang="en-IN" dirty="0"/>
                    </a:p>
                  </a:txBody>
                  <a:tcPr/>
                </a:tc>
                <a:tc>
                  <a:txBody>
                    <a:bodyPr/>
                    <a:lstStyle/>
                    <a:p>
                      <a:r>
                        <a:rPr lang="en-IN" dirty="0" smtClean="0"/>
                        <a:t>yes</a:t>
                      </a:r>
                      <a:endParaRPr lang="en-IN" dirty="0"/>
                    </a:p>
                  </a:txBody>
                  <a:tcPr/>
                </a:tc>
                <a:tc>
                  <a:txBody>
                    <a:bodyPr/>
                    <a:lstStyle/>
                    <a:p>
                      <a:r>
                        <a:rPr lang="en-IN" dirty="0" smtClean="0"/>
                        <a:t>Yes</a:t>
                      </a:r>
                      <a:endParaRPr lang="en-IN" dirty="0"/>
                    </a:p>
                  </a:txBody>
                  <a:tcPr/>
                </a:tc>
                <a:tc>
                  <a:txBody>
                    <a:bodyPr/>
                    <a:lstStyle/>
                    <a:p>
                      <a:r>
                        <a:rPr lang="en-IN" dirty="0" smtClean="0"/>
                        <a:t>Yes</a:t>
                      </a:r>
                      <a:endParaRPr lang="en-IN" dirty="0"/>
                    </a:p>
                  </a:txBody>
                  <a:tcPr/>
                </a:tc>
                <a:tc>
                  <a:txBody>
                    <a:bodyPr/>
                    <a:lstStyle/>
                    <a:p>
                      <a:r>
                        <a:rPr lang="en-IN" dirty="0" smtClean="0"/>
                        <a:t>yes</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152476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4572000" cy="1200329"/>
          </a:xfrm>
          <a:prstGeom prst="rect">
            <a:avLst/>
          </a:prstGeom>
        </p:spPr>
        <p:txBody>
          <a:bodyPr>
            <a:spAutoFit/>
          </a:bodyPr>
          <a:lstStyle/>
          <a:p>
            <a:r>
              <a:rPr lang="en-IN" b="1" dirty="0">
                <a:solidFill>
                  <a:schemeClr val="accent2"/>
                </a:solidFill>
              </a:rPr>
              <a:t>public </a:t>
            </a:r>
            <a:r>
              <a:rPr lang="en-IN" b="1" dirty="0" err="1">
                <a:solidFill>
                  <a:schemeClr val="accent2"/>
                </a:solidFill>
              </a:rPr>
              <a:t>StringBuffer</a:t>
            </a:r>
            <a:r>
              <a:rPr lang="en-IN" b="1" dirty="0">
                <a:solidFill>
                  <a:schemeClr val="accent2"/>
                </a:solidFill>
              </a:rPr>
              <a:t>(</a:t>
            </a:r>
            <a:r>
              <a:rPr lang="en-IN" b="1" dirty="0" err="1">
                <a:solidFill>
                  <a:schemeClr val="accent2"/>
                </a:solidFill>
              </a:rPr>
              <a:t>CharSequence</a:t>
            </a:r>
            <a:r>
              <a:rPr lang="en-IN" b="1" dirty="0">
                <a:solidFill>
                  <a:schemeClr val="accent2"/>
                </a:solidFill>
              </a:rPr>
              <a:t> </a:t>
            </a:r>
            <a:r>
              <a:rPr lang="en-IN" b="1" dirty="0" err="1">
                <a:solidFill>
                  <a:schemeClr val="accent2"/>
                </a:solidFill>
              </a:rPr>
              <a:t>seq</a:t>
            </a:r>
            <a:r>
              <a:rPr lang="en-IN" b="1" dirty="0">
                <a:solidFill>
                  <a:schemeClr val="accent2"/>
                </a:solidFill>
              </a:rPr>
              <a:t>) {</a:t>
            </a:r>
          </a:p>
          <a:p>
            <a:r>
              <a:rPr lang="en-IN" b="1" dirty="0">
                <a:solidFill>
                  <a:schemeClr val="accent2"/>
                </a:solidFill>
              </a:rPr>
              <a:t>        this(</a:t>
            </a:r>
            <a:r>
              <a:rPr lang="en-IN" b="1" dirty="0" err="1">
                <a:solidFill>
                  <a:schemeClr val="accent2"/>
                </a:solidFill>
              </a:rPr>
              <a:t>seq.length</a:t>
            </a:r>
            <a:r>
              <a:rPr lang="en-IN" b="1" dirty="0">
                <a:solidFill>
                  <a:schemeClr val="accent2"/>
                </a:solidFill>
              </a:rPr>
              <a:t>() + 16);</a:t>
            </a:r>
          </a:p>
          <a:p>
            <a:r>
              <a:rPr lang="en-IN" b="1" dirty="0">
                <a:solidFill>
                  <a:schemeClr val="accent2"/>
                </a:solidFill>
              </a:rPr>
              <a:t>        append(</a:t>
            </a:r>
            <a:r>
              <a:rPr lang="en-IN" b="1" dirty="0" err="1">
                <a:solidFill>
                  <a:schemeClr val="accent2"/>
                </a:solidFill>
              </a:rPr>
              <a:t>seq</a:t>
            </a:r>
            <a:r>
              <a:rPr lang="en-IN" b="1" dirty="0">
                <a:solidFill>
                  <a:schemeClr val="accent2"/>
                </a:solidFill>
              </a:rPr>
              <a:t>);</a:t>
            </a:r>
          </a:p>
          <a:p>
            <a:r>
              <a:rPr lang="en-IN" b="1" dirty="0">
                <a:solidFill>
                  <a:schemeClr val="accent2"/>
                </a:solidFill>
              </a:rPr>
              <a:t>    }</a:t>
            </a:r>
          </a:p>
        </p:txBody>
      </p:sp>
      <p:sp>
        <p:nvSpPr>
          <p:cNvPr id="3" name="Rectangle 2"/>
          <p:cNvSpPr/>
          <p:nvPr/>
        </p:nvSpPr>
        <p:spPr>
          <a:xfrm>
            <a:off x="0" y="1293989"/>
            <a:ext cx="4320480" cy="4524315"/>
          </a:xfrm>
          <a:prstGeom prst="rect">
            <a:avLst/>
          </a:prstGeom>
        </p:spPr>
        <p:txBody>
          <a:bodyPr wrap="square">
            <a:spAutoFit/>
          </a:bodyPr>
          <a:lstStyle/>
          <a:p>
            <a:r>
              <a:rPr lang="en-IN" dirty="0"/>
              <a:t> </a:t>
            </a:r>
            <a:r>
              <a:rPr lang="en-IN" dirty="0" smtClean="0"/>
              <a:t>    </a:t>
            </a:r>
            <a:r>
              <a:rPr lang="en-IN" dirty="0"/>
              <a:t>* Constructs a string buffer that contains the same characters</a:t>
            </a:r>
          </a:p>
          <a:p>
            <a:r>
              <a:rPr lang="en-IN" dirty="0"/>
              <a:t>     * as the specified {@code </a:t>
            </a:r>
            <a:r>
              <a:rPr lang="en-IN" dirty="0" err="1"/>
              <a:t>CharSequence</a:t>
            </a:r>
            <a:r>
              <a:rPr lang="en-IN" dirty="0"/>
              <a:t>}. The initial capacity of</a:t>
            </a:r>
          </a:p>
          <a:p>
            <a:r>
              <a:rPr lang="en-IN" dirty="0"/>
              <a:t>     * the string buffer is {@code 16} plus the length of the</a:t>
            </a:r>
          </a:p>
          <a:p>
            <a:r>
              <a:rPr lang="en-IN" dirty="0"/>
              <a:t>     * {@code </a:t>
            </a:r>
            <a:r>
              <a:rPr lang="en-IN" dirty="0" err="1"/>
              <a:t>CharSequence</a:t>
            </a:r>
            <a:r>
              <a:rPr lang="en-IN" dirty="0"/>
              <a:t>} argument.</a:t>
            </a:r>
          </a:p>
          <a:p>
            <a:r>
              <a:rPr lang="en-IN" dirty="0"/>
              <a:t>     * &lt;p&gt;</a:t>
            </a:r>
          </a:p>
          <a:p>
            <a:r>
              <a:rPr lang="en-IN" dirty="0"/>
              <a:t>     * If the length of the specified {@code </a:t>
            </a:r>
            <a:r>
              <a:rPr lang="en-IN" dirty="0" err="1"/>
              <a:t>CharSequence</a:t>
            </a:r>
            <a:r>
              <a:rPr lang="en-IN" dirty="0"/>
              <a:t>} is</a:t>
            </a:r>
          </a:p>
          <a:p>
            <a:r>
              <a:rPr lang="en-IN" dirty="0"/>
              <a:t>     * less than or equal to zero, then an empty buffer of capacity</a:t>
            </a:r>
          </a:p>
          <a:p>
            <a:r>
              <a:rPr lang="en-IN" dirty="0"/>
              <a:t>     * {@code 16} is returned</a:t>
            </a:r>
            <a:r>
              <a:rPr lang="en-IN" dirty="0" smtClean="0"/>
              <a:t>.</a:t>
            </a:r>
            <a:endParaRPr lang="en-IN" dirty="0"/>
          </a:p>
          <a:p>
            <a:r>
              <a:rPr lang="en-IN" dirty="0"/>
              <a:t>     * </a:t>
            </a:r>
            <a:r>
              <a:rPr lang="en-IN" b="1" dirty="0"/>
              <a:t>@</a:t>
            </a:r>
            <a:r>
              <a:rPr lang="en-IN" b="1" dirty="0" err="1"/>
              <a:t>param</a:t>
            </a:r>
            <a:r>
              <a:rPr lang="en-IN" b="1" dirty="0"/>
              <a:t>      </a:t>
            </a:r>
            <a:r>
              <a:rPr lang="en-IN" b="1" dirty="0" err="1"/>
              <a:t>seq</a:t>
            </a:r>
            <a:r>
              <a:rPr lang="en-IN" b="1" dirty="0"/>
              <a:t>   the sequence to copy.</a:t>
            </a:r>
          </a:p>
          <a:p>
            <a:r>
              <a:rPr lang="en-IN" dirty="0"/>
              <a:t>     * </a:t>
            </a:r>
            <a:r>
              <a:rPr lang="en-IN" b="1" dirty="0"/>
              <a:t>@since 1.5</a:t>
            </a:r>
          </a:p>
          <a:p>
            <a:endParaRPr lang="en-IN" dirty="0"/>
          </a:p>
        </p:txBody>
      </p:sp>
      <p:sp>
        <p:nvSpPr>
          <p:cNvPr id="5" name="Rectangle 4"/>
          <p:cNvSpPr/>
          <p:nvPr/>
        </p:nvSpPr>
        <p:spPr>
          <a:xfrm>
            <a:off x="5004048" y="114183"/>
            <a:ext cx="4572000" cy="1200329"/>
          </a:xfrm>
          <a:prstGeom prst="rect">
            <a:avLst/>
          </a:prstGeom>
        </p:spPr>
        <p:txBody>
          <a:bodyPr>
            <a:spAutoFit/>
          </a:bodyPr>
          <a:lstStyle/>
          <a:p>
            <a:r>
              <a:rPr lang="en-IN" dirty="0"/>
              <a:t> </a:t>
            </a:r>
            <a:r>
              <a:rPr lang="en-IN" b="1" dirty="0">
                <a:solidFill>
                  <a:schemeClr val="accent2"/>
                </a:solidFill>
              </a:rPr>
              <a:t>public </a:t>
            </a:r>
            <a:r>
              <a:rPr lang="en-IN" b="1" dirty="0" err="1">
                <a:solidFill>
                  <a:schemeClr val="accent2"/>
                </a:solidFill>
              </a:rPr>
              <a:t>StringBuilder</a:t>
            </a:r>
            <a:r>
              <a:rPr lang="en-IN" b="1" dirty="0">
                <a:solidFill>
                  <a:schemeClr val="accent2"/>
                </a:solidFill>
              </a:rPr>
              <a:t>(</a:t>
            </a:r>
            <a:r>
              <a:rPr lang="en-IN" b="1" dirty="0" err="1">
                <a:solidFill>
                  <a:schemeClr val="accent2"/>
                </a:solidFill>
              </a:rPr>
              <a:t>CharSequence</a:t>
            </a:r>
            <a:r>
              <a:rPr lang="en-IN" b="1" dirty="0">
                <a:solidFill>
                  <a:schemeClr val="accent2"/>
                </a:solidFill>
              </a:rPr>
              <a:t> </a:t>
            </a:r>
            <a:r>
              <a:rPr lang="en-IN" b="1" dirty="0" err="1">
                <a:solidFill>
                  <a:schemeClr val="accent2"/>
                </a:solidFill>
              </a:rPr>
              <a:t>seq</a:t>
            </a:r>
            <a:r>
              <a:rPr lang="en-IN" b="1" dirty="0">
                <a:solidFill>
                  <a:schemeClr val="accent2"/>
                </a:solidFill>
              </a:rPr>
              <a:t>) {</a:t>
            </a:r>
          </a:p>
          <a:p>
            <a:r>
              <a:rPr lang="en-IN" b="1" dirty="0">
                <a:solidFill>
                  <a:schemeClr val="accent2"/>
                </a:solidFill>
              </a:rPr>
              <a:t>        this(</a:t>
            </a:r>
            <a:r>
              <a:rPr lang="en-IN" b="1" dirty="0" err="1">
                <a:solidFill>
                  <a:schemeClr val="accent2"/>
                </a:solidFill>
              </a:rPr>
              <a:t>seq.length</a:t>
            </a:r>
            <a:r>
              <a:rPr lang="en-IN" b="1" dirty="0">
                <a:solidFill>
                  <a:schemeClr val="accent2"/>
                </a:solidFill>
              </a:rPr>
              <a:t>() + 16);</a:t>
            </a:r>
          </a:p>
          <a:p>
            <a:r>
              <a:rPr lang="en-IN" b="1" dirty="0">
                <a:solidFill>
                  <a:schemeClr val="accent2"/>
                </a:solidFill>
              </a:rPr>
              <a:t>        append(</a:t>
            </a:r>
            <a:r>
              <a:rPr lang="en-IN" b="1" dirty="0" err="1">
                <a:solidFill>
                  <a:schemeClr val="accent2"/>
                </a:solidFill>
              </a:rPr>
              <a:t>seq</a:t>
            </a:r>
            <a:r>
              <a:rPr lang="en-IN" b="1" dirty="0">
                <a:solidFill>
                  <a:schemeClr val="accent2"/>
                </a:solidFill>
              </a:rPr>
              <a:t>);</a:t>
            </a:r>
          </a:p>
          <a:p>
            <a:r>
              <a:rPr lang="en-IN" b="1" dirty="0">
                <a:solidFill>
                  <a:schemeClr val="accent2"/>
                </a:solidFill>
              </a:rPr>
              <a:t>    }</a:t>
            </a:r>
          </a:p>
        </p:txBody>
      </p:sp>
    </p:spTree>
    <p:extLst>
      <p:ext uri="{BB962C8B-B14F-4D97-AF65-F5344CB8AC3E}">
        <p14:creationId xmlns:p14="http://schemas.microsoft.com/office/powerpoint/2010/main" val="40009853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6632"/>
            <a:ext cx="8336000"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JAVA LAMBDA EXPRESSIONS</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TextBox 2"/>
          <p:cNvSpPr txBox="1"/>
          <p:nvPr/>
        </p:nvSpPr>
        <p:spPr>
          <a:xfrm>
            <a:off x="0" y="1412776"/>
            <a:ext cx="9144000" cy="420435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dirty="0" smtClean="0"/>
              <a:t>New features of java 8.</a:t>
            </a:r>
          </a:p>
          <a:p>
            <a:pPr marL="285750" indent="-285750">
              <a:lnSpc>
                <a:spcPct val="150000"/>
              </a:lnSpc>
              <a:buFont typeface="Wingdings" panose="05000000000000000000" pitchFamily="2" charset="2"/>
              <a:buChar char="q"/>
            </a:pPr>
            <a:r>
              <a:rPr lang="en-IN" dirty="0" smtClean="0"/>
              <a:t>It provides clear and concise way to represent functional interface using an expression.</a:t>
            </a:r>
          </a:p>
          <a:p>
            <a:pPr marL="285750" indent="-285750">
              <a:lnSpc>
                <a:spcPct val="150000"/>
              </a:lnSpc>
              <a:buFont typeface="Wingdings" panose="05000000000000000000" pitchFamily="2" charset="2"/>
              <a:buChar char="q"/>
            </a:pPr>
            <a:r>
              <a:rPr lang="en-IN" dirty="0" smtClean="0"/>
              <a:t>It helps to iterate, filter and extract data from collection.</a:t>
            </a:r>
          </a:p>
          <a:p>
            <a:pPr marL="285750" indent="-285750">
              <a:lnSpc>
                <a:spcPct val="150000"/>
              </a:lnSpc>
              <a:buFont typeface="Wingdings" panose="05000000000000000000" pitchFamily="2" charset="2"/>
              <a:buChar char="q"/>
            </a:pPr>
            <a:r>
              <a:rPr lang="en-IN" dirty="0" smtClean="0"/>
              <a:t>The lambda expression is used to provide the implementation of  a functional interface.</a:t>
            </a:r>
          </a:p>
          <a:p>
            <a:pPr marL="285750" indent="-285750">
              <a:lnSpc>
                <a:spcPct val="150000"/>
              </a:lnSpc>
              <a:buFont typeface="Wingdings" panose="05000000000000000000" pitchFamily="2" charset="2"/>
              <a:buChar char="q"/>
            </a:pPr>
            <a:r>
              <a:rPr lang="en-IN" dirty="0" smtClean="0"/>
              <a:t>In case of lambda expression we don’t need to define the method again for providing the implementation.</a:t>
            </a:r>
          </a:p>
          <a:p>
            <a:pPr marL="285750" indent="-285750">
              <a:lnSpc>
                <a:spcPct val="150000"/>
              </a:lnSpc>
              <a:buFont typeface="Wingdings" panose="05000000000000000000" pitchFamily="2" charset="2"/>
              <a:buChar char="q"/>
            </a:pPr>
            <a:r>
              <a:rPr lang="en-IN" dirty="0" smtClean="0"/>
              <a:t>Providing less coding</a:t>
            </a:r>
          </a:p>
          <a:p>
            <a:pPr marL="285750" indent="-285750">
              <a:lnSpc>
                <a:spcPct val="150000"/>
              </a:lnSpc>
              <a:buFont typeface="Wingdings" panose="05000000000000000000" pitchFamily="2" charset="2"/>
              <a:buChar char="q"/>
            </a:pPr>
            <a:r>
              <a:rPr lang="en-IN" dirty="0" smtClean="0"/>
              <a:t>Syntax: </a:t>
            </a:r>
            <a:endParaRPr lang="en-IN" dirty="0"/>
          </a:p>
          <a:p>
            <a:pPr marL="285750" indent="-285750">
              <a:lnSpc>
                <a:spcPct val="150000"/>
              </a:lnSpc>
              <a:buFont typeface="Wingdings" panose="05000000000000000000" pitchFamily="2" charset="2"/>
              <a:buChar char="q"/>
            </a:pPr>
            <a:r>
              <a:rPr lang="en-IN" dirty="0" smtClean="0"/>
              <a:t>Argument-list </a:t>
            </a:r>
            <a:r>
              <a:rPr lang="en-IN" dirty="0" smtClean="0">
                <a:sym typeface="Wingdings" panose="05000000000000000000" pitchFamily="2" charset="2"/>
              </a:rPr>
              <a:t> {body}</a:t>
            </a:r>
            <a:endParaRPr lang="en-IN" dirty="0" smtClean="0"/>
          </a:p>
          <a:p>
            <a:pPr marL="285750" indent="-285750">
              <a:lnSpc>
                <a:spcPct val="150000"/>
              </a:lnSpc>
              <a:buFont typeface="Wingdings" panose="05000000000000000000" pitchFamily="2" charset="2"/>
              <a:buChar char="q"/>
            </a:pPr>
            <a:endParaRPr lang="en-IN" dirty="0"/>
          </a:p>
        </p:txBody>
      </p:sp>
    </p:spTree>
    <p:extLst>
      <p:ext uri="{BB962C8B-B14F-4D97-AF65-F5344CB8AC3E}">
        <p14:creationId xmlns:p14="http://schemas.microsoft.com/office/powerpoint/2010/main" val="13162951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340768"/>
            <a:ext cx="8784976"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dirty="0" smtClean="0"/>
              <a:t>A thread is a single sequence of executable code with a larger program.</a:t>
            </a:r>
          </a:p>
          <a:p>
            <a:pPr marL="285750" indent="-285750">
              <a:lnSpc>
                <a:spcPct val="150000"/>
              </a:lnSpc>
              <a:buFont typeface="Wingdings" panose="05000000000000000000" pitchFamily="2" charset="2"/>
              <a:buChar char="q"/>
            </a:pPr>
            <a:r>
              <a:rPr lang="en-IN" dirty="0" smtClean="0"/>
              <a:t>The main thread that starts automatically when you run a  program .</a:t>
            </a:r>
          </a:p>
          <a:p>
            <a:pPr marL="285750" indent="-285750">
              <a:lnSpc>
                <a:spcPct val="150000"/>
              </a:lnSpc>
              <a:buFont typeface="Wingdings" panose="05000000000000000000" pitchFamily="2" charset="2"/>
              <a:buChar char="q"/>
            </a:pPr>
            <a:r>
              <a:rPr lang="en-IN" dirty="0" smtClean="0"/>
              <a:t>Java lets to create programs that start additional threads to perform specific tasks.</a:t>
            </a:r>
          </a:p>
          <a:p>
            <a:pPr marL="285750" indent="-285750">
              <a:lnSpc>
                <a:spcPct val="150000"/>
              </a:lnSpc>
              <a:buFont typeface="Wingdings" panose="05000000000000000000" pitchFamily="2" charset="2"/>
              <a:buChar char="q"/>
            </a:pPr>
            <a:r>
              <a:rPr lang="en-IN" dirty="0" smtClean="0"/>
              <a:t>Multiple programs are run </a:t>
            </a:r>
            <a:r>
              <a:rPr lang="en-IN" dirty="0" err="1" smtClean="0"/>
              <a:t>parrellaly</a:t>
            </a:r>
            <a:r>
              <a:rPr lang="en-IN" dirty="0" smtClean="0"/>
              <a:t>.</a:t>
            </a:r>
          </a:p>
          <a:p>
            <a:pPr marL="285750" indent="-285750">
              <a:lnSpc>
                <a:spcPct val="150000"/>
              </a:lnSpc>
              <a:buFont typeface="Wingdings" panose="05000000000000000000" pitchFamily="2" charset="2"/>
              <a:buChar char="q"/>
            </a:pPr>
            <a:endParaRPr lang="en-IN" dirty="0"/>
          </a:p>
          <a:p>
            <a:pPr marL="285750" indent="-285750">
              <a:lnSpc>
                <a:spcPct val="150000"/>
              </a:lnSpc>
              <a:buFont typeface="Wingdings" panose="05000000000000000000" pitchFamily="2" charset="2"/>
              <a:buChar char="q"/>
            </a:pPr>
            <a:endParaRPr lang="en-IN" dirty="0" smtClean="0"/>
          </a:p>
          <a:p>
            <a:pPr marL="285750" indent="-285750">
              <a:lnSpc>
                <a:spcPct val="150000"/>
              </a:lnSpc>
              <a:buFont typeface="Wingdings" panose="05000000000000000000" pitchFamily="2" charset="2"/>
              <a:buChar char="q"/>
            </a:pPr>
            <a:endParaRPr lang="en-IN" dirty="0" smtClean="0"/>
          </a:p>
          <a:p>
            <a:pPr marL="285750" indent="-285750">
              <a:lnSpc>
                <a:spcPct val="150000"/>
              </a:lnSpc>
              <a:buFont typeface="Wingdings" panose="05000000000000000000" pitchFamily="2" charset="2"/>
              <a:buChar char="q"/>
            </a:pPr>
            <a:r>
              <a:rPr lang="en-IN" dirty="0" smtClean="0"/>
              <a:t>Multithreading is a java feature that allows concurrent execution of two or more parts of a program for max utilization.</a:t>
            </a:r>
            <a:endParaRPr lang="en-IN" dirty="0"/>
          </a:p>
        </p:txBody>
      </p:sp>
      <p:sp>
        <p:nvSpPr>
          <p:cNvPr id="3" name="Rectangle 2"/>
          <p:cNvSpPr/>
          <p:nvPr/>
        </p:nvSpPr>
        <p:spPr>
          <a:xfrm>
            <a:off x="401605" y="188640"/>
            <a:ext cx="2568845" cy="830997"/>
          </a:xfrm>
          <a:prstGeom prst="rect">
            <a:avLst/>
          </a:prstGeom>
          <a:noFill/>
        </p:spPr>
        <p:txBody>
          <a:bodyPr wrap="none" lIns="91440" tIns="45720" rIns="91440" bIns="45720">
            <a:spAutoFit/>
          </a:bodyPr>
          <a:lstStyle/>
          <a:p>
            <a:pPr algn="ctr"/>
            <a:r>
              <a:rPr lang="en-US" sz="4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THREADS</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376007" y="3265609"/>
            <a:ext cx="4557979" cy="830997"/>
          </a:xfrm>
          <a:prstGeom prst="rect">
            <a:avLst/>
          </a:prstGeom>
          <a:noFill/>
        </p:spPr>
        <p:txBody>
          <a:bodyPr wrap="none" lIns="91440" tIns="45720" rIns="91440" bIns="45720">
            <a:spAutoFit/>
          </a:bodyPr>
          <a:lstStyle/>
          <a:p>
            <a:pPr algn="ctr"/>
            <a:r>
              <a:rPr lang="en-US" sz="48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MULTIHREADING</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9891791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5075941"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Threads Creation</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TextBox 2"/>
          <p:cNvSpPr txBox="1"/>
          <p:nvPr/>
        </p:nvSpPr>
        <p:spPr>
          <a:xfrm>
            <a:off x="323528" y="1772816"/>
            <a:ext cx="8568952" cy="4247317"/>
          </a:xfrm>
          <a:prstGeom prst="rect">
            <a:avLst/>
          </a:prstGeom>
          <a:noFill/>
        </p:spPr>
        <p:txBody>
          <a:bodyPr wrap="square" rtlCol="0">
            <a:spAutoFit/>
          </a:bodyPr>
          <a:lstStyle/>
          <a:p>
            <a:pPr>
              <a:lnSpc>
                <a:spcPct val="150000"/>
              </a:lnSpc>
            </a:pPr>
            <a:r>
              <a:rPr lang="en-IN" dirty="0" smtClean="0"/>
              <a:t>Threads can be created in two ways:</a:t>
            </a:r>
          </a:p>
          <a:p>
            <a:pPr marL="285750" indent="-285750">
              <a:lnSpc>
                <a:spcPct val="150000"/>
              </a:lnSpc>
              <a:buFont typeface="Wingdings" panose="05000000000000000000" pitchFamily="2" charset="2"/>
              <a:buChar char="q"/>
            </a:pPr>
            <a:r>
              <a:rPr lang="en-IN" dirty="0" smtClean="0"/>
              <a:t>By extending thread class</a:t>
            </a:r>
          </a:p>
          <a:p>
            <a:pPr marL="285750" indent="-285750">
              <a:lnSpc>
                <a:spcPct val="150000"/>
              </a:lnSpc>
              <a:buFont typeface="Wingdings" panose="05000000000000000000" pitchFamily="2" charset="2"/>
              <a:buChar char="q"/>
            </a:pPr>
            <a:r>
              <a:rPr lang="en-IN" dirty="0" smtClean="0"/>
              <a:t>By implementing runnable interface</a:t>
            </a:r>
          </a:p>
          <a:p>
            <a:pPr marL="285750" indent="-285750">
              <a:lnSpc>
                <a:spcPct val="150000"/>
              </a:lnSpc>
              <a:buFont typeface="Wingdings" panose="05000000000000000000" pitchFamily="2" charset="2"/>
              <a:buChar char="q"/>
            </a:pPr>
            <a:r>
              <a:rPr lang="en-IN" dirty="0" smtClean="0"/>
              <a:t>To start a thread start() method is invoked which internally invokes run().???</a:t>
            </a:r>
          </a:p>
          <a:p>
            <a:pPr>
              <a:lnSpc>
                <a:spcPct val="150000"/>
              </a:lnSpc>
            </a:pPr>
            <a:r>
              <a:rPr lang="en-IN" b="1" dirty="0">
                <a:solidFill>
                  <a:schemeClr val="accent2">
                    <a:lumMod val="75000"/>
                  </a:schemeClr>
                </a:solidFill>
              </a:rPr>
              <a:t>By extending thread class</a:t>
            </a:r>
          </a:p>
          <a:p>
            <a:pPr>
              <a:lnSpc>
                <a:spcPct val="150000"/>
              </a:lnSpc>
            </a:pPr>
            <a:r>
              <a:rPr lang="en-IN" dirty="0" smtClean="0"/>
              <a:t>Create a class that extends the </a:t>
            </a:r>
            <a:r>
              <a:rPr lang="en-IN" dirty="0" err="1" smtClean="0"/>
              <a:t>java.lang.Thread</a:t>
            </a:r>
            <a:r>
              <a:rPr lang="en-IN" dirty="0" smtClean="0"/>
              <a:t>.</a:t>
            </a:r>
          </a:p>
          <a:p>
            <a:pPr>
              <a:lnSpc>
                <a:spcPct val="150000"/>
              </a:lnSpc>
            </a:pPr>
            <a:r>
              <a:rPr lang="en-IN" dirty="0" smtClean="0"/>
              <a:t>This class overrides the run() method available in the Thread class</a:t>
            </a:r>
          </a:p>
          <a:p>
            <a:pPr>
              <a:lnSpc>
                <a:spcPct val="150000"/>
              </a:lnSpc>
            </a:pPr>
            <a:endParaRPr lang="en-IN" dirty="0" smtClean="0"/>
          </a:p>
          <a:p>
            <a:pPr>
              <a:lnSpc>
                <a:spcPct val="150000"/>
              </a:lnSpc>
            </a:pPr>
            <a:r>
              <a:rPr lang="en-IN" b="1" dirty="0">
                <a:solidFill>
                  <a:schemeClr val="accent2">
                    <a:lumMod val="75000"/>
                  </a:schemeClr>
                </a:solidFill>
              </a:rPr>
              <a:t>By implementing runnable </a:t>
            </a:r>
            <a:r>
              <a:rPr lang="en-IN" b="1" dirty="0" smtClean="0">
                <a:solidFill>
                  <a:schemeClr val="accent2">
                    <a:lumMod val="75000"/>
                  </a:schemeClr>
                </a:solidFill>
              </a:rPr>
              <a:t>interface</a:t>
            </a:r>
            <a:endParaRPr lang="en-IN" b="1" dirty="0">
              <a:solidFill>
                <a:schemeClr val="accent2">
                  <a:lumMod val="75000"/>
                </a:schemeClr>
              </a:solidFill>
            </a:endParaRPr>
          </a:p>
          <a:p>
            <a:pPr>
              <a:lnSpc>
                <a:spcPct val="150000"/>
              </a:lnSpc>
            </a:pPr>
            <a:r>
              <a:rPr lang="en-IN" dirty="0" smtClean="0"/>
              <a:t>Create a new class which implements Runnable interface and override run() method.</a:t>
            </a:r>
            <a:endParaRPr lang="en-IN" dirty="0"/>
          </a:p>
        </p:txBody>
      </p:sp>
    </p:spTree>
    <p:extLst>
      <p:ext uri="{BB962C8B-B14F-4D97-AF65-F5344CB8AC3E}">
        <p14:creationId xmlns:p14="http://schemas.microsoft.com/office/powerpoint/2010/main" val="24803405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620688"/>
            <a:ext cx="7920880" cy="4247317"/>
          </a:xfrm>
          <a:prstGeom prst="rect">
            <a:avLst/>
          </a:prstGeom>
          <a:noFill/>
        </p:spPr>
        <p:txBody>
          <a:bodyPr wrap="square" rtlCol="0">
            <a:spAutoFit/>
          </a:bodyPr>
          <a:lstStyle/>
          <a:p>
            <a:pPr>
              <a:lnSpc>
                <a:spcPct val="150000"/>
              </a:lnSpc>
            </a:pPr>
            <a:r>
              <a:rPr lang="en-IN" dirty="0" smtClean="0"/>
              <a:t>Thread Properties:</a:t>
            </a:r>
          </a:p>
          <a:p>
            <a:pPr>
              <a:lnSpc>
                <a:spcPct val="150000"/>
              </a:lnSpc>
            </a:pPr>
            <a:r>
              <a:rPr lang="en-IN" dirty="0" smtClean="0"/>
              <a:t>Thread Name </a:t>
            </a:r>
            <a:r>
              <a:rPr lang="en-IN" dirty="0" smtClean="0">
                <a:sym typeface="Wingdings" panose="05000000000000000000" pitchFamily="2" charset="2"/>
              </a:rPr>
              <a:t></a:t>
            </a:r>
            <a:r>
              <a:rPr lang="en-IN" dirty="0" smtClean="0"/>
              <a:t>Thread name can be created by programmer in order to identify </a:t>
            </a:r>
            <a:r>
              <a:rPr lang="en-IN" dirty="0" err="1" smtClean="0"/>
              <a:t>tthreads</a:t>
            </a:r>
            <a:endParaRPr lang="en-IN" dirty="0" smtClean="0"/>
          </a:p>
          <a:p>
            <a:pPr>
              <a:lnSpc>
                <a:spcPct val="150000"/>
              </a:lnSpc>
            </a:pPr>
            <a:r>
              <a:rPr lang="en-IN" dirty="0" smtClean="0"/>
              <a:t>Thread id</a:t>
            </a:r>
            <a:r>
              <a:rPr lang="en-IN" dirty="0" smtClean="0">
                <a:sym typeface="Wingdings" panose="05000000000000000000" pitchFamily="2" charset="2"/>
              </a:rPr>
              <a:t></a:t>
            </a:r>
            <a:r>
              <a:rPr lang="en-IN" dirty="0"/>
              <a:t>. It is a unique number which is </a:t>
            </a:r>
            <a:r>
              <a:rPr lang="en-IN" dirty="0" smtClean="0"/>
              <a:t>created </a:t>
            </a:r>
            <a:r>
              <a:rPr lang="en-IN" dirty="0"/>
              <a:t>and assigned by the thread scheduler to every single thread in order to identify </a:t>
            </a:r>
            <a:r>
              <a:rPr lang="en-IN" dirty="0" smtClean="0"/>
              <a:t>them </a:t>
            </a:r>
            <a:r>
              <a:rPr lang="en-IN" dirty="0"/>
              <a:t>uniquely</a:t>
            </a:r>
            <a:r>
              <a:rPr lang="en-IN" dirty="0" smtClean="0"/>
              <a:t>.</a:t>
            </a:r>
          </a:p>
          <a:p>
            <a:pPr>
              <a:lnSpc>
                <a:spcPct val="150000"/>
              </a:lnSpc>
            </a:pPr>
            <a:r>
              <a:rPr lang="en-IN" dirty="0" smtClean="0"/>
              <a:t>Thread Priority </a:t>
            </a:r>
            <a:r>
              <a:rPr lang="en-IN" dirty="0" smtClean="0">
                <a:sym typeface="Wingdings" panose="05000000000000000000" pitchFamily="2" charset="2"/>
              </a:rPr>
              <a:t></a:t>
            </a:r>
            <a:r>
              <a:rPr lang="en-IN" dirty="0" smtClean="0"/>
              <a:t>It</a:t>
            </a:r>
            <a:r>
              <a:rPr lang="en-IN" dirty="0" smtClean="0">
                <a:sym typeface="Wingdings" panose="05000000000000000000" pitchFamily="2" charset="2"/>
              </a:rPr>
              <a:t> is used by the thread scheduler to decide the order of execution of the given threads.</a:t>
            </a:r>
          </a:p>
          <a:p>
            <a:pPr>
              <a:lnSpc>
                <a:spcPct val="150000"/>
              </a:lnSpc>
            </a:pPr>
            <a:r>
              <a:rPr lang="en-IN" dirty="0" smtClean="0">
                <a:sym typeface="Wingdings" panose="05000000000000000000" pitchFamily="2" charset="2"/>
              </a:rPr>
              <a:t>It is an integer value ranging between 1-10 which can be set by using </a:t>
            </a:r>
            <a:r>
              <a:rPr lang="en-IN" dirty="0" err="1" smtClean="0">
                <a:sym typeface="Wingdings" panose="05000000000000000000" pitchFamily="2" charset="2"/>
              </a:rPr>
              <a:t>setPriority</a:t>
            </a:r>
            <a:r>
              <a:rPr lang="en-IN" dirty="0" smtClean="0">
                <a:sym typeface="Wingdings" panose="05000000000000000000" pitchFamily="2" charset="2"/>
              </a:rPr>
              <a:t>();</a:t>
            </a:r>
            <a:endParaRPr lang="en-IN" dirty="0" smtClean="0"/>
          </a:p>
          <a:p>
            <a:pPr>
              <a:lnSpc>
                <a:spcPct val="150000"/>
              </a:lnSpc>
            </a:pPr>
            <a:r>
              <a:rPr lang="en-IN" dirty="0" smtClean="0"/>
              <a:t>To make data in consistence then we have to use join, sleep or make method synchronized</a:t>
            </a:r>
            <a:endParaRPr lang="en-IN" dirty="0"/>
          </a:p>
        </p:txBody>
      </p:sp>
    </p:spTree>
    <p:extLst>
      <p:ext uri="{BB962C8B-B14F-4D97-AF65-F5344CB8AC3E}">
        <p14:creationId xmlns:p14="http://schemas.microsoft.com/office/powerpoint/2010/main" val="41674278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7704856" cy="563231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dirty="0" smtClean="0"/>
              <a:t>Thread method creates the system resources, necessary to run the thread, schedules the thread to run, and calls the thread’s run method.</a:t>
            </a:r>
          </a:p>
          <a:p>
            <a:pPr marL="285750" indent="-285750">
              <a:lnSpc>
                <a:spcPct val="150000"/>
              </a:lnSpc>
              <a:buFont typeface="Wingdings" panose="05000000000000000000" pitchFamily="2" charset="2"/>
              <a:buChar char="q"/>
            </a:pPr>
            <a:r>
              <a:rPr lang="en-IN" sz="2400" b="1" dirty="0" smtClean="0">
                <a:solidFill>
                  <a:schemeClr val="accent2">
                    <a:lumMod val="75000"/>
                  </a:schemeClr>
                </a:solidFill>
              </a:rPr>
              <a:t>States:</a:t>
            </a:r>
          </a:p>
          <a:p>
            <a:pPr marL="285750" indent="-285750">
              <a:lnSpc>
                <a:spcPct val="150000"/>
              </a:lnSpc>
              <a:buFont typeface="Wingdings" panose="05000000000000000000" pitchFamily="2" charset="2"/>
              <a:buChar char="q"/>
            </a:pPr>
            <a:r>
              <a:rPr lang="en-IN" dirty="0" smtClean="0"/>
              <a:t>New </a:t>
            </a:r>
            <a:r>
              <a:rPr lang="en-IN" dirty="0" smtClean="0">
                <a:sym typeface="Wingdings" panose="05000000000000000000" pitchFamily="2" charset="2"/>
              </a:rPr>
              <a:t>Thread that has no started yet</a:t>
            </a:r>
            <a:endParaRPr lang="en-IN" dirty="0" smtClean="0"/>
          </a:p>
          <a:p>
            <a:pPr marL="285750" indent="-285750">
              <a:lnSpc>
                <a:spcPct val="150000"/>
              </a:lnSpc>
              <a:buFont typeface="Wingdings" panose="05000000000000000000" pitchFamily="2" charset="2"/>
              <a:buChar char="q"/>
            </a:pPr>
            <a:r>
              <a:rPr lang="en-IN" dirty="0" smtClean="0"/>
              <a:t>Runnable </a:t>
            </a:r>
            <a:r>
              <a:rPr lang="en-IN" dirty="0" smtClean="0">
                <a:sym typeface="Wingdings" panose="05000000000000000000" pitchFamily="2" charset="2"/>
              </a:rPr>
              <a:t> </a:t>
            </a:r>
            <a:r>
              <a:rPr lang="en-IN" dirty="0"/>
              <a:t>When start() method is called on thread it enters runnable state</a:t>
            </a:r>
            <a:r>
              <a:rPr lang="en-IN" dirty="0" smtClean="0"/>
              <a:t>.</a:t>
            </a:r>
          </a:p>
          <a:p>
            <a:pPr>
              <a:lnSpc>
                <a:spcPct val="150000"/>
              </a:lnSpc>
            </a:pPr>
            <a:r>
              <a:rPr lang="en-IN" dirty="0" smtClean="0"/>
              <a:t>Running </a:t>
            </a:r>
            <a:r>
              <a:rPr lang="en-IN" dirty="0" smtClean="0">
                <a:sym typeface="Wingdings" panose="05000000000000000000" pitchFamily="2" charset="2"/>
              </a:rPr>
              <a:t></a:t>
            </a:r>
            <a:r>
              <a:rPr lang="en-IN" dirty="0"/>
              <a:t>Thread scheduler selects thread to go from</a:t>
            </a:r>
            <a:r>
              <a:rPr lang="en-IN" b="1" dirty="0"/>
              <a:t> </a:t>
            </a:r>
            <a:r>
              <a:rPr lang="en-IN" dirty="0"/>
              <a:t>runnable to running state. In running state Thread starts executing by entering run() method</a:t>
            </a:r>
            <a:r>
              <a:rPr lang="en-IN" dirty="0" smtClean="0"/>
              <a:t>.</a:t>
            </a:r>
            <a:r>
              <a:rPr lang="en-IN" b="1" dirty="0"/>
              <a:t> &gt;</a:t>
            </a:r>
            <a:r>
              <a:rPr lang="en-IN" dirty="0"/>
              <a:t>Thread scheduler selects thread from the runnable pool on basis of priority, if priority of two threads is same, threads are scheduled in unpredictable manner. Thread scheduler behaviour is completely unpredictable.</a:t>
            </a:r>
          </a:p>
          <a:p>
            <a:pPr>
              <a:lnSpc>
                <a:spcPct val="150000"/>
              </a:lnSpc>
            </a:pPr>
            <a:r>
              <a:rPr lang="en-IN" b="1" dirty="0"/>
              <a:t>&gt;</a:t>
            </a:r>
            <a:r>
              <a:rPr lang="en-IN" dirty="0"/>
              <a:t>When threads are in running state, </a:t>
            </a:r>
            <a:r>
              <a:rPr lang="en-IN" b="1" dirty="0"/>
              <a:t>yield()</a:t>
            </a:r>
            <a:r>
              <a:rPr lang="en-IN" dirty="0"/>
              <a:t> method can make thread to go in Runnable state.</a:t>
            </a:r>
          </a:p>
          <a:p>
            <a:pPr marL="285750" indent="-285750">
              <a:lnSpc>
                <a:spcPct val="150000"/>
              </a:lnSpc>
              <a:buFont typeface="Wingdings" panose="05000000000000000000" pitchFamily="2" charset="2"/>
              <a:buChar char="q"/>
            </a:pPr>
            <a:endParaRPr lang="en-IN" dirty="0" smtClean="0"/>
          </a:p>
        </p:txBody>
      </p:sp>
    </p:spTree>
    <p:extLst>
      <p:ext uri="{BB962C8B-B14F-4D97-AF65-F5344CB8AC3E}">
        <p14:creationId xmlns:p14="http://schemas.microsoft.com/office/powerpoint/2010/main" val="38700038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28179"/>
            <a:ext cx="8064896" cy="5493812"/>
          </a:xfrm>
          <a:prstGeom prst="rect">
            <a:avLst/>
          </a:prstGeom>
        </p:spPr>
        <p:txBody>
          <a:bodyPr wrap="square">
            <a:spAutoFit/>
          </a:bodyPr>
          <a:lstStyle/>
          <a:p>
            <a:pPr>
              <a:lnSpc>
                <a:spcPct val="150000"/>
              </a:lnSpc>
            </a:pPr>
            <a:r>
              <a:rPr lang="en-IN" dirty="0">
                <a:sym typeface="Wingdings" panose="05000000000000000000" pitchFamily="2" charset="2"/>
              </a:rPr>
              <a:t>Blocked  </a:t>
            </a:r>
            <a:r>
              <a:rPr lang="en-IN" dirty="0"/>
              <a:t>In this state a thread is not eligible to run. </a:t>
            </a:r>
          </a:p>
          <a:p>
            <a:pPr>
              <a:lnSpc>
                <a:spcPct val="150000"/>
              </a:lnSpc>
            </a:pPr>
            <a:r>
              <a:rPr lang="en-IN" dirty="0"/>
              <a:t>&gt;Thread is still alive, but currently it’s not eligible to run. In other words</a:t>
            </a:r>
            <a:r>
              <a:rPr lang="en-IN" dirty="0" smtClean="0"/>
              <a:t>.</a:t>
            </a:r>
            <a:r>
              <a:rPr lang="en-IN" dirty="0"/>
              <a:t/>
            </a:r>
            <a:br>
              <a:rPr lang="en-IN" dirty="0"/>
            </a:br>
            <a:r>
              <a:rPr lang="en-IN" b="1" dirty="0" smtClean="0"/>
              <a:t>&gt; </a:t>
            </a:r>
            <a:r>
              <a:rPr lang="en-IN" b="1" dirty="0"/>
              <a:t>How can Thread return from waiting to runnable state ?</a:t>
            </a:r>
            <a:endParaRPr lang="en-IN" dirty="0"/>
          </a:p>
          <a:p>
            <a:pPr>
              <a:lnSpc>
                <a:spcPct val="150000"/>
              </a:lnSpc>
            </a:pPr>
            <a:r>
              <a:rPr lang="en-IN" dirty="0"/>
              <a:t>  Once </a:t>
            </a:r>
            <a:r>
              <a:rPr lang="en-IN" b="1" dirty="0"/>
              <a:t>notify() or </a:t>
            </a:r>
            <a:r>
              <a:rPr lang="en-IN" b="1" dirty="0" err="1"/>
              <a:t>notifyAll</a:t>
            </a:r>
            <a:r>
              <a:rPr lang="en-IN" b="1" dirty="0"/>
              <a:t>()</a:t>
            </a:r>
            <a:r>
              <a:rPr lang="en-IN" dirty="0"/>
              <a:t> </a:t>
            </a:r>
            <a:r>
              <a:rPr lang="en-IN" u="sng" dirty="0">
                <a:hlinkClick r:id="rId2"/>
              </a:rPr>
              <a:t>method</a:t>
            </a:r>
            <a:r>
              <a:rPr lang="en-IN" dirty="0"/>
              <a:t> is called object monitor/lock becomes available and thread can again return to runnable state.</a:t>
            </a:r>
          </a:p>
          <a:p>
            <a:pPr>
              <a:lnSpc>
                <a:spcPct val="150000"/>
              </a:lnSpc>
            </a:pPr>
            <a:r>
              <a:rPr lang="en-IN" dirty="0" smtClean="0">
                <a:sym typeface="Wingdings" panose="05000000000000000000" pitchFamily="2" charset="2"/>
              </a:rPr>
              <a:t>Waiting </a:t>
            </a:r>
            <a:r>
              <a:rPr lang="en-IN" dirty="0">
                <a:sym typeface="Wingdings" panose="05000000000000000000" pitchFamily="2" charset="2"/>
              </a:rPr>
              <a:t> A thread waiting for another thread to perform. </a:t>
            </a:r>
            <a:endParaRPr lang="en-IN" dirty="0" smtClean="0">
              <a:sym typeface="Wingdings" panose="05000000000000000000" pitchFamily="2" charset="2"/>
            </a:endParaRPr>
          </a:p>
          <a:p>
            <a:pPr>
              <a:lnSpc>
                <a:spcPct val="150000"/>
              </a:lnSpc>
            </a:pPr>
            <a:r>
              <a:rPr lang="en-IN" b="1" dirty="0" smtClean="0"/>
              <a:t>&gt; </a:t>
            </a:r>
            <a:r>
              <a:rPr lang="en-IN" b="1" dirty="0"/>
              <a:t>How can Thread go from running to waiting state ?</a:t>
            </a:r>
            <a:endParaRPr lang="en-IN" dirty="0"/>
          </a:p>
          <a:p>
            <a:pPr>
              <a:lnSpc>
                <a:spcPct val="150000"/>
              </a:lnSpc>
            </a:pPr>
            <a:r>
              <a:rPr lang="en-IN" dirty="0"/>
              <a:t>  By calling </a:t>
            </a:r>
            <a:r>
              <a:rPr lang="en-IN" b="1" dirty="0"/>
              <a:t>wait()</a:t>
            </a:r>
            <a:r>
              <a:rPr lang="en-IN" dirty="0"/>
              <a:t> </a:t>
            </a:r>
            <a:r>
              <a:rPr lang="en-IN" u="sng" dirty="0">
                <a:hlinkClick r:id="rId3"/>
              </a:rPr>
              <a:t>method</a:t>
            </a:r>
            <a:r>
              <a:rPr lang="en-IN" dirty="0"/>
              <a:t> thread go from running to waiting state. In waiting state it will wait for other threads to release object monitor/lock. </a:t>
            </a:r>
            <a:r>
              <a:rPr lang="en-IN" dirty="0" smtClean="0">
                <a:sym typeface="Wingdings" panose="05000000000000000000" pitchFamily="2" charset="2"/>
              </a:rPr>
              <a:t>wait</a:t>
            </a:r>
            <a:r>
              <a:rPr lang="en-IN" dirty="0">
                <a:sym typeface="Wingdings" panose="05000000000000000000" pitchFamily="2" charset="2"/>
              </a:rPr>
              <a:t>(),notify(),</a:t>
            </a:r>
            <a:r>
              <a:rPr lang="en-IN" dirty="0" err="1">
                <a:sym typeface="Wingdings" panose="05000000000000000000" pitchFamily="2" charset="2"/>
              </a:rPr>
              <a:t>notifyAll</a:t>
            </a:r>
            <a:r>
              <a:rPr lang="en-IN" dirty="0">
                <a:sym typeface="Wingdings" panose="05000000000000000000" pitchFamily="2" charset="2"/>
              </a:rPr>
              <a:t>()</a:t>
            </a:r>
          </a:p>
          <a:p>
            <a:pPr marL="285750" indent="-285750">
              <a:lnSpc>
                <a:spcPct val="150000"/>
              </a:lnSpc>
              <a:buFont typeface="Wingdings" panose="05000000000000000000" pitchFamily="2" charset="2"/>
              <a:buChar char="q"/>
            </a:pPr>
            <a:r>
              <a:rPr lang="en-IN" dirty="0">
                <a:sym typeface="Wingdings" panose="05000000000000000000" pitchFamily="2" charset="2"/>
              </a:rPr>
              <a:t>Deadlock Threads blocked </a:t>
            </a:r>
            <a:r>
              <a:rPr lang="en-IN" dirty="0" smtClean="0">
                <a:sym typeface="Wingdings" panose="05000000000000000000" pitchFamily="2" charset="2"/>
              </a:rPr>
              <a:t>forever. Overcome ITC(Inter Thread Communication).wait(),notify(), </a:t>
            </a:r>
            <a:r>
              <a:rPr lang="en-IN" dirty="0" err="1" smtClean="0">
                <a:sym typeface="Wingdings" panose="05000000000000000000" pitchFamily="2" charset="2"/>
              </a:rPr>
              <a:t>notifyAll</a:t>
            </a:r>
            <a:r>
              <a:rPr lang="en-IN" dirty="0" smtClean="0">
                <a:sym typeface="Wingdings" panose="05000000000000000000" pitchFamily="2" charset="2"/>
              </a:rPr>
              <a:t>().</a:t>
            </a:r>
            <a:endParaRPr lang="en-IN" dirty="0">
              <a:sym typeface="Wingdings" panose="05000000000000000000" pitchFamily="2" charset="2"/>
            </a:endParaRPr>
          </a:p>
          <a:p>
            <a:pPr marL="285750" indent="-285750">
              <a:lnSpc>
                <a:spcPct val="150000"/>
              </a:lnSpc>
              <a:buFont typeface="Wingdings" panose="05000000000000000000" pitchFamily="2" charset="2"/>
              <a:buChar char="q"/>
            </a:pPr>
            <a:r>
              <a:rPr lang="en-IN" dirty="0">
                <a:sym typeface="Wingdings" panose="05000000000000000000" pitchFamily="2" charset="2"/>
              </a:rPr>
              <a:t>Terminated  </a:t>
            </a:r>
            <a:r>
              <a:rPr lang="en-IN" dirty="0"/>
              <a:t>A thread is considered dead when its run() method </a:t>
            </a:r>
            <a:r>
              <a:rPr lang="en-IN" dirty="0" smtClean="0"/>
              <a:t>completes. destroy</a:t>
            </a:r>
            <a:r>
              <a:rPr lang="en-IN" dirty="0"/>
              <a:t>() method puts thread directly into dead state. </a:t>
            </a:r>
          </a:p>
        </p:txBody>
      </p:sp>
    </p:spTree>
    <p:extLst>
      <p:ext uri="{BB962C8B-B14F-4D97-AF65-F5344CB8AC3E}">
        <p14:creationId xmlns:p14="http://schemas.microsoft.com/office/powerpoint/2010/main" val="27065880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68761"/>
            <a:ext cx="9036496"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17362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3711" y="1209881"/>
            <a:ext cx="8748464" cy="295786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dirty="0" smtClean="0"/>
              <a:t>In many cases concurrently running threads share data and two threads try to do operations on the same variables at the same time. This often results in corrupt data as two threads try to operate on the same data.</a:t>
            </a:r>
          </a:p>
          <a:p>
            <a:pPr marL="285750" indent="-285750">
              <a:lnSpc>
                <a:spcPct val="150000"/>
              </a:lnSpc>
              <a:buFont typeface="Wingdings" panose="05000000000000000000" pitchFamily="2" charset="2"/>
              <a:buChar char="q"/>
            </a:pPr>
            <a:r>
              <a:rPr lang="en-IN" dirty="0" smtClean="0"/>
              <a:t>A popular solution is to provide some kind of lock primitive</a:t>
            </a:r>
          </a:p>
          <a:p>
            <a:pPr marL="285750" indent="-285750">
              <a:lnSpc>
                <a:spcPct val="150000"/>
              </a:lnSpc>
              <a:buFont typeface="Wingdings" panose="05000000000000000000" pitchFamily="2" charset="2"/>
              <a:buChar char="q"/>
            </a:pPr>
            <a:endParaRPr lang="en-IN" dirty="0"/>
          </a:p>
          <a:p>
            <a:pPr marL="285750" indent="-285750">
              <a:lnSpc>
                <a:spcPct val="150000"/>
              </a:lnSpc>
              <a:buFont typeface="Wingdings" panose="05000000000000000000" pitchFamily="2" charset="2"/>
              <a:buChar char="q"/>
            </a:pPr>
            <a:endParaRPr lang="en-IN" dirty="0"/>
          </a:p>
          <a:p>
            <a:pPr marL="285750" indent="-285750">
              <a:lnSpc>
                <a:spcPct val="150000"/>
              </a:lnSpc>
              <a:buFont typeface="Wingdings" panose="05000000000000000000" pitchFamily="2" charset="2"/>
              <a:buChar char="q"/>
            </a:pP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811173757"/>
              </p:ext>
            </p:extLst>
          </p:nvPr>
        </p:nvGraphicFramePr>
        <p:xfrm>
          <a:off x="611560" y="3156822"/>
          <a:ext cx="7488832" cy="2021840"/>
        </p:xfrm>
        <a:graphic>
          <a:graphicData uri="http://schemas.openxmlformats.org/drawingml/2006/table">
            <a:tbl>
              <a:tblPr firstRow="1" bandRow="1">
                <a:tableStyleId>{21E4AEA4-8DFA-4A89-87EB-49C32662AFE0}</a:tableStyleId>
              </a:tblPr>
              <a:tblGrid>
                <a:gridCol w="3312368"/>
                <a:gridCol w="4176464"/>
              </a:tblGrid>
              <a:tr h="370840">
                <a:tc>
                  <a:txBody>
                    <a:bodyPr/>
                    <a:lstStyle/>
                    <a:p>
                      <a:r>
                        <a:rPr lang="en-IN" dirty="0" smtClean="0"/>
                        <a:t>run()</a:t>
                      </a:r>
                      <a:endParaRPr lang="en-IN" dirty="0"/>
                    </a:p>
                  </a:txBody>
                  <a:tcPr/>
                </a:tc>
                <a:tc>
                  <a:txBody>
                    <a:bodyPr/>
                    <a:lstStyle/>
                    <a:p>
                      <a:r>
                        <a:rPr lang="en-IN" dirty="0" smtClean="0"/>
                        <a:t>start()</a:t>
                      </a:r>
                      <a:endParaRPr lang="en-IN" dirty="0"/>
                    </a:p>
                  </a:txBody>
                  <a:tcPr/>
                </a:tc>
              </a:tr>
              <a:tr h="370840">
                <a:tc>
                  <a:txBody>
                    <a:bodyPr/>
                    <a:lstStyle/>
                    <a:p>
                      <a:r>
                        <a:rPr lang="en-IN" dirty="0" smtClean="0"/>
                        <a:t>New thread is not created when invoked</a:t>
                      </a:r>
                      <a:r>
                        <a:rPr lang="en-IN" baseline="0" dirty="0" smtClean="0"/>
                        <a:t> but executes</a:t>
                      </a:r>
                      <a:endParaRPr lang="en-IN" dirty="0"/>
                    </a:p>
                  </a:txBody>
                  <a:tcPr/>
                </a:tc>
                <a:tc>
                  <a:txBody>
                    <a:bodyPr/>
                    <a:lstStyle/>
                    <a:p>
                      <a:r>
                        <a:rPr lang="en-IN" dirty="0" smtClean="0"/>
                        <a:t>New</a:t>
                      </a:r>
                      <a:r>
                        <a:rPr lang="en-IN" baseline="0" dirty="0" smtClean="0"/>
                        <a:t> thread will be created when invoked and executes run()</a:t>
                      </a:r>
                      <a:endParaRPr lang="en-IN" dirty="0"/>
                    </a:p>
                  </a:txBody>
                  <a:tcPr/>
                </a:tc>
              </a:tr>
              <a:tr h="370840">
                <a:tc>
                  <a:txBody>
                    <a:bodyPr/>
                    <a:lstStyle/>
                    <a:p>
                      <a:r>
                        <a:rPr lang="en-IN" dirty="0" smtClean="0"/>
                        <a:t>run() can be called multiple times</a:t>
                      </a:r>
                      <a:endParaRPr lang="en-IN" dirty="0"/>
                    </a:p>
                  </a:txBody>
                  <a:tcPr/>
                </a:tc>
                <a:tc>
                  <a:txBody>
                    <a:bodyPr/>
                    <a:lstStyle/>
                    <a:p>
                      <a:r>
                        <a:rPr lang="en-IN" dirty="0" smtClean="0"/>
                        <a:t>start() can be called only once. Throws </a:t>
                      </a:r>
                      <a:r>
                        <a:rPr lang="en-IN" dirty="0" err="1" smtClean="0"/>
                        <a:t>illegalStartException</a:t>
                      </a:r>
                      <a:endParaRPr lang="en-IN" dirty="0"/>
                    </a:p>
                  </a:txBody>
                  <a:tcPr/>
                </a:tc>
              </a:tr>
              <a:tr h="370840">
                <a:tc>
                  <a:txBody>
                    <a:bodyPr/>
                    <a:lstStyle/>
                    <a:p>
                      <a:r>
                        <a:rPr lang="en-IN" dirty="0" smtClean="0"/>
                        <a:t>Defined in </a:t>
                      </a:r>
                      <a:r>
                        <a:rPr lang="en-IN" dirty="0" err="1" smtClean="0"/>
                        <a:t>java.lang.runnable</a:t>
                      </a:r>
                      <a:endParaRPr lang="en-IN" dirty="0"/>
                    </a:p>
                  </a:txBody>
                  <a:tcPr/>
                </a:tc>
                <a:tc>
                  <a:txBody>
                    <a:bodyPr/>
                    <a:lstStyle/>
                    <a:p>
                      <a:r>
                        <a:rPr lang="en-IN" dirty="0" smtClean="0"/>
                        <a:t>Defined in </a:t>
                      </a:r>
                      <a:r>
                        <a:rPr lang="en-IN" dirty="0" err="1" smtClean="0"/>
                        <a:t>java.lang.thread</a:t>
                      </a:r>
                      <a:endParaRPr lang="en-IN" dirty="0"/>
                    </a:p>
                  </a:txBody>
                  <a:tcPr/>
                </a:tc>
              </a:tr>
            </a:tbl>
          </a:graphicData>
        </a:graphic>
      </p:graphicFrame>
      <p:sp>
        <p:nvSpPr>
          <p:cNvPr id="4" name="Rectangle 3"/>
          <p:cNvSpPr/>
          <p:nvPr/>
        </p:nvSpPr>
        <p:spPr>
          <a:xfrm>
            <a:off x="383711" y="260648"/>
            <a:ext cx="5756448"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SYNCHRONIZATION</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9743835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47569500"/>
              </p:ext>
            </p:extLst>
          </p:nvPr>
        </p:nvGraphicFramePr>
        <p:xfrm>
          <a:off x="683568" y="332656"/>
          <a:ext cx="7704856" cy="2661920"/>
        </p:xfrm>
        <a:graphic>
          <a:graphicData uri="http://schemas.openxmlformats.org/drawingml/2006/table">
            <a:tbl>
              <a:tblPr firstRow="1" bandRow="1">
                <a:tableStyleId>{21E4AEA4-8DFA-4A89-87EB-49C32662AFE0}</a:tableStyleId>
              </a:tblPr>
              <a:tblGrid>
                <a:gridCol w="3696072"/>
                <a:gridCol w="4008784"/>
              </a:tblGrid>
              <a:tr h="370840">
                <a:tc>
                  <a:txBody>
                    <a:bodyPr/>
                    <a:lstStyle/>
                    <a:p>
                      <a:r>
                        <a:rPr lang="en-IN" dirty="0" smtClean="0"/>
                        <a:t>sleep()</a:t>
                      </a:r>
                      <a:endParaRPr lang="en-IN" dirty="0"/>
                    </a:p>
                  </a:txBody>
                  <a:tcPr/>
                </a:tc>
                <a:tc>
                  <a:txBody>
                    <a:bodyPr/>
                    <a:lstStyle/>
                    <a:p>
                      <a:r>
                        <a:rPr lang="en-IN" dirty="0" smtClean="0"/>
                        <a:t>wait()</a:t>
                      </a:r>
                      <a:endParaRPr lang="en-IN" dirty="0"/>
                    </a:p>
                  </a:txBody>
                  <a:tcPr/>
                </a:tc>
              </a:tr>
              <a:tr h="370840">
                <a:tc>
                  <a:txBody>
                    <a:bodyPr/>
                    <a:lstStyle/>
                    <a:p>
                      <a:r>
                        <a:rPr lang="en-IN" dirty="0" smtClean="0"/>
                        <a:t>Pauses</a:t>
                      </a:r>
                      <a:r>
                        <a:rPr lang="en-IN" baseline="0" dirty="0" smtClean="0"/>
                        <a:t> the thread for few seconds</a:t>
                      </a:r>
                      <a:endParaRPr lang="en-IN" dirty="0"/>
                    </a:p>
                  </a:txBody>
                  <a:tcPr/>
                </a:tc>
                <a:tc>
                  <a:txBody>
                    <a:bodyPr/>
                    <a:lstStyle/>
                    <a:p>
                      <a:r>
                        <a:rPr lang="en-IN" dirty="0" smtClean="0"/>
                        <a:t>Thread waits until </a:t>
                      </a:r>
                      <a:r>
                        <a:rPr lang="en-IN" dirty="0" err="1" smtClean="0"/>
                        <a:t>nottify</a:t>
                      </a:r>
                      <a:r>
                        <a:rPr lang="en-IN" dirty="0" smtClean="0"/>
                        <a:t>()</a:t>
                      </a:r>
                      <a:r>
                        <a:rPr lang="en-IN" baseline="0" dirty="0" smtClean="0"/>
                        <a:t> or </a:t>
                      </a:r>
                      <a:r>
                        <a:rPr lang="en-IN" baseline="0" dirty="0" err="1" smtClean="0"/>
                        <a:t>notifyAll</a:t>
                      </a:r>
                      <a:r>
                        <a:rPr lang="en-IN" baseline="0" dirty="0" smtClean="0"/>
                        <a:t> () is called.</a:t>
                      </a:r>
                      <a:endParaRPr lang="en-IN" dirty="0"/>
                    </a:p>
                  </a:txBody>
                  <a:tcPr/>
                </a:tc>
              </a:tr>
              <a:tr h="370840">
                <a:tc>
                  <a:txBody>
                    <a:bodyPr/>
                    <a:lstStyle/>
                    <a:p>
                      <a:r>
                        <a:rPr lang="en-IN" dirty="0" smtClean="0"/>
                        <a:t>sleep() is used to pause the execution</a:t>
                      </a:r>
                      <a:endParaRPr lang="en-IN" dirty="0"/>
                    </a:p>
                  </a:txBody>
                  <a:tcPr/>
                </a:tc>
                <a:tc>
                  <a:txBody>
                    <a:bodyPr/>
                    <a:lstStyle/>
                    <a:p>
                      <a:r>
                        <a:rPr lang="en-IN" dirty="0" smtClean="0"/>
                        <a:t>wait()</a:t>
                      </a:r>
                      <a:r>
                        <a:rPr lang="en-IN" sz="1800" b="0" i="0" kern="1200" dirty="0" smtClean="0">
                          <a:solidFill>
                            <a:schemeClr val="dk1"/>
                          </a:solidFill>
                          <a:effectLst/>
                          <a:latin typeface="+mn-lt"/>
                          <a:ea typeface="+mn-ea"/>
                          <a:cs typeface="+mn-cs"/>
                        </a:rPr>
                        <a:t> is used for inter-thread communication</a:t>
                      </a:r>
                      <a:endParaRPr lang="en-IN" dirty="0"/>
                    </a:p>
                  </a:txBody>
                  <a:tcPr/>
                </a:tc>
              </a:tr>
              <a:tr h="370840">
                <a:tc>
                  <a:txBody>
                    <a:bodyPr/>
                    <a:lstStyle/>
                    <a:p>
                      <a:r>
                        <a:rPr lang="en-IN" sz="1800" b="0" i="0" kern="1200" dirty="0" smtClean="0">
                          <a:solidFill>
                            <a:schemeClr val="dk1"/>
                          </a:solidFill>
                          <a:effectLst/>
                          <a:latin typeface="+mn-lt"/>
                          <a:ea typeface="+mn-ea"/>
                          <a:cs typeface="+mn-cs"/>
                        </a:rPr>
                        <a:t> </a:t>
                      </a:r>
                      <a:r>
                        <a:rPr lang="en-IN" dirty="0" smtClean="0"/>
                        <a:t>sleep()</a:t>
                      </a:r>
                      <a:r>
                        <a:rPr lang="en-IN" sz="1800" b="0" i="0" kern="1200" dirty="0" smtClean="0">
                          <a:solidFill>
                            <a:schemeClr val="dk1"/>
                          </a:solidFill>
                          <a:effectLst/>
                          <a:latin typeface="+mn-lt"/>
                          <a:ea typeface="+mn-ea"/>
                          <a:cs typeface="+mn-cs"/>
                        </a:rPr>
                        <a:t> doesn’t releases the lock or monitor while waiting.</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wait()</a:t>
                      </a:r>
                      <a:r>
                        <a:rPr lang="en-IN" sz="1800" b="0" i="0" kern="1200" dirty="0" smtClean="0">
                          <a:solidFill>
                            <a:schemeClr val="dk1"/>
                          </a:solidFill>
                          <a:effectLst/>
                          <a:latin typeface="+mn-lt"/>
                          <a:ea typeface="+mn-ea"/>
                          <a:cs typeface="+mn-cs"/>
                        </a:rPr>
                        <a:t>  releases the lock or monitor while waiting.</a:t>
                      </a:r>
                      <a:endParaRPr lang="en-IN" dirty="0" smtClean="0"/>
                    </a:p>
                  </a:txBody>
                  <a:tcPr/>
                </a:tc>
              </a:tr>
              <a:tr h="370840">
                <a:tc>
                  <a:txBody>
                    <a:bodyPr/>
                    <a:lstStyle/>
                    <a:p>
                      <a:r>
                        <a:rPr lang="en-IN" sz="1800" b="0" i="0" kern="1200" dirty="0" smtClean="0">
                          <a:solidFill>
                            <a:schemeClr val="dk1"/>
                          </a:solidFill>
                          <a:effectLst/>
                          <a:latin typeface="+mn-lt"/>
                          <a:ea typeface="+mn-ea"/>
                          <a:cs typeface="+mn-cs"/>
                        </a:rPr>
                        <a:t>for multi-thread-synchronization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mn-lt"/>
                          <a:ea typeface="+mn-ea"/>
                          <a:cs typeface="+mn-cs"/>
                        </a:rPr>
                        <a:t>for time-synchronization</a:t>
                      </a:r>
                      <a:endParaRPr lang="en-IN" dirty="0" smtClean="0"/>
                    </a:p>
                  </a:txBody>
                  <a:tcPr/>
                </a:tc>
              </a:tr>
            </a:tbl>
          </a:graphicData>
        </a:graphic>
      </p:graphicFrame>
      <p:sp>
        <p:nvSpPr>
          <p:cNvPr id="3" name="Rectangle 2"/>
          <p:cNvSpPr/>
          <p:nvPr/>
        </p:nvSpPr>
        <p:spPr>
          <a:xfrm>
            <a:off x="3123241" y="3284984"/>
            <a:ext cx="184731" cy="923330"/>
          </a:xfrm>
          <a:prstGeom prst="rect">
            <a:avLst/>
          </a:prstGeom>
          <a:noFill/>
        </p:spPr>
        <p:txBody>
          <a:bodyPr wrap="none" lIns="91440" tIns="45720" rIns="91440" bIns="45720">
            <a:spAutoFit/>
          </a:bodyPr>
          <a:lstStyle/>
          <a:p>
            <a:pPr algn="ct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80340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50327729"/>
              </p:ext>
            </p:extLst>
          </p:nvPr>
        </p:nvGraphicFramePr>
        <p:xfrm>
          <a:off x="1115616" y="332656"/>
          <a:ext cx="6096000" cy="558800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r>
                        <a:rPr lang="en-IN" dirty="0" smtClean="0"/>
                        <a:t>String</a:t>
                      </a:r>
                      <a:endParaRPr lang="en-IN" dirty="0"/>
                    </a:p>
                  </a:txBody>
                  <a:tcPr/>
                </a:tc>
                <a:tc>
                  <a:txBody>
                    <a:bodyPr/>
                    <a:lstStyle/>
                    <a:p>
                      <a:r>
                        <a:rPr lang="en-IN" dirty="0" err="1" smtClean="0"/>
                        <a:t>StringBuffer</a:t>
                      </a:r>
                      <a:endParaRPr lang="en-IN" dirty="0"/>
                    </a:p>
                  </a:txBody>
                  <a:tcPr/>
                </a:tc>
                <a:tc>
                  <a:txBody>
                    <a:bodyPr/>
                    <a:lstStyle/>
                    <a:p>
                      <a:r>
                        <a:rPr lang="en-IN" dirty="0" err="1" smtClean="0"/>
                        <a:t>StringBuilder</a:t>
                      </a:r>
                      <a:endParaRPr lang="en-IN" dirty="0"/>
                    </a:p>
                  </a:txBody>
                  <a:tcPr/>
                </a:tc>
              </a:tr>
              <a:tr h="370840">
                <a:tc>
                  <a:txBody>
                    <a:bodyPr/>
                    <a:lstStyle/>
                    <a:p>
                      <a:r>
                        <a:rPr lang="en-IN" dirty="0" smtClean="0"/>
                        <a:t>We</a:t>
                      </a:r>
                      <a:r>
                        <a:rPr lang="en-IN" baseline="0" dirty="0" smtClean="0"/>
                        <a:t> can assign the values directly to a string variable</a:t>
                      </a:r>
                      <a:endParaRPr lang="en-IN" dirty="0"/>
                    </a:p>
                  </a:txBody>
                  <a:tcPr/>
                </a:tc>
                <a:tc>
                  <a:txBody>
                    <a:bodyPr/>
                    <a:lstStyle/>
                    <a:p>
                      <a:r>
                        <a:rPr lang="en-IN" dirty="0" smtClean="0"/>
                        <a:t>Cannot create a string without new keyword</a:t>
                      </a:r>
                      <a:endParaRPr lang="en-IN" dirty="0"/>
                    </a:p>
                  </a:txBody>
                  <a:tcPr/>
                </a:tc>
                <a:tc>
                  <a:txBody>
                    <a:bodyPr/>
                    <a:lstStyle/>
                    <a:p>
                      <a:endParaRPr lang="en-IN"/>
                    </a:p>
                  </a:txBody>
                  <a:tcPr/>
                </a:tc>
              </a:tr>
              <a:tr h="370840">
                <a:tc>
                  <a:txBody>
                    <a:bodyPr/>
                    <a:lstStyle/>
                    <a:p>
                      <a:r>
                        <a:rPr lang="en-IN" dirty="0" smtClean="0"/>
                        <a:t>There are 16 constructors</a:t>
                      </a:r>
                      <a:endParaRPr lang="en-IN" dirty="0"/>
                    </a:p>
                  </a:txBody>
                  <a:tcPr/>
                </a:tc>
                <a:tc>
                  <a:txBody>
                    <a:bodyPr/>
                    <a:lstStyle/>
                    <a:p>
                      <a:r>
                        <a:rPr lang="en-IN" dirty="0" smtClean="0"/>
                        <a:t>There</a:t>
                      </a:r>
                      <a:r>
                        <a:rPr lang="en-IN" baseline="0" dirty="0" smtClean="0"/>
                        <a:t> are only 4</a:t>
                      </a:r>
                      <a:endParaRPr lang="en-IN" dirty="0"/>
                    </a:p>
                  </a:txBody>
                  <a:tcPr/>
                </a:tc>
                <a:tc>
                  <a:txBody>
                    <a:bodyPr/>
                    <a:lstStyle/>
                    <a:p>
                      <a:endParaRPr lang="en-IN"/>
                    </a:p>
                  </a:txBody>
                  <a:tcPr/>
                </a:tc>
              </a:tr>
              <a:tr h="370840">
                <a:tc>
                  <a:txBody>
                    <a:bodyPr/>
                    <a:lstStyle/>
                    <a:p>
                      <a:r>
                        <a:rPr lang="en-IN" dirty="0" smtClean="0"/>
                        <a:t>Not efficient</a:t>
                      </a:r>
                      <a:endParaRPr lang="en-IN" dirty="0"/>
                    </a:p>
                  </a:txBody>
                  <a:tcPr/>
                </a:tc>
                <a:tc>
                  <a:txBody>
                    <a:bodyPr/>
                    <a:lstStyle/>
                    <a:p>
                      <a:r>
                        <a:rPr lang="en-IN" dirty="0" smtClean="0"/>
                        <a:t>More Efficient</a:t>
                      </a:r>
                      <a:endParaRPr lang="en-IN" dirty="0"/>
                    </a:p>
                  </a:txBody>
                  <a:tcPr/>
                </a:tc>
                <a:tc>
                  <a:txBody>
                    <a:bodyPr/>
                    <a:lstStyle/>
                    <a:p>
                      <a:endParaRPr lang="en-IN"/>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Because</a:t>
                      </a:r>
                      <a:r>
                        <a:rPr lang="en-IN" baseline="0" dirty="0" smtClean="0"/>
                        <a:t> of immutability cannot be used in threads</a:t>
                      </a:r>
                      <a:endParaRPr lang="en-IN" dirty="0" smtClean="0"/>
                    </a:p>
                  </a:txBody>
                  <a:tcPr/>
                </a:tc>
                <a:tc>
                  <a:txBody>
                    <a:bodyPr/>
                    <a:lstStyle/>
                    <a:p>
                      <a:r>
                        <a:rPr lang="en-IN" dirty="0" smtClean="0"/>
                        <a:t>Threads safe</a:t>
                      </a:r>
                      <a:endParaRPr lang="en-IN" dirty="0"/>
                    </a:p>
                  </a:txBody>
                  <a:tcPr/>
                </a:tc>
                <a:tc>
                  <a:txBody>
                    <a:bodyPr/>
                    <a:lstStyle/>
                    <a:p>
                      <a:r>
                        <a:rPr lang="en-IN" dirty="0" smtClean="0"/>
                        <a:t>Not thread</a:t>
                      </a:r>
                      <a:r>
                        <a:rPr lang="en-IN" baseline="0" dirty="0" smtClean="0"/>
                        <a:t> safe</a:t>
                      </a:r>
                      <a:endParaRPr lang="en-IN" dirty="0"/>
                    </a:p>
                  </a:txBody>
                  <a:tcPr/>
                </a:tc>
              </a:tr>
              <a:tr h="370840">
                <a:tc>
                  <a:txBody>
                    <a:bodyPr/>
                    <a:lstStyle/>
                    <a:p>
                      <a:r>
                        <a:rPr lang="en-IN" dirty="0" smtClean="0"/>
                        <a:t>When two</a:t>
                      </a:r>
                      <a:r>
                        <a:rPr lang="en-IN" baseline="0" dirty="0" smtClean="0"/>
                        <a:t> different strings given same values they refer to same address</a:t>
                      </a:r>
                      <a:endParaRPr lang="en-IN" dirty="0"/>
                    </a:p>
                  </a:txBody>
                  <a:tcPr/>
                </a:tc>
                <a:tc>
                  <a:txBody>
                    <a:bodyPr/>
                    <a:lstStyle/>
                    <a:p>
                      <a:r>
                        <a:rPr lang="en-IN" dirty="0" smtClean="0"/>
                        <a:t>Does not refer</a:t>
                      </a:r>
                      <a:r>
                        <a:rPr lang="en-IN" baseline="0" dirty="0" smtClean="0"/>
                        <a:t> to same address</a:t>
                      </a:r>
                      <a:endParaRPr lang="en-IN" dirty="0"/>
                    </a:p>
                  </a:txBody>
                  <a:tcPr/>
                </a:tc>
                <a:tc>
                  <a:txBody>
                    <a:bodyPr/>
                    <a:lstStyle/>
                    <a:p>
                      <a:endParaRPr lang="en-IN" dirty="0"/>
                    </a:p>
                  </a:txBody>
                  <a:tcPr/>
                </a:tc>
              </a:tr>
              <a:tr h="370840">
                <a:tc>
                  <a:txBody>
                    <a:bodyPr/>
                    <a:lstStyle/>
                    <a:p>
                      <a:endParaRPr lang="en-IN" dirty="0"/>
                    </a:p>
                  </a:txBody>
                  <a:tcPr/>
                </a:tc>
                <a:tc>
                  <a:txBody>
                    <a:bodyPr/>
                    <a:lstStyle/>
                    <a:p>
                      <a:r>
                        <a:rPr lang="en-IN" dirty="0" smtClean="0"/>
                        <a:t>Synchronization is affected due to thread safety</a:t>
                      </a:r>
                      <a:endParaRPr lang="en-IN" dirty="0"/>
                    </a:p>
                  </a:txBody>
                  <a:tcPr/>
                </a:tc>
                <a:tc>
                  <a:txBody>
                    <a:bodyPr/>
                    <a:lstStyle/>
                    <a:p>
                      <a:r>
                        <a:rPr lang="en-IN" dirty="0" smtClean="0"/>
                        <a:t>Better than </a:t>
                      </a:r>
                      <a:r>
                        <a:rPr lang="en-IN" dirty="0" err="1" smtClean="0"/>
                        <a:t>StringBuffer</a:t>
                      </a:r>
                      <a:endParaRPr lang="en-IN" dirty="0"/>
                    </a:p>
                  </a:txBody>
                  <a:tcPr/>
                </a:tc>
              </a:tr>
            </a:tbl>
          </a:graphicData>
        </a:graphic>
      </p:graphicFrame>
    </p:spTree>
    <p:extLst>
      <p:ext uri="{BB962C8B-B14F-4D97-AF65-F5344CB8AC3E}">
        <p14:creationId xmlns:p14="http://schemas.microsoft.com/office/powerpoint/2010/main" val="493866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6034</TotalTime>
  <Words>5882</Words>
  <Application>Microsoft Office PowerPoint</Application>
  <PresentationFormat>On-screen Show (4:3)</PresentationFormat>
  <Paragraphs>840</Paragraphs>
  <Slides>88</Slides>
  <Notes>0</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SHASHIDHAR</dc:creator>
  <cp:lastModifiedBy>SHASHIDHAR</cp:lastModifiedBy>
  <cp:revision>690</cp:revision>
  <dcterms:created xsi:type="dcterms:W3CDTF">2019-08-22T11:01:09Z</dcterms:created>
  <dcterms:modified xsi:type="dcterms:W3CDTF">2019-09-20T04:37:36Z</dcterms:modified>
</cp:coreProperties>
</file>