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7" r:id="rId3"/>
    <p:sldId id="257" r:id="rId4"/>
    <p:sldId id="258" r:id="rId5"/>
    <p:sldId id="268" r:id="rId6"/>
    <p:sldId id="259" r:id="rId7"/>
    <p:sldId id="260" r:id="rId8"/>
    <p:sldId id="261" r:id="rId9"/>
    <p:sldId id="264" r:id="rId10"/>
    <p:sldId id="271" r:id="rId11"/>
    <p:sldId id="272" r:id="rId12"/>
    <p:sldId id="273" r:id="rId13"/>
    <p:sldId id="274" r:id="rId14"/>
    <p:sldId id="270" r:id="rId15"/>
    <p:sldId id="269" r:id="rId16"/>
    <p:sldId id="262" r:id="rId17"/>
    <p:sldId id="282" r:id="rId18"/>
    <p:sldId id="279" r:id="rId19"/>
    <p:sldId id="275" r:id="rId20"/>
    <p:sldId id="280" r:id="rId21"/>
    <p:sldId id="276" r:id="rId22"/>
    <p:sldId id="281"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B6DB05-9B90-49E4-A167-413D10DB493C}" type="doc">
      <dgm:prSet loTypeId="urn:microsoft.com/office/officeart/2005/8/layout/hierarchy6" loCatId="hierarchy" qsTypeId="urn:microsoft.com/office/officeart/2005/8/quickstyle/simple2" qsCatId="simple" csTypeId="urn:microsoft.com/office/officeart/2005/8/colors/accent1_3" csCatId="accent1" phldr="1"/>
      <dgm:spPr/>
      <dgm:t>
        <a:bodyPr/>
        <a:lstStyle/>
        <a:p>
          <a:endParaRPr lang="en-US"/>
        </a:p>
      </dgm:t>
    </dgm:pt>
    <dgm:pt modelId="{49B1376B-4DFB-4BBF-85B3-BD595AD62E1B}">
      <dgm:prSet phldrT="[Text]" custT="1"/>
      <dgm:spPr/>
      <dgm:t>
        <a:bodyPr/>
        <a:lstStyle/>
        <a:p>
          <a:r>
            <a:rPr lang="en-US" sz="1200" dirty="0"/>
            <a:t>Entrepreneurial Study</a:t>
          </a:r>
        </a:p>
      </dgm:t>
    </dgm:pt>
    <dgm:pt modelId="{F999118F-EC89-4960-AF3F-DFAA4FE0ABC7}" type="parTrans" cxnId="{7B1C06CE-0D8F-419A-8C88-8EE1EB76A389}">
      <dgm:prSet/>
      <dgm:spPr/>
      <dgm:t>
        <a:bodyPr/>
        <a:lstStyle/>
        <a:p>
          <a:endParaRPr lang="en-US" sz="2800"/>
        </a:p>
      </dgm:t>
    </dgm:pt>
    <dgm:pt modelId="{C71544D9-2B8B-4281-B37E-449D0ABE6BE2}" type="sibTrans" cxnId="{7B1C06CE-0D8F-419A-8C88-8EE1EB76A389}">
      <dgm:prSet/>
      <dgm:spPr/>
      <dgm:t>
        <a:bodyPr/>
        <a:lstStyle/>
        <a:p>
          <a:endParaRPr lang="en-US" sz="2800"/>
        </a:p>
      </dgm:t>
    </dgm:pt>
    <dgm:pt modelId="{D7968154-B70D-4993-A153-21BBBA602CA1}">
      <dgm:prSet phldrT="[Text]" custT="1"/>
      <dgm:spPr/>
      <dgm:t>
        <a:bodyPr/>
        <a:lstStyle/>
        <a:p>
          <a:r>
            <a:rPr lang="en-US" sz="1200" dirty="0"/>
            <a:t>Cognitive Science</a:t>
          </a:r>
        </a:p>
      </dgm:t>
    </dgm:pt>
    <dgm:pt modelId="{21011871-C9F9-4C88-8D3E-F89B6068541F}" type="parTrans" cxnId="{4C173B0C-0ABB-436B-A7AB-3999C262BB58}">
      <dgm:prSet/>
      <dgm:spPr/>
      <dgm:t>
        <a:bodyPr/>
        <a:lstStyle/>
        <a:p>
          <a:endParaRPr lang="en-US" sz="2800"/>
        </a:p>
      </dgm:t>
    </dgm:pt>
    <dgm:pt modelId="{8FCA0675-37AE-494A-B3D3-1E2862317EA8}" type="sibTrans" cxnId="{4C173B0C-0ABB-436B-A7AB-3999C262BB58}">
      <dgm:prSet/>
      <dgm:spPr/>
      <dgm:t>
        <a:bodyPr/>
        <a:lstStyle/>
        <a:p>
          <a:endParaRPr lang="en-US" sz="2800"/>
        </a:p>
      </dgm:t>
    </dgm:pt>
    <dgm:pt modelId="{2232DCFF-C20E-402A-8B2F-B8CAFB98AC90}">
      <dgm:prSet phldrT="[Text]" custT="1"/>
      <dgm:spPr/>
      <dgm:t>
        <a:bodyPr/>
        <a:lstStyle/>
        <a:p>
          <a:r>
            <a:rPr lang="en-US" sz="1200" dirty="0"/>
            <a:t>Behavioral Science</a:t>
          </a:r>
        </a:p>
      </dgm:t>
    </dgm:pt>
    <dgm:pt modelId="{717B9FD2-EBE3-4585-AC82-14420FC8AF44}" type="parTrans" cxnId="{A4830F6C-C04F-467E-8692-7D7256E2AE49}">
      <dgm:prSet/>
      <dgm:spPr/>
      <dgm:t>
        <a:bodyPr/>
        <a:lstStyle/>
        <a:p>
          <a:endParaRPr lang="en-US" sz="2800"/>
        </a:p>
      </dgm:t>
    </dgm:pt>
    <dgm:pt modelId="{4659AECD-517A-440E-A32C-3F0AE2292DF9}" type="sibTrans" cxnId="{A4830F6C-C04F-467E-8692-7D7256E2AE49}">
      <dgm:prSet/>
      <dgm:spPr/>
      <dgm:t>
        <a:bodyPr/>
        <a:lstStyle/>
        <a:p>
          <a:endParaRPr lang="en-US" sz="2800"/>
        </a:p>
      </dgm:t>
    </dgm:pt>
    <dgm:pt modelId="{79CB8A24-841C-47F1-B784-96FDA739A2A7}">
      <dgm:prSet custT="1"/>
      <dgm:spPr/>
      <dgm:t>
        <a:bodyPr/>
        <a:lstStyle/>
        <a:p>
          <a:r>
            <a:rPr lang="en-US" sz="1200" dirty="0"/>
            <a:t>Heuristic Ideas</a:t>
          </a:r>
        </a:p>
      </dgm:t>
    </dgm:pt>
    <dgm:pt modelId="{C508D9B0-D78E-494E-8808-DC74AF30D51A}" type="parTrans" cxnId="{9386C9DE-A39E-4A4B-88D7-C2920138186C}">
      <dgm:prSet/>
      <dgm:spPr/>
      <dgm:t>
        <a:bodyPr/>
        <a:lstStyle/>
        <a:p>
          <a:endParaRPr lang="en-US" sz="2800"/>
        </a:p>
      </dgm:t>
    </dgm:pt>
    <dgm:pt modelId="{90CE3366-0784-4D99-8B0E-8AB179112839}" type="sibTrans" cxnId="{9386C9DE-A39E-4A4B-88D7-C2920138186C}">
      <dgm:prSet/>
      <dgm:spPr/>
      <dgm:t>
        <a:bodyPr/>
        <a:lstStyle/>
        <a:p>
          <a:endParaRPr lang="en-US" sz="2800"/>
        </a:p>
      </dgm:t>
    </dgm:pt>
    <dgm:pt modelId="{09CA88C7-1257-444F-AF82-49E5A52CFAF7}">
      <dgm:prSet custT="1"/>
      <dgm:spPr/>
      <dgm:t>
        <a:bodyPr/>
        <a:lstStyle/>
        <a:p>
          <a:r>
            <a:rPr lang="en-US" sz="1200" dirty="0"/>
            <a:t>Entrepreneurial Mindset</a:t>
          </a:r>
        </a:p>
      </dgm:t>
    </dgm:pt>
    <dgm:pt modelId="{2363E17B-20EC-4D80-89E8-E75CCA540F69}" type="parTrans" cxnId="{45C2BC2F-0295-4988-B017-29C4B38E7967}">
      <dgm:prSet/>
      <dgm:spPr/>
      <dgm:t>
        <a:bodyPr/>
        <a:lstStyle/>
        <a:p>
          <a:endParaRPr lang="en-US" sz="2800"/>
        </a:p>
      </dgm:t>
    </dgm:pt>
    <dgm:pt modelId="{762ADE9D-F5DE-4FBC-8F67-229E6CA948BE}" type="sibTrans" cxnId="{45C2BC2F-0295-4988-B017-29C4B38E7967}">
      <dgm:prSet/>
      <dgm:spPr/>
      <dgm:t>
        <a:bodyPr/>
        <a:lstStyle/>
        <a:p>
          <a:endParaRPr lang="en-US" sz="2800"/>
        </a:p>
      </dgm:t>
    </dgm:pt>
    <dgm:pt modelId="{C71CFC1E-AF6B-441C-B97A-D0D8497659DB}">
      <dgm:prSet custT="1"/>
      <dgm:spPr/>
      <dgm:t>
        <a:bodyPr/>
        <a:lstStyle/>
        <a:p>
          <a:r>
            <a:rPr lang="en-US" sz="1200" dirty="0"/>
            <a:t>Cognitive Process of Decision Making</a:t>
          </a:r>
        </a:p>
      </dgm:t>
    </dgm:pt>
    <dgm:pt modelId="{77E57FAF-4B51-4F94-B628-43E0AF576306}" type="parTrans" cxnId="{4007079B-BB07-474E-8A28-59D4F8FAE9F2}">
      <dgm:prSet/>
      <dgm:spPr/>
      <dgm:t>
        <a:bodyPr/>
        <a:lstStyle/>
        <a:p>
          <a:endParaRPr lang="en-US" sz="2800"/>
        </a:p>
      </dgm:t>
    </dgm:pt>
    <dgm:pt modelId="{2FAEE596-8EA8-4B38-9F38-656E72B30E5D}" type="sibTrans" cxnId="{4007079B-BB07-474E-8A28-59D4F8FAE9F2}">
      <dgm:prSet/>
      <dgm:spPr/>
      <dgm:t>
        <a:bodyPr/>
        <a:lstStyle/>
        <a:p>
          <a:endParaRPr lang="en-US" sz="2800"/>
        </a:p>
      </dgm:t>
    </dgm:pt>
    <dgm:pt modelId="{B5EC580A-C209-4CAD-8FF2-05849B951863}">
      <dgm:prSet custT="1"/>
      <dgm:spPr/>
      <dgm:t>
        <a:bodyPr/>
        <a:lstStyle/>
        <a:p>
          <a:r>
            <a:rPr lang="en-US" sz="1200" dirty="0"/>
            <a:t>Dynamism</a:t>
          </a:r>
        </a:p>
      </dgm:t>
    </dgm:pt>
    <dgm:pt modelId="{2D3E0F11-B53D-4386-989F-7CFA9B61D5C7}" type="parTrans" cxnId="{D7723876-666B-4810-BF14-95AAE02548E9}">
      <dgm:prSet/>
      <dgm:spPr/>
      <dgm:t>
        <a:bodyPr/>
        <a:lstStyle/>
        <a:p>
          <a:endParaRPr lang="en-US" sz="2800"/>
        </a:p>
      </dgm:t>
    </dgm:pt>
    <dgm:pt modelId="{08E0E78D-5574-4B31-ADCC-E7B7B3503FC5}" type="sibTrans" cxnId="{D7723876-666B-4810-BF14-95AAE02548E9}">
      <dgm:prSet/>
      <dgm:spPr/>
      <dgm:t>
        <a:bodyPr/>
        <a:lstStyle/>
        <a:p>
          <a:endParaRPr lang="en-US" sz="2800"/>
        </a:p>
      </dgm:t>
    </dgm:pt>
    <dgm:pt modelId="{3FC58338-F8E0-48C9-9A3F-B2C8A2D47C9D}">
      <dgm:prSet custT="1"/>
      <dgm:spPr/>
      <dgm:t>
        <a:bodyPr/>
        <a:lstStyle/>
        <a:p>
          <a:r>
            <a:rPr lang="en-US" sz="1200" dirty="0"/>
            <a:t>Leadership</a:t>
          </a:r>
        </a:p>
      </dgm:t>
    </dgm:pt>
    <dgm:pt modelId="{9DD76E9C-0899-4063-B389-D6A24C2CE3E1}" type="parTrans" cxnId="{043391DF-701F-4AB7-9D29-A0A488346BE5}">
      <dgm:prSet/>
      <dgm:spPr/>
      <dgm:t>
        <a:bodyPr/>
        <a:lstStyle/>
        <a:p>
          <a:endParaRPr lang="en-US" sz="2800"/>
        </a:p>
      </dgm:t>
    </dgm:pt>
    <dgm:pt modelId="{1C4E2332-D4B2-4478-99CB-F48A5C94A5CC}" type="sibTrans" cxnId="{043391DF-701F-4AB7-9D29-A0A488346BE5}">
      <dgm:prSet/>
      <dgm:spPr/>
      <dgm:t>
        <a:bodyPr/>
        <a:lstStyle/>
        <a:p>
          <a:endParaRPr lang="en-US" sz="2800"/>
        </a:p>
      </dgm:t>
    </dgm:pt>
    <dgm:pt modelId="{7512F92D-FE08-4A73-B949-7D121C4EA3DE}">
      <dgm:prSet custT="1"/>
      <dgm:spPr/>
      <dgm:t>
        <a:bodyPr/>
        <a:lstStyle/>
        <a:p>
          <a:r>
            <a:rPr lang="en-US" sz="1200" dirty="0"/>
            <a:t>Risk Taking Capacity</a:t>
          </a:r>
        </a:p>
      </dgm:t>
    </dgm:pt>
    <dgm:pt modelId="{F3500533-9FF1-41E2-BDFF-9B2D78D43370}" type="parTrans" cxnId="{27D9838F-B2B9-4764-BCF2-CAC26B5FCE4A}">
      <dgm:prSet/>
      <dgm:spPr/>
      <dgm:t>
        <a:bodyPr/>
        <a:lstStyle/>
        <a:p>
          <a:endParaRPr lang="en-US" sz="2800"/>
        </a:p>
      </dgm:t>
    </dgm:pt>
    <dgm:pt modelId="{F7BBBB95-4127-4ADD-A18E-472AFBA417F1}" type="sibTrans" cxnId="{27D9838F-B2B9-4764-BCF2-CAC26B5FCE4A}">
      <dgm:prSet/>
      <dgm:spPr/>
      <dgm:t>
        <a:bodyPr/>
        <a:lstStyle/>
        <a:p>
          <a:endParaRPr lang="en-US" sz="2800"/>
        </a:p>
      </dgm:t>
    </dgm:pt>
    <dgm:pt modelId="{D79B51F0-C282-4743-B607-52FD9A02F3B0}">
      <dgm:prSet custT="1"/>
      <dgm:spPr/>
      <dgm:t>
        <a:bodyPr/>
        <a:lstStyle/>
        <a:p>
          <a:r>
            <a:rPr lang="en-US" sz="1200" dirty="0"/>
            <a:t>Adaptability</a:t>
          </a:r>
        </a:p>
      </dgm:t>
    </dgm:pt>
    <dgm:pt modelId="{CA7CDED8-BBF7-4612-8810-8CBEDF7D0722}" type="parTrans" cxnId="{3EDAFDA8-3F1F-430F-A864-0B6FFF065645}">
      <dgm:prSet/>
      <dgm:spPr/>
      <dgm:t>
        <a:bodyPr/>
        <a:lstStyle/>
        <a:p>
          <a:endParaRPr lang="en-US" sz="2800"/>
        </a:p>
      </dgm:t>
    </dgm:pt>
    <dgm:pt modelId="{C5F010EF-3EFE-45F4-9B13-84BD6AED76E6}" type="sibTrans" cxnId="{3EDAFDA8-3F1F-430F-A864-0B6FFF065645}">
      <dgm:prSet/>
      <dgm:spPr/>
      <dgm:t>
        <a:bodyPr/>
        <a:lstStyle/>
        <a:p>
          <a:endParaRPr lang="en-US" sz="2800"/>
        </a:p>
      </dgm:t>
    </dgm:pt>
    <dgm:pt modelId="{025BEA1D-9E18-4B6E-A843-4AAF83444540}">
      <dgm:prSet custT="1"/>
      <dgm:spPr/>
      <dgm:t>
        <a:bodyPr/>
        <a:lstStyle/>
        <a:p>
          <a:r>
            <a:rPr lang="en-US" sz="1200" dirty="0"/>
            <a:t>Internal Drive</a:t>
          </a:r>
        </a:p>
      </dgm:t>
    </dgm:pt>
    <dgm:pt modelId="{16B9DF60-A1A7-4DDB-A240-7D234A14299F}" type="parTrans" cxnId="{530F6301-166B-46A6-9463-C7D67FD9E5FF}">
      <dgm:prSet/>
      <dgm:spPr/>
      <dgm:t>
        <a:bodyPr/>
        <a:lstStyle/>
        <a:p>
          <a:endParaRPr lang="en-US" sz="2800"/>
        </a:p>
      </dgm:t>
    </dgm:pt>
    <dgm:pt modelId="{B2D75193-41B1-4775-8F48-F9E8A485C629}" type="sibTrans" cxnId="{530F6301-166B-46A6-9463-C7D67FD9E5FF}">
      <dgm:prSet/>
      <dgm:spPr/>
      <dgm:t>
        <a:bodyPr/>
        <a:lstStyle/>
        <a:p>
          <a:endParaRPr lang="en-US" sz="2800"/>
        </a:p>
      </dgm:t>
    </dgm:pt>
    <dgm:pt modelId="{FD8E5032-337D-483A-BCCB-65FA6EAAC5FA}" type="pres">
      <dgm:prSet presAssocID="{34B6DB05-9B90-49E4-A167-413D10DB493C}" presName="mainComposite" presStyleCnt="0">
        <dgm:presLayoutVars>
          <dgm:chPref val="1"/>
          <dgm:dir/>
          <dgm:animOne val="branch"/>
          <dgm:animLvl val="lvl"/>
          <dgm:resizeHandles val="exact"/>
        </dgm:presLayoutVars>
      </dgm:prSet>
      <dgm:spPr/>
    </dgm:pt>
    <dgm:pt modelId="{0C0EF8AB-3E22-4EB3-A7F0-10E897CA48F3}" type="pres">
      <dgm:prSet presAssocID="{34B6DB05-9B90-49E4-A167-413D10DB493C}" presName="hierFlow" presStyleCnt="0"/>
      <dgm:spPr/>
    </dgm:pt>
    <dgm:pt modelId="{20605F0F-448F-499A-A3BF-3CF223C33D1E}" type="pres">
      <dgm:prSet presAssocID="{34B6DB05-9B90-49E4-A167-413D10DB493C}" presName="hierChild1" presStyleCnt="0">
        <dgm:presLayoutVars>
          <dgm:chPref val="1"/>
          <dgm:animOne val="branch"/>
          <dgm:animLvl val="lvl"/>
        </dgm:presLayoutVars>
      </dgm:prSet>
      <dgm:spPr/>
    </dgm:pt>
    <dgm:pt modelId="{AD9528DA-8773-476B-9831-5D32FD4AEF84}" type="pres">
      <dgm:prSet presAssocID="{49B1376B-4DFB-4BBF-85B3-BD595AD62E1B}" presName="Name14" presStyleCnt="0"/>
      <dgm:spPr/>
    </dgm:pt>
    <dgm:pt modelId="{46E34C60-56D8-429F-950B-46019EE34452}" type="pres">
      <dgm:prSet presAssocID="{49B1376B-4DFB-4BBF-85B3-BD595AD62E1B}" presName="level1Shape" presStyleLbl="node0" presStyleIdx="0" presStyleCnt="1">
        <dgm:presLayoutVars>
          <dgm:chPref val="3"/>
        </dgm:presLayoutVars>
      </dgm:prSet>
      <dgm:spPr/>
    </dgm:pt>
    <dgm:pt modelId="{0EA4464A-AAA3-4A96-A377-BFE2E567975C}" type="pres">
      <dgm:prSet presAssocID="{49B1376B-4DFB-4BBF-85B3-BD595AD62E1B}" presName="hierChild2" presStyleCnt="0"/>
      <dgm:spPr/>
    </dgm:pt>
    <dgm:pt modelId="{D76C5FA1-E12D-4FF3-A7B7-1FBA6638A984}" type="pres">
      <dgm:prSet presAssocID="{21011871-C9F9-4C88-8D3E-F89B6068541F}" presName="Name19" presStyleLbl="parChTrans1D2" presStyleIdx="0" presStyleCnt="2"/>
      <dgm:spPr/>
    </dgm:pt>
    <dgm:pt modelId="{826F69E0-0003-49B8-ADF1-4FBD1AEBE451}" type="pres">
      <dgm:prSet presAssocID="{D7968154-B70D-4993-A153-21BBBA602CA1}" presName="Name21" presStyleCnt="0"/>
      <dgm:spPr/>
    </dgm:pt>
    <dgm:pt modelId="{8BB50E2E-7821-485D-A726-C013B30E0882}" type="pres">
      <dgm:prSet presAssocID="{D7968154-B70D-4993-A153-21BBBA602CA1}" presName="level2Shape" presStyleLbl="node2" presStyleIdx="0" presStyleCnt="2"/>
      <dgm:spPr/>
    </dgm:pt>
    <dgm:pt modelId="{8DDF8590-73EF-43EA-B389-9D66AD1F82C3}" type="pres">
      <dgm:prSet presAssocID="{D7968154-B70D-4993-A153-21BBBA602CA1}" presName="hierChild3" presStyleCnt="0"/>
      <dgm:spPr/>
    </dgm:pt>
    <dgm:pt modelId="{AF91591C-9ABB-4253-9541-614259E4CDD1}" type="pres">
      <dgm:prSet presAssocID="{C508D9B0-D78E-494E-8808-DC74AF30D51A}" presName="Name19" presStyleLbl="parChTrans1D3" presStyleIdx="0" presStyleCnt="8"/>
      <dgm:spPr/>
    </dgm:pt>
    <dgm:pt modelId="{EA493CBD-A86A-4A93-B6B8-E0FFADD8FE14}" type="pres">
      <dgm:prSet presAssocID="{79CB8A24-841C-47F1-B784-96FDA739A2A7}" presName="Name21" presStyleCnt="0"/>
      <dgm:spPr/>
    </dgm:pt>
    <dgm:pt modelId="{377CD67E-DD85-404E-A7BB-DA75814AC6BB}" type="pres">
      <dgm:prSet presAssocID="{79CB8A24-841C-47F1-B784-96FDA739A2A7}" presName="level2Shape" presStyleLbl="node3" presStyleIdx="0" presStyleCnt="8"/>
      <dgm:spPr/>
    </dgm:pt>
    <dgm:pt modelId="{F99BB97D-7738-4CE8-9904-A6BA79294612}" type="pres">
      <dgm:prSet presAssocID="{79CB8A24-841C-47F1-B784-96FDA739A2A7}" presName="hierChild3" presStyleCnt="0"/>
      <dgm:spPr/>
    </dgm:pt>
    <dgm:pt modelId="{E11B0CAE-FA89-496B-871B-A9439E8B9729}" type="pres">
      <dgm:prSet presAssocID="{2363E17B-20EC-4D80-89E8-E75CCA540F69}" presName="Name19" presStyleLbl="parChTrans1D3" presStyleIdx="1" presStyleCnt="8"/>
      <dgm:spPr/>
    </dgm:pt>
    <dgm:pt modelId="{A1B5F3B7-2BB1-482E-B5B7-82BBE9110FB9}" type="pres">
      <dgm:prSet presAssocID="{09CA88C7-1257-444F-AF82-49E5A52CFAF7}" presName="Name21" presStyleCnt="0"/>
      <dgm:spPr/>
    </dgm:pt>
    <dgm:pt modelId="{A8325A1D-F4C4-4EE8-B2DF-4A255E9F20D5}" type="pres">
      <dgm:prSet presAssocID="{09CA88C7-1257-444F-AF82-49E5A52CFAF7}" presName="level2Shape" presStyleLbl="node3" presStyleIdx="1" presStyleCnt="8"/>
      <dgm:spPr/>
    </dgm:pt>
    <dgm:pt modelId="{2A95CF5F-10F9-418B-9B16-C0D9331F9261}" type="pres">
      <dgm:prSet presAssocID="{09CA88C7-1257-444F-AF82-49E5A52CFAF7}" presName="hierChild3" presStyleCnt="0"/>
      <dgm:spPr/>
    </dgm:pt>
    <dgm:pt modelId="{22AB0E73-CCA2-4795-96B1-2847E3FEC8DA}" type="pres">
      <dgm:prSet presAssocID="{77E57FAF-4B51-4F94-B628-43E0AF576306}" presName="Name19" presStyleLbl="parChTrans1D3" presStyleIdx="2" presStyleCnt="8"/>
      <dgm:spPr/>
    </dgm:pt>
    <dgm:pt modelId="{2EDB5D02-56C9-4DC1-92A5-FB038D324150}" type="pres">
      <dgm:prSet presAssocID="{C71CFC1E-AF6B-441C-B97A-D0D8497659DB}" presName="Name21" presStyleCnt="0"/>
      <dgm:spPr/>
    </dgm:pt>
    <dgm:pt modelId="{F8B797FB-84AA-41F1-BF1F-1E6D9699FFDE}" type="pres">
      <dgm:prSet presAssocID="{C71CFC1E-AF6B-441C-B97A-D0D8497659DB}" presName="level2Shape" presStyleLbl="node3" presStyleIdx="2" presStyleCnt="8"/>
      <dgm:spPr/>
    </dgm:pt>
    <dgm:pt modelId="{77C93AD9-63A7-43DF-BFD8-A51CEA67BCC2}" type="pres">
      <dgm:prSet presAssocID="{C71CFC1E-AF6B-441C-B97A-D0D8497659DB}" presName="hierChild3" presStyleCnt="0"/>
      <dgm:spPr/>
    </dgm:pt>
    <dgm:pt modelId="{21957868-31EA-4420-9A29-6C1858E6A89C}" type="pres">
      <dgm:prSet presAssocID="{717B9FD2-EBE3-4585-AC82-14420FC8AF44}" presName="Name19" presStyleLbl="parChTrans1D2" presStyleIdx="1" presStyleCnt="2"/>
      <dgm:spPr/>
    </dgm:pt>
    <dgm:pt modelId="{528ACCFF-8AF7-4F77-82DA-03CA5315B34F}" type="pres">
      <dgm:prSet presAssocID="{2232DCFF-C20E-402A-8B2F-B8CAFB98AC90}" presName="Name21" presStyleCnt="0"/>
      <dgm:spPr/>
    </dgm:pt>
    <dgm:pt modelId="{E96D9D82-9377-4DF0-ABC3-FDF6EA48A59B}" type="pres">
      <dgm:prSet presAssocID="{2232DCFF-C20E-402A-8B2F-B8CAFB98AC90}" presName="level2Shape" presStyleLbl="node2" presStyleIdx="1" presStyleCnt="2"/>
      <dgm:spPr/>
    </dgm:pt>
    <dgm:pt modelId="{0520A7C7-1467-460E-9339-6F7541D895DA}" type="pres">
      <dgm:prSet presAssocID="{2232DCFF-C20E-402A-8B2F-B8CAFB98AC90}" presName="hierChild3" presStyleCnt="0"/>
      <dgm:spPr/>
    </dgm:pt>
    <dgm:pt modelId="{C4E3C880-13EF-41B5-A2ED-9DAD488CA3F7}" type="pres">
      <dgm:prSet presAssocID="{2D3E0F11-B53D-4386-989F-7CFA9B61D5C7}" presName="Name19" presStyleLbl="parChTrans1D3" presStyleIdx="3" presStyleCnt="8"/>
      <dgm:spPr/>
    </dgm:pt>
    <dgm:pt modelId="{7DB36BA6-54F0-4CB6-B9D9-BC172BE5AF66}" type="pres">
      <dgm:prSet presAssocID="{B5EC580A-C209-4CAD-8FF2-05849B951863}" presName="Name21" presStyleCnt="0"/>
      <dgm:spPr/>
    </dgm:pt>
    <dgm:pt modelId="{E8AA6C00-2945-4873-BDAC-5DD24B4ABABF}" type="pres">
      <dgm:prSet presAssocID="{B5EC580A-C209-4CAD-8FF2-05849B951863}" presName="level2Shape" presStyleLbl="node3" presStyleIdx="3" presStyleCnt="8"/>
      <dgm:spPr/>
    </dgm:pt>
    <dgm:pt modelId="{4AABE89F-BA38-4E00-889A-9EDFEB535511}" type="pres">
      <dgm:prSet presAssocID="{B5EC580A-C209-4CAD-8FF2-05849B951863}" presName="hierChild3" presStyleCnt="0"/>
      <dgm:spPr/>
    </dgm:pt>
    <dgm:pt modelId="{551F30B5-C667-45DC-A2ED-A44C56856693}" type="pres">
      <dgm:prSet presAssocID="{9DD76E9C-0899-4063-B389-D6A24C2CE3E1}" presName="Name19" presStyleLbl="parChTrans1D3" presStyleIdx="4" presStyleCnt="8"/>
      <dgm:spPr/>
    </dgm:pt>
    <dgm:pt modelId="{11BB189F-721B-432B-88BC-51E0D961651E}" type="pres">
      <dgm:prSet presAssocID="{3FC58338-F8E0-48C9-9A3F-B2C8A2D47C9D}" presName="Name21" presStyleCnt="0"/>
      <dgm:spPr/>
    </dgm:pt>
    <dgm:pt modelId="{B0451F80-DF8F-40EE-8550-A1FD2584D9D5}" type="pres">
      <dgm:prSet presAssocID="{3FC58338-F8E0-48C9-9A3F-B2C8A2D47C9D}" presName="level2Shape" presStyleLbl="node3" presStyleIdx="4" presStyleCnt="8"/>
      <dgm:spPr/>
    </dgm:pt>
    <dgm:pt modelId="{78213B07-88F1-459F-BEEB-7271CE82C480}" type="pres">
      <dgm:prSet presAssocID="{3FC58338-F8E0-48C9-9A3F-B2C8A2D47C9D}" presName="hierChild3" presStyleCnt="0"/>
      <dgm:spPr/>
    </dgm:pt>
    <dgm:pt modelId="{8F0C3CCE-0A07-4581-984C-DFACF1BA8A26}" type="pres">
      <dgm:prSet presAssocID="{F3500533-9FF1-41E2-BDFF-9B2D78D43370}" presName="Name19" presStyleLbl="parChTrans1D3" presStyleIdx="5" presStyleCnt="8"/>
      <dgm:spPr/>
    </dgm:pt>
    <dgm:pt modelId="{4441A180-8702-466C-8F69-4BAECF5FB848}" type="pres">
      <dgm:prSet presAssocID="{7512F92D-FE08-4A73-B949-7D121C4EA3DE}" presName="Name21" presStyleCnt="0"/>
      <dgm:spPr/>
    </dgm:pt>
    <dgm:pt modelId="{F72B39EB-8229-4808-896C-28E4C8ADE776}" type="pres">
      <dgm:prSet presAssocID="{7512F92D-FE08-4A73-B949-7D121C4EA3DE}" presName="level2Shape" presStyleLbl="node3" presStyleIdx="5" presStyleCnt="8"/>
      <dgm:spPr/>
    </dgm:pt>
    <dgm:pt modelId="{36207306-9B08-4D80-944F-BBBFED1E99CF}" type="pres">
      <dgm:prSet presAssocID="{7512F92D-FE08-4A73-B949-7D121C4EA3DE}" presName="hierChild3" presStyleCnt="0"/>
      <dgm:spPr/>
    </dgm:pt>
    <dgm:pt modelId="{82F666D0-D794-4E08-A9F8-0986BD6435DB}" type="pres">
      <dgm:prSet presAssocID="{CA7CDED8-BBF7-4612-8810-8CBEDF7D0722}" presName="Name19" presStyleLbl="parChTrans1D3" presStyleIdx="6" presStyleCnt="8"/>
      <dgm:spPr/>
    </dgm:pt>
    <dgm:pt modelId="{AA887FD7-CA67-4C71-B430-93058DF30692}" type="pres">
      <dgm:prSet presAssocID="{D79B51F0-C282-4743-B607-52FD9A02F3B0}" presName="Name21" presStyleCnt="0"/>
      <dgm:spPr/>
    </dgm:pt>
    <dgm:pt modelId="{319AB3B8-1D50-4CF2-9596-F722B6FCDF1D}" type="pres">
      <dgm:prSet presAssocID="{D79B51F0-C282-4743-B607-52FD9A02F3B0}" presName="level2Shape" presStyleLbl="node3" presStyleIdx="6" presStyleCnt="8"/>
      <dgm:spPr/>
    </dgm:pt>
    <dgm:pt modelId="{B22D93F3-502D-422C-8DA8-E65F0AF9C0C6}" type="pres">
      <dgm:prSet presAssocID="{D79B51F0-C282-4743-B607-52FD9A02F3B0}" presName="hierChild3" presStyleCnt="0"/>
      <dgm:spPr/>
    </dgm:pt>
    <dgm:pt modelId="{2A89C50D-3F05-4419-B9D3-1096664984D8}" type="pres">
      <dgm:prSet presAssocID="{16B9DF60-A1A7-4DDB-A240-7D234A14299F}" presName="Name19" presStyleLbl="parChTrans1D3" presStyleIdx="7" presStyleCnt="8"/>
      <dgm:spPr/>
    </dgm:pt>
    <dgm:pt modelId="{784343CC-82CB-494A-8745-31C24A4FCDC2}" type="pres">
      <dgm:prSet presAssocID="{025BEA1D-9E18-4B6E-A843-4AAF83444540}" presName="Name21" presStyleCnt="0"/>
      <dgm:spPr/>
    </dgm:pt>
    <dgm:pt modelId="{5EBB3EDB-7022-4F50-BC0E-ECF3FB2095AF}" type="pres">
      <dgm:prSet presAssocID="{025BEA1D-9E18-4B6E-A843-4AAF83444540}" presName="level2Shape" presStyleLbl="node3" presStyleIdx="7" presStyleCnt="8"/>
      <dgm:spPr/>
    </dgm:pt>
    <dgm:pt modelId="{89590532-57C1-4CDF-AF2A-86638DB668BA}" type="pres">
      <dgm:prSet presAssocID="{025BEA1D-9E18-4B6E-A843-4AAF83444540}" presName="hierChild3" presStyleCnt="0"/>
      <dgm:spPr/>
    </dgm:pt>
    <dgm:pt modelId="{92CDE0A9-C99D-46C1-9B17-29FE16D163D6}" type="pres">
      <dgm:prSet presAssocID="{34B6DB05-9B90-49E4-A167-413D10DB493C}" presName="bgShapesFlow" presStyleCnt="0"/>
      <dgm:spPr/>
    </dgm:pt>
  </dgm:ptLst>
  <dgm:cxnLst>
    <dgm:cxn modelId="{530F6301-166B-46A6-9463-C7D67FD9E5FF}" srcId="{2232DCFF-C20E-402A-8B2F-B8CAFB98AC90}" destId="{025BEA1D-9E18-4B6E-A843-4AAF83444540}" srcOrd="4" destOrd="0" parTransId="{16B9DF60-A1A7-4DDB-A240-7D234A14299F}" sibTransId="{B2D75193-41B1-4775-8F48-F9E8A485C629}"/>
    <dgm:cxn modelId="{4C173B0C-0ABB-436B-A7AB-3999C262BB58}" srcId="{49B1376B-4DFB-4BBF-85B3-BD595AD62E1B}" destId="{D7968154-B70D-4993-A153-21BBBA602CA1}" srcOrd="0" destOrd="0" parTransId="{21011871-C9F9-4C88-8D3E-F89B6068541F}" sibTransId="{8FCA0675-37AE-494A-B3D3-1E2862317EA8}"/>
    <dgm:cxn modelId="{C812A61E-CF81-4E9E-AAB3-C7FEFE2D54A0}" type="presOf" srcId="{2363E17B-20EC-4D80-89E8-E75CCA540F69}" destId="{E11B0CAE-FA89-496B-871B-A9439E8B9729}" srcOrd="0" destOrd="0" presId="urn:microsoft.com/office/officeart/2005/8/layout/hierarchy6"/>
    <dgm:cxn modelId="{7B24AF2D-0A82-4080-B784-4314AE950649}" type="presOf" srcId="{79CB8A24-841C-47F1-B784-96FDA739A2A7}" destId="{377CD67E-DD85-404E-A7BB-DA75814AC6BB}" srcOrd="0" destOrd="0" presId="urn:microsoft.com/office/officeart/2005/8/layout/hierarchy6"/>
    <dgm:cxn modelId="{45C2BC2F-0295-4988-B017-29C4B38E7967}" srcId="{D7968154-B70D-4993-A153-21BBBA602CA1}" destId="{09CA88C7-1257-444F-AF82-49E5A52CFAF7}" srcOrd="1" destOrd="0" parTransId="{2363E17B-20EC-4D80-89E8-E75CCA540F69}" sibTransId="{762ADE9D-F5DE-4FBC-8F67-229E6CA948BE}"/>
    <dgm:cxn modelId="{6DB6C739-7CB5-47EC-AC3C-ACAC9C2C36E7}" type="presOf" srcId="{025BEA1D-9E18-4B6E-A843-4AAF83444540}" destId="{5EBB3EDB-7022-4F50-BC0E-ECF3FB2095AF}" srcOrd="0" destOrd="0" presId="urn:microsoft.com/office/officeart/2005/8/layout/hierarchy6"/>
    <dgm:cxn modelId="{D726B63F-9A3B-44FF-885D-1DA2F2FB483D}" type="presOf" srcId="{49B1376B-4DFB-4BBF-85B3-BD595AD62E1B}" destId="{46E34C60-56D8-429F-950B-46019EE34452}" srcOrd="0" destOrd="0" presId="urn:microsoft.com/office/officeart/2005/8/layout/hierarchy6"/>
    <dgm:cxn modelId="{D19B4040-01BF-4E0F-B7E8-B884EC94D46A}" type="presOf" srcId="{2232DCFF-C20E-402A-8B2F-B8CAFB98AC90}" destId="{E96D9D82-9377-4DF0-ABC3-FDF6EA48A59B}" srcOrd="0" destOrd="0" presId="urn:microsoft.com/office/officeart/2005/8/layout/hierarchy6"/>
    <dgm:cxn modelId="{16EF6B5C-FE7B-4406-82BA-F96003707269}" type="presOf" srcId="{16B9DF60-A1A7-4DDB-A240-7D234A14299F}" destId="{2A89C50D-3F05-4419-B9D3-1096664984D8}" srcOrd="0" destOrd="0" presId="urn:microsoft.com/office/officeart/2005/8/layout/hierarchy6"/>
    <dgm:cxn modelId="{3B901A69-0A2D-4601-ABAA-D6CC804871AD}" type="presOf" srcId="{F3500533-9FF1-41E2-BDFF-9B2D78D43370}" destId="{8F0C3CCE-0A07-4581-984C-DFACF1BA8A26}" srcOrd="0" destOrd="0" presId="urn:microsoft.com/office/officeart/2005/8/layout/hierarchy6"/>
    <dgm:cxn modelId="{A4830F6C-C04F-467E-8692-7D7256E2AE49}" srcId="{49B1376B-4DFB-4BBF-85B3-BD595AD62E1B}" destId="{2232DCFF-C20E-402A-8B2F-B8CAFB98AC90}" srcOrd="1" destOrd="0" parTransId="{717B9FD2-EBE3-4585-AC82-14420FC8AF44}" sibTransId="{4659AECD-517A-440E-A32C-3F0AE2292DF9}"/>
    <dgm:cxn modelId="{7BC2456D-ED57-43BF-A5B4-760EBA6B6A14}" type="presOf" srcId="{C71CFC1E-AF6B-441C-B97A-D0D8497659DB}" destId="{F8B797FB-84AA-41F1-BF1F-1E6D9699FFDE}" srcOrd="0" destOrd="0" presId="urn:microsoft.com/office/officeart/2005/8/layout/hierarchy6"/>
    <dgm:cxn modelId="{D7723876-666B-4810-BF14-95AAE02548E9}" srcId="{2232DCFF-C20E-402A-8B2F-B8CAFB98AC90}" destId="{B5EC580A-C209-4CAD-8FF2-05849B951863}" srcOrd="0" destOrd="0" parTransId="{2D3E0F11-B53D-4386-989F-7CFA9B61D5C7}" sibTransId="{08E0E78D-5574-4B31-ADCC-E7B7B3503FC5}"/>
    <dgm:cxn modelId="{3FB6C759-1483-4B78-ABA4-350AADFD1DAA}" type="presOf" srcId="{77E57FAF-4B51-4F94-B628-43E0AF576306}" destId="{22AB0E73-CCA2-4795-96B1-2847E3FEC8DA}" srcOrd="0" destOrd="0" presId="urn:microsoft.com/office/officeart/2005/8/layout/hierarchy6"/>
    <dgm:cxn modelId="{3EF8217C-4FCC-4859-B4B1-4EBBFCC50E04}" type="presOf" srcId="{21011871-C9F9-4C88-8D3E-F89B6068541F}" destId="{D76C5FA1-E12D-4FF3-A7B7-1FBA6638A984}" srcOrd="0" destOrd="0" presId="urn:microsoft.com/office/officeart/2005/8/layout/hierarchy6"/>
    <dgm:cxn modelId="{7011047D-0CE0-4860-BEA8-01CE065C1179}" type="presOf" srcId="{717B9FD2-EBE3-4585-AC82-14420FC8AF44}" destId="{21957868-31EA-4420-9A29-6C1858E6A89C}" srcOrd="0" destOrd="0" presId="urn:microsoft.com/office/officeart/2005/8/layout/hierarchy6"/>
    <dgm:cxn modelId="{B2AB1B80-484E-403F-B55C-0E656724C6AA}" type="presOf" srcId="{D79B51F0-C282-4743-B607-52FD9A02F3B0}" destId="{319AB3B8-1D50-4CF2-9596-F722B6FCDF1D}" srcOrd="0" destOrd="0" presId="urn:microsoft.com/office/officeart/2005/8/layout/hierarchy6"/>
    <dgm:cxn modelId="{27D9838F-B2B9-4764-BCF2-CAC26B5FCE4A}" srcId="{2232DCFF-C20E-402A-8B2F-B8CAFB98AC90}" destId="{7512F92D-FE08-4A73-B949-7D121C4EA3DE}" srcOrd="2" destOrd="0" parTransId="{F3500533-9FF1-41E2-BDFF-9B2D78D43370}" sibTransId="{F7BBBB95-4127-4ADD-A18E-472AFBA417F1}"/>
    <dgm:cxn modelId="{977FB196-86F7-4CB9-9DF5-4E2949362B58}" type="presOf" srcId="{9DD76E9C-0899-4063-B389-D6A24C2CE3E1}" destId="{551F30B5-C667-45DC-A2ED-A44C56856693}" srcOrd="0" destOrd="0" presId="urn:microsoft.com/office/officeart/2005/8/layout/hierarchy6"/>
    <dgm:cxn modelId="{098C4398-6761-46D7-9C65-A97EC5EBBA23}" type="presOf" srcId="{B5EC580A-C209-4CAD-8FF2-05849B951863}" destId="{E8AA6C00-2945-4873-BDAC-5DD24B4ABABF}" srcOrd="0" destOrd="0" presId="urn:microsoft.com/office/officeart/2005/8/layout/hierarchy6"/>
    <dgm:cxn modelId="{4007079B-BB07-474E-8A28-59D4F8FAE9F2}" srcId="{D7968154-B70D-4993-A153-21BBBA602CA1}" destId="{C71CFC1E-AF6B-441C-B97A-D0D8497659DB}" srcOrd="2" destOrd="0" parTransId="{77E57FAF-4B51-4F94-B628-43E0AF576306}" sibTransId="{2FAEE596-8EA8-4B38-9F38-656E72B30E5D}"/>
    <dgm:cxn modelId="{158042A0-5B96-4BA0-867D-36EE6FEA631F}" type="presOf" srcId="{CA7CDED8-BBF7-4612-8810-8CBEDF7D0722}" destId="{82F666D0-D794-4E08-A9F8-0986BD6435DB}" srcOrd="0" destOrd="0" presId="urn:microsoft.com/office/officeart/2005/8/layout/hierarchy6"/>
    <dgm:cxn modelId="{284294A5-EDEE-44AD-9A7D-2575BEEC1F57}" type="presOf" srcId="{D7968154-B70D-4993-A153-21BBBA602CA1}" destId="{8BB50E2E-7821-485D-A726-C013B30E0882}" srcOrd="0" destOrd="0" presId="urn:microsoft.com/office/officeart/2005/8/layout/hierarchy6"/>
    <dgm:cxn modelId="{3EDAFDA8-3F1F-430F-A864-0B6FFF065645}" srcId="{2232DCFF-C20E-402A-8B2F-B8CAFB98AC90}" destId="{D79B51F0-C282-4743-B607-52FD9A02F3B0}" srcOrd="3" destOrd="0" parTransId="{CA7CDED8-BBF7-4612-8810-8CBEDF7D0722}" sibTransId="{C5F010EF-3EFE-45F4-9B13-84BD6AED76E6}"/>
    <dgm:cxn modelId="{27CBA4B7-B155-4906-B4AC-B8DC3D68AB06}" type="presOf" srcId="{09CA88C7-1257-444F-AF82-49E5A52CFAF7}" destId="{A8325A1D-F4C4-4EE8-B2DF-4A255E9F20D5}" srcOrd="0" destOrd="0" presId="urn:microsoft.com/office/officeart/2005/8/layout/hierarchy6"/>
    <dgm:cxn modelId="{99AB7EBF-49FC-4DF8-B35C-FA8C548DA0F2}" type="presOf" srcId="{7512F92D-FE08-4A73-B949-7D121C4EA3DE}" destId="{F72B39EB-8229-4808-896C-28E4C8ADE776}" srcOrd="0" destOrd="0" presId="urn:microsoft.com/office/officeart/2005/8/layout/hierarchy6"/>
    <dgm:cxn modelId="{EE2AAEC4-08D6-43A1-8FC8-E5945176ED40}" type="presOf" srcId="{2D3E0F11-B53D-4386-989F-7CFA9B61D5C7}" destId="{C4E3C880-13EF-41B5-A2ED-9DAD488CA3F7}" srcOrd="0" destOrd="0" presId="urn:microsoft.com/office/officeart/2005/8/layout/hierarchy6"/>
    <dgm:cxn modelId="{7B1C06CE-0D8F-419A-8C88-8EE1EB76A389}" srcId="{34B6DB05-9B90-49E4-A167-413D10DB493C}" destId="{49B1376B-4DFB-4BBF-85B3-BD595AD62E1B}" srcOrd="0" destOrd="0" parTransId="{F999118F-EC89-4960-AF3F-DFAA4FE0ABC7}" sibTransId="{C71544D9-2B8B-4281-B37E-449D0ABE6BE2}"/>
    <dgm:cxn modelId="{9386C9DE-A39E-4A4B-88D7-C2920138186C}" srcId="{D7968154-B70D-4993-A153-21BBBA602CA1}" destId="{79CB8A24-841C-47F1-B784-96FDA739A2A7}" srcOrd="0" destOrd="0" parTransId="{C508D9B0-D78E-494E-8808-DC74AF30D51A}" sibTransId="{90CE3366-0784-4D99-8B0E-8AB179112839}"/>
    <dgm:cxn modelId="{043391DF-701F-4AB7-9D29-A0A488346BE5}" srcId="{2232DCFF-C20E-402A-8B2F-B8CAFB98AC90}" destId="{3FC58338-F8E0-48C9-9A3F-B2C8A2D47C9D}" srcOrd="1" destOrd="0" parTransId="{9DD76E9C-0899-4063-B389-D6A24C2CE3E1}" sibTransId="{1C4E2332-D4B2-4478-99CB-F48A5C94A5CC}"/>
    <dgm:cxn modelId="{025C57E5-83B3-4A7A-B6DC-B0AE27CA7081}" type="presOf" srcId="{C508D9B0-D78E-494E-8808-DC74AF30D51A}" destId="{AF91591C-9ABB-4253-9541-614259E4CDD1}" srcOrd="0" destOrd="0" presId="urn:microsoft.com/office/officeart/2005/8/layout/hierarchy6"/>
    <dgm:cxn modelId="{193F3CED-EE52-408F-8137-197459A8F684}" type="presOf" srcId="{34B6DB05-9B90-49E4-A167-413D10DB493C}" destId="{FD8E5032-337D-483A-BCCB-65FA6EAAC5FA}" srcOrd="0" destOrd="0" presId="urn:microsoft.com/office/officeart/2005/8/layout/hierarchy6"/>
    <dgm:cxn modelId="{55855CFA-0507-4194-949B-889568179A28}" type="presOf" srcId="{3FC58338-F8E0-48C9-9A3F-B2C8A2D47C9D}" destId="{B0451F80-DF8F-40EE-8550-A1FD2584D9D5}" srcOrd="0" destOrd="0" presId="urn:microsoft.com/office/officeart/2005/8/layout/hierarchy6"/>
    <dgm:cxn modelId="{26BCC048-3F60-4AF5-BA95-A1A4097BFD3F}" type="presParOf" srcId="{FD8E5032-337D-483A-BCCB-65FA6EAAC5FA}" destId="{0C0EF8AB-3E22-4EB3-A7F0-10E897CA48F3}" srcOrd="0" destOrd="0" presId="urn:microsoft.com/office/officeart/2005/8/layout/hierarchy6"/>
    <dgm:cxn modelId="{7D0BDB20-532E-4D12-AFC2-0822E5CA87C6}" type="presParOf" srcId="{0C0EF8AB-3E22-4EB3-A7F0-10E897CA48F3}" destId="{20605F0F-448F-499A-A3BF-3CF223C33D1E}" srcOrd="0" destOrd="0" presId="urn:microsoft.com/office/officeart/2005/8/layout/hierarchy6"/>
    <dgm:cxn modelId="{7BEA9691-2C09-4660-8149-9F67B7F0C25F}" type="presParOf" srcId="{20605F0F-448F-499A-A3BF-3CF223C33D1E}" destId="{AD9528DA-8773-476B-9831-5D32FD4AEF84}" srcOrd="0" destOrd="0" presId="urn:microsoft.com/office/officeart/2005/8/layout/hierarchy6"/>
    <dgm:cxn modelId="{B99A63AA-C79B-41FD-B6F8-E19146400AA5}" type="presParOf" srcId="{AD9528DA-8773-476B-9831-5D32FD4AEF84}" destId="{46E34C60-56D8-429F-950B-46019EE34452}" srcOrd="0" destOrd="0" presId="urn:microsoft.com/office/officeart/2005/8/layout/hierarchy6"/>
    <dgm:cxn modelId="{26A766DB-A528-42D2-83FC-E042FCA6791F}" type="presParOf" srcId="{AD9528DA-8773-476B-9831-5D32FD4AEF84}" destId="{0EA4464A-AAA3-4A96-A377-BFE2E567975C}" srcOrd="1" destOrd="0" presId="urn:microsoft.com/office/officeart/2005/8/layout/hierarchy6"/>
    <dgm:cxn modelId="{B6D40D24-8686-4203-8E92-BE6D84DAEF2C}" type="presParOf" srcId="{0EA4464A-AAA3-4A96-A377-BFE2E567975C}" destId="{D76C5FA1-E12D-4FF3-A7B7-1FBA6638A984}" srcOrd="0" destOrd="0" presId="urn:microsoft.com/office/officeart/2005/8/layout/hierarchy6"/>
    <dgm:cxn modelId="{70773F3C-F4E5-41F7-A6B7-5AA15AB46084}" type="presParOf" srcId="{0EA4464A-AAA3-4A96-A377-BFE2E567975C}" destId="{826F69E0-0003-49B8-ADF1-4FBD1AEBE451}" srcOrd="1" destOrd="0" presId="urn:microsoft.com/office/officeart/2005/8/layout/hierarchy6"/>
    <dgm:cxn modelId="{C3A82787-807A-44CB-9E6C-B1CF6ACB510A}" type="presParOf" srcId="{826F69E0-0003-49B8-ADF1-4FBD1AEBE451}" destId="{8BB50E2E-7821-485D-A726-C013B30E0882}" srcOrd="0" destOrd="0" presId="urn:microsoft.com/office/officeart/2005/8/layout/hierarchy6"/>
    <dgm:cxn modelId="{46A5A45C-6229-4192-A56C-B6CE44408768}" type="presParOf" srcId="{826F69E0-0003-49B8-ADF1-4FBD1AEBE451}" destId="{8DDF8590-73EF-43EA-B389-9D66AD1F82C3}" srcOrd="1" destOrd="0" presId="urn:microsoft.com/office/officeart/2005/8/layout/hierarchy6"/>
    <dgm:cxn modelId="{F9E2C562-BD07-4BED-BC84-1B2D3A009305}" type="presParOf" srcId="{8DDF8590-73EF-43EA-B389-9D66AD1F82C3}" destId="{AF91591C-9ABB-4253-9541-614259E4CDD1}" srcOrd="0" destOrd="0" presId="urn:microsoft.com/office/officeart/2005/8/layout/hierarchy6"/>
    <dgm:cxn modelId="{253B1033-9D1B-4DE6-8F2D-D3BCB74CCAE9}" type="presParOf" srcId="{8DDF8590-73EF-43EA-B389-9D66AD1F82C3}" destId="{EA493CBD-A86A-4A93-B6B8-E0FFADD8FE14}" srcOrd="1" destOrd="0" presId="urn:microsoft.com/office/officeart/2005/8/layout/hierarchy6"/>
    <dgm:cxn modelId="{8C40CEF8-CC42-4B6B-B6B1-E3B3725940FC}" type="presParOf" srcId="{EA493CBD-A86A-4A93-B6B8-E0FFADD8FE14}" destId="{377CD67E-DD85-404E-A7BB-DA75814AC6BB}" srcOrd="0" destOrd="0" presId="urn:microsoft.com/office/officeart/2005/8/layout/hierarchy6"/>
    <dgm:cxn modelId="{68BA1067-66C1-4A3C-9FD2-AAEA2C3A4713}" type="presParOf" srcId="{EA493CBD-A86A-4A93-B6B8-E0FFADD8FE14}" destId="{F99BB97D-7738-4CE8-9904-A6BA79294612}" srcOrd="1" destOrd="0" presId="urn:microsoft.com/office/officeart/2005/8/layout/hierarchy6"/>
    <dgm:cxn modelId="{4638CABC-04CF-49CC-8D9C-C715D78E730E}" type="presParOf" srcId="{8DDF8590-73EF-43EA-B389-9D66AD1F82C3}" destId="{E11B0CAE-FA89-496B-871B-A9439E8B9729}" srcOrd="2" destOrd="0" presId="urn:microsoft.com/office/officeart/2005/8/layout/hierarchy6"/>
    <dgm:cxn modelId="{8AC6F8D8-F19F-44F5-8A39-919E7EE4DE2A}" type="presParOf" srcId="{8DDF8590-73EF-43EA-B389-9D66AD1F82C3}" destId="{A1B5F3B7-2BB1-482E-B5B7-82BBE9110FB9}" srcOrd="3" destOrd="0" presId="urn:microsoft.com/office/officeart/2005/8/layout/hierarchy6"/>
    <dgm:cxn modelId="{46D0E096-DA28-4353-8B6D-667B6111E674}" type="presParOf" srcId="{A1B5F3B7-2BB1-482E-B5B7-82BBE9110FB9}" destId="{A8325A1D-F4C4-4EE8-B2DF-4A255E9F20D5}" srcOrd="0" destOrd="0" presId="urn:microsoft.com/office/officeart/2005/8/layout/hierarchy6"/>
    <dgm:cxn modelId="{E20D064A-89F5-4D28-BDEA-CF8C957146ED}" type="presParOf" srcId="{A1B5F3B7-2BB1-482E-B5B7-82BBE9110FB9}" destId="{2A95CF5F-10F9-418B-9B16-C0D9331F9261}" srcOrd="1" destOrd="0" presId="urn:microsoft.com/office/officeart/2005/8/layout/hierarchy6"/>
    <dgm:cxn modelId="{77B0E46F-3FE6-459B-BEF2-8F14D3EC26EF}" type="presParOf" srcId="{8DDF8590-73EF-43EA-B389-9D66AD1F82C3}" destId="{22AB0E73-CCA2-4795-96B1-2847E3FEC8DA}" srcOrd="4" destOrd="0" presId="urn:microsoft.com/office/officeart/2005/8/layout/hierarchy6"/>
    <dgm:cxn modelId="{6855BB81-7809-44A6-AF4A-55B41881467B}" type="presParOf" srcId="{8DDF8590-73EF-43EA-B389-9D66AD1F82C3}" destId="{2EDB5D02-56C9-4DC1-92A5-FB038D324150}" srcOrd="5" destOrd="0" presId="urn:microsoft.com/office/officeart/2005/8/layout/hierarchy6"/>
    <dgm:cxn modelId="{E409736B-DED3-4C7D-BAD4-C069E5C277B9}" type="presParOf" srcId="{2EDB5D02-56C9-4DC1-92A5-FB038D324150}" destId="{F8B797FB-84AA-41F1-BF1F-1E6D9699FFDE}" srcOrd="0" destOrd="0" presId="urn:microsoft.com/office/officeart/2005/8/layout/hierarchy6"/>
    <dgm:cxn modelId="{A7FD2DE2-639B-4AE7-92AA-D07FCCBEB537}" type="presParOf" srcId="{2EDB5D02-56C9-4DC1-92A5-FB038D324150}" destId="{77C93AD9-63A7-43DF-BFD8-A51CEA67BCC2}" srcOrd="1" destOrd="0" presId="urn:microsoft.com/office/officeart/2005/8/layout/hierarchy6"/>
    <dgm:cxn modelId="{BD2B4646-4E06-4776-B40C-EA141C4C291C}" type="presParOf" srcId="{0EA4464A-AAA3-4A96-A377-BFE2E567975C}" destId="{21957868-31EA-4420-9A29-6C1858E6A89C}" srcOrd="2" destOrd="0" presId="urn:microsoft.com/office/officeart/2005/8/layout/hierarchy6"/>
    <dgm:cxn modelId="{E16CA348-4553-4ECE-818B-6103907B400B}" type="presParOf" srcId="{0EA4464A-AAA3-4A96-A377-BFE2E567975C}" destId="{528ACCFF-8AF7-4F77-82DA-03CA5315B34F}" srcOrd="3" destOrd="0" presId="urn:microsoft.com/office/officeart/2005/8/layout/hierarchy6"/>
    <dgm:cxn modelId="{25BFAC8E-36EB-47E6-899B-A754E0A2A098}" type="presParOf" srcId="{528ACCFF-8AF7-4F77-82DA-03CA5315B34F}" destId="{E96D9D82-9377-4DF0-ABC3-FDF6EA48A59B}" srcOrd="0" destOrd="0" presId="urn:microsoft.com/office/officeart/2005/8/layout/hierarchy6"/>
    <dgm:cxn modelId="{E1D44876-3464-422C-805D-F1E39142E41B}" type="presParOf" srcId="{528ACCFF-8AF7-4F77-82DA-03CA5315B34F}" destId="{0520A7C7-1467-460E-9339-6F7541D895DA}" srcOrd="1" destOrd="0" presId="urn:microsoft.com/office/officeart/2005/8/layout/hierarchy6"/>
    <dgm:cxn modelId="{39475E1D-1FB6-4BAB-A421-34195A335DEE}" type="presParOf" srcId="{0520A7C7-1467-460E-9339-6F7541D895DA}" destId="{C4E3C880-13EF-41B5-A2ED-9DAD488CA3F7}" srcOrd="0" destOrd="0" presId="urn:microsoft.com/office/officeart/2005/8/layout/hierarchy6"/>
    <dgm:cxn modelId="{97AAD997-5C44-44A0-AEFF-E1C776FCA808}" type="presParOf" srcId="{0520A7C7-1467-460E-9339-6F7541D895DA}" destId="{7DB36BA6-54F0-4CB6-B9D9-BC172BE5AF66}" srcOrd="1" destOrd="0" presId="urn:microsoft.com/office/officeart/2005/8/layout/hierarchy6"/>
    <dgm:cxn modelId="{9CBC3D62-1504-4756-ABE9-9C9CF84A9E3B}" type="presParOf" srcId="{7DB36BA6-54F0-4CB6-B9D9-BC172BE5AF66}" destId="{E8AA6C00-2945-4873-BDAC-5DD24B4ABABF}" srcOrd="0" destOrd="0" presId="urn:microsoft.com/office/officeart/2005/8/layout/hierarchy6"/>
    <dgm:cxn modelId="{B2FE1F99-1156-4AD5-951C-F9BEFF256560}" type="presParOf" srcId="{7DB36BA6-54F0-4CB6-B9D9-BC172BE5AF66}" destId="{4AABE89F-BA38-4E00-889A-9EDFEB535511}" srcOrd="1" destOrd="0" presId="urn:microsoft.com/office/officeart/2005/8/layout/hierarchy6"/>
    <dgm:cxn modelId="{3BE39C5A-EF18-4567-9F8B-35C03FAB89DE}" type="presParOf" srcId="{0520A7C7-1467-460E-9339-6F7541D895DA}" destId="{551F30B5-C667-45DC-A2ED-A44C56856693}" srcOrd="2" destOrd="0" presId="urn:microsoft.com/office/officeart/2005/8/layout/hierarchy6"/>
    <dgm:cxn modelId="{F221BF63-C3FE-4450-89D1-44F982E731C9}" type="presParOf" srcId="{0520A7C7-1467-460E-9339-6F7541D895DA}" destId="{11BB189F-721B-432B-88BC-51E0D961651E}" srcOrd="3" destOrd="0" presId="urn:microsoft.com/office/officeart/2005/8/layout/hierarchy6"/>
    <dgm:cxn modelId="{2255128B-BF60-4D3A-A2F2-220AD0269B35}" type="presParOf" srcId="{11BB189F-721B-432B-88BC-51E0D961651E}" destId="{B0451F80-DF8F-40EE-8550-A1FD2584D9D5}" srcOrd="0" destOrd="0" presId="urn:microsoft.com/office/officeart/2005/8/layout/hierarchy6"/>
    <dgm:cxn modelId="{FC33968B-D3A4-44D6-97A7-5014FE84DE10}" type="presParOf" srcId="{11BB189F-721B-432B-88BC-51E0D961651E}" destId="{78213B07-88F1-459F-BEEB-7271CE82C480}" srcOrd="1" destOrd="0" presId="urn:microsoft.com/office/officeart/2005/8/layout/hierarchy6"/>
    <dgm:cxn modelId="{F5480E4A-4E7F-4FB8-B644-B718C40BB8D5}" type="presParOf" srcId="{0520A7C7-1467-460E-9339-6F7541D895DA}" destId="{8F0C3CCE-0A07-4581-984C-DFACF1BA8A26}" srcOrd="4" destOrd="0" presId="urn:microsoft.com/office/officeart/2005/8/layout/hierarchy6"/>
    <dgm:cxn modelId="{1AE0B4D4-9B4B-4BEB-8E5F-F8BC4F002CA9}" type="presParOf" srcId="{0520A7C7-1467-460E-9339-6F7541D895DA}" destId="{4441A180-8702-466C-8F69-4BAECF5FB848}" srcOrd="5" destOrd="0" presId="urn:microsoft.com/office/officeart/2005/8/layout/hierarchy6"/>
    <dgm:cxn modelId="{E7DE8068-FD5B-4968-860F-6181391F6EE2}" type="presParOf" srcId="{4441A180-8702-466C-8F69-4BAECF5FB848}" destId="{F72B39EB-8229-4808-896C-28E4C8ADE776}" srcOrd="0" destOrd="0" presId="urn:microsoft.com/office/officeart/2005/8/layout/hierarchy6"/>
    <dgm:cxn modelId="{06B50F03-2B81-4BC2-8459-407A8690AE67}" type="presParOf" srcId="{4441A180-8702-466C-8F69-4BAECF5FB848}" destId="{36207306-9B08-4D80-944F-BBBFED1E99CF}" srcOrd="1" destOrd="0" presId="urn:microsoft.com/office/officeart/2005/8/layout/hierarchy6"/>
    <dgm:cxn modelId="{E20C42EA-EE54-4FFA-89CD-7FC43776F420}" type="presParOf" srcId="{0520A7C7-1467-460E-9339-6F7541D895DA}" destId="{82F666D0-D794-4E08-A9F8-0986BD6435DB}" srcOrd="6" destOrd="0" presId="urn:microsoft.com/office/officeart/2005/8/layout/hierarchy6"/>
    <dgm:cxn modelId="{029663BA-C7AA-4CFD-885D-A0071166FAA3}" type="presParOf" srcId="{0520A7C7-1467-460E-9339-6F7541D895DA}" destId="{AA887FD7-CA67-4C71-B430-93058DF30692}" srcOrd="7" destOrd="0" presId="urn:microsoft.com/office/officeart/2005/8/layout/hierarchy6"/>
    <dgm:cxn modelId="{03CEEE2D-7313-47CA-8418-0228ED000F9C}" type="presParOf" srcId="{AA887FD7-CA67-4C71-B430-93058DF30692}" destId="{319AB3B8-1D50-4CF2-9596-F722B6FCDF1D}" srcOrd="0" destOrd="0" presId="urn:microsoft.com/office/officeart/2005/8/layout/hierarchy6"/>
    <dgm:cxn modelId="{5CC0D6E0-DA7E-4E54-918B-8FE1AD3AE815}" type="presParOf" srcId="{AA887FD7-CA67-4C71-B430-93058DF30692}" destId="{B22D93F3-502D-422C-8DA8-E65F0AF9C0C6}" srcOrd="1" destOrd="0" presId="urn:microsoft.com/office/officeart/2005/8/layout/hierarchy6"/>
    <dgm:cxn modelId="{D0EFF78D-1D0C-4C33-83E3-007DAD229E24}" type="presParOf" srcId="{0520A7C7-1467-460E-9339-6F7541D895DA}" destId="{2A89C50D-3F05-4419-B9D3-1096664984D8}" srcOrd="8" destOrd="0" presId="urn:microsoft.com/office/officeart/2005/8/layout/hierarchy6"/>
    <dgm:cxn modelId="{381D96E6-C3CD-4DB8-86B2-9D3EE51F3381}" type="presParOf" srcId="{0520A7C7-1467-460E-9339-6F7541D895DA}" destId="{784343CC-82CB-494A-8745-31C24A4FCDC2}" srcOrd="9" destOrd="0" presId="urn:microsoft.com/office/officeart/2005/8/layout/hierarchy6"/>
    <dgm:cxn modelId="{15F250FB-7BFB-4FF1-A401-14C90FF7B086}" type="presParOf" srcId="{784343CC-82CB-494A-8745-31C24A4FCDC2}" destId="{5EBB3EDB-7022-4F50-BC0E-ECF3FB2095AF}" srcOrd="0" destOrd="0" presId="urn:microsoft.com/office/officeart/2005/8/layout/hierarchy6"/>
    <dgm:cxn modelId="{179B42D3-5D1D-48FC-8EAC-962C1CDA0B6E}" type="presParOf" srcId="{784343CC-82CB-494A-8745-31C24A4FCDC2}" destId="{89590532-57C1-4CDF-AF2A-86638DB668BA}" srcOrd="1" destOrd="0" presId="urn:microsoft.com/office/officeart/2005/8/layout/hierarchy6"/>
    <dgm:cxn modelId="{F69DADFD-B6AF-474A-BD4D-03BABBC36490}" type="presParOf" srcId="{FD8E5032-337D-483A-BCCB-65FA6EAAC5FA}" destId="{92CDE0A9-C99D-46C1-9B17-29FE16D163D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B6DB05-9B90-49E4-A167-413D10DB493C}" type="doc">
      <dgm:prSet loTypeId="urn:microsoft.com/office/officeart/2005/8/layout/hierarchy6" loCatId="hierarchy" qsTypeId="urn:microsoft.com/office/officeart/2005/8/quickstyle/simple1" qsCatId="simple" csTypeId="urn:microsoft.com/office/officeart/2005/8/colors/accent1_3" csCatId="accent1" phldr="1"/>
      <dgm:spPr/>
      <dgm:t>
        <a:bodyPr/>
        <a:lstStyle/>
        <a:p>
          <a:endParaRPr lang="en-US"/>
        </a:p>
      </dgm:t>
    </dgm:pt>
    <dgm:pt modelId="{D7968154-B70D-4993-A153-21BBBA602CA1}">
      <dgm:prSet phldrT="[Text]" custT="1"/>
      <dgm:spPr/>
      <dgm:t>
        <a:bodyPr/>
        <a:lstStyle/>
        <a:p>
          <a:r>
            <a:rPr lang="en-US" sz="1200" dirty="0"/>
            <a:t>Cognitive Neuroscience</a:t>
          </a:r>
        </a:p>
      </dgm:t>
    </dgm:pt>
    <dgm:pt modelId="{8FCA0675-37AE-494A-B3D3-1E2862317EA8}" type="sibTrans" cxnId="{4C173B0C-0ABB-436B-A7AB-3999C262BB58}">
      <dgm:prSet/>
      <dgm:spPr/>
      <dgm:t>
        <a:bodyPr/>
        <a:lstStyle/>
        <a:p>
          <a:endParaRPr lang="en-US" sz="2800"/>
        </a:p>
      </dgm:t>
    </dgm:pt>
    <dgm:pt modelId="{21011871-C9F9-4C88-8D3E-F89B6068541F}" type="parTrans" cxnId="{4C173B0C-0ABB-436B-A7AB-3999C262BB58}">
      <dgm:prSet/>
      <dgm:spPr/>
      <dgm:t>
        <a:bodyPr/>
        <a:lstStyle/>
        <a:p>
          <a:endParaRPr lang="en-US" sz="2800"/>
        </a:p>
      </dgm:t>
    </dgm:pt>
    <dgm:pt modelId="{79CB8A24-841C-47F1-B784-96FDA739A2A7}">
      <dgm:prSet custT="1"/>
      <dgm:spPr/>
      <dgm:t>
        <a:bodyPr/>
        <a:lstStyle/>
        <a:p>
          <a:r>
            <a:rPr lang="en-US" sz="1200" dirty="0"/>
            <a:t>Electroencephalogram (EEG)</a:t>
          </a:r>
        </a:p>
      </dgm:t>
    </dgm:pt>
    <dgm:pt modelId="{90CE3366-0784-4D99-8B0E-8AB179112839}" type="sibTrans" cxnId="{9386C9DE-A39E-4A4B-88D7-C2920138186C}">
      <dgm:prSet/>
      <dgm:spPr/>
      <dgm:t>
        <a:bodyPr/>
        <a:lstStyle/>
        <a:p>
          <a:endParaRPr lang="en-US" sz="2800"/>
        </a:p>
      </dgm:t>
    </dgm:pt>
    <dgm:pt modelId="{C508D9B0-D78E-494E-8808-DC74AF30D51A}" type="parTrans" cxnId="{9386C9DE-A39E-4A4B-88D7-C2920138186C}">
      <dgm:prSet/>
      <dgm:spPr/>
      <dgm:t>
        <a:bodyPr/>
        <a:lstStyle/>
        <a:p>
          <a:endParaRPr lang="en-US" sz="2800"/>
        </a:p>
      </dgm:t>
    </dgm:pt>
    <dgm:pt modelId="{09CA88C7-1257-444F-AF82-49E5A52CFAF7}">
      <dgm:prSet custT="1"/>
      <dgm:spPr/>
      <dgm:t>
        <a:bodyPr/>
        <a:lstStyle/>
        <a:p>
          <a:r>
            <a:rPr lang="en-US" sz="1200" dirty="0"/>
            <a:t>Functional Magnetic Resonance Imaging (FMRI)</a:t>
          </a:r>
        </a:p>
      </dgm:t>
    </dgm:pt>
    <dgm:pt modelId="{762ADE9D-F5DE-4FBC-8F67-229E6CA948BE}" type="sibTrans" cxnId="{45C2BC2F-0295-4988-B017-29C4B38E7967}">
      <dgm:prSet/>
      <dgm:spPr/>
      <dgm:t>
        <a:bodyPr/>
        <a:lstStyle/>
        <a:p>
          <a:endParaRPr lang="en-US" sz="2800"/>
        </a:p>
      </dgm:t>
    </dgm:pt>
    <dgm:pt modelId="{2363E17B-20EC-4D80-89E8-E75CCA540F69}" type="parTrans" cxnId="{45C2BC2F-0295-4988-B017-29C4B38E7967}">
      <dgm:prSet/>
      <dgm:spPr/>
      <dgm:t>
        <a:bodyPr/>
        <a:lstStyle/>
        <a:p>
          <a:endParaRPr lang="en-US" sz="2800"/>
        </a:p>
      </dgm:t>
    </dgm:pt>
    <dgm:pt modelId="{C71CFC1E-AF6B-441C-B97A-D0D8497659DB}">
      <dgm:prSet custT="1"/>
      <dgm:spPr/>
      <dgm:t>
        <a:bodyPr/>
        <a:lstStyle/>
        <a:p>
          <a:r>
            <a:rPr lang="en-US" sz="1200" dirty="0"/>
            <a:t>Eye tracking</a:t>
          </a:r>
        </a:p>
      </dgm:t>
    </dgm:pt>
    <dgm:pt modelId="{2FAEE596-8EA8-4B38-9F38-656E72B30E5D}" type="sibTrans" cxnId="{4007079B-BB07-474E-8A28-59D4F8FAE9F2}">
      <dgm:prSet/>
      <dgm:spPr/>
      <dgm:t>
        <a:bodyPr/>
        <a:lstStyle/>
        <a:p>
          <a:endParaRPr lang="en-US" sz="2800"/>
        </a:p>
      </dgm:t>
    </dgm:pt>
    <dgm:pt modelId="{77E57FAF-4B51-4F94-B628-43E0AF576306}" type="parTrans" cxnId="{4007079B-BB07-474E-8A28-59D4F8FAE9F2}">
      <dgm:prSet/>
      <dgm:spPr/>
      <dgm:t>
        <a:bodyPr/>
        <a:lstStyle/>
        <a:p>
          <a:endParaRPr lang="en-US" sz="2800"/>
        </a:p>
      </dgm:t>
    </dgm:pt>
    <dgm:pt modelId="{2232DCFF-C20E-402A-8B2F-B8CAFB98AC90}">
      <dgm:prSet phldrT="[Text]" custT="1"/>
      <dgm:spPr/>
      <dgm:t>
        <a:bodyPr/>
        <a:lstStyle/>
        <a:p>
          <a:r>
            <a:rPr lang="en-US" sz="1200" dirty="0"/>
            <a:t>Entrepreneurship studies</a:t>
          </a:r>
        </a:p>
      </dgm:t>
    </dgm:pt>
    <dgm:pt modelId="{4659AECD-517A-440E-A32C-3F0AE2292DF9}" type="sibTrans" cxnId="{A4830F6C-C04F-467E-8692-7D7256E2AE49}">
      <dgm:prSet/>
      <dgm:spPr/>
      <dgm:t>
        <a:bodyPr/>
        <a:lstStyle/>
        <a:p>
          <a:endParaRPr lang="en-US" sz="2800"/>
        </a:p>
      </dgm:t>
    </dgm:pt>
    <dgm:pt modelId="{717B9FD2-EBE3-4585-AC82-14420FC8AF44}" type="parTrans" cxnId="{A4830F6C-C04F-467E-8692-7D7256E2AE49}">
      <dgm:prSet/>
      <dgm:spPr/>
      <dgm:t>
        <a:bodyPr/>
        <a:lstStyle/>
        <a:p>
          <a:endParaRPr lang="en-US" sz="2800"/>
        </a:p>
      </dgm:t>
    </dgm:pt>
    <dgm:pt modelId="{7512F92D-FE08-4A73-B949-7D121C4EA3DE}">
      <dgm:prSet custT="1"/>
      <dgm:spPr/>
      <dgm:t>
        <a:bodyPr/>
        <a:lstStyle/>
        <a:p>
          <a:r>
            <a:rPr lang="en-US" sz="1200" dirty="0"/>
            <a:t>Cognitive Science</a:t>
          </a:r>
        </a:p>
      </dgm:t>
    </dgm:pt>
    <dgm:pt modelId="{F7BBBB95-4127-4ADD-A18E-472AFBA417F1}" type="sibTrans" cxnId="{27D9838F-B2B9-4764-BCF2-CAC26B5FCE4A}">
      <dgm:prSet/>
      <dgm:spPr/>
      <dgm:t>
        <a:bodyPr/>
        <a:lstStyle/>
        <a:p>
          <a:endParaRPr lang="en-US" sz="2800"/>
        </a:p>
      </dgm:t>
    </dgm:pt>
    <dgm:pt modelId="{F3500533-9FF1-41E2-BDFF-9B2D78D43370}" type="parTrans" cxnId="{27D9838F-B2B9-4764-BCF2-CAC26B5FCE4A}">
      <dgm:prSet/>
      <dgm:spPr/>
      <dgm:t>
        <a:bodyPr/>
        <a:lstStyle/>
        <a:p>
          <a:endParaRPr lang="en-US" sz="2800"/>
        </a:p>
      </dgm:t>
    </dgm:pt>
    <dgm:pt modelId="{D79B51F0-C282-4743-B607-52FD9A02F3B0}">
      <dgm:prSet custT="1"/>
      <dgm:spPr/>
      <dgm:t>
        <a:bodyPr/>
        <a:lstStyle/>
        <a:p>
          <a:r>
            <a:rPr lang="en-US" sz="1200" dirty="0"/>
            <a:t>Behavioral Analysis</a:t>
          </a:r>
        </a:p>
      </dgm:t>
    </dgm:pt>
    <dgm:pt modelId="{C5F010EF-3EFE-45F4-9B13-84BD6AED76E6}" type="sibTrans" cxnId="{3EDAFDA8-3F1F-430F-A864-0B6FFF065645}">
      <dgm:prSet/>
      <dgm:spPr/>
      <dgm:t>
        <a:bodyPr/>
        <a:lstStyle/>
        <a:p>
          <a:endParaRPr lang="en-US" sz="2800"/>
        </a:p>
      </dgm:t>
    </dgm:pt>
    <dgm:pt modelId="{CA7CDED8-BBF7-4612-8810-8CBEDF7D0722}" type="parTrans" cxnId="{3EDAFDA8-3F1F-430F-A864-0B6FFF065645}">
      <dgm:prSet/>
      <dgm:spPr/>
      <dgm:t>
        <a:bodyPr/>
        <a:lstStyle/>
        <a:p>
          <a:endParaRPr lang="en-US" sz="2800"/>
        </a:p>
      </dgm:t>
    </dgm:pt>
    <dgm:pt modelId="{49B1376B-4DFB-4BBF-85B3-BD595AD62E1B}">
      <dgm:prSet phldrT="[Text]" custT="1"/>
      <dgm:spPr/>
      <dgm:t>
        <a:bodyPr/>
        <a:lstStyle/>
        <a:p>
          <a:r>
            <a:rPr lang="en-US" sz="1200" dirty="0"/>
            <a:t>Neuroentrepreneurship</a:t>
          </a:r>
        </a:p>
      </dgm:t>
    </dgm:pt>
    <dgm:pt modelId="{C71544D9-2B8B-4281-B37E-449D0ABE6BE2}" type="sibTrans" cxnId="{7B1C06CE-0D8F-419A-8C88-8EE1EB76A389}">
      <dgm:prSet/>
      <dgm:spPr/>
      <dgm:t>
        <a:bodyPr/>
        <a:lstStyle/>
        <a:p>
          <a:endParaRPr lang="en-US" sz="2800"/>
        </a:p>
      </dgm:t>
    </dgm:pt>
    <dgm:pt modelId="{F999118F-EC89-4960-AF3F-DFAA4FE0ABC7}" type="parTrans" cxnId="{7B1C06CE-0D8F-419A-8C88-8EE1EB76A389}">
      <dgm:prSet/>
      <dgm:spPr/>
      <dgm:t>
        <a:bodyPr/>
        <a:lstStyle/>
        <a:p>
          <a:endParaRPr lang="en-US" sz="2800"/>
        </a:p>
      </dgm:t>
    </dgm:pt>
    <dgm:pt modelId="{715D637A-3DDA-4FCE-B700-5CF83807AB3C}">
      <dgm:prSet custT="1"/>
      <dgm:spPr/>
      <dgm:t>
        <a:bodyPr/>
        <a:lstStyle/>
        <a:p>
          <a:r>
            <a:rPr lang="en-US" sz="1200" dirty="0"/>
            <a:t>Galvanic Skin Response </a:t>
          </a:r>
        </a:p>
      </dgm:t>
    </dgm:pt>
    <dgm:pt modelId="{6BC6DB24-2713-4754-9B96-7E888D2EAA4F}" type="parTrans" cxnId="{AF5D6090-221D-46B4-AE1B-0A1F4872F6BF}">
      <dgm:prSet/>
      <dgm:spPr/>
      <dgm:t>
        <a:bodyPr/>
        <a:lstStyle/>
        <a:p>
          <a:endParaRPr lang="en-US"/>
        </a:p>
      </dgm:t>
    </dgm:pt>
    <dgm:pt modelId="{E21DF9E0-87E1-48BB-A6AE-2EEA6AE829E6}" type="sibTrans" cxnId="{AF5D6090-221D-46B4-AE1B-0A1F4872F6BF}">
      <dgm:prSet/>
      <dgm:spPr/>
      <dgm:t>
        <a:bodyPr/>
        <a:lstStyle/>
        <a:p>
          <a:endParaRPr lang="en-US"/>
        </a:p>
      </dgm:t>
    </dgm:pt>
    <dgm:pt modelId="{6A859BB6-5E55-4497-8D0B-6AD2582C13CB}" type="pres">
      <dgm:prSet presAssocID="{34B6DB05-9B90-49E4-A167-413D10DB493C}" presName="mainComposite" presStyleCnt="0">
        <dgm:presLayoutVars>
          <dgm:chPref val="1"/>
          <dgm:dir/>
          <dgm:animOne val="branch"/>
          <dgm:animLvl val="lvl"/>
          <dgm:resizeHandles val="exact"/>
        </dgm:presLayoutVars>
      </dgm:prSet>
      <dgm:spPr/>
    </dgm:pt>
    <dgm:pt modelId="{1F712340-3FFD-41AF-8A98-603DE68807AE}" type="pres">
      <dgm:prSet presAssocID="{34B6DB05-9B90-49E4-A167-413D10DB493C}" presName="hierFlow" presStyleCnt="0"/>
      <dgm:spPr/>
    </dgm:pt>
    <dgm:pt modelId="{E7F479B1-DD8F-4B96-9D1F-3258C7537CBD}" type="pres">
      <dgm:prSet presAssocID="{34B6DB05-9B90-49E4-A167-413D10DB493C}" presName="hierChild1" presStyleCnt="0">
        <dgm:presLayoutVars>
          <dgm:chPref val="1"/>
          <dgm:animOne val="branch"/>
          <dgm:animLvl val="lvl"/>
        </dgm:presLayoutVars>
      </dgm:prSet>
      <dgm:spPr/>
    </dgm:pt>
    <dgm:pt modelId="{2B168A5F-444C-42EE-B400-EE9226A3A244}" type="pres">
      <dgm:prSet presAssocID="{49B1376B-4DFB-4BBF-85B3-BD595AD62E1B}" presName="Name14" presStyleCnt="0"/>
      <dgm:spPr/>
    </dgm:pt>
    <dgm:pt modelId="{AD84D0D9-B8CD-4A2A-975F-D9231EF17EE9}" type="pres">
      <dgm:prSet presAssocID="{49B1376B-4DFB-4BBF-85B3-BD595AD62E1B}" presName="level1Shape" presStyleLbl="node0" presStyleIdx="0" presStyleCnt="1">
        <dgm:presLayoutVars>
          <dgm:chPref val="3"/>
        </dgm:presLayoutVars>
      </dgm:prSet>
      <dgm:spPr/>
    </dgm:pt>
    <dgm:pt modelId="{0B3DE402-CA6A-4BD9-B366-1138B8D36D60}" type="pres">
      <dgm:prSet presAssocID="{49B1376B-4DFB-4BBF-85B3-BD595AD62E1B}" presName="hierChild2" presStyleCnt="0"/>
      <dgm:spPr/>
    </dgm:pt>
    <dgm:pt modelId="{43FFACCA-CC9B-45BD-9884-7D66DE2CA75C}" type="pres">
      <dgm:prSet presAssocID="{21011871-C9F9-4C88-8D3E-F89B6068541F}" presName="Name19" presStyleLbl="parChTrans1D2" presStyleIdx="0" presStyleCnt="2"/>
      <dgm:spPr/>
    </dgm:pt>
    <dgm:pt modelId="{1CB145DE-7A3F-4970-BAA1-AED8F7E65A16}" type="pres">
      <dgm:prSet presAssocID="{D7968154-B70D-4993-A153-21BBBA602CA1}" presName="Name21" presStyleCnt="0"/>
      <dgm:spPr/>
    </dgm:pt>
    <dgm:pt modelId="{7CB0D2CD-3512-4F73-B6AA-F90D9DED2590}" type="pres">
      <dgm:prSet presAssocID="{D7968154-B70D-4993-A153-21BBBA602CA1}" presName="level2Shape" presStyleLbl="node2" presStyleIdx="0" presStyleCnt="2"/>
      <dgm:spPr/>
    </dgm:pt>
    <dgm:pt modelId="{2D6E21E5-92BD-41B4-9FD1-E1CE3C22EF8C}" type="pres">
      <dgm:prSet presAssocID="{D7968154-B70D-4993-A153-21BBBA602CA1}" presName="hierChild3" presStyleCnt="0"/>
      <dgm:spPr/>
    </dgm:pt>
    <dgm:pt modelId="{4032DE11-7997-4B73-81A0-B3ED974CA0CA}" type="pres">
      <dgm:prSet presAssocID="{C508D9B0-D78E-494E-8808-DC74AF30D51A}" presName="Name19" presStyleLbl="parChTrans1D3" presStyleIdx="0" presStyleCnt="6"/>
      <dgm:spPr/>
    </dgm:pt>
    <dgm:pt modelId="{8F39F802-C148-4B6F-BB7F-30547EAF601A}" type="pres">
      <dgm:prSet presAssocID="{79CB8A24-841C-47F1-B784-96FDA739A2A7}" presName="Name21" presStyleCnt="0"/>
      <dgm:spPr/>
    </dgm:pt>
    <dgm:pt modelId="{EBF47565-3A62-45B2-8D64-D87EC50FA1A9}" type="pres">
      <dgm:prSet presAssocID="{79CB8A24-841C-47F1-B784-96FDA739A2A7}" presName="level2Shape" presStyleLbl="node3" presStyleIdx="0" presStyleCnt="6"/>
      <dgm:spPr/>
    </dgm:pt>
    <dgm:pt modelId="{1BD7DC9F-380B-40C5-8410-C0276499729C}" type="pres">
      <dgm:prSet presAssocID="{79CB8A24-841C-47F1-B784-96FDA739A2A7}" presName="hierChild3" presStyleCnt="0"/>
      <dgm:spPr/>
    </dgm:pt>
    <dgm:pt modelId="{590710AA-855D-48E5-A8AF-852723874EBA}" type="pres">
      <dgm:prSet presAssocID="{2363E17B-20EC-4D80-89E8-E75CCA540F69}" presName="Name19" presStyleLbl="parChTrans1D3" presStyleIdx="1" presStyleCnt="6"/>
      <dgm:spPr/>
    </dgm:pt>
    <dgm:pt modelId="{837E9D90-2FA1-4788-8764-74E4C05A0B87}" type="pres">
      <dgm:prSet presAssocID="{09CA88C7-1257-444F-AF82-49E5A52CFAF7}" presName="Name21" presStyleCnt="0"/>
      <dgm:spPr/>
    </dgm:pt>
    <dgm:pt modelId="{BCC2EC36-8CD9-4CBA-A2CE-346668953D80}" type="pres">
      <dgm:prSet presAssocID="{09CA88C7-1257-444F-AF82-49E5A52CFAF7}" presName="level2Shape" presStyleLbl="node3" presStyleIdx="1" presStyleCnt="6"/>
      <dgm:spPr/>
    </dgm:pt>
    <dgm:pt modelId="{64001CC8-CB33-4C94-AC62-8638ABC2E946}" type="pres">
      <dgm:prSet presAssocID="{09CA88C7-1257-444F-AF82-49E5A52CFAF7}" presName="hierChild3" presStyleCnt="0"/>
      <dgm:spPr/>
    </dgm:pt>
    <dgm:pt modelId="{297751DD-A124-41FC-AD87-F4673F8AF2F4}" type="pres">
      <dgm:prSet presAssocID="{77E57FAF-4B51-4F94-B628-43E0AF576306}" presName="Name19" presStyleLbl="parChTrans1D3" presStyleIdx="2" presStyleCnt="6"/>
      <dgm:spPr/>
    </dgm:pt>
    <dgm:pt modelId="{2E844E5B-5154-48BE-B7F8-11E709E0FAFD}" type="pres">
      <dgm:prSet presAssocID="{C71CFC1E-AF6B-441C-B97A-D0D8497659DB}" presName="Name21" presStyleCnt="0"/>
      <dgm:spPr/>
    </dgm:pt>
    <dgm:pt modelId="{33DFAD36-7C57-4D60-A3B3-AE4C86DF0E78}" type="pres">
      <dgm:prSet presAssocID="{C71CFC1E-AF6B-441C-B97A-D0D8497659DB}" presName="level2Shape" presStyleLbl="node3" presStyleIdx="2" presStyleCnt="6"/>
      <dgm:spPr/>
    </dgm:pt>
    <dgm:pt modelId="{B6330A3F-0AE4-4125-B869-F701B1BB6C05}" type="pres">
      <dgm:prSet presAssocID="{C71CFC1E-AF6B-441C-B97A-D0D8497659DB}" presName="hierChild3" presStyleCnt="0"/>
      <dgm:spPr/>
    </dgm:pt>
    <dgm:pt modelId="{B6299D0A-F2A6-4F58-B02B-A142839CB8AD}" type="pres">
      <dgm:prSet presAssocID="{6BC6DB24-2713-4754-9B96-7E888D2EAA4F}" presName="Name19" presStyleLbl="parChTrans1D3" presStyleIdx="3" presStyleCnt="6"/>
      <dgm:spPr/>
    </dgm:pt>
    <dgm:pt modelId="{EBB06E27-5A7C-445E-89E8-228EBE1D83F1}" type="pres">
      <dgm:prSet presAssocID="{715D637A-3DDA-4FCE-B700-5CF83807AB3C}" presName="Name21" presStyleCnt="0"/>
      <dgm:spPr/>
    </dgm:pt>
    <dgm:pt modelId="{EB25B7B7-01D1-424B-B818-C1848FA76255}" type="pres">
      <dgm:prSet presAssocID="{715D637A-3DDA-4FCE-B700-5CF83807AB3C}" presName="level2Shape" presStyleLbl="node3" presStyleIdx="3" presStyleCnt="6"/>
      <dgm:spPr/>
    </dgm:pt>
    <dgm:pt modelId="{05C2456F-BA2A-41C5-AE8E-5A38B70DE398}" type="pres">
      <dgm:prSet presAssocID="{715D637A-3DDA-4FCE-B700-5CF83807AB3C}" presName="hierChild3" presStyleCnt="0"/>
      <dgm:spPr/>
    </dgm:pt>
    <dgm:pt modelId="{4425609C-A7B2-475B-8B25-81CC82A687E0}" type="pres">
      <dgm:prSet presAssocID="{717B9FD2-EBE3-4585-AC82-14420FC8AF44}" presName="Name19" presStyleLbl="parChTrans1D2" presStyleIdx="1" presStyleCnt="2"/>
      <dgm:spPr/>
    </dgm:pt>
    <dgm:pt modelId="{EBD72184-2937-4CF3-903F-D79F4E3E3FD6}" type="pres">
      <dgm:prSet presAssocID="{2232DCFF-C20E-402A-8B2F-B8CAFB98AC90}" presName="Name21" presStyleCnt="0"/>
      <dgm:spPr/>
    </dgm:pt>
    <dgm:pt modelId="{F0E647E7-97A0-4F37-AD43-6A330F7D5542}" type="pres">
      <dgm:prSet presAssocID="{2232DCFF-C20E-402A-8B2F-B8CAFB98AC90}" presName="level2Shape" presStyleLbl="node2" presStyleIdx="1" presStyleCnt="2"/>
      <dgm:spPr/>
    </dgm:pt>
    <dgm:pt modelId="{52951EB6-5875-48CD-AB4A-F052E3A91A6E}" type="pres">
      <dgm:prSet presAssocID="{2232DCFF-C20E-402A-8B2F-B8CAFB98AC90}" presName="hierChild3" presStyleCnt="0"/>
      <dgm:spPr/>
    </dgm:pt>
    <dgm:pt modelId="{96495C28-BD1A-4872-ABC2-F5FAC11B17F8}" type="pres">
      <dgm:prSet presAssocID="{F3500533-9FF1-41E2-BDFF-9B2D78D43370}" presName="Name19" presStyleLbl="parChTrans1D3" presStyleIdx="4" presStyleCnt="6"/>
      <dgm:spPr/>
    </dgm:pt>
    <dgm:pt modelId="{C4C2DF15-BC50-435E-9933-22C9C7128CD7}" type="pres">
      <dgm:prSet presAssocID="{7512F92D-FE08-4A73-B949-7D121C4EA3DE}" presName="Name21" presStyleCnt="0"/>
      <dgm:spPr/>
    </dgm:pt>
    <dgm:pt modelId="{1DD318D0-B43E-4AFA-8450-8651101082F5}" type="pres">
      <dgm:prSet presAssocID="{7512F92D-FE08-4A73-B949-7D121C4EA3DE}" presName="level2Shape" presStyleLbl="node3" presStyleIdx="4" presStyleCnt="6"/>
      <dgm:spPr/>
    </dgm:pt>
    <dgm:pt modelId="{B908C152-B8E3-4829-AF35-8047C5F10450}" type="pres">
      <dgm:prSet presAssocID="{7512F92D-FE08-4A73-B949-7D121C4EA3DE}" presName="hierChild3" presStyleCnt="0"/>
      <dgm:spPr/>
    </dgm:pt>
    <dgm:pt modelId="{04C58A3C-93A1-48ED-929E-03EF464ACF0C}" type="pres">
      <dgm:prSet presAssocID="{CA7CDED8-BBF7-4612-8810-8CBEDF7D0722}" presName="Name19" presStyleLbl="parChTrans1D3" presStyleIdx="5" presStyleCnt="6"/>
      <dgm:spPr/>
    </dgm:pt>
    <dgm:pt modelId="{7EB61A58-4756-4845-A897-46AA053D3358}" type="pres">
      <dgm:prSet presAssocID="{D79B51F0-C282-4743-B607-52FD9A02F3B0}" presName="Name21" presStyleCnt="0"/>
      <dgm:spPr/>
    </dgm:pt>
    <dgm:pt modelId="{BBA86A6C-DDF0-4AFD-802A-CD6F4599212D}" type="pres">
      <dgm:prSet presAssocID="{D79B51F0-C282-4743-B607-52FD9A02F3B0}" presName="level2Shape" presStyleLbl="node3" presStyleIdx="5" presStyleCnt="6"/>
      <dgm:spPr/>
    </dgm:pt>
    <dgm:pt modelId="{95B7C4F7-EE55-4937-8A91-C0A2028B8C99}" type="pres">
      <dgm:prSet presAssocID="{D79B51F0-C282-4743-B607-52FD9A02F3B0}" presName="hierChild3" presStyleCnt="0"/>
      <dgm:spPr/>
    </dgm:pt>
    <dgm:pt modelId="{894C5996-8B33-4C65-AF84-6BA56AABECA5}" type="pres">
      <dgm:prSet presAssocID="{34B6DB05-9B90-49E4-A167-413D10DB493C}" presName="bgShapesFlow" presStyleCnt="0"/>
      <dgm:spPr/>
    </dgm:pt>
  </dgm:ptLst>
  <dgm:cxnLst>
    <dgm:cxn modelId="{4C173B0C-0ABB-436B-A7AB-3999C262BB58}" srcId="{49B1376B-4DFB-4BBF-85B3-BD595AD62E1B}" destId="{D7968154-B70D-4993-A153-21BBBA602CA1}" srcOrd="0" destOrd="0" parTransId="{21011871-C9F9-4C88-8D3E-F89B6068541F}" sibTransId="{8FCA0675-37AE-494A-B3D3-1E2862317EA8}"/>
    <dgm:cxn modelId="{DE237B10-DF74-49F9-AA17-6357CAABBF67}" type="presOf" srcId="{2232DCFF-C20E-402A-8B2F-B8CAFB98AC90}" destId="{F0E647E7-97A0-4F37-AD43-6A330F7D5542}" srcOrd="0" destOrd="0" presId="urn:microsoft.com/office/officeart/2005/8/layout/hierarchy6"/>
    <dgm:cxn modelId="{663C3A15-96F4-47C3-9A48-5043F0039AC9}" type="presOf" srcId="{C508D9B0-D78E-494E-8808-DC74AF30D51A}" destId="{4032DE11-7997-4B73-81A0-B3ED974CA0CA}" srcOrd="0" destOrd="0" presId="urn:microsoft.com/office/officeart/2005/8/layout/hierarchy6"/>
    <dgm:cxn modelId="{45C2BC2F-0295-4988-B017-29C4B38E7967}" srcId="{D7968154-B70D-4993-A153-21BBBA602CA1}" destId="{09CA88C7-1257-444F-AF82-49E5A52CFAF7}" srcOrd="1" destOrd="0" parTransId="{2363E17B-20EC-4D80-89E8-E75CCA540F69}" sibTransId="{762ADE9D-F5DE-4FBC-8F67-229E6CA948BE}"/>
    <dgm:cxn modelId="{61BC413E-FC81-4D79-AA26-83764E394109}" type="presOf" srcId="{F3500533-9FF1-41E2-BDFF-9B2D78D43370}" destId="{96495C28-BD1A-4872-ABC2-F5FAC11B17F8}" srcOrd="0" destOrd="0" presId="urn:microsoft.com/office/officeart/2005/8/layout/hierarchy6"/>
    <dgm:cxn modelId="{7B85A544-87E8-4EEF-B7E0-90EC8AA64395}" type="presOf" srcId="{7512F92D-FE08-4A73-B949-7D121C4EA3DE}" destId="{1DD318D0-B43E-4AFA-8450-8651101082F5}" srcOrd="0" destOrd="0" presId="urn:microsoft.com/office/officeart/2005/8/layout/hierarchy6"/>
    <dgm:cxn modelId="{41581F67-28A2-4D00-8C8F-00F696419CBB}" type="presOf" srcId="{49B1376B-4DFB-4BBF-85B3-BD595AD62E1B}" destId="{AD84D0D9-B8CD-4A2A-975F-D9231EF17EE9}" srcOrd="0" destOrd="0" presId="urn:microsoft.com/office/officeart/2005/8/layout/hierarchy6"/>
    <dgm:cxn modelId="{1A4C9649-7472-43AF-93AF-97DBDBB261FB}" type="presOf" srcId="{6BC6DB24-2713-4754-9B96-7E888D2EAA4F}" destId="{B6299D0A-F2A6-4F58-B02B-A142839CB8AD}" srcOrd="0" destOrd="0" presId="urn:microsoft.com/office/officeart/2005/8/layout/hierarchy6"/>
    <dgm:cxn modelId="{0E285F4A-3798-48B9-BA37-F1B360747EE0}" type="presOf" srcId="{717B9FD2-EBE3-4585-AC82-14420FC8AF44}" destId="{4425609C-A7B2-475B-8B25-81CC82A687E0}" srcOrd="0" destOrd="0" presId="urn:microsoft.com/office/officeart/2005/8/layout/hierarchy6"/>
    <dgm:cxn modelId="{A4830F6C-C04F-467E-8692-7D7256E2AE49}" srcId="{49B1376B-4DFB-4BBF-85B3-BD595AD62E1B}" destId="{2232DCFF-C20E-402A-8B2F-B8CAFB98AC90}" srcOrd="1" destOrd="0" parTransId="{717B9FD2-EBE3-4585-AC82-14420FC8AF44}" sibTransId="{4659AECD-517A-440E-A32C-3F0AE2292DF9}"/>
    <dgm:cxn modelId="{17388D4E-D138-466A-B509-7B8F10EFBD20}" type="presOf" srcId="{09CA88C7-1257-444F-AF82-49E5A52CFAF7}" destId="{BCC2EC36-8CD9-4CBA-A2CE-346668953D80}" srcOrd="0" destOrd="0" presId="urn:microsoft.com/office/officeart/2005/8/layout/hierarchy6"/>
    <dgm:cxn modelId="{6BA31371-2A41-47D4-A28D-32F0937B3E08}" type="presOf" srcId="{C71CFC1E-AF6B-441C-B97A-D0D8497659DB}" destId="{33DFAD36-7C57-4D60-A3B3-AE4C86DF0E78}" srcOrd="0" destOrd="0" presId="urn:microsoft.com/office/officeart/2005/8/layout/hierarchy6"/>
    <dgm:cxn modelId="{726B2B71-88B2-45D0-A13E-B2D0E48C3836}" type="presOf" srcId="{CA7CDED8-BBF7-4612-8810-8CBEDF7D0722}" destId="{04C58A3C-93A1-48ED-929E-03EF464ACF0C}" srcOrd="0" destOrd="0" presId="urn:microsoft.com/office/officeart/2005/8/layout/hierarchy6"/>
    <dgm:cxn modelId="{31ED1B74-6125-4C3E-AB4A-2CDAC103AB59}" type="presOf" srcId="{21011871-C9F9-4C88-8D3E-F89B6068541F}" destId="{43FFACCA-CC9B-45BD-9884-7D66DE2CA75C}" srcOrd="0" destOrd="0" presId="urn:microsoft.com/office/officeart/2005/8/layout/hierarchy6"/>
    <dgm:cxn modelId="{27D9838F-B2B9-4764-BCF2-CAC26B5FCE4A}" srcId="{2232DCFF-C20E-402A-8B2F-B8CAFB98AC90}" destId="{7512F92D-FE08-4A73-B949-7D121C4EA3DE}" srcOrd="0" destOrd="0" parTransId="{F3500533-9FF1-41E2-BDFF-9B2D78D43370}" sibTransId="{F7BBBB95-4127-4ADD-A18E-472AFBA417F1}"/>
    <dgm:cxn modelId="{19D6C48F-5B53-4DEF-8A95-AA189D4B6E3D}" type="presOf" srcId="{34B6DB05-9B90-49E4-A167-413D10DB493C}" destId="{6A859BB6-5E55-4497-8D0B-6AD2582C13CB}" srcOrd="0" destOrd="0" presId="urn:microsoft.com/office/officeart/2005/8/layout/hierarchy6"/>
    <dgm:cxn modelId="{AF5D6090-221D-46B4-AE1B-0A1F4872F6BF}" srcId="{D7968154-B70D-4993-A153-21BBBA602CA1}" destId="{715D637A-3DDA-4FCE-B700-5CF83807AB3C}" srcOrd="3" destOrd="0" parTransId="{6BC6DB24-2713-4754-9B96-7E888D2EAA4F}" sibTransId="{E21DF9E0-87E1-48BB-A6AE-2EEA6AE829E6}"/>
    <dgm:cxn modelId="{4007079B-BB07-474E-8A28-59D4F8FAE9F2}" srcId="{D7968154-B70D-4993-A153-21BBBA602CA1}" destId="{C71CFC1E-AF6B-441C-B97A-D0D8497659DB}" srcOrd="2" destOrd="0" parTransId="{77E57FAF-4B51-4F94-B628-43E0AF576306}" sibTransId="{2FAEE596-8EA8-4B38-9F38-656E72B30E5D}"/>
    <dgm:cxn modelId="{3EDAFDA8-3F1F-430F-A864-0B6FFF065645}" srcId="{2232DCFF-C20E-402A-8B2F-B8CAFB98AC90}" destId="{D79B51F0-C282-4743-B607-52FD9A02F3B0}" srcOrd="1" destOrd="0" parTransId="{CA7CDED8-BBF7-4612-8810-8CBEDF7D0722}" sibTransId="{C5F010EF-3EFE-45F4-9B13-84BD6AED76E6}"/>
    <dgm:cxn modelId="{309A10B4-E755-4170-8291-ECCAFACC7376}" type="presOf" srcId="{79CB8A24-841C-47F1-B784-96FDA739A2A7}" destId="{EBF47565-3A62-45B2-8D64-D87EC50FA1A9}" srcOrd="0" destOrd="0" presId="urn:microsoft.com/office/officeart/2005/8/layout/hierarchy6"/>
    <dgm:cxn modelId="{57CD68BE-D17B-442F-8408-52EB1CB9D27E}" type="presOf" srcId="{D79B51F0-C282-4743-B607-52FD9A02F3B0}" destId="{BBA86A6C-DDF0-4AFD-802A-CD6F4599212D}" srcOrd="0" destOrd="0" presId="urn:microsoft.com/office/officeart/2005/8/layout/hierarchy6"/>
    <dgm:cxn modelId="{95696FC8-1524-4236-9169-F46F96590693}" type="presOf" srcId="{77E57FAF-4B51-4F94-B628-43E0AF576306}" destId="{297751DD-A124-41FC-AD87-F4673F8AF2F4}" srcOrd="0" destOrd="0" presId="urn:microsoft.com/office/officeart/2005/8/layout/hierarchy6"/>
    <dgm:cxn modelId="{7B1C06CE-0D8F-419A-8C88-8EE1EB76A389}" srcId="{34B6DB05-9B90-49E4-A167-413D10DB493C}" destId="{49B1376B-4DFB-4BBF-85B3-BD595AD62E1B}" srcOrd="0" destOrd="0" parTransId="{F999118F-EC89-4960-AF3F-DFAA4FE0ABC7}" sibTransId="{C71544D9-2B8B-4281-B37E-449D0ABE6BE2}"/>
    <dgm:cxn modelId="{9386C9DE-A39E-4A4B-88D7-C2920138186C}" srcId="{D7968154-B70D-4993-A153-21BBBA602CA1}" destId="{79CB8A24-841C-47F1-B784-96FDA739A2A7}" srcOrd="0" destOrd="0" parTransId="{C508D9B0-D78E-494E-8808-DC74AF30D51A}" sibTransId="{90CE3366-0784-4D99-8B0E-8AB179112839}"/>
    <dgm:cxn modelId="{81C9C1DF-2EFF-414A-8C39-F719E8EAC033}" type="presOf" srcId="{2363E17B-20EC-4D80-89E8-E75CCA540F69}" destId="{590710AA-855D-48E5-A8AF-852723874EBA}" srcOrd="0" destOrd="0" presId="urn:microsoft.com/office/officeart/2005/8/layout/hierarchy6"/>
    <dgm:cxn modelId="{28CB43F4-78D2-4FCA-8C17-45F5DDE41567}" type="presOf" srcId="{715D637A-3DDA-4FCE-B700-5CF83807AB3C}" destId="{EB25B7B7-01D1-424B-B818-C1848FA76255}" srcOrd="0" destOrd="0" presId="urn:microsoft.com/office/officeart/2005/8/layout/hierarchy6"/>
    <dgm:cxn modelId="{1C54C3FD-5785-41F2-8246-81F4D6F627A2}" type="presOf" srcId="{D7968154-B70D-4993-A153-21BBBA602CA1}" destId="{7CB0D2CD-3512-4F73-B6AA-F90D9DED2590}" srcOrd="0" destOrd="0" presId="urn:microsoft.com/office/officeart/2005/8/layout/hierarchy6"/>
    <dgm:cxn modelId="{285D4EC8-BF7F-495E-A9B2-9E353FC51D67}" type="presParOf" srcId="{6A859BB6-5E55-4497-8D0B-6AD2582C13CB}" destId="{1F712340-3FFD-41AF-8A98-603DE68807AE}" srcOrd="0" destOrd="0" presId="urn:microsoft.com/office/officeart/2005/8/layout/hierarchy6"/>
    <dgm:cxn modelId="{746F3E37-2D37-4E5A-94D8-D86A5E46F7C9}" type="presParOf" srcId="{1F712340-3FFD-41AF-8A98-603DE68807AE}" destId="{E7F479B1-DD8F-4B96-9D1F-3258C7537CBD}" srcOrd="0" destOrd="0" presId="urn:microsoft.com/office/officeart/2005/8/layout/hierarchy6"/>
    <dgm:cxn modelId="{CBB77867-9DCA-4DDB-ACBD-95F191477A6C}" type="presParOf" srcId="{E7F479B1-DD8F-4B96-9D1F-3258C7537CBD}" destId="{2B168A5F-444C-42EE-B400-EE9226A3A244}" srcOrd="0" destOrd="0" presId="urn:microsoft.com/office/officeart/2005/8/layout/hierarchy6"/>
    <dgm:cxn modelId="{8170863A-A93F-413F-80B2-6A6DE16694EE}" type="presParOf" srcId="{2B168A5F-444C-42EE-B400-EE9226A3A244}" destId="{AD84D0D9-B8CD-4A2A-975F-D9231EF17EE9}" srcOrd="0" destOrd="0" presId="urn:microsoft.com/office/officeart/2005/8/layout/hierarchy6"/>
    <dgm:cxn modelId="{EDDF9C0B-50DF-4B56-808D-D80E80E9B75E}" type="presParOf" srcId="{2B168A5F-444C-42EE-B400-EE9226A3A244}" destId="{0B3DE402-CA6A-4BD9-B366-1138B8D36D60}" srcOrd="1" destOrd="0" presId="urn:microsoft.com/office/officeart/2005/8/layout/hierarchy6"/>
    <dgm:cxn modelId="{8D937CD0-4D61-4834-98B2-8B8925B58298}" type="presParOf" srcId="{0B3DE402-CA6A-4BD9-B366-1138B8D36D60}" destId="{43FFACCA-CC9B-45BD-9884-7D66DE2CA75C}" srcOrd="0" destOrd="0" presId="urn:microsoft.com/office/officeart/2005/8/layout/hierarchy6"/>
    <dgm:cxn modelId="{AAB125BF-A7B3-4CFF-8EA5-5CF1CBB7F71E}" type="presParOf" srcId="{0B3DE402-CA6A-4BD9-B366-1138B8D36D60}" destId="{1CB145DE-7A3F-4970-BAA1-AED8F7E65A16}" srcOrd="1" destOrd="0" presId="urn:microsoft.com/office/officeart/2005/8/layout/hierarchy6"/>
    <dgm:cxn modelId="{7144A136-5C0C-4F1F-91DB-EAD11CFAA20C}" type="presParOf" srcId="{1CB145DE-7A3F-4970-BAA1-AED8F7E65A16}" destId="{7CB0D2CD-3512-4F73-B6AA-F90D9DED2590}" srcOrd="0" destOrd="0" presId="urn:microsoft.com/office/officeart/2005/8/layout/hierarchy6"/>
    <dgm:cxn modelId="{1C014304-F4AF-49E5-AF1A-8B2BB77D8FD2}" type="presParOf" srcId="{1CB145DE-7A3F-4970-BAA1-AED8F7E65A16}" destId="{2D6E21E5-92BD-41B4-9FD1-E1CE3C22EF8C}" srcOrd="1" destOrd="0" presId="urn:microsoft.com/office/officeart/2005/8/layout/hierarchy6"/>
    <dgm:cxn modelId="{99810CBB-22AF-4F45-9188-0AD595C0AF73}" type="presParOf" srcId="{2D6E21E5-92BD-41B4-9FD1-E1CE3C22EF8C}" destId="{4032DE11-7997-4B73-81A0-B3ED974CA0CA}" srcOrd="0" destOrd="0" presId="urn:microsoft.com/office/officeart/2005/8/layout/hierarchy6"/>
    <dgm:cxn modelId="{4FD30748-6C61-4B83-AB0E-AA0131E6828C}" type="presParOf" srcId="{2D6E21E5-92BD-41B4-9FD1-E1CE3C22EF8C}" destId="{8F39F802-C148-4B6F-BB7F-30547EAF601A}" srcOrd="1" destOrd="0" presId="urn:microsoft.com/office/officeart/2005/8/layout/hierarchy6"/>
    <dgm:cxn modelId="{6DBAB36C-0E66-4E01-A6DB-9BA50FBBA17B}" type="presParOf" srcId="{8F39F802-C148-4B6F-BB7F-30547EAF601A}" destId="{EBF47565-3A62-45B2-8D64-D87EC50FA1A9}" srcOrd="0" destOrd="0" presId="urn:microsoft.com/office/officeart/2005/8/layout/hierarchy6"/>
    <dgm:cxn modelId="{F171C6B4-37FF-4325-A38A-2C3B8E0694AC}" type="presParOf" srcId="{8F39F802-C148-4B6F-BB7F-30547EAF601A}" destId="{1BD7DC9F-380B-40C5-8410-C0276499729C}" srcOrd="1" destOrd="0" presId="urn:microsoft.com/office/officeart/2005/8/layout/hierarchy6"/>
    <dgm:cxn modelId="{6534546C-0F61-450D-BE02-C9E2154B982C}" type="presParOf" srcId="{2D6E21E5-92BD-41B4-9FD1-E1CE3C22EF8C}" destId="{590710AA-855D-48E5-A8AF-852723874EBA}" srcOrd="2" destOrd="0" presId="urn:microsoft.com/office/officeart/2005/8/layout/hierarchy6"/>
    <dgm:cxn modelId="{404E10A9-FF95-4446-9965-4D226B2B2963}" type="presParOf" srcId="{2D6E21E5-92BD-41B4-9FD1-E1CE3C22EF8C}" destId="{837E9D90-2FA1-4788-8764-74E4C05A0B87}" srcOrd="3" destOrd="0" presId="urn:microsoft.com/office/officeart/2005/8/layout/hierarchy6"/>
    <dgm:cxn modelId="{8F6CCED1-BD85-4C1E-B6E1-17AD93E71E51}" type="presParOf" srcId="{837E9D90-2FA1-4788-8764-74E4C05A0B87}" destId="{BCC2EC36-8CD9-4CBA-A2CE-346668953D80}" srcOrd="0" destOrd="0" presId="urn:microsoft.com/office/officeart/2005/8/layout/hierarchy6"/>
    <dgm:cxn modelId="{D7DD744F-C627-4329-9CDA-4BECA1A4FC5E}" type="presParOf" srcId="{837E9D90-2FA1-4788-8764-74E4C05A0B87}" destId="{64001CC8-CB33-4C94-AC62-8638ABC2E946}" srcOrd="1" destOrd="0" presId="urn:microsoft.com/office/officeart/2005/8/layout/hierarchy6"/>
    <dgm:cxn modelId="{234A5113-A1A2-4930-93E7-F8281640B0A2}" type="presParOf" srcId="{2D6E21E5-92BD-41B4-9FD1-E1CE3C22EF8C}" destId="{297751DD-A124-41FC-AD87-F4673F8AF2F4}" srcOrd="4" destOrd="0" presId="urn:microsoft.com/office/officeart/2005/8/layout/hierarchy6"/>
    <dgm:cxn modelId="{B107A285-A16F-4A2A-814D-40E7B26BE5A8}" type="presParOf" srcId="{2D6E21E5-92BD-41B4-9FD1-E1CE3C22EF8C}" destId="{2E844E5B-5154-48BE-B7F8-11E709E0FAFD}" srcOrd="5" destOrd="0" presId="urn:microsoft.com/office/officeart/2005/8/layout/hierarchy6"/>
    <dgm:cxn modelId="{FB4A8F40-A9B6-410E-9679-90B7B7B582A9}" type="presParOf" srcId="{2E844E5B-5154-48BE-B7F8-11E709E0FAFD}" destId="{33DFAD36-7C57-4D60-A3B3-AE4C86DF0E78}" srcOrd="0" destOrd="0" presId="urn:microsoft.com/office/officeart/2005/8/layout/hierarchy6"/>
    <dgm:cxn modelId="{21EA8595-CB95-46D5-9FB9-3158AF79819D}" type="presParOf" srcId="{2E844E5B-5154-48BE-B7F8-11E709E0FAFD}" destId="{B6330A3F-0AE4-4125-B869-F701B1BB6C05}" srcOrd="1" destOrd="0" presId="urn:microsoft.com/office/officeart/2005/8/layout/hierarchy6"/>
    <dgm:cxn modelId="{167DDBF1-C48F-4125-9E1A-FF5EEC04823F}" type="presParOf" srcId="{2D6E21E5-92BD-41B4-9FD1-E1CE3C22EF8C}" destId="{B6299D0A-F2A6-4F58-B02B-A142839CB8AD}" srcOrd="6" destOrd="0" presId="urn:microsoft.com/office/officeart/2005/8/layout/hierarchy6"/>
    <dgm:cxn modelId="{1FB35FE2-3189-4CA9-BAFC-02385477CD6E}" type="presParOf" srcId="{2D6E21E5-92BD-41B4-9FD1-E1CE3C22EF8C}" destId="{EBB06E27-5A7C-445E-89E8-228EBE1D83F1}" srcOrd="7" destOrd="0" presId="urn:microsoft.com/office/officeart/2005/8/layout/hierarchy6"/>
    <dgm:cxn modelId="{BFC6CBBB-613D-468A-B6C7-AE85C2D573EA}" type="presParOf" srcId="{EBB06E27-5A7C-445E-89E8-228EBE1D83F1}" destId="{EB25B7B7-01D1-424B-B818-C1848FA76255}" srcOrd="0" destOrd="0" presId="urn:microsoft.com/office/officeart/2005/8/layout/hierarchy6"/>
    <dgm:cxn modelId="{EDEC1295-FFD9-4072-BC0B-B6C921727F9A}" type="presParOf" srcId="{EBB06E27-5A7C-445E-89E8-228EBE1D83F1}" destId="{05C2456F-BA2A-41C5-AE8E-5A38B70DE398}" srcOrd="1" destOrd="0" presId="urn:microsoft.com/office/officeart/2005/8/layout/hierarchy6"/>
    <dgm:cxn modelId="{C7402D9C-0E18-4F88-905B-1C604260FCCC}" type="presParOf" srcId="{0B3DE402-CA6A-4BD9-B366-1138B8D36D60}" destId="{4425609C-A7B2-475B-8B25-81CC82A687E0}" srcOrd="2" destOrd="0" presId="urn:microsoft.com/office/officeart/2005/8/layout/hierarchy6"/>
    <dgm:cxn modelId="{1D07AB50-493D-4255-9D03-0F24B567005F}" type="presParOf" srcId="{0B3DE402-CA6A-4BD9-B366-1138B8D36D60}" destId="{EBD72184-2937-4CF3-903F-D79F4E3E3FD6}" srcOrd="3" destOrd="0" presId="urn:microsoft.com/office/officeart/2005/8/layout/hierarchy6"/>
    <dgm:cxn modelId="{BF6BD83F-42EC-428E-99BD-7B258A9C2A7D}" type="presParOf" srcId="{EBD72184-2937-4CF3-903F-D79F4E3E3FD6}" destId="{F0E647E7-97A0-4F37-AD43-6A330F7D5542}" srcOrd="0" destOrd="0" presId="urn:microsoft.com/office/officeart/2005/8/layout/hierarchy6"/>
    <dgm:cxn modelId="{44C63618-53CD-4A14-9174-B45700E4F85C}" type="presParOf" srcId="{EBD72184-2937-4CF3-903F-D79F4E3E3FD6}" destId="{52951EB6-5875-48CD-AB4A-F052E3A91A6E}" srcOrd="1" destOrd="0" presId="urn:microsoft.com/office/officeart/2005/8/layout/hierarchy6"/>
    <dgm:cxn modelId="{6D1B2F90-636A-41D2-80F3-D454AB2159DE}" type="presParOf" srcId="{52951EB6-5875-48CD-AB4A-F052E3A91A6E}" destId="{96495C28-BD1A-4872-ABC2-F5FAC11B17F8}" srcOrd="0" destOrd="0" presId="urn:microsoft.com/office/officeart/2005/8/layout/hierarchy6"/>
    <dgm:cxn modelId="{06FACA5C-6F15-4AE7-A0C7-2D0A5E0CEEA5}" type="presParOf" srcId="{52951EB6-5875-48CD-AB4A-F052E3A91A6E}" destId="{C4C2DF15-BC50-435E-9933-22C9C7128CD7}" srcOrd="1" destOrd="0" presId="urn:microsoft.com/office/officeart/2005/8/layout/hierarchy6"/>
    <dgm:cxn modelId="{9FBF5310-5F50-4234-A8EA-EBAFDEA68174}" type="presParOf" srcId="{C4C2DF15-BC50-435E-9933-22C9C7128CD7}" destId="{1DD318D0-B43E-4AFA-8450-8651101082F5}" srcOrd="0" destOrd="0" presId="urn:microsoft.com/office/officeart/2005/8/layout/hierarchy6"/>
    <dgm:cxn modelId="{F7DBAA2A-D6B9-463E-92F4-9A9139013DD5}" type="presParOf" srcId="{C4C2DF15-BC50-435E-9933-22C9C7128CD7}" destId="{B908C152-B8E3-4829-AF35-8047C5F10450}" srcOrd="1" destOrd="0" presId="urn:microsoft.com/office/officeart/2005/8/layout/hierarchy6"/>
    <dgm:cxn modelId="{049D1103-7930-4D8E-AEE1-6BEAE7ADC2FD}" type="presParOf" srcId="{52951EB6-5875-48CD-AB4A-F052E3A91A6E}" destId="{04C58A3C-93A1-48ED-929E-03EF464ACF0C}" srcOrd="2" destOrd="0" presId="urn:microsoft.com/office/officeart/2005/8/layout/hierarchy6"/>
    <dgm:cxn modelId="{BD63DCCE-D0C7-49E6-916D-ED3918C66D4D}" type="presParOf" srcId="{52951EB6-5875-48CD-AB4A-F052E3A91A6E}" destId="{7EB61A58-4756-4845-A897-46AA053D3358}" srcOrd="3" destOrd="0" presId="urn:microsoft.com/office/officeart/2005/8/layout/hierarchy6"/>
    <dgm:cxn modelId="{2205CE8A-1657-4AE6-968B-BA65353373E9}" type="presParOf" srcId="{7EB61A58-4756-4845-A897-46AA053D3358}" destId="{BBA86A6C-DDF0-4AFD-802A-CD6F4599212D}" srcOrd="0" destOrd="0" presId="urn:microsoft.com/office/officeart/2005/8/layout/hierarchy6"/>
    <dgm:cxn modelId="{CBB713B3-EEB5-4BDF-A1DE-CDAAAFA053DA}" type="presParOf" srcId="{7EB61A58-4756-4845-A897-46AA053D3358}" destId="{95B7C4F7-EE55-4937-8A91-C0A2028B8C99}" srcOrd="1" destOrd="0" presId="urn:microsoft.com/office/officeart/2005/8/layout/hierarchy6"/>
    <dgm:cxn modelId="{D7788D75-24FB-4DA3-B924-8E7E4EE85046}" type="presParOf" srcId="{6A859BB6-5E55-4497-8D0B-6AD2582C13CB}" destId="{894C5996-8B33-4C65-AF84-6BA56AABECA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05DFD7-A642-403C-A818-F307D200D83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46615D8F-6A27-42AF-8FA1-8E5CC20BA010}">
      <dgm:prSet phldrT="[Text]"/>
      <dgm:spPr/>
      <dgm:t>
        <a:bodyPr/>
        <a:lstStyle/>
        <a:p>
          <a:r>
            <a:rPr lang="en-US" dirty="0"/>
            <a:t>Study</a:t>
          </a:r>
        </a:p>
      </dgm:t>
    </dgm:pt>
    <dgm:pt modelId="{2377882E-3E54-4EAD-A8E8-486382656AC0}" type="parTrans" cxnId="{C4C87E31-65EC-469A-BCD4-E7F0FC56046E}">
      <dgm:prSet/>
      <dgm:spPr/>
      <dgm:t>
        <a:bodyPr/>
        <a:lstStyle/>
        <a:p>
          <a:endParaRPr lang="en-US"/>
        </a:p>
      </dgm:t>
    </dgm:pt>
    <dgm:pt modelId="{C4C6684A-9C58-4A72-926A-425BC4228483}" type="sibTrans" cxnId="{C4C87E31-65EC-469A-BCD4-E7F0FC56046E}">
      <dgm:prSet/>
      <dgm:spPr/>
      <dgm:t>
        <a:bodyPr/>
        <a:lstStyle/>
        <a:p>
          <a:endParaRPr lang="en-US"/>
        </a:p>
      </dgm:t>
    </dgm:pt>
    <dgm:pt modelId="{3B2982EA-FA2B-4A62-8330-CC49C8E75B11}">
      <dgm:prSet phldrT="[Text]"/>
      <dgm:spPr/>
      <dgm:t>
        <a:bodyPr/>
        <a:lstStyle/>
        <a:p>
          <a:pPr marL="0" indent="0" defTabSz="1939925">
            <a:buNone/>
          </a:pPr>
          <a:r>
            <a:rPr lang="en-US" dirty="0"/>
            <a:t>To investigate the potential of </a:t>
          </a:r>
          <a:r>
            <a:rPr lang="en-US" dirty="0" err="1"/>
            <a:t>neuroentrepreneurial</a:t>
          </a:r>
          <a:r>
            <a:rPr lang="en-US" dirty="0"/>
            <a:t> education and training in fostering a nascent undergraduate entrepreneurial mindset in developing countries considering the increasing unemployment rate during this crisis. </a:t>
          </a:r>
        </a:p>
      </dgm:t>
    </dgm:pt>
    <dgm:pt modelId="{5ED5275B-3DEE-452A-AD49-7D2AFC90276A}" type="parTrans" cxnId="{89576624-DDD2-4DC4-A738-2243AFB62E73}">
      <dgm:prSet/>
      <dgm:spPr/>
      <dgm:t>
        <a:bodyPr/>
        <a:lstStyle/>
        <a:p>
          <a:endParaRPr lang="en-US"/>
        </a:p>
      </dgm:t>
    </dgm:pt>
    <dgm:pt modelId="{EBFFB5F9-5145-458F-BA0D-E6494D4C8B21}" type="sibTrans" cxnId="{89576624-DDD2-4DC4-A738-2243AFB62E73}">
      <dgm:prSet/>
      <dgm:spPr/>
      <dgm:t>
        <a:bodyPr/>
        <a:lstStyle/>
        <a:p>
          <a:endParaRPr lang="en-US"/>
        </a:p>
      </dgm:t>
    </dgm:pt>
    <dgm:pt modelId="{F63BEE2D-850D-47C3-AA77-63F1D6937F54}">
      <dgm:prSet phldrT="[Text]"/>
      <dgm:spPr/>
      <dgm:t>
        <a:bodyPr/>
        <a:lstStyle/>
        <a:p>
          <a:r>
            <a:rPr lang="en-US" dirty="0"/>
            <a:t>Systematic Review</a:t>
          </a:r>
        </a:p>
      </dgm:t>
    </dgm:pt>
    <dgm:pt modelId="{9C904199-6A40-4A9C-95FB-FC770F42AFE2}" type="parTrans" cxnId="{D3E2EF26-D594-43AF-A2F1-5EF7E536DCF7}">
      <dgm:prSet/>
      <dgm:spPr/>
      <dgm:t>
        <a:bodyPr/>
        <a:lstStyle/>
        <a:p>
          <a:endParaRPr lang="en-US"/>
        </a:p>
      </dgm:t>
    </dgm:pt>
    <dgm:pt modelId="{81498DB9-69A3-4122-80BB-85C1AFF99BF1}" type="sibTrans" cxnId="{D3E2EF26-D594-43AF-A2F1-5EF7E536DCF7}">
      <dgm:prSet/>
      <dgm:spPr/>
      <dgm:t>
        <a:bodyPr/>
        <a:lstStyle/>
        <a:p>
          <a:endParaRPr lang="en-US"/>
        </a:p>
      </dgm:t>
    </dgm:pt>
    <dgm:pt modelId="{DF69EA06-7045-4A69-B5F6-0B9765C4D4A4}">
      <dgm:prSet phldrT="[Text]"/>
      <dgm:spPr/>
      <dgm:t>
        <a:bodyPr/>
        <a:lstStyle/>
        <a:p>
          <a:pPr marL="0" indent="0">
            <a:buNone/>
          </a:pPr>
          <a:r>
            <a:rPr lang="en-US" dirty="0"/>
            <a:t>To explore the emerging field of </a:t>
          </a:r>
          <a:r>
            <a:rPr lang="en-US" dirty="0" err="1"/>
            <a:t>neuroentrepreneurship</a:t>
          </a:r>
          <a:r>
            <a:rPr lang="en-US" dirty="0"/>
            <a:t> and its potential to shift the understanding of how entrepreneurs think, act, and make decisions.</a:t>
          </a:r>
        </a:p>
      </dgm:t>
    </dgm:pt>
    <dgm:pt modelId="{D431395A-3E54-4DFD-8169-2782DC4EFBA6}" type="parTrans" cxnId="{529234AD-E58A-487E-B2B8-DA230B67243E}">
      <dgm:prSet/>
      <dgm:spPr/>
      <dgm:t>
        <a:bodyPr/>
        <a:lstStyle/>
        <a:p>
          <a:endParaRPr lang="en-US"/>
        </a:p>
      </dgm:t>
    </dgm:pt>
    <dgm:pt modelId="{A2F3DB4D-A2CA-4B7C-AA49-29F1BE4D718B}" type="sibTrans" cxnId="{529234AD-E58A-487E-B2B8-DA230B67243E}">
      <dgm:prSet/>
      <dgm:spPr/>
      <dgm:t>
        <a:bodyPr/>
        <a:lstStyle/>
        <a:p>
          <a:endParaRPr lang="en-US"/>
        </a:p>
      </dgm:t>
    </dgm:pt>
    <dgm:pt modelId="{3FD11083-7076-455F-A8B5-C88971543807}">
      <dgm:prSet phldrT="[Text]"/>
      <dgm:spPr/>
      <dgm:t>
        <a:bodyPr/>
        <a:lstStyle/>
        <a:p>
          <a:r>
            <a:rPr lang="en-US" dirty="0"/>
            <a:t>At the End</a:t>
          </a:r>
        </a:p>
      </dgm:t>
    </dgm:pt>
    <dgm:pt modelId="{72FC6629-9853-48C4-B698-AE77210B579D}" type="parTrans" cxnId="{4B624196-6042-46E3-9D4B-7842B59D852C}">
      <dgm:prSet/>
      <dgm:spPr/>
      <dgm:t>
        <a:bodyPr/>
        <a:lstStyle/>
        <a:p>
          <a:endParaRPr lang="en-US"/>
        </a:p>
      </dgm:t>
    </dgm:pt>
    <dgm:pt modelId="{CC6EB52B-78CC-4351-BFE7-16FD5530BDF3}" type="sibTrans" cxnId="{4B624196-6042-46E3-9D4B-7842B59D852C}">
      <dgm:prSet/>
      <dgm:spPr/>
      <dgm:t>
        <a:bodyPr/>
        <a:lstStyle/>
        <a:p>
          <a:endParaRPr lang="en-US"/>
        </a:p>
      </dgm:t>
    </dgm:pt>
    <dgm:pt modelId="{8086E87F-5501-4607-AAB4-D2B27A355977}">
      <dgm:prSet phldrT="[Text]"/>
      <dgm:spPr/>
      <dgm:t>
        <a:bodyPr/>
        <a:lstStyle/>
        <a:p>
          <a:pPr marL="0" indent="0">
            <a:buNone/>
          </a:pPr>
          <a:r>
            <a:rPr lang="en-US" dirty="0"/>
            <a:t>Systematically identify, analyze, and synthesize the existing research on </a:t>
          </a:r>
          <a:r>
            <a:rPr lang="en-US" dirty="0" err="1"/>
            <a:t>neuroentrepreneurship</a:t>
          </a:r>
          <a:r>
            <a:rPr lang="en-US" dirty="0"/>
            <a:t> focusing on key neural correlates of entrepreneurial behavior, decision-making, and risk-taking.</a:t>
          </a:r>
        </a:p>
      </dgm:t>
    </dgm:pt>
    <dgm:pt modelId="{59CBF4A6-3832-4BDE-8E73-88AE4411FF46}" type="parTrans" cxnId="{A871E844-6346-4477-8803-A7D53A1A7AA4}">
      <dgm:prSet/>
      <dgm:spPr/>
      <dgm:t>
        <a:bodyPr/>
        <a:lstStyle/>
        <a:p>
          <a:endParaRPr lang="en-US"/>
        </a:p>
      </dgm:t>
    </dgm:pt>
    <dgm:pt modelId="{202AB894-7B09-4003-99FA-59239773A0AF}" type="sibTrans" cxnId="{A871E844-6346-4477-8803-A7D53A1A7AA4}">
      <dgm:prSet/>
      <dgm:spPr/>
      <dgm:t>
        <a:bodyPr/>
        <a:lstStyle/>
        <a:p>
          <a:endParaRPr lang="en-US"/>
        </a:p>
      </dgm:t>
    </dgm:pt>
    <dgm:pt modelId="{3145CBC2-986E-4F1E-AF09-C5B6BC2BE5ED}" type="pres">
      <dgm:prSet presAssocID="{C905DFD7-A642-403C-A818-F307D200D839}" presName="linearFlow" presStyleCnt="0">
        <dgm:presLayoutVars>
          <dgm:dir/>
          <dgm:animLvl val="lvl"/>
          <dgm:resizeHandles val="exact"/>
        </dgm:presLayoutVars>
      </dgm:prSet>
      <dgm:spPr/>
    </dgm:pt>
    <dgm:pt modelId="{A3C07AEB-1714-42D2-8196-AD2DA4B09430}" type="pres">
      <dgm:prSet presAssocID="{46615D8F-6A27-42AF-8FA1-8E5CC20BA010}" presName="composite" presStyleCnt="0"/>
      <dgm:spPr/>
    </dgm:pt>
    <dgm:pt modelId="{A76E1C6D-793B-4E3A-92BD-BF2A7C7D5186}" type="pres">
      <dgm:prSet presAssocID="{46615D8F-6A27-42AF-8FA1-8E5CC20BA010}" presName="parentText" presStyleLbl="alignNode1" presStyleIdx="0" presStyleCnt="3">
        <dgm:presLayoutVars>
          <dgm:chMax val="1"/>
          <dgm:bulletEnabled val="1"/>
        </dgm:presLayoutVars>
      </dgm:prSet>
      <dgm:spPr/>
    </dgm:pt>
    <dgm:pt modelId="{CB921CE8-AF84-43CE-BE05-C32D162C22B3}" type="pres">
      <dgm:prSet presAssocID="{46615D8F-6A27-42AF-8FA1-8E5CC20BA010}" presName="descendantText" presStyleLbl="alignAcc1" presStyleIdx="0" presStyleCnt="3">
        <dgm:presLayoutVars>
          <dgm:bulletEnabled val="1"/>
        </dgm:presLayoutVars>
      </dgm:prSet>
      <dgm:spPr/>
    </dgm:pt>
    <dgm:pt modelId="{8C962C64-5BD7-44C2-B1D2-1EC0D1F3ADB6}" type="pres">
      <dgm:prSet presAssocID="{C4C6684A-9C58-4A72-926A-425BC4228483}" presName="sp" presStyleCnt="0"/>
      <dgm:spPr/>
    </dgm:pt>
    <dgm:pt modelId="{50121241-B007-4A4D-80AE-7BA1E330803A}" type="pres">
      <dgm:prSet presAssocID="{F63BEE2D-850D-47C3-AA77-63F1D6937F54}" presName="composite" presStyleCnt="0"/>
      <dgm:spPr/>
    </dgm:pt>
    <dgm:pt modelId="{9A678756-83A8-4DE7-90AD-25E36A7238B4}" type="pres">
      <dgm:prSet presAssocID="{F63BEE2D-850D-47C3-AA77-63F1D6937F54}" presName="parentText" presStyleLbl="alignNode1" presStyleIdx="1" presStyleCnt="3">
        <dgm:presLayoutVars>
          <dgm:chMax val="1"/>
          <dgm:bulletEnabled val="1"/>
        </dgm:presLayoutVars>
      </dgm:prSet>
      <dgm:spPr/>
    </dgm:pt>
    <dgm:pt modelId="{1F069BE0-CBA3-48CF-B407-7131D1B3C797}" type="pres">
      <dgm:prSet presAssocID="{F63BEE2D-850D-47C3-AA77-63F1D6937F54}" presName="descendantText" presStyleLbl="alignAcc1" presStyleIdx="1" presStyleCnt="3">
        <dgm:presLayoutVars>
          <dgm:bulletEnabled val="1"/>
        </dgm:presLayoutVars>
      </dgm:prSet>
      <dgm:spPr/>
    </dgm:pt>
    <dgm:pt modelId="{C94F11FA-6B3B-4251-B540-908C0223F660}" type="pres">
      <dgm:prSet presAssocID="{81498DB9-69A3-4122-80BB-85C1AFF99BF1}" presName="sp" presStyleCnt="0"/>
      <dgm:spPr/>
    </dgm:pt>
    <dgm:pt modelId="{E5EFF5D5-A0FC-4B0A-AEC8-88709473384A}" type="pres">
      <dgm:prSet presAssocID="{3FD11083-7076-455F-A8B5-C88971543807}" presName="composite" presStyleCnt="0"/>
      <dgm:spPr/>
    </dgm:pt>
    <dgm:pt modelId="{A5D07A71-F14B-4B7E-A1E6-F0CDFCC84CDE}" type="pres">
      <dgm:prSet presAssocID="{3FD11083-7076-455F-A8B5-C88971543807}" presName="parentText" presStyleLbl="alignNode1" presStyleIdx="2" presStyleCnt="3">
        <dgm:presLayoutVars>
          <dgm:chMax val="1"/>
          <dgm:bulletEnabled val="1"/>
        </dgm:presLayoutVars>
      </dgm:prSet>
      <dgm:spPr/>
    </dgm:pt>
    <dgm:pt modelId="{0F849B87-5B6F-4222-BCCF-DDB4DABB66AC}" type="pres">
      <dgm:prSet presAssocID="{3FD11083-7076-455F-A8B5-C88971543807}" presName="descendantText" presStyleLbl="alignAcc1" presStyleIdx="2" presStyleCnt="3">
        <dgm:presLayoutVars>
          <dgm:bulletEnabled val="1"/>
        </dgm:presLayoutVars>
      </dgm:prSet>
      <dgm:spPr/>
    </dgm:pt>
  </dgm:ptLst>
  <dgm:cxnLst>
    <dgm:cxn modelId="{7C4AC11A-D5BE-4A5C-8BF0-60B23F2EBBC0}" type="presOf" srcId="{3B2982EA-FA2B-4A62-8330-CC49C8E75B11}" destId="{CB921CE8-AF84-43CE-BE05-C32D162C22B3}" srcOrd="0" destOrd="0" presId="urn:microsoft.com/office/officeart/2005/8/layout/chevron2"/>
    <dgm:cxn modelId="{89576624-DDD2-4DC4-A738-2243AFB62E73}" srcId="{46615D8F-6A27-42AF-8FA1-8E5CC20BA010}" destId="{3B2982EA-FA2B-4A62-8330-CC49C8E75B11}" srcOrd="0" destOrd="0" parTransId="{5ED5275B-3DEE-452A-AD49-7D2AFC90276A}" sibTransId="{EBFFB5F9-5145-458F-BA0D-E6494D4C8B21}"/>
    <dgm:cxn modelId="{D3E2EF26-D594-43AF-A2F1-5EF7E536DCF7}" srcId="{C905DFD7-A642-403C-A818-F307D200D839}" destId="{F63BEE2D-850D-47C3-AA77-63F1D6937F54}" srcOrd="1" destOrd="0" parTransId="{9C904199-6A40-4A9C-95FB-FC770F42AFE2}" sibTransId="{81498DB9-69A3-4122-80BB-85C1AFF99BF1}"/>
    <dgm:cxn modelId="{0EABE52D-DA7F-405C-A8FF-C739644E1844}" type="presOf" srcId="{8086E87F-5501-4607-AAB4-D2B27A355977}" destId="{0F849B87-5B6F-4222-BCCF-DDB4DABB66AC}" srcOrd="0" destOrd="0" presId="urn:microsoft.com/office/officeart/2005/8/layout/chevron2"/>
    <dgm:cxn modelId="{C4C87E31-65EC-469A-BCD4-E7F0FC56046E}" srcId="{C905DFD7-A642-403C-A818-F307D200D839}" destId="{46615D8F-6A27-42AF-8FA1-8E5CC20BA010}" srcOrd="0" destOrd="0" parTransId="{2377882E-3E54-4EAD-A8E8-486382656AC0}" sibTransId="{C4C6684A-9C58-4A72-926A-425BC4228483}"/>
    <dgm:cxn modelId="{A871E844-6346-4477-8803-A7D53A1A7AA4}" srcId="{3FD11083-7076-455F-A8B5-C88971543807}" destId="{8086E87F-5501-4607-AAB4-D2B27A355977}" srcOrd="0" destOrd="0" parTransId="{59CBF4A6-3832-4BDE-8E73-88AE4411FF46}" sibTransId="{202AB894-7B09-4003-99FA-59239773A0AF}"/>
    <dgm:cxn modelId="{4B624196-6042-46E3-9D4B-7842B59D852C}" srcId="{C905DFD7-A642-403C-A818-F307D200D839}" destId="{3FD11083-7076-455F-A8B5-C88971543807}" srcOrd="2" destOrd="0" parTransId="{72FC6629-9853-48C4-B698-AE77210B579D}" sibTransId="{CC6EB52B-78CC-4351-BFE7-16FD5530BDF3}"/>
    <dgm:cxn modelId="{87C48D9F-3D90-40A6-A64E-FE01EE068F2A}" type="presOf" srcId="{3FD11083-7076-455F-A8B5-C88971543807}" destId="{A5D07A71-F14B-4B7E-A1E6-F0CDFCC84CDE}" srcOrd="0" destOrd="0" presId="urn:microsoft.com/office/officeart/2005/8/layout/chevron2"/>
    <dgm:cxn modelId="{529234AD-E58A-487E-B2B8-DA230B67243E}" srcId="{F63BEE2D-850D-47C3-AA77-63F1D6937F54}" destId="{DF69EA06-7045-4A69-B5F6-0B9765C4D4A4}" srcOrd="0" destOrd="0" parTransId="{D431395A-3E54-4DFD-8169-2782DC4EFBA6}" sibTransId="{A2F3DB4D-A2CA-4B7C-AA49-29F1BE4D718B}"/>
    <dgm:cxn modelId="{D34331D5-1E7A-4C87-B7C1-AB5C3A1A313B}" type="presOf" srcId="{F63BEE2D-850D-47C3-AA77-63F1D6937F54}" destId="{9A678756-83A8-4DE7-90AD-25E36A7238B4}" srcOrd="0" destOrd="0" presId="urn:microsoft.com/office/officeart/2005/8/layout/chevron2"/>
    <dgm:cxn modelId="{E2492AD6-57A9-4872-A09E-F6D0EDC85C81}" type="presOf" srcId="{DF69EA06-7045-4A69-B5F6-0B9765C4D4A4}" destId="{1F069BE0-CBA3-48CF-B407-7131D1B3C797}" srcOrd="0" destOrd="0" presId="urn:microsoft.com/office/officeart/2005/8/layout/chevron2"/>
    <dgm:cxn modelId="{F4CD19D8-6452-4B32-AC72-F76D677C760C}" type="presOf" srcId="{46615D8F-6A27-42AF-8FA1-8E5CC20BA010}" destId="{A76E1C6D-793B-4E3A-92BD-BF2A7C7D5186}" srcOrd="0" destOrd="0" presId="urn:microsoft.com/office/officeart/2005/8/layout/chevron2"/>
    <dgm:cxn modelId="{CF5F12EA-AD30-484F-8A63-57B29D84C7B6}" type="presOf" srcId="{C905DFD7-A642-403C-A818-F307D200D839}" destId="{3145CBC2-986E-4F1E-AF09-C5B6BC2BE5ED}" srcOrd="0" destOrd="0" presId="urn:microsoft.com/office/officeart/2005/8/layout/chevron2"/>
    <dgm:cxn modelId="{F852F264-5D41-4115-ACEF-FC0B9F1F987C}" type="presParOf" srcId="{3145CBC2-986E-4F1E-AF09-C5B6BC2BE5ED}" destId="{A3C07AEB-1714-42D2-8196-AD2DA4B09430}" srcOrd="0" destOrd="0" presId="urn:microsoft.com/office/officeart/2005/8/layout/chevron2"/>
    <dgm:cxn modelId="{BABAD545-D0CF-48CE-817F-AF6630DE7E0F}" type="presParOf" srcId="{A3C07AEB-1714-42D2-8196-AD2DA4B09430}" destId="{A76E1C6D-793B-4E3A-92BD-BF2A7C7D5186}" srcOrd="0" destOrd="0" presId="urn:microsoft.com/office/officeart/2005/8/layout/chevron2"/>
    <dgm:cxn modelId="{D1AF849E-5915-4D53-9CFB-A61B80D19A91}" type="presParOf" srcId="{A3C07AEB-1714-42D2-8196-AD2DA4B09430}" destId="{CB921CE8-AF84-43CE-BE05-C32D162C22B3}" srcOrd="1" destOrd="0" presId="urn:microsoft.com/office/officeart/2005/8/layout/chevron2"/>
    <dgm:cxn modelId="{BF75CCE1-ADC0-4B4F-9BA4-01F124A8E9A7}" type="presParOf" srcId="{3145CBC2-986E-4F1E-AF09-C5B6BC2BE5ED}" destId="{8C962C64-5BD7-44C2-B1D2-1EC0D1F3ADB6}" srcOrd="1" destOrd="0" presId="urn:microsoft.com/office/officeart/2005/8/layout/chevron2"/>
    <dgm:cxn modelId="{68F2E142-78D4-486D-A1A9-24FEF7FCB72A}" type="presParOf" srcId="{3145CBC2-986E-4F1E-AF09-C5B6BC2BE5ED}" destId="{50121241-B007-4A4D-80AE-7BA1E330803A}" srcOrd="2" destOrd="0" presId="urn:microsoft.com/office/officeart/2005/8/layout/chevron2"/>
    <dgm:cxn modelId="{63176071-FD2F-4E01-AD82-B55B2AE8A0A4}" type="presParOf" srcId="{50121241-B007-4A4D-80AE-7BA1E330803A}" destId="{9A678756-83A8-4DE7-90AD-25E36A7238B4}" srcOrd="0" destOrd="0" presId="urn:microsoft.com/office/officeart/2005/8/layout/chevron2"/>
    <dgm:cxn modelId="{6A18AF01-AD9A-4F75-9FFA-9FD7F30371AB}" type="presParOf" srcId="{50121241-B007-4A4D-80AE-7BA1E330803A}" destId="{1F069BE0-CBA3-48CF-B407-7131D1B3C797}" srcOrd="1" destOrd="0" presId="urn:microsoft.com/office/officeart/2005/8/layout/chevron2"/>
    <dgm:cxn modelId="{0382E635-E805-498F-BA72-81C02F640AED}" type="presParOf" srcId="{3145CBC2-986E-4F1E-AF09-C5B6BC2BE5ED}" destId="{C94F11FA-6B3B-4251-B540-908C0223F660}" srcOrd="3" destOrd="0" presId="urn:microsoft.com/office/officeart/2005/8/layout/chevron2"/>
    <dgm:cxn modelId="{90D496F3-9113-48B5-8279-B7F5B55A75DE}" type="presParOf" srcId="{3145CBC2-986E-4F1E-AF09-C5B6BC2BE5ED}" destId="{E5EFF5D5-A0FC-4B0A-AEC8-88709473384A}" srcOrd="4" destOrd="0" presId="urn:microsoft.com/office/officeart/2005/8/layout/chevron2"/>
    <dgm:cxn modelId="{C7D0C6E3-78B8-4283-BF85-1C965ACC641C}" type="presParOf" srcId="{E5EFF5D5-A0FC-4B0A-AEC8-88709473384A}" destId="{A5D07A71-F14B-4B7E-A1E6-F0CDFCC84CDE}" srcOrd="0" destOrd="0" presId="urn:microsoft.com/office/officeart/2005/8/layout/chevron2"/>
    <dgm:cxn modelId="{65353301-0B2E-4D7C-A4DA-C41E3B7A621B}" type="presParOf" srcId="{E5EFF5D5-A0FC-4B0A-AEC8-88709473384A}" destId="{0F849B87-5B6F-4222-BCCF-DDB4DABB66A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34C60-56D8-429F-950B-46019EE34452}">
      <dsp:nvSpPr>
        <dsp:cNvPr id="0" name=""/>
        <dsp:cNvSpPr/>
      </dsp:nvSpPr>
      <dsp:spPr>
        <a:xfrm>
          <a:off x="4060610" y="0"/>
          <a:ext cx="1041034" cy="694022"/>
        </a:xfrm>
        <a:prstGeom prst="roundRect">
          <a:avLst>
            <a:gd name="adj" fmla="val 10000"/>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Entrepreneurial Study</a:t>
          </a:r>
        </a:p>
      </dsp:txBody>
      <dsp:txXfrm>
        <a:off x="4080937" y="20327"/>
        <a:ext cx="1000380" cy="653368"/>
      </dsp:txXfrm>
    </dsp:sp>
    <dsp:sp modelId="{D76C5FA1-E12D-4FF3-A7B7-1FBA6638A984}">
      <dsp:nvSpPr>
        <dsp:cNvPr id="0" name=""/>
        <dsp:cNvSpPr/>
      </dsp:nvSpPr>
      <dsp:spPr>
        <a:xfrm>
          <a:off x="1874439" y="694022"/>
          <a:ext cx="2706688" cy="277609"/>
        </a:xfrm>
        <a:custGeom>
          <a:avLst/>
          <a:gdLst/>
          <a:ahLst/>
          <a:cxnLst/>
          <a:rect l="0" t="0" r="0" b="0"/>
          <a:pathLst>
            <a:path>
              <a:moveTo>
                <a:pt x="2706688" y="0"/>
              </a:moveTo>
              <a:lnTo>
                <a:pt x="2706688" y="138804"/>
              </a:lnTo>
              <a:lnTo>
                <a:pt x="0" y="138804"/>
              </a:lnTo>
              <a:lnTo>
                <a:pt x="0" y="277609"/>
              </a:lnTo>
            </a:path>
          </a:pathLst>
        </a:cu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B50E2E-7821-485D-A726-C013B30E0882}">
      <dsp:nvSpPr>
        <dsp:cNvPr id="0" name=""/>
        <dsp:cNvSpPr/>
      </dsp:nvSpPr>
      <dsp:spPr>
        <a:xfrm>
          <a:off x="1353922" y="971631"/>
          <a:ext cx="1041034" cy="694022"/>
        </a:xfrm>
        <a:prstGeom prst="roundRect">
          <a:avLst>
            <a:gd name="adj" fmla="val 10000"/>
          </a:avLst>
        </a:prstGeom>
        <a:solidFill>
          <a:schemeClr val="accent1">
            <a:tint val="99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Cognitive Science</a:t>
          </a:r>
        </a:p>
      </dsp:txBody>
      <dsp:txXfrm>
        <a:off x="1374249" y="991958"/>
        <a:ext cx="1000380" cy="653368"/>
      </dsp:txXfrm>
    </dsp:sp>
    <dsp:sp modelId="{AF91591C-9ABB-4253-9541-614259E4CDD1}">
      <dsp:nvSpPr>
        <dsp:cNvPr id="0" name=""/>
        <dsp:cNvSpPr/>
      </dsp:nvSpPr>
      <dsp:spPr>
        <a:xfrm>
          <a:off x="521094" y="1665654"/>
          <a:ext cx="1353344" cy="277609"/>
        </a:xfrm>
        <a:custGeom>
          <a:avLst/>
          <a:gdLst/>
          <a:ahLst/>
          <a:cxnLst/>
          <a:rect l="0" t="0" r="0" b="0"/>
          <a:pathLst>
            <a:path>
              <a:moveTo>
                <a:pt x="1353344" y="0"/>
              </a:moveTo>
              <a:lnTo>
                <a:pt x="1353344" y="138804"/>
              </a:lnTo>
              <a:lnTo>
                <a:pt x="0" y="138804"/>
              </a:lnTo>
              <a:lnTo>
                <a:pt x="0" y="277609"/>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7CD67E-DD85-404E-A7BB-DA75814AC6BB}">
      <dsp:nvSpPr>
        <dsp:cNvPr id="0" name=""/>
        <dsp:cNvSpPr/>
      </dsp:nvSpPr>
      <dsp:spPr>
        <a:xfrm>
          <a:off x="577" y="1943263"/>
          <a:ext cx="1041034" cy="694022"/>
        </a:xfrm>
        <a:prstGeom prst="roundRect">
          <a:avLst>
            <a:gd name="adj" fmla="val 10000"/>
          </a:avLst>
        </a:prstGeom>
        <a:solidFill>
          <a:schemeClr val="accent1">
            <a:tint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Heuristic Ideas</a:t>
          </a:r>
        </a:p>
      </dsp:txBody>
      <dsp:txXfrm>
        <a:off x="20904" y="1963590"/>
        <a:ext cx="1000380" cy="653368"/>
      </dsp:txXfrm>
    </dsp:sp>
    <dsp:sp modelId="{E11B0CAE-FA89-496B-871B-A9439E8B9729}">
      <dsp:nvSpPr>
        <dsp:cNvPr id="0" name=""/>
        <dsp:cNvSpPr/>
      </dsp:nvSpPr>
      <dsp:spPr>
        <a:xfrm>
          <a:off x="1828719" y="1665654"/>
          <a:ext cx="91440" cy="277609"/>
        </a:xfrm>
        <a:custGeom>
          <a:avLst/>
          <a:gdLst/>
          <a:ahLst/>
          <a:cxnLst/>
          <a:rect l="0" t="0" r="0" b="0"/>
          <a:pathLst>
            <a:path>
              <a:moveTo>
                <a:pt x="45720" y="0"/>
              </a:moveTo>
              <a:lnTo>
                <a:pt x="45720" y="277609"/>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325A1D-F4C4-4EE8-B2DF-4A255E9F20D5}">
      <dsp:nvSpPr>
        <dsp:cNvPr id="0" name=""/>
        <dsp:cNvSpPr/>
      </dsp:nvSpPr>
      <dsp:spPr>
        <a:xfrm>
          <a:off x="1353922" y="1943263"/>
          <a:ext cx="1041034" cy="694022"/>
        </a:xfrm>
        <a:prstGeom prst="roundRect">
          <a:avLst>
            <a:gd name="adj" fmla="val 10000"/>
          </a:avLst>
        </a:prstGeom>
        <a:solidFill>
          <a:schemeClr val="accent1">
            <a:tint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Entrepreneurial Mindset</a:t>
          </a:r>
        </a:p>
      </dsp:txBody>
      <dsp:txXfrm>
        <a:off x="1374249" y="1963590"/>
        <a:ext cx="1000380" cy="653368"/>
      </dsp:txXfrm>
    </dsp:sp>
    <dsp:sp modelId="{22AB0E73-CCA2-4795-96B1-2847E3FEC8DA}">
      <dsp:nvSpPr>
        <dsp:cNvPr id="0" name=""/>
        <dsp:cNvSpPr/>
      </dsp:nvSpPr>
      <dsp:spPr>
        <a:xfrm>
          <a:off x="1874439" y="1665654"/>
          <a:ext cx="1353344" cy="277609"/>
        </a:xfrm>
        <a:custGeom>
          <a:avLst/>
          <a:gdLst/>
          <a:ahLst/>
          <a:cxnLst/>
          <a:rect l="0" t="0" r="0" b="0"/>
          <a:pathLst>
            <a:path>
              <a:moveTo>
                <a:pt x="0" y="0"/>
              </a:moveTo>
              <a:lnTo>
                <a:pt x="0" y="138804"/>
              </a:lnTo>
              <a:lnTo>
                <a:pt x="1353344" y="138804"/>
              </a:lnTo>
              <a:lnTo>
                <a:pt x="1353344" y="277609"/>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B797FB-84AA-41F1-BF1F-1E6D9699FFDE}">
      <dsp:nvSpPr>
        <dsp:cNvPr id="0" name=""/>
        <dsp:cNvSpPr/>
      </dsp:nvSpPr>
      <dsp:spPr>
        <a:xfrm>
          <a:off x="2707266" y="1943263"/>
          <a:ext cx="1041034" cy="694022"/>
        </a:xfrm>
        <a:prstGeom prst="roundRect">
          <a:avLst>
            <a:gd name="adj" fmla="val 10000"/>
          </a:avLst>
        </a:prstGeom>
        <a:solidFill>
          <a:schemeClr val="accent1">
            <a:tint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Cognitive Process of Decision Making</a:t>
          </a:r>
        </a:p>
      </dsp:txBody>
      <dsp:txXfrm>
        <a:off x="2727593" y="1963590"/>
        <a:ext cx="1000380" cy="653368"/>
      </dsp:txXfrm>
    </dsp:sp>
    <dsp:sp modelId="{21957868-31EA-4420-9A29-6C1858E6A89C}">
      <dsp:nvSpPr>
        <dsp:cNvPr id="0" name=""/>
        <dsp:cNvSpPr/>
      </dsp:nvSpPr>
      <dsp:spPr>
        <a:xfrm>
          <a:off x="4581127" y="694022"/>
          <a:ext cx="2706688" cy="277609"/>
        </a:xfrm>
        <a:custGeom>
          <a:avLst/>
          <a:gdLst/>
          <a:ahLst/>
          <a:cxnLst/>
          <a:rect l="0" t="0" r="0" b="0"/>
          <a:pathLst>
            <a:path>
              <a:moveTo>
                <a:pt x="0" y="0"/>
              </a:moveTo>
              <a:lnTo>
                <a:pt x="0" y="138804"/>
              </a:lnTo>
              <a:lnTo>
                <a:pt x="2706688" y="138804"/>
              </a:lnTo>
              <a:lnTo>
                <a:pt x="2706688" y="277609"/>
              </a:lnTo>
            </a:path>
          </a:pathLst>
        </a:cu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6D9D82-9377-4DF0-ABC3-FDF6EA48A59B}">
      <dsp:nvSpPr>
        <dsp:cNvPr id="0" name=""/>
        <dsp:cNvSpPr/>
      </dsp:nvSpPr>
      <dsp:spPr>
        <a:xfrm>
          <a:off x="6767299" y="971631"/>
          <a:ext cx="1041034" cy="694022"/>
        </a:xfrm>
        <a:prstGeom prst="roundRect">
          <a:avLst>
            <a:gd name="adj" fmla="val 10000"/>
          </a:avLst>
        </a:prstGeom>
        <a:solidFill>
          <a:schemeClr val="accent1">
            <a:tint val="99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Behavioral Science</a:t>
          </a:r>
        </a:p>
      </dsp:txBody>
      <dsp:txXfrm>
        <a:off x="6787626" y="991958"/>
        <a:ext cx="1000380" cy="653368"/>
      </dsp:txXfrm>
    </dsp:sp>
    <dsp:sp modelId="{C4E3C880-13EF-41B5-A2ED-9DAD488CA3F7}">
      <dsp:nvSpPr>
        <dsp:cNvPr id="0" name=""/>
        <dsp:cNvSpPr/>
      </dsp:nvSpPr>
      <dsp:spPr>
        <a:xfrm>
          <a:off x="4581127" y="1665654"/>
          <a:ext cx="2706688" cy="277609"/>
        </a:xfrm>
        <a:custGeom>
          <a:avLst/>
          <a:gdLst/>
          <a:ahLst/>
          <a:cxnLst/>
          <a:rect l="0" t="0" r="0" b="0"/>
          <a:pathLst>
            <a:path>
              <a:moveTo>
                <a:pt x="2706688" y="0"/>
              </a:moveTo>
              <a:lnTo>
                <a:pt x="2706688" y="138804"/>
              </a:lnTo>
              <a:lnTo>
                <a:pt x="0" y="138804"/>
              </a:lnTo>
              <a:lnTo>
                <a:pt x="0" y="277609"/>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AA6C00-2945-4873-BDAC-5DD24B4ABABF}">
      <dsp:nvSpPr>
        <dsp:cNvPr id="0" name=""/>
        <dsp:cNvSpPr/>
      </dsp:nvSpPr>
      <dsp:spPr>
        <a:xfrm>
          <a:off x="4060610" y="1943263"/>
          <a:ext cx="1041034" cy="694022"/>
        </a:xfrm>
        <a:prstGeom prst="roundRect">
          <a:avLst>
            <a:gd name="adj" fmla="val 10000"/>
          </a:avLst>
        </a:prstGeom>
        <a:solidFill>
          <a:schemeClr val="accent1">
            <a:tint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Dynamism</a:t>
          </a:r>
        </a:p>
      </dsp:txBody>
      <dsp:txXfrm>
        <a:off x="4080937" y="1963590"/>
        <a:ext cx="1000380" cy="653368"/>
      </dsp:txXfrm>
    </dsp:sp>
    <dsp:sp modelId="{551F30B5-C667-45DC-A2ED-A44C56856693}">
      <dsp:nvSpPr>
        <dsp:cNvPr id="0" name=""/>
        <dsp:cNvSpPr/>
      </dsp:nvSpPr>
      <dsp:spPr>
        <a:xfrm>
          <a:off x="5934472" y="1665654"/>
          <a:ext cx="1353344" cy="277609"/>
        </a:xfrm>
        <a:custGeom>
          <a:avLst/>
          <a:gdLst/>
          <a:ahLst/>
          <a:cxnLst/>
          <a:rect l="0" t="0" r="0" b="0"/>
          <a:pathLst>
            <a:path>
              <a:moveTo>
                <a:pt x="1353344" y="0"/>
              </a:moveTo>
              <a:lnTo>
                <a:pt x="1353344" y="138804"/>
              </a:lnTo>
              <a:lnTo>
                <a:pt x="0" y="138804"/>
              </a:lnTo>
              <a:lnTo>
                <a:pt x="0" y="277609"/>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451F80-DF8F-40EE-8550-A1FD2584D9D5}">
      <dsp:nvSpPr>
        <dsp:cNvPr id="0" name=""/>
        <dsp:cNvSpPr/>
      </dsp:nvSpPr>
      <dsp:spPr>
        <a:xfrm>
          <a:off x="5413955" y="1943263"/>
          <a:ext cx="1041034" cy="694022"/>
        </a:xfrm>
        <a:prstGeom prst="roundRect">
          <a:avLst>
            <a:gd name="adj" fmla="val 10000"/>
          </a:avLst>
        </a:prstGeom>
        <a:solidFill>
          <a:schemeClr val="accent1">
            <a:tint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Leadership</a:t>
          </a:r>
        </a:p>
      </dsp:txBody>
      <dsp:txXfrm>
        <a:off x="5434282" y="1963590"/>
        <a:ext cx="1000380" cy="653368"/>
      </dsp:txXfrm>
    </dsp:sp>
    <dsp:sp modelId="{8F0C3CCE-0A07-4581-984C-DFACF1BA8A26}">
      <dsp:nvSpPr>
        <dsp:cNvPr id="0" name=""/>
        <dsp:cNvSpPr/>
      </dsp:nvSpPr>
      <dsp:spPr>
        <a:xfrm>
          <a:off x="7242096" y="1665654"/>
          <a:ext cx="91440" cy="277609"/>
        </a:xfrm>
        <a:custGeom>
          <a:avLst/>
          <a:gdLst/>
          <a:ahLst/>
          <a:cxnLst/>
          <a:rect l="0" t="0" r="0" b="0"/>
          <a:pathLst>
            <a:path>
              <a:moveTo>
                <a:pt x="45720" y="0"/>
              </a:moveTo>
              <a:lnTo>
                <a:pt x="45720" y="277609"/>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2B39EB-8229-4808-896C-28E4C8ADE776}">
      <dsp:nvSpPr>
        <dsp:cNvPr id="0" name=""/>
        <dsp:cNvSpPr/>
      </dsp:nvSpPr>
      <dsp:spPr>
        <a:xfrm>
          <a:off x="6767299" y="1943263"/>
          <a:ext cx="1041034" cy="694022"/>
        </a:xfrm>
        <a:prstGeom prst="roundRect">
          <a:avLst>
            <a:gd name="adj" fmla="val 10000"/>
          </a:avLst>
        </a:prstGeom>
        <a:solidFill>
          <a:schemeClr val="accent1">
            <a:tint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Risk Taking Capacity</a:t>
          </a:r>
        </a:p>
      </dsp:txBody>
      <dsp:txXfrm>
        <a:off x="6787626" y="1963590"/>
        <a:ext cx="1000380" cy="653368"/>
      </dsp:txXfrm>
    </dsp:sp>
    <dsp:sp modelId="{82F666D0-D794-4E08-A9F8-0986BD6435DB}">
      <dsp:nvSpPr>
        <dsp:cNvPr id="0" name=""/>
        <dsp:cNvSpPr/>
      </dsp:nvSpPr>
      <dsp:spPr>
        <a:xfrm>
          <a:off x="7287816" y="1665654"/>
          <a:ext cx="1353344" cy="277609"/>
        </a:xfrm>
        <a:custGeom>
          <a:avLst/>
          <a:gdLst/>
          <a:ahLst/>
          <a:cxnLst/>
          <a:rect l="0" t="0" r="0" b="0"/>
          <a:pathLst>
            <a:path>
              <a:moveTo>
                <a:pt x="0" y="0"/>
              </a:moveTo>
              <a:lnTo>
                <a:pt x="0" y="138804"/>
              </a:lnTo>
              <a:lnTo>
                <a:pt x="1353344" y="138804"/>
              </a:lnTo>
              <a:lnTo>
                <a:pt x="1353344" y="277609"/>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9AB3B8-1D50-4CF2-9596-F722B6FCDF1D}">
      <dsp:nvSpPr>
        <dsp:cNvPr id="0" name=""/>
        <dsp:cNvSpPr/>
      </dsp:nvSpPr>
      <dsp:spPr>
        <a:xfrm>
          <a:off x="8120643" y="1943263"/>
          <a:ext cx="1041034" cy="694022"/>
        </a:xfrm>
        <a:prstGeom prst="roundRect">
          <a:avLst>
            <a:gd name="adj" fmla="val 10000"/>
          </a:avLst>
        </a:prstGeom>
        <a:solidFill>
          <a:schemeClr val="accent1">
            <a:tint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Adaptability</a:t>
          </a:r>
        </a:p>
      </dsp:txBody>
      <dsp:txXfrm>
        <a:off x="8140970" y="1963590"/>
        <a:ext cx="1000380" cy="653368"/>
      </dsp:txXfrm>
    </dsp:sp>
    <dsp:sp modelId="{2A89C50D-3F05-4419-B9D3-1096664984D8}">
      <dsp:nvSpPr>
        <dsp:cNvPr id="0" name=""/>
        <dsp:cNvSpPr/>
      </dsp:nvSpPr>
      <dsp:spPr>
        <a:xfrm>
          <a:off x="7287816" y="1665654"/>
          <a:ext cx="2706688" cy="277609"/>
        </a:xfrm>
        <a:custGeom>
          <a:avLst/>
          <a:gdLst/>
          <a:ahLst/>
          <a:cxnLst/>
          <a:rect l="0" t="0" r="0" b="0"/>
          <a:pathLst>
            <a:path>
              <a:moveTo>
                <a:pt x="0" y="0"/>
              </a:moveTo>
              <a:lnTo>
                <a:pt x="0" y="138804"/>
              </a:lnTo>
              <a:lnTo>
                <a:pt x="2706688" y="138804"/>
              </a:lnTo>
              <a:lnTo>
                <a:pt x="2706688" y="277609"/>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BB3EDB-7022-4F50-BC0E-ECF3FB2095AF}">
      <dsp:nvSpPr>
        <dsp:cNvPr id="0" name=""/>
        <dsp:cNvSpPr/>
      </dsp:nvSpPr>
      <dsp:spPr>
        <a:xfrm>
          <a:off x="9473988" y="1943263"/>
          <a:ext cx="1041034" cy="694022"/>
        </a:xfrm>
        <a:prstGeom prst="roundRect">
          <a:avLst>
            <a:gd name="adj" fmla="val 10000"/>
          </a:avLst>
        </a:prstGeom>
        <a:solidFill>
          <a:schemeClr val="accent1">
            <a:tint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Internal Drive</a:t>
          </a:r>
        </a:p>
      </dsp:txBody>
      <dsp:txXfrm>
        <a:off x="9494315" y="1963590"/>
        <a:ext cx="1000380" cy="653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4D0D9-B8CD-4A2A-975F-D9231EF17EE9}">
      <dsp:nvSpPr>
        <dsp:cNvPr id="0" name=""/>
        <dsp:cNvSpPr/>
      </dsp:nvSpPr>
      <dsp:spPr>
        <a:xfrm>
          <a:off x="5468060" y="0"/>
          <a:ext cx="1401737" cy="934491"/>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Neuroentrepreneurship</a:t>
          </a:r>
        </a:p>
      </dsp:txBody>
      <dsp:txXfrm>
        <a:off x="5495430" y="27370"/>
        <a:ext cx="1346997" cy="879751"/>
      </dsp:txXfrm>
    </dsp:sp>
    <dsp:sp modelId="{43FFACCA-CC9B-45BD-9884-7D66DE2CA75C}">
      <dsp:nvSpPr>
        <dsp:cNvPr id="0" name=""/>
        <dsp:cNvSpPr/>
      </dsp:nvSpPr>
      <dsp:spPr>
        <a:xfrm>
          <a:off x="3435540" y="934491"/>
          <a:ext cx="2733388" cy="373796"/>
        </a:xfrm>
        <a:custGeom>
          <a:avLst/>
          <a:gdLst/>
          <a:ahLst/>
          <a:cxnLst/>
          <a:rect l="0" t="0" r="0" b="0"/>
          <a:pathLst>
            <a:path>
              <a:moveTo>
                <a:pt x="2733388" y="0"/>
              </a:moveTo>
              <a:lnTo>
                <a:pt x="2733388" y="186898"/>
              </a:lnTo>
              <a:lnTo>
                <a:pt x="0" y="186898"/>
              </a:lnTo>
              <a:lnTo>
                <a:pt x="0" y="373796"/>
              </a:lnTo>
            </a:path>
          </a:pathLst>
        </a:cu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0D2CD-3512-4F73-B6AA-F90D9DED2590}">
      <dsp:nvSpPr>
        <dsp:cNvPr id="0" name=""/>
        <dsp:cNvSpPr/>
      </dsp:nvSpPr>
      <dsp:spPr>
        <a:xfrm>
          <a:off x="2734672" y="1308288"/>
          <a:ext cx="1401737" cy="934491"/>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Cognitive Neuroscience</a:t>
          </a:r>
        </a:p>
      </dsp:txBody>
      <dsp:txXfrm>
        <a:off x="2762042" y="1335658"/>
        <a:ext cx="1346997" cy="879751"/>
      </dsp:txXfrm>
    </dsp:sp>
    <dsp:sp modelId="{4032DE11-7997-4B73-81A0-B3ED974CA0CA}">
      <dsp:nvSpPr>
        <dsp:cNvPr id="0" name=""/>
        <dsp:cNvSpPr/>
      </dsp:nvSpPr>
      <dsp:spPr>
        <a:xfrm>
          <a:off x="702152" y="2242780"/>
          <a:ext cx="2733388" cy="373796"/>
        </a:xfrm>
        <a:custGeom>
          <a:avLst/>
          <a:gdLst/>
          <a:ahLst/>
          <a:cxnLst/>
          <a:rect l="0" t="0" r="0" b="0"/>
          <a:pathLst>
            <a:path>
              <a:moveTo>
                <a:pt x="2733388" y="0"/>
              </a:moveTo>
              <a:lnTo>
                <a:pt x="2733388" y="186898"/>
              </a:lnTo>
              <a:lnTo>
                <a:pt x="0" y="186898"/>
              </a:lnTo>
              <a:lnTo>
                <a:pt x="0" y="373796"/>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F47565-3A62-45B2-8D64-D87EC50FA1A9}">
      <dsp:nvSpPr>
        <dsp:cNvPr id="0" name=""/>
        <dsp:cNvSpPr/>
      </dsp:nvSpPr>
      <dsp:spPr>
        <a:xfrm>
          <a:off x="1283" y="2616577"/>
          <a:ext cx="1401737" cy="934491"/>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Electroencephalogram (EEG)</a:t>
          </a:r>
        </a:p>
      </dsp:txBody>
      <dsp:txXfrm>
        <a:off x="28653" y="2643947"/>
        <a:ext cx="1346997" cy="879751"/>
      </dsp:txXfrm>
    </dsp:sp>
    <dsp:sp modelId="{590710AA-855D-48E5-A8AF-852723874EBA}">
      <dsp:nvSpPr>
        <dsp:cNvPr id="0" name=""/>
        <dsp:cNvSpPr/>
      </dsp:nvSpPr>
      <dsp:spPr>
        <a:xfrm>
          <a:off x="2524411" y="2242780"/>
          <a:ext cx="911129" cy="373796"/>
        </a:xfrm>
        <a:custGeom>
          <a:avLst/>
          <a:gdLst/>
          <a:ahLst/>
          <a:cxnLst/>
          <a:rect l="0" t="0" r="0" b="0"/>
          <a:pathLst>
            <a:path>
              <a:moveTo>
                <a:pt x="911129" y="0"/>
              </a:moveTo>
              <a:lnTo>
                <a:pt x="911129" y="186898"/>
              </a:lnTo>
              <a:lnTo>
                <a:pt x="0" y="186898"/>
              </a:lnTo>
              <a:lnTo>
                <a:pt x="0" y="373796"/>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C2EC36-8CD9-4CBA-A2CE-346668953D80}">
      <dsp:nvSpPr>
        <dsp:cNvPr id="0" name=""/>
        <dsp:cNvSpPr/>
      </dsp:nvSpPr>
      <dsp:spPr>
        <a:xfrm>
          <a:off x="1823542" y="2616577"/>
          <a:ext cx="1401737" cy="934491"/>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Functional Magnetic Resonance Imaging (FMRI)</a:t>
          </a:r>
        </a:p>
      </dsp:txBody>
      <dsp:txXfrm>
        <a:off x="1850912" y="2643947"/>
        <a:ext cx="1346997" cy="879751"/>
      </dsp:txXfrm>
    </dsp:sp>
    <dsp:sp modelId="{297751DD-A124-41FC-AD87-F4673F8AF2F4}">
      <dsp:nvSpPr>
        <dsp:cNvPr id="0" name=""/>
        <dsp:cNvSpPr/>
      </dsp:nvSpPr>
      <dsp:spPr>
        <a:xfrm>
          <a:off x="3435540" y="2242780"/>
          <a:ext cx="911129" cy="373796"/>
        </a:xfrm>
        <a:custGeom>
          <a:avLst/>
          <a:gdLst/>
          <a:ahLst/>
          <a:cxnLst/>
          <a:rect l="0" t="0" r="0" b="0"/>
          <a:pathLst>
            <a:path>
              <a:moveTo>
                <a:pt x="0" y="0"/>
              </a:moveTo>
              <a:lnTo>
                <a:pt x="0" y="186898"/>
              </a:lnTo>
              <a:lnTo>
                <a:pt x="911129" y="186898"/>
              </a:lnTo>
              <a:lnTo>
                <a:pt x="911129" y="373796"/>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DFAD36-7C57-4D60-A3B3-AE4C86DF0E78}">
      <dsp:nvSpPr>
        <dsp:cNvPr id="0" name=""/>
        <dsp:cNvSpPr/>
      </dsp:nvSpPr>
      <dsp:spPr>
        <a:xfrm>
          <a:off x="3645801" y="2616577"/>
          <a:ext cx="1401737" cy="934491"/>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Eye tracking</a:t>
          </a:r>
        </a:p>
      </dsp:txBody>
      <dsp:txXfrm>
        <a:off x="3673171" y="2643947"/>
        <a:ext cx="1346997" cy="879751"/>
      </dsp:txXfrm>
    </dsp:sp>
    <dsp:sp modelId="{B6299D0A-F2A6-4F58-B02B-A142839CB8AD}">
      <dsp:nvSpPr>
        <dsp:cNvPr id="0" name=""/>
        <dsp:cNvSpPr/>
      </dsp:nvSpPr>
      <dsp:spPr>
        <a:xfrm>
          <a:off x="3435540" y="2242780"/>
          <a:ext cx="2733388" cy="373796"/>
        </a:xfrm>
        <a:custGeom>
          <a:avLst/>
          <a:gdLst/>
          <a:ahLst/>
          <a:cxnLst/>
          <a:rect l="0" t="0" r="0" b="0"/>
          <a:pathLst>
            <a:path>
              <a:moveTo>
                <a:pt x="0" y="0"/>
              </a:moveTo>
              <a:lnTo>
                <a:pt x="0" y="186898"/>
              </a:lnTo>
              <a:lnTo>
                <a:pt x="2733388" y="186898"/>
              </a:lnTo>
              <a:lnTo>
                <a:pt x="2733388" y="373796"/>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25B7B7-01D1-424B-B818-C1848FA76255}">
      <dsp:nvSpPr>
        <dsp:cNvPr id="0" name=""/>
        <dsp:cNvSpPr/>
      </dsp:nvSpPr>
      <dsp:spPr>
        <a:xfrm>
          <a:off x="5468060" y="2616577"/>
          <a:ext cx="1401737" cy="934491"/>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Galvanic Skin Response </a:t>
          </a:r>
        </a:p>
      </dsp:txBody>
      <dsp:txXfrm>
        <a:off x="5495430" y="2643947"/>
        <a:ext cx="1346997" cy="879751"/>
      </dsp:txXfrm>
    </dsp:sp>
    <dsp:sp modelId="{4425609C-A7B2-475B-8B25-81CC82A687E0}">
      <dsp:nvSpPr>
        <dsp:cNvPr id="0" name=""/>
        <dsp:cNvSpPr/>
      </dsp:nvSpPr>
      <dsp:spPr>
        <a:xfrm>
          <a:off x="6168929" y="934491"/>
          <a:ext cx="2733388" cy="373796"/>
        </a:xfrm>
        <a:custGeom>
          <a:avLst/>
          <a:gdLst/>
          <a:ahLst/>
          <a:cxnLst/>
          <a:rect l="0" t="0" r="0" b="0"/>
          <a:pathLst>
            <a:path>
              <a:moveTo>
                <a:pt x="0" y="0"/>
              </a:moveTo>
              <a:lnTo>
                <a:pt x="0" y="186898"/>
              </a:lnTo>
              <a:lnTo>
                <a:pt x="2733388" y="186898"/>
              </a:lnTo>
              <a:lnTo>
                <a:pt x="2733388" y="373796"/>
              </a:lnTo>
            </a:path>
          </a:pathLst>
        </a:cu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E647E7-97A0-4F37-AD43-6A330F7D5542}">
      <dsp:nvSpPr>
        <dsp:cNvPr id="0" name=""/>
        <dsp:cNvSpPr/>
      </dsp:nvSpPr>
      <dsp:spPr>
        <a:xfrm>
          <a:off x="8201449" y="1308288"/>
          <a:ext cx="1401737" cy="934491"/>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Entrepreneurship studies</a:t>
          </a:r>
        </a:p>
      </dsp:txBody>
      <dsp:txXfrm>
        <a:off x="8228819" y="1335658"/>
        <a:ext cx="1346997" cy="879751"/>
      </dsp:txXfrm>
    </dsp:sp>
    <dsp:sp modelId="{96495C28-BD1A-4872-ABC2-F5FAC11B17F8}">
      <dsp:nvSpPr>
        <dsp:cNvPr id="0" name=""/>
        <dsp:cNvSpPr/>
      </dsp:nvSpPr>
      <dsp:spPr>
        <a:xfrm>
          <a:off x="7991188" y="2242780"/>
          <a:ext cx="911129" cy="373796"/>
        </a:xfrm>
        <a:custGeom>
          <a:avLst/>
          <a:gdLst/>
          <a:ahLst/>
          <a:cxnLst/>
          <a:rect l="0" t="0" r="0" b="0"/>
          <a:pathLst>
            <a:path>
              <a:moveTo>
                <a:pt x="911129" y="0"/>
              </a:moveTo>
              <a:lnTo>
                <a:pt x="911129" y="186898"/>
              </a:lnTo>
              <a:lnTo>
                <a:pt x="0" y="186898"/>
              </a:lnTo>
              <a:lnTo>
                <a:pt x="0" y="373796"/>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D318D0-B43E-4AFA-8450-8651101082F5}">
      <dsp:nvSpPr>
        <dsp:cNvPr id="0" name=""/>
        <dsp:cNvSpPr/>
      </dsp:nvSpPr>
      <dsp:spPr>
        <a:xfrm>
          <a:off x="7290319" y="2616577"/>
          <a:ext cx="1401737" cy="934491"/>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Cognitive Science</a:t>
          </a:r>
        </a:p>
      </dsp:txBody>
      <dsp:txXfrm>
        <a:off x="7317689" y="2643947"/>
        <a:ext cx="1346997" cy="879751"/>
      </dsp:txXfrm>
    </dsp:sp>
    <dsp:sp modelId="{04C58A3C-93A1-48ED-929E-03EF464ACF0C}">
      <dsp:nvSpPr>
        <dsp:cNvPr id="0" name=""/>
        <dsp:cNvSpPr/>
      </dsp:nvSpPr>
      <dsp:spPr>
        <a:xfrm>
          <a:off x="8902318" y="2242780"/>
          <a:ext cx="911129" cy="373796"/>
        </a:xfrm>
        <a:custGeom>
          <a:avLst/>
          <a:gdLst/>
          <a:ahLst/>
          <a:cxnLst/>
          <a:rect l="0" t="0" r="0" b="0"/>
          <a:pathLst>
            <a:path>
              <a:moveTo>
                <a:pt x="0" y="0"/>
              </a:moveTo>
              <a:lnTo>
                <a:pt x="0" y="186898"/>
              </a:lnTo>
              <a:lnTo>
                <a:pt x="911129" y="186898"/>
              </a:lnTo>
              <a:lnTo>
                <a:pt x="911129" y="373796"/>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A86A6C-DDF0-4AFD-802A-CD6F4599212D}">
      <dsp:nvSpPr>
        <dsp:cNvPr id="0" name=""/>
        <dsp:cNvSpPr/>
      </dsp:nvSpPr>
      <dsp:spPr>
        <a:xfrm>
          <a:off x="9112578" y="2616577"/>
          <a:ext cx="1401737" cy="934491"/>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Behavioral Analysis</a:t>
          </a:r>
        </a:p>
      </dsp:txBody>
      <dsp:txXfrm>
        <a:off x="9139948" y="2643947"/>
        <a:ext cx="1346997" cy="8797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E1C6D-793B-4E3A-92BD-BF2A7C7D5186}">
      <dsp:nvSpPr>
        <dsp:cNvPr id="0" name=""/>
        <dsp:cNvSpPr/>
      </dsp:nvSpPr>
      <dsp:spPr>
        <a:xfrm rot="5400000">
          <a:off x="-236795" y="238852"/>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Study</a:t>
          </a:r>
        </a:p>
      </dsp:txBody>
      <dsp:txXfrm rot="-5400000">
        <a:off x="0" y="554579"/>
        <a:ext cx="1105044" cy="473590"/>
      </dsp:txXfrm>
    </dsp:sp>
    <dsp:sp modelId="{CB921CE8-AF84-43CE-BE05-C32D162C22B3}">
      <dsp:nvSpPr>
        <dsp:cNvPr id="0" name=""/>
        <dsp:cNvSpPr/>
      </dsp:nvSpPr>
      <dsp:spPr>
        <a:xfrm rot="5400000">
          <a:off x="5297265" y="-4190163"/>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0" lvl="1" indent="0" algn="l" defTabSz="1939925">
            <a:lnSpc>
              <a:spcPct val="90000"/>
            </a:lnSpc>
            <a:spcBef>
              <a:spcPct val="0"/>
            </a:spcBef>
            <a:spcAft>
              <a:spcPct val="15000"/>
            </a:spcAft>
            <a:buNone/>
          </a:pPr>
          <a:r>
            <a:rPr lang="en-US" sz="2100" kern="1200" dirty="0"/>
            <a:t>To investigate the potential of </a:t>
          </a:r>
          <a:r>
            <a:rPr lang="en-US" sz="2100" kern="1200" dirty="0" err="1"/>
            <a:t>neuroentrepreneurial</a:t>
          </a:r>
          <a:r>
            <a:rPr lang="en-US" sz="2100" kern="1200" dirty="0"/>
            <a:t> education and training in fostering a nascent undergraduate entrepreneurial mindset in developing countries considering the increasing unemployment rate during this crisis. </a:t>
          </a:r>
        </a:p>
      </dsp:txBody>
      <dsp:txXfrm rot="-5400000">
        <a:off x="1105044" y="52149"/>
        <a:ext cx="9360464" cy="925930"/>
      </dsp:txXfrm>
    </dsp:sp>
    <dsp:sp modelId="{9A678756-83A8-4DE7-90AD-25E36A7238B4}">
      <dsp:nvSpPr>
        <dsp:cNvPr id="0" name=""/>
        <dsp:cNvSpPr/>
      </dsp:nvSpPr>
      <dsp:spPr>
        <a:xfrm rot="5400000">
          <a:off x="-236795" y="1623146"/>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Systematic Review</a:t>
          </a:r>
        </a:p>
      </dsp:txBody>
      <dsp:txXfrm rot="-5400000">
        <a:off x="0" y="1938873"/>
        <a:ext cx="1105044" cy="473590"/>
      </dsp:txXfrm>
    </dsp:sp>
    <dsp:sp modelId="{1F069BE0-CBA3-48CF-B407-7131D1B3C797}">
      <dsp:nvSpPr>
        <dsp:cNvPr id="0" name=""/>
        <dsp:cNvSpPr/>
      </dsp:nvSpPr>
      <dsp:spPr>
        <a:xfrm rot="5400000">
          <a:off x="5297265" y="-2805869"/>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0" lvl="1" indent="0" algn="l" defTabSz="933450">
            <a:lnSpc>
              <a:spcPct val="90000"/>
            </a:lnSpc>
            <a:spcBef>
              <a:spcPct val="0"/>
            </a:spcBef>
            <a:spcAft>
              <a:spcPct val="15000"/>
            </a:spcAft>
            <a:buNone/>
          </a:pPr>
          <a:r>
            <a:rPr lang="en-US" sz="2100" kern="1200" dirty="0"/>
            <a:t>To explore the emerging field of </a:t>
          </a:r>
          <a:r>
            <a:rPr lang="en-US" sz="2100" kern="1200" dirty="0" err="1"/>
            <a:t>neuroentrepreneurship</a:t>
          </a:r>
          <a:r>
            <a:rPr lang="en-US" sz="2100" kern="1200" dirty="0"/>
            <a:t> and its potential to shift the understanding of how entrepreneurs think, act, and make decisions.</a:t>
          </a:r>
        </a:p>
      </dsp:txBody>
      <dsp:txXfrm rot="-5400000">
        <a:off x="1105044" y="1436443"/>
        <a:ext cx="9360464" cy="925930"/>
      </dsp:txXfrm>
    </dsp:sp>
    <dsp:sp modelId="{A5D07A71-F14B-4B7E-A1E6-F0CDFCC84CDE}">
      <dsp:nvSpPr>
        <dsp:cNvPr id="0" name=""/>
        <dsp:cNvSpPr/>
      </dsp:nvSpPr>
      <dsp:spPr>
        <a:xfrm rot="5400000">
          <a:off x="-236795" y="3007440"/>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At the End</a:t>
          </a:r>
        </a:p>
      </dsp:txBody>
      <dsp:txXfrm rot="-5400000">
        <a:off x="0" y="3323167"/>
        <a:ext cx="1105044" cy="473590"/>
      </dsp:txXfrm>
    </dsp:sp>
    <dsp:sp modelId="{0F849B87-5B6F-4222-BCCF-DDB4DABB66AC}">
      <dsp:nvSpPr>
        <dsp:cNvPr id="0" name=""/>
        <dsp:cNvSpPr/>
      </dsp:nvSpPr>
      <dsp:spPr>
        <a:xfrm rot="5400000">
          <a:off x="5297265" y="-1421576"/>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0" lvl="1" indent="0" algn="l" defTabSz="933450">
            <a:lnSpc>
              <a:spcPct val="90000"/>
            </a:lnSpc>
            <a:spcBef>
              <a:spcPct val="0"/>
            </a:spcBef>
            <a:spcAft>
              <a:spcPct val="15000"/>
            </a:spcAft>
            <a:buNone/>
          </a:pPr>
          <a:r>
            <a:rPr lang="en-US" sz="2100" kern="1200" dirty="0"/>
            <a:t>Systematically identify, analyze, and synthesize the existing research on </a:t>
          </a:r>
          <a:r>
            <a:rPr lang="en-US" sz="2100" kern="1200" dirty="0" err="1"/>
            <a:t>neuroentrepreneurship</a:t>
          </a:r>
          <a:r>
            <a:rPr lang="en-US" sz="2100" kern="1200" dirty="0"/>
            <a:t> focusing on key neural correlates of entrepreneurial behavior, decision-making, and risk-taking.</a:t>
          </a:r>
        </a:p>
      </dsp:txBody>
      <dsp:txXfrm rot="-5400000">
        <a:off x="1105044" y="2820736"/>
        <a:ext cx="9360464" cy="9259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58302-8489-4466-8458-279F221D0BED}" type="datetimeFigureOut">
              <a:rPr lang="en-US" smtClean="0"/>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9D1DA2-EEFE-4EFB-B462-0C2C1DBCBE54}" type="slidenum">
              <a:rPr lang="en-US" smtClean="0"/>
              <a:t>‹#›</a:t>
            </a:fld>
            <a:endParaRPr lang="en-US"/>
          </a:p>
        </p:txBody>
      </p:sp>
    </p:spTree>
    <p:extLst>
      <p:ext uri="{BB962C8B-B14F-4D97-AF65-F5344CB8AC3E}">
        <p14:creationId xmlns:p14="http://schemas.microsoft.com/office/powerpoint/2010/main" val="3407019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B4FB-969B-4EC0-B7F4-7E2A4E1F72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AFF3C1-DF31-A3D0-FB5F-1FBFF14F6F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E3DE16-A0BF-686D-35E9-D314D616E871}"/>
              </a:ext>
            </a:extLst>
          </p:cNvPr>
          <p:cNvSpPr>
            <a:spLocks noGrp="1"/>
          </p:cNvSpPr>
          <p:nvPr>
            <p:ph type="dt" sz="half" idx="10"/>
          </p:nvPr>
        </p:nvSpPr>
        <p:spPr/>
        <p:txBody>
          <a:bodyPr/>
          <a:lstStyle/>
          <a:p>
            <a:fld id="{3C20F73B-5A36-463A-B4E4-E0E3C69037ED}" type="datetime1">
              <a:rPr lang="en-US" smtClean="0"/>
              <a:t>2/8/2024</a:t>
            </a:fld>
            <a:endParaRPr lang="en-US"/>
          </a:p>
        </p:txBody>
      </p:sp>
      <p:sp>
        <p:nvSpPr>
          <p:cNvPr id="5" name="Footer Placeholder 4">
            <a:extLst>
              <a:ext uri="{FF2B5EF4-FFF2-40B4-BE49-F238E27FC236}">
                <a16:creationId xmlns:a16="http://schemas.microsoft.com/office/drawing/2014/main" id="{0CFF5A90-5571-6A98-1AD8-D9C7554F0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65CBD-9A5F-C9E8-4FA2-9F26A5A0B85D}"/>
              </a:ext>
            </a:extLst>
          </p:cNvPr>
          <p:cNvSpPr>
            <a:spLocks noGrp="1"/>
          </p:cNvSpPr>
          <p:nvPr>
            <p:ph type="sldNum" sz="quarter" idx="12"/>
          </p:nvPr>
        </p:nvSpPr>
        <p:spPr/>
        <p:txBody>
          <a:bodyPr/>
          <a:lstStyle/>
          <a:p>
            <a:fld id="{3C4770D5-7DCA-41C6-8961-56F420B33D7D}" type="slidenum">
              <a:rPr lang="en-US" smtClean="0"/>
              <a:t>‹#›</a:t>
            </a:fld>
            <a:endParaRPr lang="en-US"/>
          </a:p>
        </p:txBody>
      </p:sp>
    </p:spTree>
    <p:extLst>
      <p:ext uri="{BB962C8B-B14F-4D97-AF65-F5344CB8AC3E}">
        <p14:creationId xmlns:p14="http://schemas.microsoft.com/office/powerpoint/2010/main" val="56445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B303-65A3-66E5-2322-3084E781A5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C569ED-6E88-7CB2-159A-9F22860D8D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7E713-9558-5042-3CAC-F0C11AAE6A43}"/>
              </a:ext>
            </a:extLst>
          </p:cNvPr>
          <p:cNvSpPr>
            <a:spLocks noGrp="1"/>
          </p:cNvSpPr>
          <p:nvPr>
            <p:ph type="dt" sz="half" idx="10"/>
          </p:nvPr>
        </p:nvSpPr>
        <p:spPr/>
        <p:txBody>
          <a:bodyPr/>
          <a:lstStyle/>
          <a:p>
            <a:fld id="{F548594F-CC8E-4C56-82E6-D338CA1EFEE6}" type="datetime1">
              <a:rPr lang="en-US" smtClean="0"/>
              <a:t>2/8/2024</a:t>
            </a:fld>
            <a:endParaRPr lang="en-US"/>
          </a:p>
        </p:txBody>
      </p:sp>
      <p:sp>
        <p:nvSpPr>
          <p:cNvPr id="5" name="Footer Placeholder 4">
            <a:extLst>
              <a:ext uri="{FF2B5EF4-FFF2-40B4-BE49-F238E27FC236}">
                <a16:creationId xmlns:a16="http://schemas.microsoft.com/office/drawing/2014/main" id="{2E11EE40-F44E-A1C4-1E71-C205C7D17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8F400-994F-4CE3-9578-EE68F3604B9D}"/>
              </a:ext>
            </a:extLst>
          </p:cNvPr>
          <p:cNvSpPr>
            <a:spLocks noGrp="1"/>
          </p:cNvSpPr>
          <p:nvPr>
            <p:ph type="sldNum" sz="quarter" idx="12"/>
          </p:nvPr>
        </p:nvSpPr>
        <p:spPr/>
        <p:txBody>
          <a:bodyPr/>
          <a:lstStyle/>
          <a:p>
            <a:fld id="{3C4770D5-7DCA-41C6-8961-56F420B33D7D}" type="slidenum">
              <a:rPr lang="en-US" smtClean="0"/>
              <a:t>‹#›</a:t>
            </a:fld>
            <a:endParaRPr lang="en-US"/>
          </a:p>
        </p:txBody>
      </p:sp>
    </p:spTree>
    <p:extLst>
      <p:ext uri="{BB962C8B-B14F-4D97-AF65-F5344CB8AC3E}">
        <p14:creationId xmlns:p14="http://schemas.microsoft.com/office/powerpoint/2010/main" val="252778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9AF727-30A0-2900-617B-31CBFC67A8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55186F-B1F7-EEFE-39F9-8C24EA92DC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869D9-691D-A6E2-845A-5A163BCD5063}"/>
              </a:ext>
            </a:extLst>
          </p:cNvPr>
          <p:cNvSpPr>
            <a:spLocks noGrp="1"/>
          </p:cNvSpPr>
          <p:nvPr>
            <p:ph type="dt" sz="half" idx="10"/>
          </p:nvPr>
        </p:nvSpPr>
        <p:spPr/>
        <p:txBody>
          <a:bodyPr/>
          <a:lstStyle/>
          <a:p>
            <a:fld id="{3FC546E9-E3C9-4F8A-8409-C582BFED6226}" type="datetime1">
              <a:rPr lang="en-US" smtClean="0"/>
              <a:t>2/8/2024</a:t>
            </a:fld>
            <a:endParaRPr lang="en-US"/>
          </a:p>
        </p:txBody>
      </p:sp>
      <p:sp>
        <p:nvSpPr>
          <p:cNvPr id="5" name="Footer Placeholder 4">
            <a:extLst>
              <a:ext uri="{FF2B5EF4-FFF2-40B4-BE49-F238E27FC236}">
                <a16:creationId xmlns:a16="http://schemas.microsoft.com/office/drawing/2014/main" id="{0098A47E-0C3E-6C9F-1650-66E4CA813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70E7E-EE3E-10D4-8C18-87EC495BD51C}"/>
              </a:ext>
            </a:extLst>
          </p:cNvPr>
          <p:cNvSpPr>
            <a:spLocks noGrp="1"/>
          </p:cNvSpPr>
          <p:nvPr>
            <p:ph type="sldNum" sz="quarter" idx="12"/>
          </p:nvPr>
        </p:nvSpPr>
        <p:spPr/>
        <p:txBody>
          <a:bodyPr/>
          <a:lstStyle/>
          <a:p>
            <a:fld id="{3C4770D5-7DCA-41C6-8961-56F420B33D7D}" type="slidenum">
              <a:rPr lang="en-US" smtClean="0"/>
              <a:t>‹#›</a:t>
            </a:fld>
            <a:endParaRPr lang="en-US"/>
          </a:p>
        </p:txBody>
      </p:sp>
    </p:spTree>
    <p:extLst>
      <p:ext uri="{BB962C8B-B14F-4D97-AF65-F5344CB8AC3E}">
        <p14:creationId xmlns:p14="http://schemas.microsoft.com/office/powerpoint/2010/main" val="320335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83A3-B863-D40A-3E81-7B642CB756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140541-D40E-450B-2BDB-496660078C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971F1-D1DA-4797-AE80-0764265A814E}"/>
              </a:ext>
            </a:extLst>
          </p:cNvPr>
          <p:cNvSpPr>
            <a:spLocks noGrp="1"/>
          </p:cNvSpPr>
          <p:nvPr>
            <p:ph type="dt" sz="half" idx="10"/>
          </p:nvPr>
        </p:nvSpPr>
        <p:spPr/>
        <p:txBody>
          <a:bodyPr/>
          <a:lstStyle/>
          <a:p>
            <a:fld id="{26F60D1F-0FAB-42EB-B4B7-4A17F6C20740}" type="datetime1">
              <a:rPr lang="en-US" smtClean="0"/>
              <a:t>2/8/2024</a:t>
            </a:fld>
            <a:endParaRPr lang="en-US"/>
          </a:p>
        </p:txBody>
      </p:sp>
      <p:sp>
        <p:nvSpPr>
          <p:cNvPr id="5" name="Footer Placeholder 4">
            <a:extLst>
              <a:ext uri="{FF2B5EF4-FFF2-40B4-BE49-F238E27FC236}">
                <a16:creationId xmlns:a16="http://schemas.microsoft.com/office/drawing/2014/main" id="{0934C786-8878-7441-C5B9-876318D81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5B8A7-B802-EF9F-0070-EBBA5E44B3A0}"/>
              </a:ext>
            </a:extLst>
          </p:cNvPr>
          <p:cNvSpPr>
            <a:spLocks noGrp="1"/>
          </p:cNvSpPr>
          <p:nvPr>
            <p:ph type="sldNum" sz="quarter" idx="12"/>
          </p:nvPr>
        </p:nvSpPr>
        <p:spPr/>
        <p:txBody>
          <a:bodyPr/>
          <a:lstStyle/>
          <a:p>
            <a:fld id="{3C4770D5-7DCA-41C6-8961-56F420B33D7D}" type="slidenum">
              <a:rPr lang="en-US" smtClean="0"/>
              <a:t>‹#›</a:t>
            </a:fld>
            <a:endParaRPr lang="en-US"/>
          </a:p>
        </p:txBody>
      </p:sp>
    </p:spTree>
    <p:extLst>
      <p:ext uri="{BB962C8B-B14F-4D97-AF65-F5344CB8AC3E}">
        <p14:creationId xmlns:p14="http://schemas.microsoft.com/office/powerpoint/2010/main" val="393039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2964-B275-EF5B-50ED-C0CDA17315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CDF3CB-1EED-E0FA-FE73-B59B44D1D0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82C77D-57DA-D243-9474-E51D5B466417}"/>
              </a:ext>
            </a:extLst>
          </p:cNvPr>
          <p:cNvSpPr>
            <a:spLocks noGrp="1"/>
          </p:cNvSpPr>
          <p:nvPr>
            <p:ph type="dt" sz="half" idx="10"/>
          </p:nvPr>
        </p:nvSpPr>
        <p:spPr/>
        <p:txBody>
          <a:bodyPr/>
          <a:lstStyle/>
          <a:p>
            <a:fld id="{83B906C9-7B6C-4572-9953-EAF81E69CD32}" type="datetime1">
              <a:rPr lang="en-US" smtClean="0"/>
              <a:t>2/8/2024</a:t>
            </a:fld>
            <a:endParaRPr lang="en-US"/>
          </a:p>
        </p:txBody>
      </p:sp>
      <p:sp>
        <p:nvSpPr>
          <p:cNvPr id="5" name="Footer Placeholder 4">
            <a:extLst>
              <a:ext uri="{FF2B5EF4-FFF2-40B4-BE49-F238E27FC236}">
                <a16:creationId xmlns:a16="http://schemas.microsoft.com/office/drawing/2014/main" id="{5F861424-5B5D-92DA-C28F-1685D124A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37F4E-B959-9C80-B952-5B6F4CB860CF}"/>
              </a:ext>
            </a:extLst>
          </p:cNvPr>
          <p:cNvSpPr>
            <a:spLocks noGrp="1"/>
          </p:cNvSpPr>
          <p:nvPr>
            <p:ph type="sldNum" sz="quarter" idx="12"/>
          </p:nvPr>
        </p:nvSpPr>
        <p:spPr/>
        <p:txBody>
          <a:bodyPr/>
          <a:lstStyle/>
          <a:p>
            <a:fld id="{3C4770D5-7DCA-41C6-8961-56F420B33D7D}" type="slidenum">
              <a:rPr lang="en-US" smtClean="0"/>
              <a:t>‹#›</a:t>
            </a:fld>
            <a:endParaRPr lang="en-US"/>
          </a:p>
        </p:txBody>
      </p:sp>
    </p:spTree>
    <p:extLst>
      <p:ext uri="{BB962C8B-B14F-4D97-AF65-F5344CB8AC3E}">
        <p14:creationId xmlns:p14="http://schemas.microsoft.com/office/powerpoint/2010/main" val="11803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B6C3-3F86-0190-BBDC-E6152EEEA4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82C708-BA17-A323-2A30-5495AEC31B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1B38BA-8562-3813-FEE9-33384FA2C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5FF119-F744-13E8-3945-53F3A0E29B3D}"/>
              </a:ext>
            </a:extLst>
          </p:cNvPr>
          <p:cNvSpPr>
            <a:spLocks noGrp="1"/>
          </p:cNvSpPr>
          <p:nvPr>
            <p:ph type="dt" sz="half" idx="10"/>
          </p:nvPr>
        </p:nvSpPr>
        <p:spPr/>
        <p:txBody>
          <a:bodyPr/>
          <a:lstStyle/>
          <a:p>
            <a:fld id="{DFEDD38F-BEF2-4E15-9B86-63B718969245}" type="datetime1">
              <a:rPr lang="en-US" smtClean="0"/>
              <a:t>2/8/2024</a:t>
            </a:fld>
            <a:endParaRPr lang="en-US"/>
          </a:p>
        </p:txBody>
      </p:sp>
      <p:sp>
        <p:nvSpPr>
          <p:cNvPr id="6" name="Footer Placeholder 5">
            <a:extLst>
              <a:ext uri="{FF2B5EF4-FFF2-40B4-BE49-F238E27FC236}">
                <a16:creationId xmlns:a16="http://schemas.microsoft.com/office/drawing/2014/main" id="{BA74FA8C-CDCE-CABB-C8AC-570677120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A659D-3126-75B2-2614-0E651A8F0FCE}"/>
              </a:ext>
            </a:extLst>
          </p:cNvPr>
          <p:cNvSpPr>
            <a:spLocks noGrp="1"/>
          </p:cNvSpPr>
          <p:nvPr>
            <p:ph type="sldNum" sz="quarter" idx="12"/>
          </p:nvPr>
        </p:nvSpPr>
        <p:spPr/>
        <p:txBody>
          <a:bodyPr/>
          <a:lstStyle/>
          <a:p>
            <a:fld id="{3C4770D5-7DCA-41C6-8961-56F420B33D7D}" type="slidenum">
              <a:rPr lang="en-US" smtClean="0"/>
              <a:t>‹#›</a:t>
            </a:fld>
            <a:endParaRPr lang="en-US"/>
          </a:p>
        </p:txBody>
      </p:sp>
    </p:spTree>
    <p:extLst>
      <p:ext uri="{BB962C8B-B14F-4D97-AF65-F5344CB8AC3E}">
        <p14:creationId xmlns:p14="http://schemas.microsoft.com/office/powerpoint/2010/main" val="414338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9D89-BE34-FFF5-565F-E4BB03BAC2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A8572C-93BB-C2C7-DA3F-88C34F36B0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EC5D6B-4547-D579-7A79-52795B69A6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AAFDF2-2F08-1F5D-1D70-77B32CB68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50B6A2-374D-588E-559C-1D2F14BF57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4A64AE-9110-4794-A824-513BAAFC9F1F}"/>
              </a:ext>
            </a:extLst>
          </p:cNvPr>
          <p:cNvSpPr>
            <a:spLocks noGrp="1"/>
          </p:cNvSpPr>
          <p:nvPr>
            <p:ph type="dt" sz="half" idx="10"/>
          </p:nvPr>
        </p:nvSpPr>
        <p:spPr/>
        <p:txBody>
          <a:bodyPr/>
          <a:lstStyle/>
          <a:p>
            <a:fld id="{A0944272-9370-4087-888B-E9D1174F57DD}" type="datetime1">
              <a:rPr lang="en-US" smtClean="0"/>
              <a:t>2/8/2024</a:t>
            </a:fld>
            <a:endParaRPr lang="en-US"/>
          </a:p>
        </p:txBody>
      </p:sp>
      <p:sp>
        <p:nvSpPr>
          <p:cNvPr id="8" name="Footer Placeholder 7">
            <a:extLst>
              <a:ext uri="{FF2B5EF4-FFF2-40B4-BE49-F238E27FC236}">
                <a16:creationId xmlns:a16="http://schemas.microsoft.com/office/drawing/2014/main" id="{478A19EE-4BD3-2DF8-7D9C-160DF634D3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DB494F-9EEA-2ED4-AA44-07C2E8CC23F8}"/>
              </a:ext>
            </a:extLst>
          </p:cNvPr>
          <p:cNvSpPr>
            <a:spLocks noGrp="1"/>
          </p:cNvSpPr>
          <p:nvPr>
            <p:ph type="sldNum" sz="quarter" idx="12"/>
          </p:nvPr>
        </p:nvSpPr>
        <p:spPr/>
        <p:txBody>
          <a:bodyPr/>
          <a:lstStyle/>
          <a:p>
            <a:fld id="{3C4770D5-7DCA-41C6-8961-56F420B33D7D}" type="slidenum">
              <a:rPr lang="en-US" smtClean="0"/>
              <a:t>‹#›</a:t>
            </a:fld>
            <a:endParaRPr lang="en-US"/>
          </a:p>
        </p:txBody>
      </p:sp>
    </p:spTree>
    <p:extLst>
      <p:ext uri="{BB962C8B-B14F-4D97-AF65-F5344CB8AC3E}">
        <p14:creationId xmlns:p14="http://schemas.microsoft.com/office/powerpoint/2010/main" val="1472976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E005-3C9D-4C69-A5C1-648A793143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57060F-65CB-D1A3-ECF4-1D23F15C4C36}"/>
              </a:ext>
            </a:extLst>
          </p:cNvPr>
          <p:cNvSpPr>
            <a:spLocks noGrp="1"/>
          </p:cNvSpPr>
          <p:nvPr>
            <p:ph type="dt" sz="half" idx="10"/>
          </p:nvPr>
        </p:nvSpPr>
        <p:spPr/>
        <p:txBody>
          <a:bodyPr/>
          <a:lstStyle/>
          <a:p>
            <a:fld id="{6BE83DA9-A95D-4364-BFB8-6B0A5FE3842E}" type="datetime1">
              <a:rPr lang="en-US" smtClean="0"/>
              <a:t>2/8/2024</a:t>
            </a:fld>
            <a:endParaRPr lang="en-US"/>
          </a:p>
        </p:txBody>
      </p:sp>
      <p:sp>
        <p:nvSpPr>
          <p:cNvPr id="4" name="Footer Placeholder 3">
            <a:extLst>
              <a:ext uri="{FF2B5EF4-FFF2-40B4-BE49-F238E27FC236}">
                <a16:creationId xmlns:a16="http://schemas.microsoft.com/office/drawing/2014/main" id="{4C66FD08-475C-B3C4-C024-4D3AF5604A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FA0B1A-BD0F-7450-7A89-679F317FA5B1}"/>
              </a:ext>
            </a:extLst>
          </p:cNvPr>
          <p:cNvSpPr>
            <a:spLocks noGrp="1"/>
          </p:cNvSpPr>
          <p:nvPr>
            <p:ph type="sldNum" sz="quarter" idx="12"/>
          </p:nvPr>
        </p:nvSpPr>
        <p:spPr/>
        <p:txBody>
          <a:bodyPr/>
          <a:lstStyle/>
          <a:p>
            <a:fld id="{3C4770D5-7DCA-41C6-8961-56F420B33D7D}" type="slidenum">
              <a:rPr lang="en-US" smtClean="0"/>
              <a:t>‹#›</a:t>
            </a:fld>
            <a:endParaRPr lang="en-US"/>
          </a:p>
        </p:txBody>
      </p:sp>
    </p:spTree>
    <p:extLst>
      <p:ext uri="{BB962C8B-B14F-4D97-AF65-F5344CB8AC3E}">
        <p14:creationId xmlns:p14="http://schemas.microsoft.com/office/powerpoint/2010/main" val="1002552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2481F-3AE6-1E71-8E3D-FCB92BF8AE97}"/>
              </a:ext>
            </a:extLst>
          </p:cNvPr>
          <p:cNvSpPr>
            <a:spLocks noGrp="1"/>
          </p:cNvSpPr>
          <p:nvPr>
            <p:ph type="dt" sz="half" idx="10"/>
          </p:nvPr>
        </p:nvSpPr>
        <p:spPr/>
        <p:txBody>
          <a:bodyPr/>
          <a:lstStyle/>
          <a:p>
            <a:fld id="{9464FA71-1EA4-48E2-8013-DAE27CE4F9FE}" type="datetime1">
              <a:rPr lang="en-US" smtClean="0"/>
              <a:t>2/8/2024</a:t>
            </a:fld>
            <a:endParaRPr lang="en-US"/>
          </a:p>
        </p:txBody>
      </p:sp>
      <p:sp>
        <p:nvSpPr>
          <p:cNvPr id="3" name="Footer Placeholder 2">
            <a:extLst>
              <a:ext uri="{FF2B5EF4-FFF2-40B4-BE49-F238E27FC236}">
                <a16:creationId xmlns:a16="http://schemas.microsoft.com/office/drawing/2014/main" id="{78380083-E28C-D504-E642-D56C18A000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CF8E1E-4663-0587-0561-10EF3D1D7E72}"/>
              </a:ext>
            </a:extLst>
          </p:cNvPr>
          <p:cNvSpPr>
            <a:spLocks noGrp="1"/>
          </p:cNvSpPr>
          <p:nvPr>
            <p:ph type="sldNum" sz="quarter" idx="12"/>
          </p:nvPr>
        </p:nvSpPr>
        <p:spPr/>
        <p:txBody>
          <a:bodyPr/>
          <a:lstStyle/>
          <a:p>
            <a:fld id="{3C4770D5-7DCA-41C6-8961-56F420B33D7D}" type="slidenum">
              <a:rPr lang="en-US" smtClean="0"/>
              <a:t>‹#›</a:t>
            </a:fld>
            <a:endParaRPr lang="en-US"/>
          </a:p>
        </p:txBody>
      </p:sp>
    </p:spTree>
    <p:extLst>
      <p:ext uri="{BB962C8B-B14F-4D97-AF65-F5344CB8AC3E}">
        <p14:creationId xmlns:p14="http://schemas.microsoft.com/office/powerpoint/2010/main" val="421482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7D23-8783-858D-0C17-529F7845E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2E6376-D140-C0DA-7D68-F19A2AF2E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1374BB-E2C0-5B2C-531D-561E67CAE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BB1C2E-92FE-B204-048C-D727EA6AF25A}"/>
              </a:ext>
            </a:extLst>
          </p:cNvPr>
          <p:cNvSpPr>
            <a:spLocks noGrp="1"/>
          </p:cNvSpPr>
          <p:nvPr>
            <p:ph type="dt" sz="half" idx="10"/>
          </p:nvPr>
        </p:nvSpPr>
        <p:spPr/>
        <p:txBody>
          <a:bodyPr/>
          <a:lstStyle/>
          <a:p>
            <a:fld id="{33C0FCF9-0AC0-410A-93BC-E3E7CE6065DF}" type="datetime1">
              <a:rPr lang="en-US" smtClean="0"/>
              <a:t>2/8/2024</a:t>
            </a:fld>
            <a:endParaRPr lang="en-US"/>
          </a:p>
        </p:txBody>
      </p:sp>
      <p:sp>
        <p:nvSpPr>
          <p:cNvPr id="6" name="Footer Placeholder 5">
            <a:extLst>
              <a:ext uri="{FF2B5EF4-FFF2-40B4-BE49-F238E27FC236}">
                <a16:creationId xmlns:a16="http://schemas.microsoft.com/office/drawing/2014/main" id="{E3D8705F-2FEB-9036-43E0-82846AEF4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F8D9F5-4151-F7B3-61C8-D25FB94A7ECD}"/>
              </a:ext>
            </a:extLst>
          </p:cNvPr>
          <p:cNvSpPr>
            <a:spLocks noGrp="1"/>
          </p:cNvSpPr>
          <p:nvPr>
            <p:ph type="sldNum" sz="quarter" idx="12"/>
          </p:nvPr>
        </p:nvSpPr>
        <p:spPr/>
        <p:txBody>
          <a:bodyPr/>
          <a:lstStyle/>
          <a:p>
            <a:fld id="{3C4770D5-7DCA-41C6-8961-56F420B33D7D}" type="slidenum">
              <a:rPr lang="en-US" smtClean="0"/>
              <a:t>‹#›</a:t>
            </a:fld>
            <a:endParaRPr lang="en-US"/>
          </a:p>
        </p:txBody>
      </p:sp>
    </p:spTree>
    <p:extLst>
      <p:ext uri="{BB962C8B-B14F-4D97-AF65-F5344CB8AC3E}">
        <p14:creationId xmlns:p14="http://schemas.microsoft.com/office/powerpoint/2010/main" val="159303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C7F6-F22E-4A2C-BEF8-82777AEF8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CBF5E7-0ACA-94CC-18DE-E5004DD80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D73A19-FFBD-FDEB-16D6-B31570E92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7B15C-1547-A347-00A3-EECB12865D75}"/>
              </a:ext>
            </a:extLst>
          </p:cNvPr>
          <p:cNvSpPr>
            <a:spLocks noGrp="1"/>
          </p:cNvSpPr>
          <p:nvPr>
            <p:ph type="dt" sz="half" idx="10"/>
          </p:nvPr>
        </p:nvSpPr>
        <p:spPr/>
        <p:txBody>
          <a:bodyPr/>
          <a:lstStyle/>
          <a:p>
            <a:fld id="{0ED6A86C-BF57-4423-805F-3D59A30EFA17}" type="datetime1">
              <a:rPr lang="en-US" smtClean="0"/>
              <a:t>2/8/2024</a:t>
            </a:fld>
            <a:endParaRPr lang="en-US"/>
          </a:p>
        </p:txBody>
      </p:sp>
      <p:sp>
        <p:nvSpPr>
          <p:cNvPr id="6" name="Footer Placeholder 5">
            <a:extLst>
              <a:ext uri="{FF2B5EF4-FFF2-40B4-BE49-F238E27FC236}">
                <a16:creationId xmlns:a16="http://schemas.microsoft.com/office/drawing/2014/main" id="{45BEB2B5-1FE6-8824-02E7-105089CE8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3A4E9-1F09-298D-E3E7-CE449B1D709C}"/>
              </a:ext>
            </a:extLst>
          </p:cNvPr>
          <p:cNvSpPr>
            <a:spLocks noGrp="1"/>
          </p:cNvSpPr>
          <p:nvPr>
            <p:ph type="sldNum" sz="quarter" idx="12"/>
          </p:nvPr>
        </p:nvSpPr>
        <p:spPr/>
        <p:txBody>
          <a:bodyPr/>
          <a:lstStyle/>
          <a:p>
            <a:fld id="{3C4770D5-7DCA-41C6-8961-56F420B33D7D}" type="slidenum">
              <a:rPr lang="en-US" smtClean="0"/>
              <a:t>‹#›</a:t>
            </a:fld>
            <a:endParaRPr lang="en-US"/>
          </a:p>
        </p:txBody>
      </p:sp>
    </p:spTree>
    <p:extLst>
      <p:ext uri="{BB962C8B-B14F-4D97-AF65-F5344CB8AC3E}">
        <p14:creationId xmlns:p14="http://schemas.microsoft.com/office/powerpoint/2010/main" val="377241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6F416E-1C4F-D2EF-8595-42BCA8086F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309ECE-157B-A8AE-35EE-EBAFA765B0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ABBB5-DA08-52E8-2F0A-2C35284D90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F5400-87A5-4430-9FD6-B6FCDA4644CF}" type="datetime1">
              <a:rPr lang="en-US" smtClean="0"/>
              <a:t>2/8/2024</a:t>
            </a:fld>
            <a:endParaRPr lang="en-US"/>
          </a:p>
        </p:txBody>
      </p:sp>
      <p:sp>
        <p:nvSpPr>
          <p:cNvPr id="5" name="Footer Placeholder 4">
            <a:extLst>
              <a:ext uri="{FF2B5EF4-FFF2-40B4-BE49-F238E27FC236}">
                <a16:creationId xmlns:a16="http://schemas.microsoft.com/office/drawing/2014/main" id="{4D4EC100-EE61-67A1-721B-ED95926F1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BD38D9-DBB0-644C-1987-33BD9401DF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770D5-7DCA-41C6-8961-56F420B33D7D}" type="slidenum">
              <a:rPr lang="en-US" smtClean="0"/>
              <a:t>‹#›</a:t>
            </a:fld>
            <a:endParaRPr lang="en-US"/>
          </a:p>
        </p:txBody>
      </p:sp>
    </p:spTree>
    <p:extLst>
      <p:ext uri="{BB962C8B-B14F-4D97-AF65-F5344CB8AC3E}">
        <p14:creationId xmlns:p14="http://schemas.microsoft.com/office/powerpoint/2010/main" val="342504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B8074D-BAC8-8DC9-781A-DB14F11F0C9E}"/>
              </a:ext>
            </a:extLst>
          </p:cNvPr>
          <p:cNvSpPr>
            <a:spLocks noGrp="1"/>
          </p:cNvSpPr>
          <p:nvPr>
            <p:ph type="sldNum" sz="quarter" idx="12"/>
          </p:nvPr>
        </p:nvSpPr>
        <p:spPr/>
        <p:txBody>
          <a:bodyPr/>
          <a:lstStyle/>
          <a:p>
            <a:fld id="{3C4770D5-7DCA-41C6-8961-56F420B33D7D}" type="slidenum">
              <a:rPr lang="en-US" smtClean="0"/>
              <a:t>1</a:t>
            </a:fld>
            <a:endParaRPr lang="en-US"/>
          </a:p>
        </p:txBody>
      </p:sp>
      <p:pic>
        <p:nvPicPr>
          <p:cNvPr id="2050" name="Picture 2" descr="Florence Nightingale as a Social Entrepreneur? Yes. | by Adria Foreman |  Medium">
            <a:extLst>
              <a:ext uri="{FF2B5EF4-FFF2-40B4-BE49-F238E27FC236}">
                <a16:creationId xmlns:a16="http://schemas.microsoft.com/office/drawing/2014/main" id="{873CBB51-CC23-C1DD-8241-4B5E389A5911}"/>
              </a:ext>
            </a:extLst>
          </p:cNvPr>
          <p:cNvPicPr>
            <a:picLocks noChangeAspect="1" noChangeArrowheads="1"/>
          </p:cNvPicPr>
          <p:nvPr/>
        </p:nvPicPr>
        <p:blipFill rotWithShape="1">
          <a:blip r:embed="rId2">
            <a:alphaModFix amt="85000"/>
            <a:extLst>
              <a:ext uri="{28A0092B-C50C-407E-A947-70E740481C1C}">
                <a14:useLocalDpi xmlns:a14="http://schemas.microsoft.com/office/drawing/2010/main" val="0"/>
              </a:ext>
            </a:extLst>
          </a:blip>
          <a:srcRect l="19872" r="12051"/>
          <a:stretch/>
        </p:blipFill>
        <p:spPr bwMode="auto">
          <a:xfrm>
            <a:off x="0" y="0"/>
            <a:ext cx="6146157" cy="69016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54A38C-D0F5-0695-D222-79B5296E2741}"/>
              </a:ext>
            </a:extLst>
          </p:cNvPr>
          <p:cNvSpPr>
            <a:spLocks noGrp="1"/>
          </p:cNvSpPr>
          <p:nvPr>
            <p:ph type="ctrTitle"/>
          </p:nvPr>
        </p:nvSpPr>
        <p:spPr>
          <a:xfrm>
            <a:off x="6331353" y="1175693"/>
            <a:ext cx="5521122" cy="3307789"/>
          </a:xfrm>
        </p:spPr>
        <p:txBody>
          <a:bodyPr>
            <a:noAutofit/>
          </a:bodyPr>
          <a:lstStyle/>
          <a:p>
            <a:r>
              <a:rPr lang="en-US" sz="3600" b="1" dirty="0">
                <a:latin typeface="Times New Roman" panose="02020603050405020304" pitchFamily="18" charset="0"/>
                <a:ea typeface="Tahoma" panose="020B0604030504040204" pitchFamily="34" charset="0"/>
                <a:cs typeface="Times New Roman" panose="02020603050405020304" pitchFamily="18" charset="0"/>
              </a:rPr>
              <a:t>A PRISMA Review on the Paradigm Shift in Neuroentrepreneurship Education across Asian Developing Countries: Visualization and Analysis</a:t>
            </a:r>
          </a:p>
        </p:txBody>
      </p:sp>
      <p:sp>
        <p:nvSpPr>
          <p:cNvPr id="3" name="Subtitle 2">
            <a:extLst>
              <a:ext uri="{FF2B5EF4-FFF2-40B4-BE49-F238E27FC236}">
                <a16:creationId xmlns:a16="http://schemas.microsoft.com/office/drawing/2014/main" id="{845443D0-0163-E1CD-1E23-88477421BCA9}"/>
              </a:ext>
            </a:extLst>
          </p:cNvPr>
          <p:cNvSpPr>
            <a:spLocks noGrp="1"/>
          </p:cNvSpPr>
          <p:nvPr>
            <p:ph type="subTitle" idx="1"/>
          </p:nvPr>
        </p:nvSpPr>
        <p:spPr>
          <a:xfrm>
            <a:off x="6978954" y="5244360"/>
            <a:ext cx="4572000" cy="437947"/>
          </a:xfrm>
        </p:spPr>
        <p:txBody>
          <a:bodyPr/>
          <a:lstStyle/>
          <a:p>
            <a:r>
              <a:rPr lang="en-US" i="1" dirty="0"/>
              <a:t>A. </a:t>
            </a:r>
            <a:r>
              <a:rPr lang="en-US" i="1" dirty="0" err="1"/>
              <a:t>Mithursan</a:t>
            </a:r>
            <a:r>
              <a:rPr lang="en-US" i="1" dirty="0"/>
              <a:t> &amp; N.T.K.P. Fernando</a:t>
            </a:r>
          </a:p>
        </p:txBody>
      </p:sp>
    </p:spTree>
    <p:extLst>
      <p:ext uri="{BB962C8B-B14F-4D97-AF65-F5344CB8AC3E}">
        <p14:creationId xmlns:p14="http://schemas.microsoft.com/office/powerpoint/2010/main" val="361305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2358-1BBC-B4DC-B7E3-4A3850E05C03}"/>
              </a:ext>
            </a:extLst>
          </p:cNvPr>
          <p:cNvSpPr>
            <a:spLocks noGrp="1"/>
          </p:cNvSpPr>
          <p:nvPr>
            <p:ph type="title"/>
          </p:nvPr>
        </p:nvSpPr>
        <p:spPr>
          <a:xfrm>
            <a:off x="838200" y="125672"/>
            <a:ext cx="10515600" cy="1325563"/>
          </a:xfrm>
        </p:spPr>
        <p:txBody>
          <a:bodyPr/>
          <a:lstStyle/>
          <a:p>
            <a:r>
              <a:rPr lang="en-US" dirty="0"/>
              <a:t>Literature Review</a:t>
            </a:r>
          </a:p>
        </p:txBody>
      </p:sp>
      <p:sp>
        <p:nvSpPr>
          <p:cNvPr id="5" name="Rectangle 4">
            <a:extLst>
              <a:ext uri="{FF2B5EF4-FFF2-40B4-BE49-F238E27FC236}">
                <a16:creationId xmlns:a16="http://schemas.microsoft.com/office/drawing/2014/main" id="{4912690B-52D3-22F1-76BA-DF322D43332A}"/>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F677228-0EBC-7E55-B049-35247E0B788B}"/>
              </a:ext>
            </a:extLst>
          </p:cNvPr>
          <p:cNvSpPr>
            <a:spLocks noGrp="1"/>
          </p:cNvSpPr>
          <p:nvPr>
            <p:ph type="sldNum" sz="quarter" idx="12"/>
          </p:nvPr>
        </p:nvSpPr>
        <p:spPr/>
        <p:txBody>
          <a:bodyPr/>
          <a:lstStyle/>
          <a:p>
            <a:fld id="{3C4770D5-7DCA-41C6-8961-56F420B33D7D}" type="slidenum">
              <a:rPr lang="en-US" smtClean="0"/>
              <a:t>10</a:t>
            </a:fld>
            <a:endParaRPr lang="en-US"/>
          </a:p>
        </p:txBody>
      </p:sp>
      <p:sp>
        <p:nvSpPr>
          <p:cNvPr id="18" name="Content Placeholder 17">
            <a:extLst>
              <a:ext uri="{FF2B5EF4-FFF2-40B4-BE49-F238E27FC236}">
                <a16:creationId xmlns:a16="http://schemas.microsoft.com/office/drawing/2014/main" id="{273972DC-473C-0B46-05BA-D18CD6F80D54}"/>
              </a:ext>
            </a:extLst>
          </p:cNvPr>
          <p:cNvSpPr>
            <a:spLocks noGrp="1"/>
          </p:cNvSpPr>
          <p:nvPr>
            <p:ph idx="1"/>
          </p:nvPr>
        </p:nvSpPr>
        <p:spPr>
          <a:xfrm>
            <a:off x="838200" y="1451235"/>
            <a:ext cx="7772400" cy="4725728"/>
          </a:xfrm>
        </p:spPr>
        <p:txBody>
          <a:bodyPr>
            <a:normAutofit fontScale="77500" lnSpcReduction="20000"/>
          </a:bodyPr>
          <a:lstStyle/>
          <a:p>
            <a:pPr marL="0" indent="0">
              <a:buNone/>
            </a:pPr>
            <a:r>
              <a:rPr lang="en-US" b="1" u="sng" dirty="0"/>
              <a:t>Heterodox Perspective on Entrepreneurship</a:t>
            </a:r>
          </a:p>
          <a:p>
            <a:r>
              <a:rPr lang="en-US" dirty="0"/>
              <a:t>R&amp;E multiple compounding approach reveals aspects of intercultural heterodoxy (</a:t>
            </a:r>
            <a:r>
              <a:rPr lang="en-US" dirty="0" err="1"/>
              <a:t>Pidduck</a:t>
            </a:r>
            <a:r>
              <a:rPr lang="en-US" dirty="0"/>
              <a:t> and Tucker, 2022).</a:t>
            </a:r>
          </a:p>
          <a:p>
            <a:r>
              <a:rPr lang="en-US" dirty="0"/>
              <a:t>Cultural barriers and conflicts arise from movement in religious and cultural boundaries (</a:t>
            </a:r>
            <a:r>
              <a:rPr lang="en-US" dirty="0" err="1"/>
              <a:t>Pidduck</a:t>
            </a:r>
            <a:r>
              <a:rPr lang="en-US" dirty="0"/>
              <a:t> and Tucker, 2022).</a:t>
            </a:r>
          </a:p>
          <a:p>
            <a:r>
              <a:rPr lang="en-US" dirty="0"/>
              <a:t>Ideological heterodoxy involves conflicts based on deeply entrenched beliefs, challenging established understandings (Smith et al., 2019).</a:t>
            </a:r>
          </a:p>
          <a:p>
            <a:r>
              <a:rPr lang="en-US" dirty="0"/>
              <a:t>Otherness heterodoxy explores opinions deviating from expectations, addressing skepticism and foreignness (</a:t>
            </a:r>
            <a:r>
              <a:rPr lang="en-US" dirty="0" err="1"/>
              <a:t>Pidduck</a:t>
            </a:r>
            <a:r>
              <a:rPr lang="en-US" dirty="0"/>
              <a:t> and Tucker, 2022).</a:t>
            </a:r>
          </a:p>
          <a:p>
            <a:r>
              <a:rPr lang="en-US" dirty="0"/>
              <a:t>Figure 02 illustrates cascading contexts for meaningful heterodoxies.</a:t>
            </a:r>
          </a:p>
          <a:p>
            <a:r>
              <a:rPr lang="en-US" dirty="0"/>
              <a:t>Effective communication strategies are crucial for entrepreneurs to navigate social identity, legitimacy, and inclusion/exclusion (Fisher et al., 2017).</a:t>
            </a:r>
          </a:p>
        </p:txBody>
      </p:sp>
      <p:pic>
        <p:nvPicPr>
          <p:cNvPr id="3" name="Picture 2">
            <a:extLst>
              <a:ext uri="{FF2B5EF4-FFF2-40B4-BE49-F238E27FC236}">
                <a16:creationId xmlns:a16="http://schemas.microsoft.com/office/drawing/2014/main" id="{8A443E55-2799-204D-337F-2E9717C9DA54}"/>
              </a:ext>
            </a:extLst>
          </p:cNvPr>
          <p:cNvPicPr>
            <a:picLocks noChangeAspect="1"/>
          </p:cNvPicPr>
          <p:nvPr/>
        </p:nvPicPr>
        <p:blipFill>
          <a:blip r:embed="rId2"/>
          <a:stretch>
            <a:fillRect/>
          </a:stretch>
        </p:blipFill>
        <p:spPr>
          <a:xfrm>
            <a:off x="8460169" y="2322480"/>
            <a:ext cx="3535986" cy="2213040"/>
          </a:xfrm>
          <a:prstGeom prst="rect">
            <a:avLst/>
          </a:prstGeom>
        </p:spPr>
      </p:pic>
      <p:sp>
        <p:nvSpPr>
          <p:cNvPr id="7" name="TextBox 6">
            <a:extLst>
              <a:ext uri="{FF2B5EF4-FFF2-40B4-BE49-F238E27FC236}">
                <a16:creationId xmlns:a16="http://schemas.microsoft.com/office/drawing/2014/main" id="{C9CDC9AA-1D35-2770-DCBC-2871DB4293E8}"/>
              </a:ext>
            </a:extLst>
          </p:cNvPr>
          <p:cNvSpPr txBox="1"/>
          <p:nvPr/>
        </p:nvSpPr>
        <p:spPr>
          <a:xfrm>
            <a:off x="8610600" y="4657985"/>
            <a:ext cx="3385555" cy="830997"/>
          </a:xfrm>
          <a:prstGeom prst="rect">
            <a:avLst/>
          </a:prstGeom>
          <a:noFill/>
        </p:spPr>
        <p:txBody>
          <a:bodyPr wrap="square">
            <a:spAutoFit/>
          </a:bodyPr>
          <a:lstStyle/>
          <a:p>
            <a:r>
              <a:rPr lang="en-US" sz="2400" dirty="0"/>
              <a:t>Source: </a:t>
            </a:r>
            <a:r>
              <a:rPr lang="en-US" sz="2400" dirty="0" err="1"/>
              <a:t>Pidduck</a:t>
            </a:r>
            <a:r>
              <a:rPr lang="en-US" sz="2400" dirty="0"/>
              <a:t> and Tucker (2022)</a:t>
            </a:r>
          </a:p>
        </p:txBody>
      </p:sp>
    </p:spTree>
    <p:extLst>
      <p:ext uri="{BB962C8B-B14F-4D97-AF65-F5344CB8AC3E}">
        <p14:creationId xmlns:p14="http://schemas.microsoft.com/office/powerpoint/2010/main" val="311449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2358-1BBC-B4DC-B7E3-4A3850E05C03}"/>
              </a:ext>
            </a:extLst>
          </p:cNvPr>
          <p:cNvSpPr>
            <a:spLocks noGrp="1"/>
          </p:cNvSpPr>
          <p:nvPr>
            <p:ph type="title"/>
          </p:nvPr>
        </p:nvSpPr>
        <p:spPr>
          <a:xfrm>
            <a:off x="838200" y="125672"/>
            <a:ext cx="10515600" cy="1325563"/>
          </a:xfrm>
        </p:spPr>
        <p:txBody>
          <a:bodyPr/>
          <a:lstStyle/>
          <a:p>
            <a:r>
              <a:rPr lang="en-US" dirty="0"/>
              <a:t>Literature Review</a:t>
            </a:r>
          </a:p>
        </p:txBody>
      </p:sp>
      <p:sp>
        <p:nvSpPr>
          <p:cNvPr id="5" name="Rectangle 4">
            <a:extLst>
              <a:ext uri="{FF2B5EF4-FFF2-40B4-BE49-F238E27FC236}">
                <a16:creationId xmlns:a16="http://schemas.microsoft.com/office/drawing/2014/main" id="{4912690B-52D3-22F1-76BA-DF322D43332A}"/>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F677228-0EBC-7E55-B049-35247E0B788B}"/>
              </a:ext>
            </a:extLst>
          </p:cNvPr>
          <p:cNvSpPr>
            <a:spLocks noGrp="1"/>
          </p:cNvSpPr>
          <p:nvPr>
            <p:ph type="sldNum" sz="quarter" idx="12"/>
          </p:nvPr>
        </p:nvSpPr>
        <p:spPr/>
        <p:txBody>
          <a:bodyPr/>
          <a:lstStyle/>
          <a:p>
            <a:fld id="{3C4770D5-7DCA-41C6-8961-56F420B33D7D}" type="slidenum">
              <a:rPr lang="en-US" smtClean="0"/>
              <a:t>11</a:t>
            </a:fld>
            <a:endParaRPr lang="en-US"/>
          </a:p>
        </p:txBody>
      </p:sp>
      <p:sp>
        <p:nvSpPr>
          <p:cNvPr id="18" name="Content Placeholder 17">
            <a:extLst>
              <a:ext uri="{FF2B5EF4-FFF2-40B4-BE49-F238E27FC236}">
                <a16:creationId xmlns:a16="http://schemas.microsoft.com/office/drawing/2014/main" id="{273972DC-473C-0B46-05BA-D18CD6F80D54}"/>
              </a:ext>
            </a:extLst>
          </p:cNvPr>
          <p:cNvSpPr>
            <a:spLocks noGrp="1"/>
          </p:cNvSpPr>
          <p:nvPr>
            <p:ph idx="1"/>
          </p:nvPr>
        </p:nvSpPr>
        <p:spPr>
          <a:xfrm>
            <a:off x="838200" y="1527269"/>
            <a:ext cx="10515600" cy="4649694"/>
          </a:xfrm>
        </p:spPr>
        <p:txBody>
          <a:bodyPr>
            <a:normAutofit fontScale="92500" lnSpcReduction="10000"/>
          </a:bodyPr>
          <a:lstStyle/>
          <a:p>
            <a:pPr marL="0" indent="0">
              <a:buNone/>
            </a:pPr>
            <a:r>
              <a:rPr lang="en-US" sz="2400" b="1" u="sng" dirty="0"/>
              <a:t>Neuroscience and its Advancement with Entrepreneurial Cognition</a:t>
            </a:r>
          </a:p>
          <a:p>
            <a:pPr algn="l">
              <a:buFont typeface="Arial" panose="020B0604020202020204" pitchFamily="34" charset="0"/>
              <a:buChar char="•"/>
            </a:pPr>
            <a:r>
              <a:rPr lang="en-US" sz="2400" b="0" i="0" dirty="0">
                <a:solidFill>
                  <a:srgbClr val="0D0D0D"/>
                </a:solidFill>
                <a:effectLst/>
                <a:latin typeface="Söhne"/>
              </a:rPr>
              <a:t>Shane, Locke, and Collins (2003) emphasize the hidden advantage of new opportunities through the cognitive application of transforming ideas into business ventures.</a:t>
            </a:r>
          </a:p>
          <a:p>
            <a:pPr algn="l">
              <a:buFont typeface="Arial" panose="020B0604020202020204" pitchFamily="34" charset="0"/>
              <a:buChar char="•"/>
            </a:pPr>
            <a:r>
              <a:rPr lang="en-US" sz="2400" b="0" i="0" dirty="0">
                <a:solidFill>
                  <a:srgbClr val="0D0D0D"/>
                </a:solidFill>
                <a:effectLst/>
                <a:latin typeface="Söhne"/>
              </a:rPr>
              <a:t>The establishment of new enterprises involves a deep cognitive process, commencing with a brainstorming session to identify the potential business and its resources (Baron, 2007).</a:t>
            </a:r>
          </a:p>
          <a:p>
            <a:pPr algn="l">
              <a:buFont typeface="Arial" panose="020B0604020202020204" pitchFamily="34" charset="0"/>
              <a:buChar char="•"/>
            </a:pPr>
            <a:r>
              <a:rPr lang="en-US" sz="2400" b="0" i="0" dirty="0">
                <a:solidFill>
                  <a:srgbClr val="0D0D0D"/>
                </a:solidFill>
                <a:effectLst/>
                <a:latin typeface="Söhne"/>
              </a:rPr>
              <a:t>Creativity is a pivotal characteristic in entrepreneurship, where entrepreneurs utilize cognitive structures to gather information and convert ideas into profitable businesses (Baron, 2006).</a:t>
            </a:r>
          </a:p>
          <a:p>
            <a:pPr algn="l">
              <a:buFont typeface="Arial" panose="020B0604020202020204" pitchFamily="34" charset="0"/>
              <a:buChar char="•"/>
            </a:pPr>
            <a:r>
              <a:rPr lang="en-US" sz="2400" b="0" i="0" dirty="0">
                <a:solidFill>
                  <a:srgbClr val="0D0D0D"/>
                </a:solidFill>
                <a:effectLst/>
                <a:latin typeface="Söhne"/>
              </a:rPr>
              <a:t>Cognitive science, as described by Baron (2006), is a study of pattern recognition that explores meaningful occurrences or changes.</a:t>
            </a:r>
          </a:p>
          <a:p>
            <a:pPr algn="l">
              <a:buFont typeface="Arial" panose="020B0604020202020204" pitchFamily="34" charset="0"/>
              <a:buChar char="•"/>
            </a:pPr>
            <a:r>
              <a:rPr lang="en-US" sz="2400" b="0" i="0" dirty="0">
                <a:solidFill>
                  <a:srgbClr val="0D0D0D"/>
                </a:solidFill>
                <a:effectLst/>
                <a:latin typeface="Söhne"/>
              </a:rPr>
              <a:t>Baron &amp; Ensley's (2006) findings highlight the role of a strong cognitive framework in identifying novel patterns and business opportunities, demonstrating the link between cognitive processes and entrepreneurial mindset dedication</a:t>
            </a:r>
          </a:p>
        </p:txBody>
      </p:sp>
    </p:spTree>
    <p:extLst>
      <p:ext uri="{BB962C8B-B14F-4D97-AF65-F5344CB8AC3E}">
        <p14:creationId xmlns:p14="http://schemas.microsoft.com/office/powerpoint/2010/main" val="2811585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2358-1BBC-B4DC-B7E3-4A3850E05C03}"/>
              </a:ext>
            </a:extLst>
          </p:cNvPr>
          <p:cNvSpPr>
            <a:spLocks noGrp="1"/>
          </p:cNvSpPr>
          <p:nvPr>
            <p:ph type="title"/>
          </p:nvPr>
        </p:nvSpPr>
        <p:spPr>
          <a:xfrm>
            <a:off x="838200" y="125672"/>
            <a:ext cx="10515600" cy="1325563"/>
          </a:xfrm>
        </p:spPr>
        <p:txBody>
          <a:bodyPr/>
          <a:lstStyle/>
          <a:p>
            <a:r>
              <a:rPr lang="en-US" dirty="0"/>
              <a:t>Literature Review</a:t>
            </a:r>
          </a:p>
        </p:txBody>
      </p:sp>
      <p:sp>
        <p:nvSpPr>
          <p:cNvPr id="5" name="Rectangle 4">
            <a:extLst>
              <a:ext uri="{FF2B5EF4-FFF2-40B4-BE49-F238E27FC236}">
                <a16:creationId xmlns:a16="http://schemas.microsoft.com/office/drawing/2014/main" id="{4912690B-52D3-22F1-76BA-DF322D43332A}"/>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F677228-0EBC-7E55-B049-35247E0B788B}"/>
              </a:ext>
            </a:extLst>
          </p:cNvPr>
          <p:cNvSpPr>
            <a:spLocks noGrp="1"/>
          </p:cNvSpPr>
          <p:nvPr>
            <p:ph type="sldNum" sz="quarter" idx="12"/>
          </p:nvPr>
        </p:nvSpPr>
        <p:spPr/>
        <p:txBody>
          <a:bodyPr/>
          <a:lstStyle/>
          <a:p>
            <a:fld id="{3C4770D5-7DCA-41C6-8961-56F420B33D7D}" type="slidenum">
              <a:rPr lang="en-US" smtClean="0"/>
              <a:t>12</a:t>
            </a:fld>
            <a:endParaRPr lang="en-US"/>
          </a:p>
        </p:txBody>
      </p:sp>
      <p:sp>
        <p:nvSpPr>
          <p:cNvPr id="18" name="Content Placeholder 17">
            <a:extLst>
              <a:ext uri="{FF2B5EF4-FFF2-40B4-BE49-F238E27FC236}">
                <a16:creationId xmlns:a16="http://schemas.microsoft.com/office/drawing/2014/main" id="{273972DC-473C-0B46-05BA-D18CD6F80D54}"/>
              </a:ext>
            </a:extLst>
          </p:cNvPr>
          <p:cNvSpPr>
            <a:spLocks noGrp="1"/>
          </p:cNvSpPr>
          <p:nvPr>
            <p:ph idx="1"/>
          </p:nvPr>
        </p:nvSpPr>
        <p:spPr>
          <a:xfrm>
            <a:off x="838200" y="1527269"/>
            <a:ext cx="10515600" cy="4649694"/>
          </a:xfrm>
        </p:spPr>
        <p:txBody>
          <a:bodyPr>
            <a:normAutofit/>
          </a:bodyPr>
          <a:lstStyle/>
          <a:p>
            <a:pPr marL="0" indent="0">
              <a:buNone/>
            </a:pPr>
            <a:r>
              <a:rPr lang="en-US" sz="2400" b="1" i="0" u="sng" dirty="0">
                <a:solidFill>
                  <a:srgbClr val="0D0D0D"/>
                </a:solidFill>
                <a:effectLst/>
                <a:latin typeface="Söhne"/>
              </a:rPr>
              <a:t>Paradigm Shift of Neuro entrepreneurship </a:t>
            </a:r>
          </a:p>
          <a:p>
            <a:pPr marL="0" indent="0">
              <a:buNone/>
            </a:pPr>
            <a:r>
              <a:rPr lang="en-US" sz="2400" b="0" i="0" dirty="0">
                <a:solidFill>
                  <a:srgbClr val="0D0D0D"/>
                </a:solidFill>
                <a:effectLst/>
                <a:latin typeface="Söhne"/>
              </a:rPr>
              <a:t>Foundation in Cognitive Philosophy:</a:t>
            </a:r>
          </a:p>
          <a:p>
            <a:r>
              <a:rPr lang="en-US" sz="2400" b="0" i="0" dirty="0">
                <a:solidFill>
                  <a:srgbClr val="0D0D0D"/>
                </a:solidFill>
                <a:effectLst/>
                <a:latin typeface="Söhne"/>
              </a:rPr>
              <a:t>Santos et al. (2016) emphasize the significance of neuro-entrepreneurship research.</a:t>
            </a:r>
          </a:p>
          <a:p>
            <a:r>
              <a:rPr lang="en-US" sz="2400" b="0" i="0" dirty="0" err="1">
                <a:solidFill>
                  <a:srgbClr val="0D0D0D"/>
                </a:solidFill>
                <a:effectLst/>
                <a:latin typeface="Söhne"/>
              </a:rPr>
              <a:t>Neuroentrepreneurship</a:t>
            </a:r>
            <a:r>
              <a:rPr lang="en-US" sz="2400" b="0" i="0" dirty="0">
                <a:solidFill>
                  <a:srgbClr val="0D0D0D"/>
                </a:solidFill>
                <a:effectLst/>
                <a:latin typeface="Söhne"/>
              </a:rPr>
              <a:t> is characterized by mirror neurons, empathy, reproduction semantics, dopamine system, and social behaviors.</a:t>
            </a:r>
          </a:p>
          <a:p>
            <a:pPr marL="0" indent="0">
              <a:buNone/>
            </a:pPr>
            <a:r>
              <a:rPr lang="en-US" sz="2400" b="0" i="0" dirty="0">
                <a:solidFill>
                  <a:srgbClr val="0D0D0D"/>
                </a:solidFill>
                <a:effectLst/>
                <a:latin typeface="Söhne"/>
              </a:rPr>
              <a:t>Entrepreneurial Learning Impact:</a:t>
            </a:r>
          </a:p>
          <a:p>
            <a:r>
              <a:rPr lang="en-US" sz="2400" b="0" i="0" dirty="0">
                <a:solidFill>
                  <a:srgbClr val="0D0D0D"/>
                </a:solidFill>
                <a:effectLst/>
                <a:latin typeface="Söhne"/>
              </a:rPr>
              <a:t>Studies reveal a direct influence on the mindsets of aspiring entrepreneurs.</a:t>
            </a:r>
          </a:p>
          <a:p>
            <a:r>
              <a:rPr lang="en-US" sz="2400" b="0" i="0" dirty="0">
                <a:solidFill>
                  <a:srgbClr val="0D0D0D"/>
                </a:solidFill>
                <a:effectLst/>
                <a:latin typeface="Söhne"/>
              </a:rPr>
              <a:t>Undergraduate students, through creative thinking based on positive emotions, identify opportunities and translate ideas into business execution (Liu et al., 2022).</a:t>
            </a:r>
          </a:p>
        </p:txBody>
      </p:sp>
    </p:spTree>
    <p:extLst>
      <p:ext uri="{BB962C8B-B14F-4D97-AF65-F5344CB8AC3E}">
        <p14:creationId xmlns:p14="http://schemas.microsoft.com/office/powerpoint/2010/main" val="364574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2358-1BBC-B4DC-B7E3-4A3850E05C03}"/>
              </a:ext>
            </a:extLst>
          </p:cNvPr>
          <p:cNvSpPr>
            <a:spLocks noGrp="1"/>
          </p:cNvSpPr>
          <p:nvPr>
            <p:ph type="title"/>
          </p:nvPr>
        </p:nvSpPr>
        <p:spPr>
          <a:xfrm>
            <a:off x="838200" y="125672"/>
            <a:ext cx="10515600" cy="1325563"/>
          </a:xfrm>
        </p:spPr>
        <p:txBody>
          <a:bodyPr/>
          <a:lstStyle/>
          <a:p>
            <a:r>
              <a:rPr lang="en-US" dirty="0"/>
              <a:t>Literature Review</a:t>
            </a:r>
          </a:p>
        </p:txBody>
      </p:sp>
      <p:sp>
        <p:nvSpPr>
          <p:cNvPr id="5" name="Rectangle 4">
            <a:extLst>
              <a:ext uri="{FF2B5EF4-FFF2-40B4-BE49-F238E27FC236}">
                <a16:creationId xmlns:a16="http://schemas.microsoft.com/office/drawing/2014/main" id="{4912690B-52D3-22F1-76BA-DF322D43332A}"/>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F677228-0EBC-7E55-B049-35247E0B788B}"/>
              </a:ext>
            </a:extLst>
          </p:cNvPr>
          <p:cNvSpPr>
            <a:spLocks noGrp="1"/>
          </p:cNvSpPr>
          <p:nvPr>
            <p:ph type="sldNum" sz="quarter" idx="12"/>
          </p:nvPr>
        </p:nvSpPr>
        <p:spPr/>
        <p:txBody>
          <a:bodyPr/>
          <a:lstStyle/>
          <a:p>
            <a:fld id="{3C4770D5-7DCA-41C6-8961-56F420B33D7D}" type="slidenum">
              <a:rPr lang="en-US" smtClean="0"/>
              <a:t>13</a:t>
            </a:fld>
            <a:endParaRPr lang="en-US"/>
          </a:p>
        </p:txBody>
      </p:sp>
      <p:sp>
        <p:nvSpPr>
          <p:cNvPr id="18" name="Content Placeholder 17">
            <a:extLst>
              <a:ext uri="{FF2B5EF4-FFF2-40B4-BE49-F238E27FC236}">
                <a16:creationId xmlns:a16="http://schemas.microsoft.com/office/drawing/2014/main" id="{273972DC-473C-0B46-05BA-D18CD6F80D54}"/>
              </a:ext>
            </a:extLst>
          </p:cNvPr>
          <p:cNvSpPr>
            <a:spLocks noGrp="1"/>
          </p:cNvSpPr>
          <p:nvPr>
            <p:ph idx="1"/>
          </p:nvPr>
        </p:nvSpPr>
        <p:spPr>
          <a:xfrm>
            <a:off x="838200" y="1527269"/>
            <a:ext cx="10515600" cy="4649694"/>
          </a:xfrm>
        </p:spPr>
        <p:txBody>
          <a:bodyPr>
            <a:normAutofit/>
          </a:bodyPr>
          <a:lstStyle/>
          <a:p>
            <a:pPr marL="0" indent="0">
              <a:buNone/>
            </a:pPr>
            <a:r>
              <a:rPr lang="en-US" sz="2400" b="1" i="0" u="sng" dirty="0">
                <a:solidFill>
                  <a:srgbClr val="0D0D0D"/>
                </a:solidFill>
                <a:effectLst/>
                <a:latin typeface="Söhne"/>
              </a:rPr>
              <a:t>Paradigm Shift of Neuro entrepreneurship </a:t>
            </a:r>
          </a:p>
        </p:txBody>
      </p:sp>
      <p:graphicFrame>
        <p:nvGraphicFramePr>
          <p:cNvPr id="3" name="Table 2">
            <a:extLst>
              <a:ext uri="{FF2B5EF4-FFF2-40B4-BE49-F238E27FC236}">
                <a16:creationId xmlns:a16="http://schemas.microsoft.com/office/drawing/2014/main" id="{86AB4EEB-66ED-766C-E5FF-BAF1FAC4A2FF}"/>
              </a:ext>
            </a:extLst>
          </p:cNvPr>
          <p:cNvGraphicFramePr>
            <a:graphicFrameLocks noGrp="1"/>
          </p:cNvGraphicFramePr>
          <p:nvPr>
            <p:extLst>
              <p:ext uri="{D42A27DB-BD31-4B8C-83A1-F6EECF244321}">
                <p14:modId xmlns:p14="http://schemas.microsoft.com/office/powerpoint/2010/main" val="525690533"/>
              </p:ext>
            </p:extLst>
          </p:nvPr>
        </p:nvGraphicFramePr>
        <p:xfrm>
          <a:off x="838199" y="2011576"/>
          <a:ext cx="10632312" cy="3754120"/>
        </p:xfrm>
        <a:graphic>
          <a:graphicData uri="http://schemas.openxmlformats.org/drawingml/2006/table">
            <a:tbl>
              <a:tblPr firstRow="1" bandRow="1">
                <a:tableStyleId>{5C22544A-7EE6-4342-B048-85BDC9FD1C3A}</a:tableStyleId>
              </a:tblPr>
              <a:tblGrid>
                <a:gridCol w="5316156">
                  <a:extLst>
                    <a:ext uri="{9D8B030D-6E8A-4147-A177-3AD203B41FA5}">
                      <a16:colId xmlns:a16="http://schemas.microsoft.com/office/drawing/2014/main" val="1884226905"/>
                    </a:ext>
                  </a:extLst>
                </a:gridCol>
                <a:gridCol w="5316156">
                  <a:extLst>
                    <a:ext uri="{9D8B030D-6E8A-4147-A177-3AD203B41FA5}">
                      <a16:colId xmlns:a16="http://schemas.microsoft.com/office/drawing/2014/main" val="3810554157"/>
                    </a:ext>
                  </a:extLst>
                </a:gridCol>
              </a:tblGrid>
              <a:tr h="370840">
                <a:tc>
                  <a:txBody>
                    <a:bodyPr/>
                    <a:lstStyle/>
                    <a:p>
                      <a:r>
                        <a:rPr lang="en-US" dirty="0"/>
                        <a:t>Area</a:t>
                      </a:r>
                    </a:p>
                  </a:txBody>
                  <a:tcPr/>
                </a:tc>
                <a:tc>
                  <a:txBody>
                    <a:bodyPr/>
                    <a:lstStyle/>
                    <a:p>
                      <a:r>
                        <a:rPr lang="en-US" dirty="0"/>
                        <a:t>Description</a:t>
                      </a:r>
                    </a:p>
                  </a:txBody>
                  <a:tcPr/>
                </a:tc>
                <a:extLst>
                  <a:ext uri="{0D108BD9-81ED-4DB2-BD59-A6C34878D82A}">
                    <a16:rowId xmlns:a16="http://schemas.microsoft.com/office/drawing/2014/main" val="658897218"/>
                  </a:ext>
                </a:extLst>
              </a:tr>
              <a:tr h="370840">
                <a:tc rowSpan="2">
                  <a:txBody>
                    <a:bodyPr/>
                    <a:lstStyle/>
                    <a:p>
                      <a:r>
                        <a:rPr lang="en-US" sz="1800" b="0" i="0" dirty="0">
                          <a:solidFill>
                            <a:srgbClr val="0D0D0D"/>
                          </a:solidFill>
                          <a:effectLst/>
                          <a:latin typeface="Söhne"/>
                        </a:rPr>
                        <a:t>Foundation in Cognitive Philosophy</a:t>
                      </a:r>
                      <a:endParaRPr lang="en-US" dirty="0"/>
                    </a:p>
                  </a:txBody>
                  <a:tcPr/>
                </a:tc>
                <a:tc>
                  <a:txBody>
                    <a:bodyPr/>
                    <a:lstStyle/>
                    <a:p>
                      <a:r>
                        <a:rPr lang="en-US" dirty="0"/>
                        <a:t>Santos et al. (2016) emphasize the significance of neuro-entrepreneurship research.</a:t>
                      </a:r>
                    </a:p>
                  </a:txBody>
                  <a:tcPr/>
                </a:tc>
                <a:extLst>
                  <a:ext uri="{0D108BD9-81ED-4DB2-BD59-A6C34878D82A}">
                    <a16:rowId xmlns:a16="http://schemas.microsoft.com/office/drawing/2014/main" val="303563664"/>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Neuroentrepreneurship</a:t>
                      </a:r>
                      <a:r>
                        <a:rPr lang="en-US" dirty="0"/>
                        <a:t> is characterized by mirror neurons, empathy, reproduction semantics, dopamine system, and social behaviors.</a:t>
                      </a:r>
                    </a:p>
                  </a:txBody>
                  <a:tcPr/>
                </a:tc>
                <a:extLst>
                  <a:ext uri="{0D108BD9-81ED-4DB2-BD59-A6C34878D82A}">
                    <a16:rowId xmlns:a16="http://schemas.microsoft.com/office/drawing/2014/main" val="2185760854"/>
                  </a:ext>
                </a:extLst>
              </a:tr>
              <a:tr h="370840">
                <a:tc rowSpan="2">
                  <a:txBody>
                    <a:bodyPr/>
                    <a:lstStyle/>
                    <a:p>
                      <a:r>
                        <a:rPr lang="en-US" sz="1800" b="0" i="0" dirty="0">
                          <a:solidFill>
                            <a:srgbClr val="0D0D0D"/>
                          </a:solidFill>
                          <a:effectLst/>
                          <a:latin typeface="Söhne"/>
                        </a:rPr>
                        <a:t>Entrepreneurial Learning Impact</a:t>
                      </a:r>
                      <a:endParaRPr lang="en-US" dirty="0"/>
                    </a:p>
                  </a:txBody>
                  <a:tcPr/>
                </a:tc>
                <a:tc>
                  <a:txBody>
                    <a:bodyPr/>
                    <a:lstStyle/>
                    <a:p>
                      <a:r>
                        <a:rPr lang="en-US" dirty="0"/>
                        <a:t>Studies reveal a direct influence on the mindsets of aspiring entrepreneurs.</a:t>
                      </a:r>
                    </a:p>
                  </a:txBody>
                  <a:tcPr/>
                </a:tc>
                <a:extLst>
                  <a:ext uri="{0D108BD9-81ED-4DB2-BD59-A6C34878D82A}">
                    <a16:rowId xmlns:a16="http://schemas.microsoft.com/office/drawing/2014/main" val="2889008048"/>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Undergraduate students, through creative thinking based on positive emotions, identify opportunities and translate ideas into business execution (Liu et al., 2022).</a:t>
                      </a:r>
                    </a:p>
                  </a:txBody>
                  <a:tcPr/>
                </a:tc>
                <a:extLst>
                  <a:ext uri="{0D108BD9-81ED-4DB2-BD59-A6C34878D82A}">
                    <a16:rowId xmlns:a16="http://schemas.microsoft.com/office/drawing/2014/main" val="2844947639"/>
                  </a:ext>
                </a:extLst>
              </a:tr>
            </a:tbl>
          </a:graphicData>
        </a:graphic>
      </p:graphicFrame>
    </p:spTree>
    <p:extLst>
      <p:ext uri="{BB962C8B-B14F-4D97-AF65-F5344CB8AC3E}">
        <p14:creationId xmlns:p14="http://schemas.microsoft.com/office/powerpoint/2010/main" val="2874625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2358-1BBC-B4DC-B7E3-4A3850E05C03}"/>
              </a:ext>
            </a:extLst>
          </p:cNvPr>
          <p:cNvSpPr>
            <a:spLocks noGrp="1"/>
          </p:cNvSpPr>
          <p:nvPr>
            <p:ph type="title"/>
          </p:nvPr>
        </p:nvSpPr>
        <p:spPr>
          <a:xfrm>
            <a:off x="838200" y="125672"/>
            <a:ext cx="10515600" cy="1325563"/>
          </a:xfrm>
        </p:spPr>
        <p:txBody>
          <a:bodyPr/>
          <a:lstStyle/>
          <a:p>
            <a:r>
              <a:rPr lang="en-US" dirty="0"/>
              <a:t>Literature Review</a:t>
            </a:r>
          </a:p>
        </p:txBody>
      </p:sp>
      <p:pic>
        <p:nvPicPr>
          <p:cNvPr id="6" name="Content Placeholder 5">
            <a:extLst>
              <a:ext uri="{FF2B5EF4-FFF2-40B4-BE49-F238E27FC236}">
                <a16:creationId xmlns:a16="http://schemas.microsoft.com/office/drawing/2014/main" id="{E35D0256-53CB-84C3-A29C-FE94C863570D}"/>
              </a:ext>
            </a:extLst>
          </p:cNvPr>
          <p:cNvPicPr>
            <a:picLocks noGrp="1" noChangeAspect="1"/>
          </p:cNvPicPr>
          <p:nvPr>
            <p:ph idx="1"/>
          </p:nvPr>
        </p:nvPicPr>
        <p:blipFill>
          <a:blip r:embed="rId2"/>
          <a:stretch>
            <a:fillRect/>
          </a:stretch>
        </p:blipFill>
        <p:spPr>
          <a:xfrm>
            <a:off x="6689956" y="1139482"/>
            <a:ext cx="4663844" cy="938865"/>
          </a:xfrm>
          <a:prstGeom prst="rect">
            <a:avLst/>
          </a:prstGeom>
        </p:spPr>
      </p:pic>
      <p:sp>
        <p:nvSpPr>
          <p:cNvPr id="5" name="Rectangle 4">
            <a:extLst>
              <a:ext uri="{FF2B5EF4-FFF2-40B4-BE49-F238E27FC236}">
                <a16:creationId xmlns:a16="http://schemas.microsoft.com/office/drawing/2014/main" id="{4912690B-52D3-22F1-76BA-DF322D43332A}"/>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F677228-0EBC-7E55-B049-35247E0B788B}"/>
              </a:ext>
            </a:extLst>
          </p:cNvPr>
          <p:cNvSpPr>
            <a:spLocks noGrp="1"/>
          </p:cNvSpPr>
          <p:nvPr>
            <p:ph type="sldNum" sz="quarter" idx="12"/>
          </p:nvPr>
        </p:nvSpPr>
        <p:spPr/>
        <p:txBody>
          <a:bodyPr/>
          <a:lstStyle/>
          <a:p>
            <a:fld id="{3C4770D5-7DCA-41C6-8961-56F420B33D7D}" type="slidenum">
              <a:rPr lang="en-US" smtClean="0"/>
              <a:t>14</a:t>
            </a:fld>
            <a:endParaRPr lang="en-US"/>
          </a:p>
        </p:txBody>
      </p:sp>
      <p:pic>
        <p:nvPicPr>
          <p:cNvPr id="16" name="Picture 15">
            <a:extLst>
              <a:ext uri="{FF2B5EF4-FFF2-40B4-BE49-F238E27FC236}">
                <a16:creationId xmlns:a16="http://schemas.microsoft.com/office/drawing/2014/main" id="{AD808045-59C3-5E77-5593-AC61E67BDC14}"/>
              </a:ext>
            </a:extLst>
          </p:cNvPr>
          <p:cNvPicPr>
            <a:picLocks noChangeAspect="1"/>
          </p:cNvPicPr>
          <p:nvPr/>
        </p:nvPicPr>
        <p:blipFill>
          <a:blip r:embed="rId3"/>
          <a:stretch>
            <a:fillRect/>
          </a:stretch>
        </p:blipFill>
        <p:spPr>
          <a:xfrm>
            <a:off x="7024657" y="2152033"/>
            <a:ext cx="4025684" cy="4386879"/>
          </a:xfrm>
          <a:prstGeom prst="rect">
            <a:avLst/>
          </a:prstGeom>
        </p:spPr>
      </p:pic>
      <p:sp>
        <p:nvSpPr>
          <p:cNvPr id="7" name="TextBox 6">
            <a:extLst>
              <a:ext uri="{FF2B5EF4-FFF2-40B4-BE49-F238E27FC236}">
                <a16:creationId xmlns:a16="http://schemas.microsoft.com/office/drawing/2014/main" id="{C28592E8-3463-C64B-7826-879E48625D35}"/>
              </a:ext>
            </a:extLst>
          </p:cNvPr>
          <p:cNvSpPr txBox="1"/>
          <p:nvPr/>
        </p:nvSpPr>
        <p:spPr>
          <a:xfrm>
            <a:off x="920576" y="3075057"/>
            <a:ext cx="3376326" cy="707886"/>
          </a:xfrm>
          <a:prstGeom prst="rect">
            <a:avLst/>
          </a:prstGeom>
          <a:noFill/>
        </p:spPr>
        <p:txBody>
          <a:bodyPr wrap="square">
            <a:spAutoFit/>
          </a:bodyPr>
          <a:lstStyle/>
          <a:p>
            <a:r>
              <a:rPr lang="en-US" sz="2000" b="1" u="sng" dirty="0"/>
              <a:t>Theorization of Paradigm Shift of Neuro entrepreneurship </a:t>
            </a:r>
          </a:p>
        </p:txBody>
      </p:sp>
    </p:spTree>
    <p:extLst>
      <p:ext uri="{BB962C8B-B14F-4D97-AF65-F5344CB8AC3E}">
        <p14:creationId xmlns:p14="http://schemas.microsoft.com/office/powerpoint/2010/main" val="989266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66D9-60C6-A060-4240-33852564819A}"/>
              </a:ext>
            </a:extLst>
          </p:cNvPr>
          <p:cNvSpPr>
            <a:spLocks noGrp="1"/>
          </p:cNvSpPr>
          <p:nvPr>
            <p:ph type="title"/>
          </p:nvPr>
        </p:nvSpPr>
        <p:spPr/>
        <p:txBody>
          <a:bodyPr/>
          <a:lstStyle/>
          <a:p>
            <a:r>
              <a:rPr lang="en-US" dirty="0"/>
              <a:t>Methodology</a:t>
            </a:r>
          </a:p>
        </p:txBody>
      </p:sp>
      <p:pic>
        <p:nvPicPr>
          <p:cNvPr id="6" name="Content Placeholder 5">
            <a:extLst>
              <a:ext uri="{FF2B5EF4-FFF2-40B4-BE49-F238E27FC236}">
                <a16:creationId xmlns:a16="http://schemas.microsoft.com/office/drawing/2014/main" id="{77274FBD-D711-8D5C-52D8-696865489A3A}"/>
              </a:ext>
            </a:extLst>
          </p:cNvPr>
          <p:cNvPicPr>
            <a:picLocks noGrp="1" noChangeAspect="1"/>
          </p:cNvPicPr>
          <p:nvPr>
            <p:ph idx="1"/>
          </p:nvPr>
        </p:nvPicPr>
        <p:blipFill>
          <a:blip r:embed="rId2"/>
          <a:stretch>
            <a:fillRect/>
          </a:stretch>
        </p:blipFill>
        <p:spPr>
          <a:xfrm>
            <a:off x="6516547" y="266218"/>
            <a:ext cx="5503345" cy="6090132"/>
          </a:xfrm>
          <a:prstGeom prst="rect">
            <a:avLst/>
          </a:prstGeom>
        </p:spPr>
      </p:pic>
      <p:sp>
        <p:nvSpPr>
          <p:cNvPr id="5" name="Rectangle 4">
            <a:extLst>
              <a:ext uri="{FF2B5EF4-FFF2-40B4-BE49-F238E27FC236}">
                <a16:creationId xmlns:a16="http://schemas.microsoft.com/office/drawing/2014/main" id="{95237122-D4DF-5EC4-8070-A175673E339D}"/>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21BB16E-23ED-AEE3-A6D9-A1CA07EEFF39}"/>
              </a:ext>
            </a:extLst>
          </p:cNvPr>
          <p:cNvSpPr>
            <a:spLocks noGrp="1"/>
          </p:cNvSpPr>
          <p:nvPr>
            <p:ph type="sldNum" sz="quarter" idx="12"/>
          </p:nvPr>
        </p:nvSpPr>
        <p:spPr/>
        <p:txBody>
          <a:bodyPr/>
          <a:lstStyle/>
          <a:p>
            <a:fld id="{3C4770D5-7DCA-41C6-8961-56F420B33D7D}" type="slidenum">
              <a:rPr lang="en-US" smtClean="0"/>
              <a:t>15</a:t>
            </a:fld>
            <a:endParaRPr lang="en-US"/>
          </a:p>
        </p:txBody>
      </p:sp>
      <p:sp>
        <p:nvSpPr>
          <p:cNvPr id="7" name="Content Placeholder 2">
            <a:extLst>
              <a:ext uri="{FF2B5EF4-FFF2-40B4-BE49-F238E27FC236}">
                <a16:creationId xmlns:a16="http://schemas.microsoft.com/office/drawing/2014/main" id="{A4B969BD-6E9F-ABCC-9EFF-0C10A1986576}"/>
              </a:ext>
            </a:extLst>
          </p:cNvPr>
          <p:cNvSpPr txBox="1">
            <a:spLocks/>
          </p:cNvSpPr>
          <p:nvPr/>
        </p:nvSpPr>
        <p:spPr>
          <a:xfrm>
            <a:off x="716902" y="1961246"/>
            <a:ext cx="4648200" cy="2700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methodology consists of a systematic review </a:t>
            </a:r>
            <a:r>
              <a:rPr lang="en-US" b="1" dirty="0"/>
              <a:t>PRISMA</a:t>
            </a:r>
            <a:r>
              <a:rPr lang="en-US" dirty="0"/>
              <a:t> </a:t>
            </a:r>
            <a:r>
              <a:rPr lang="en-US" b="1" dirty="0"/>
              <a:t>(Preferred Reporting Items for Systematic Reviews and Meta-Analyses) </a:t>
            </a:r>
            <a:r>
              <a:rPr lang="en-US" dirty="0"/>
              <a:t>framework employed in this review. </a:t>
            </a:r>
          </a:p>
          <a:p>
            <a:pPr marL="0" indent="0">
              <a:buFont typeface="Arial" panose="020B0604020202020204" pitchFamily="34" charset="0"/>
              <a:buNone/>
            </a:pPr>
            <a:endParaRPr lang="en-US" dirty="0"/>
          </a:p>
        </p:txBody>
      </p:sp>
      <p:sp>
        <p:nvSpPr>
          <p:cNvPr id="3" name="TextBox 2">
            <a:extLst>
              <a:ext uri="{FF2B5EF4-FFF2-40B4-BE49-F238E27FC236}">
                <a16:creationId xmlns:a16="http://schemas.microsoft.com/office/drawing/2014/main" id="{08B83E41-EFAA-93A3-BE60-4BAB5B531CBF}"/>
              </a:ext>
            </a:extLst>
          </p:cNvPr>
          <p:cNvSpPr txBox="1"/>
          <p:nvPr/>
        </p:nvSpPr>
        <p:spPr>
          <a:xfrm>
            <a:off x="2293932" y="5742218"/>
            <a:ext cx="2184761" cy="369332"/>
          </a:xfrm>
          <a:prstGeom prst="rect">
            <a:avLst/>
          </a:prstGeom>
          <a:noFill/>
        </p:spPr>
        <p:txBody>
          <a:bodyPr wrap="square" rtlCol="0">
            <a:spAutoFit/>
          </a:bodyPr>
          <a:lstStyle/>
          <a:p>
            <a:r>
              <a:rPr lang="en-US" dirty="0"/>
              <a:t>Source: Authors</a:t>
            </a:r>
          </a:p>
        </p:txBody>
      </p:sp>
    </p:spTree>
    <p:extLst>
      <p:ext uri="{BB962C8B-B14F-4D97-AF65-F5344CB8AC3E}">
        <p14:creationId xmlns:p14="http://schemas.microsoft.com/office/powerpoint/2010/main" val="4261893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66D9-60C6-A060-4240-33852564819A}"/>
              </a:ext>
            </a:extLst>
          </p:cNvPr>
          <p:cNvSpPr>
            <a:spLocks noGrp="1"/>
          </p:cNvSpPr>
          <p:nvPr>
            <p:ph type="title"/>
          </p:nvPr>
        </p:nvSpPr>
        <p:spPr>
          <a:xfrm>
            <a:off x="838200" y="-58479"/>
            <a:ext cx="10515600" cy="1325563"/>
          </a:xfrm>
        </p:spPr>
        <p:txBody>
          <a:bodyPr/>
          <a:lstStyle/>
          <a:p>
            <a:r>
              <a:rPr lang="en-US" dirty="0"/>
              <a:t>Methodology</a:t>
            </a:r>
          </a:p>
        </p:txBody>
      </p:sp>
      <p:sp>
        <p:nvSpPr>
          <p:cNvPr id="3" name="Content Placeholder 2">
            <a:extLst>
              <a:ext uri="{FF2B5EF4-FFF2-40B4-BE49-F238E27FC236}">
                <a16:creationId xmlns:a16="http://schemas.microsoft.com/office/drawing/2014/main" id="{62F11C54-4C74-77C7-2B96-DD7ACD8329F0}"/>
              </a:ext>
            </a:extLst>
          </p:cNvPr>
          <p:cNvSpPr>
            <a:spLocks noGrp="1"/>
          </p:cNvSpPr>
          <p:nvPr>
            <p:ph idx="1"/>
          </p:nvPr>
        </p:nvSpPr>
        <p:spPr>
          <a:xfrm>
            <a:off x="838200" y="1403609"/>
            <a:ext cx="2333263" cy="4351338"/>
          </a:xfrm>
        </p:spPr>
        <p:txBody>
          <a:bodyPr/>
          <a:lstStyle/>
          <a:p>
            <a:r>
              <a:rPr lang="en-US" dirty="0"/>
              <a:t>Articles were selected according to the PRISMA framework with the </a:t>
            </a:r>
            <a:r>
              <a:rPr lang="en-US" b="1" dirty="0"/>
              <a:t>application of the </a:t>
            </a:r>
            <a:r>
              <a:rPr lang="en-US" b="1" dirty="0" err="1"/>
              <a:t>Ryyan</a:t>
            </a:r>
            <a:r>
              <a:rPr lang="en-US" b="1" dirty="0"/>
              <a:t> Systematic Review tool</a:t>
            </a:r>
            <a:r>
              <a:rPr lang="en-US" dirty="0"/>
              <a:t>. </a:t>
            </a:r>
          </a:p>
        </p:txBody>
      </p:sp>
      <p:sp>
        <p:nvSpPr>
          <p:cNvPr id="5" name="Rectangle 4">
            <a:extLst>
              <a:ext uri="{FF2B5EF4-FFF2-40B4-BE49-F238E27FC236}">
                <a16:creationId xmlns:a16="http://schemas.microsoft.com/office/drawing/2014/main" id="{95237122-D4DF-5EC4-8070-A175673E339D}"/>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21BB16E-23ED-AEE3-A6D9-A1CA07EEFF39}"/>
              </a:ext>
            </a:extLst>
          </p:cNvPr>
          <p:cNvSpPr>
            <a:spLocks noGrp="1"/>
          </p:cNvSpPr>
          <p:nvPr>
            <p:ph type="sldNum" sz="quarter" idx="12"/>
          </p:nvPr>
        </p:nvSpPr>
        <p:spPr/>
        <p:txBody>
          <a:bodyPr/>
          <a:lstStyle/>
          <a:p>
            <a:fld id="{3C4770D5-7DCA-41C6-8961-56F420B33D7D}" type="slidenum">
              <a:rPr lang="en-US" smtClean="0"/>
              <a:t>16</a:t>
            </a:fld>
            <a:endParaRPr lang="en-US"/>
          </a:p>
        </p:txBody>
      </p:sp>
      <p:pic>
        <p:nvPicPr>
          <p:cNvPr id="6" name="Picture 5">
            <a:extLst>
              <a:ext uri="{FF2B5EF4-FFF2-40B4-BE49-F238E27FC236}">
                <a16:creationId xmlns:a16="http://schemas.microsoft.com/office/drawing/2014/main" id="{9A9DB621-FC41-A358-E73F-BAC88C8375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7764" y="1403609"/>
            <a:ext cx="8471403" cy="4263066"/>
          </a:xfrm>
          <a:prstGeom prst="rect">
            <a:avLst/>
          </a:prstGeom>
        </p:spPr>
      </p:pic>
      <p:sp>
        <p:nvSpPr>
          <p:cNvPr id="7" name="TextBox 6">
            <a:extLst>
              <a:ext uri="{FF2B5EF4-FFF2-40B4-BE49-F238E27FC236}">
                <a16:creationId xmlns:a16="http://schemas.microsoft.com/office/drawing/2014/main" id="{20CF6642-55EF-9A39-EEBE-770E6756417E}"/>
              </a:ext>
            </a:extLst>
          </p:cNvPr>
          <p:cNvSpPr txBox="1"/>
          <p:nvPr/>
        </p:nvSpPr>
        <p:spPr>
          <a:xfrm>
            <a:off x="7882969" y="5966153"/>
            <a:ext cx="2184761" cy="369332"/>
          </a:xfrm>
          <a:prstGeom prst="rect">
            <a:avLst/>
          </a:prstGeom>
          <a:noFill/>
        </p:spPr>
        <p:txBody>
          <a:bodyPr wrap="square" rtlCol="0">
            <a:spAutoFit/>
          </a:bodyPr>
          <a:lstStyle/>
          <a:p>
            <a:r>
              <a:rPr lang="en-US" dirty="0"/>
              <a:t>Source: Authors</a:t>
            </a:r>
          </a:p>
        </p:txBody>
      </p:sp>
    </p:spTree>
    <p:extLst>
      <p:ext uri="{BB962C8B-B14F-4D97-AF65-F5344CB8AC3E}">
        <p14:creationId xmlns:p14="http://schemas.microsoft.com/office/powerpoint/2010/main" val="1060821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33F30-1AB5-DAF2-5E09-B80AA57AEA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F20DB8-A36C-0539-07DD-EDE0050BB27F}"/>
              </a:ext>
            </a:extLst>
          </p:cNvPr>
          <p:cNvSpPr>
            <a:spLocks noGrp="1"/>
          </p:cNvSpPr>
          <p:nvPr>
            <p:ph type="title"/>
          </p:nvPr>
        </p:nvSpPr>
        <p:spPr>
          <a:xfrm>
            <a:off x="838200" y="-58479"/>
            <a:ext cx="10515600" cy="1325563"/>
          </a:xfrm>
        </p:spPr>
        <p:txBody>
          <a:bodyPr/>
          <a:lstStyle/>
          <a:p>
            <a:r>
              <a:rPr lang="en-US" dirty="0"/>
              <a:t>Methodology</a:t>
            </a:r>
          </a:p>
        </p:txBody>
      </p:sp>
      <p:sp>
        <p:nvSpPr>
          <p:cNvPr id="5" name="Rectangle 4">
            <a:extLst>
              <a:ext uri="{FF2B5EF4-FFF2-40B4-BE49-F238E27FC236}">
                <a16:creationId xmlns:a16="http://schemas.microsoft.com/office/drawing/2014/main" id="{6EAFFC2C-4FF3-8556-2549-1BB37E3603A0}"/>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CA4F94A-730D-48B4-0F73-5C740176744D}"/>
              </a:ext>
            </a:extLst>
          </p:cNvPr>
          <p:cNvSpPr>
            <a:spLocks noGrp="1"/>
          </p:cNvSpPr>
          <p:nvPr>
            <p:ph type="sldNum" sz="quarter" idx="12"/>
          </p:nvPr>
        </p:nvSpPr>
        <p:spPr/>
        <p:txBody>
          <a:bodyPr/>
          <a:lstStyle/>
          <a:p>
            <a:fld id="{3C4770D5-7DCA-41C6-8961-56F420B33D7D}" type="slidenum">
              <a:rPr lang="en-US" smtClean="0"/>
              <a:t>17</a:t>
            </a:fld>
            <a:endParaRPr lang="en-US"/>
          </a:p>
        </p:txBody>
      </p:sp>
      <p:sp>
        <p:nvSpPr>
          <p:cNvPr id="7" name="TextBox 6">
            <a:extLst>
              <a:ext uri="{FF2B5EF4-FFF2-40B4-BE49-F238E27FC236}">
                <a16:creationId xmlns:a16="http://schemas.microsoft.com/office/drawing/2014/main" id="{C96B0887-EDDA-3347-A61F-23BA526BD67F}"/>
              </a:ext>
            </a:extLst>
          </p:cNvPr>
          <p:cNvSpPr txBox="1"/>
          <p:nvPr/>
        </p:nvSpPr>
        <p:spPr>
          <a:xfrm>
            <a:off x="950324" y="5646967"/>
            <a:ext cx="2184761" cy="369332"/>
          </a:xfrm>
          <a:prstGeom prst="rect">
            <a:avLst/>
          </a:prstGeom>
          <a:noFill/>
        </p:spPr>
        <p:txBody>
          <a:bodyPr wrap="square" rtlCol="0">
            <a:spAutoFit/>
          </a:bodyPr>
          <a:lstStyle/>
          <a:p>
            <a:r>
              <a:rPr lang="en-US" dirty="0"/>
              <a:t>Source: Authors</a:t>
            </a:r>
          </a:p>
        </p:txBody>
      </p:sp>
      <p:pic>
        <p:nvPicPr>
          <p:cNvPr id="12" name="Picture 11">
            <a:extLst>
              <a:ext uri="{FF2B5EF4-FFF2-40B4-BE49-F238E27FC236}">
                <a16:creationId xmlns:a16="http://schemas.microsoft.com/office/drawing/2014/main" id="{96698F46-C2DF-DF9B-41E7-964009A6173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4830"/>
          <a:stretch/>
        </p:blipFill>
        <p:spPr bwMode="auto">
          <a:xfrm>
            <a:off x="521457" y="1714820"/>
            <a:ext cx="5227255" cy="3725418"/>
          </a:xfrm>
          <a:prstGeom prst="rect">
            <a:avLst/>
          </a:prstGeom>
          <a:noFill/>
          <a:ln>
            <a:noFill/>
          </a:ln>
        </p:spPr>
      </p:pic>
      <p:sp>
        <p:nvSpPr>
          <p:cNvPr id="14" name="TextBox 13">
            <a:extLst>
              <a:ext uri="{FF2B5EF4-FFF2-40B4-BE49-F238E27FC236}">
                <a16:creationId xmlns:a16="http://schemas.microsoft.com/office/drawing/2014/main" id="{56D2EDAB-36A9-C458-DB0C-1777C955140F}"/>
              </a:ext>
            </a:extLst>
          </p:cNvPr>
          <p:cNvSpPr txBox="1"/>
          <p:nvPr/>
        </p:nvSpPr>
        <p:spPr>
          <a:xfrm>
            <a:off x="861527" y="1020912"/>
            <a:ext cx="6102220" cy="458074"/>
          </a:xfrm>
          <a:prstGeom prst="rect">
            <a:avLst/>
          </a:prstGeom>
          <a:noFill/>
        </p:spPr>
        <p:txBody>
          <a:bodyPr wrap="square">
            <a:spAutoFit/>
          </a:bodyPr>
          <a:lstStyle/>
          <a:p>
            <a:pPr marL="0" marR="0" algn="just">
              <a:lnSpc>
                <a:spcPct val="150000"/>
              </a:lnSpc>
              <a:spcBef>
                <a:spcPts val="0"/>
              </a:spcBef>
              <a:spcAft>
                <a:spcPts val="10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Neuroentrepreneurship Education Clusters</a:t>
            </a:r>
            <a:endParaRPr lang="en-US" sz="1800" kern="100" dirty="0">
              <a:effectLst/>
              <a:latin typeface="Times New Roman" panose="02020603050405020304" pitchFamily="18" charset="0"/>
              <a:ea typeface="Calibri" panose="020F0502020204030204" pitchFamily="34" charset="0"/>
              <a:cs typeface="Latha" panose="02000400000000000000" pitchFamily="2"/>
            </a:endParaRPr>
          </a:p>
        </p:txBody>
      </p:sp>
      <p:sp>
        <p:nvSpPr>
          <p:cNvPr id="16" name="TextBox 15">
            <a:extLst>
              <a:ext uri="{FF2B5EF4-FFF2-40B4-BE49-F238E27FC236}">
                <a16:creationId xmlns:a16="http://schemas.microsoft.com/office/drawing/2014/main" id="{0EEB4BB4-52E6-D235-643E-4BD950C1701D}"/>
              </a:ext>
            </a:extLst>
          </p:cNvPr>
          <p:cNvSpPr txBox="1"/>
          <p:nvPr/>
        </p:nvSpPr>
        <p:spPr>
          <a:xfrm>
            <a:off x="6096000" y="1426779"/>
            <a:ext cx="5016759" cy="1323439"/>
          </a:xfrm>
          <a:prstGeom prst="rect">
            <a:avLst/>
          </a:prstGeom>
          <a:noFill/>
        </p:spPr>
        <p:txBody>
          <a:bodyPr wrap="square">
            <a:spAutoFit/>
          </a:bodyPr>
          <a:lstStyle/>
          <a:p>
            <a:pPr marL="342900" indent="-342900" algn="just">
              <a:buFont typeface="Arial" panose="020B0604020202020204" pitchFamily="34" charset="0"/>
              <a:buChar char="•"/>
            </a:pPr>
            <a:r>
              <a:rPr lang="en-US" sz="2000" dirty="0">
                <a:effectLst/>
                <a:latin typeface="Calibri  "/>
                <a:ea typeface="Calibri" panose="020F0502020204030204" pitchFamily="34" charset="0"/>
              </a:rPr>
              <a:t>Visualization </a:t>
            </a:r>
            <a:r>
              <a:rPr lang="en-US" sz="2000" dirty="0">
                <a:latin typeface="Calibri  "/>
                <a:ea typeface="Calibri" panose="020F0502020204030204" pitchFamily="34" charset="0"/>
              </a:rPr>
              <a:t>and Conceptualization of </a:t>
            </a:r>
            <a:r>
              <a:rPr lang="en-US" sz="2000" dirty="0">
                <a:effectLst/>
                <a:latin typeface="Calibri  "/>
                <a:ea typeface="Calibri" panose="020F0502020204030204" pitchFamily="34" charset="0"/>
              </a:rPr>
              <a:t>neuroentrepreneurship evolution for the first time through a critical analyzes of key articles</a:t>
            </a:r>
            <a:endParaRPr lang="en-US" sz="2000" dirty="0">
              <a:latin typeface="Calibri  "/>
            </a:endParaRPr>
          </a:p>
        </p:txBody>
      </p:sp>
      <p:sp>
        <p:nvSpPr>
          <p:cNvPr id="18" name="TextBox 17">
            <a:extLst>
              <a:ext uri="{FF2B5EF4-FFF2-40B4-BE49-F238E27FC236}">
                <a16:creationId xmlns:a16="http://schemas.microsoft.com/office/drawing/2014/main" id="{567C21D8-049F-52EA-1525-A90B0D286F17}"/>
              </a:ext>
            </a:extLst>
          </p:cNvPr>
          <p:cNvSpPr txBox="1"/>
          <p:nvPr/>
        </p:nvSpPr>
        <p:spPr>
          <a:xfrm>
            <a:off x="6074755" y="2889365"/>
            <a:ext cx="5574543" cy="707886"/>
          </a:xfrm>
          <a:prstGeom prst="rect">
            <a:avLst/>
          </a:prstGeom>
          <a:noFill/>
        </p:spPr>
        <p:txBody>
          <a:bodyPr wrap="square">
            <a:spAutoFit/>
          </a:bodyPr>
          <a:lstStyle/>
          <a:p>
            <a:r>
              <a:rPr lang="en-US" sz="2000" u="sng" dirty="0">
                <a:effectLst/>
                <a:latin typeface="Calibri "/>
                <a:ea typeface="Calibri" panose="020F0502020204030204" pitchFamily="34" charset="0"/>
              </a:rPr>
              <a:t>Interdisciplinary Aspects In The Entrepreneurial Education</a:t>
            </a:r>
            <a:endParaRPr lang="en-US" sz="2000" u="sng" dirty="0">
              <a:latin typeface="Calibri "/>
            </a:endParaRPr>
          </a:p>
        </p:txBody>
      </p:sp>
      <p:sp>
        <p:nvSpPr>
          <p:cNvPr id="20" name="TextBox 19">
            <a:extLst>
              <a:ext uri="{FF2B5EF4-FFF2-40B4-BE49-F238E27FC236}">
                <a16:creationId xmlns:a16="http://schemas.microsoft.com/office/drawing/2014/main" id="{2CC7D876-E452-9DA5-69A1-80EA8DB21B26}"/>
              </a:ext>
            </a:extLst>
          </p:cNvPr>
          <p:cNvSpPr txBox="1"/>
          <p:nvPr/>
        </p:nvSpPr>
        <p:spPr>
          <a:xfrm>
            <a:off x="6074755" y="3759378"/>
            <a:ext cx="5279045" cy="2246769"/>
          </a:xfrm>
          <a:prstGeom prst="rect">
            <a:avLst/>
          </a:prstGeom>
          <a:noFill/>
        </p:spPr>
        <p:txBody>
          <a:bodyPr wrap="square">
            <a:spAutoFit/>
          </a:bodyPr>
          <a:lstStyle/>
          <a:p>
            <a:pPr algn="just"/>
            <a:r>
              <a:rPr lang="en-US" sz="2000" dirty="0">
                <a:effectLst/>
                <a:ea typeface="Calibri" panose="020F0502020204030204" pitchFamily="34" charset="0"/>
              </a:rPr>
              <a:t>This </a:t>
            </a:r>
            <a:r>
              <a:rPr lang="en-US" sz="2000" dirty="0" err="1">
                <a:effectLst/>
                <a:ea typeface="Calibri" panose="020F0502020204030204" pitchFamily="34" charset="0"/>
              </a:rPr>
              <a:t>VOSviewer</a:t>
            </a:r>
            <a:r>
              <a:rPr lang="en-US" sz="2000" dirty="0">
                <a:effectLst/>
                <a:ea typeface="Calibri" panose="020F0502020204030204" pitchFamily="34" charset="0"/>
              </a:rPr>
              <a:t> network map explain the two main clusters of neuroentrepreneurship education such as cognitive neuroscience and entrepreneurship education. Under the two main clusters hold the main factors influencing the connection between respective variables with the main clusters. </a:t>
            </a:r>
            <a:endParaRPr lang="en-US" sz="2000" dirty="0"/>
          </a:p>
        </p:txBody>
      </p:sp>
    </p:spTree>
    <p:extLst>
      <p:ext uri="{BB962C8B-B14F-4D97-AF65-F5344CB8AC3E}">
        <p14:creationId xmlns:p14="http://schemas.microsoft.com/office/powerpoint/2010/main" val="332876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43FF7-08F4-BE8D-7031-CFFF0325A64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BC336595-468E-2A0D-2024-9C2FD16EEDF7}"/>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012D8-69AC-0FD6-A63B-D6CD629F56D7}"/>
              </a:ext>
            </a:extLst>
          </p:cNvPr>
          <p:cNvSpPr>
            <a:spLocks noGrp="1"/>
          </p:cNvSpPr>
          <p:nvPr>
            <p:ph type="title"/>
          </p:nvPr>
        </p:nvSpPr>
        <p:spPr>
          <a:xfrm>
            <a:off x="838200" y="18411"/>
            <a:ext cx="10515600" cy="1289275"/>
          </a:xfrm>
        </p:spPr>
        <p:txBody>
          <a:bodyPr/>
          <a:lstStyle/>
          <a:p>
            <a:r>
              <a:rPr lang="en-US" b="1" dirty="0"/>
              <a:t>PRISMA Retrieval </a:t>
            </a:r>
          </a:p>
        </p:txBody>
      </p:sp>
      <p:sp>
        <p:nvSpPr>
          <p:cNvPr id="3" name="Slide Number Placeholder 2">
            <a:extLst>
              <a:ext uri="{FF2B5EF4-FFF2-40B4-BE49-F238E27FC236}">
                <a16:creationId xmlns:a16="http://schemas.microsoft.com/office/drawing/2014/main" id="{2BF57240-02C8-85A1-A10C-3DA984798553}"/>
              </a:ext>
            </a:extLst>
          </p:cNvPr>
          <p:cNvSpPr>
            <a:spLocks noGrp="1"/>
          </p:cNvSpPr>
          <p:nvPr>
            <p:ph type="sldNum" sz="quarter" idx="12"/>
          </p:nvPr>
        </p:nvSpPr>
        <p:spPr/>
        <p:txBody>
          <a:bodyPr/>
          <a:lstStyle/>
          <a:p>
            <a:fld id="{3C4770D5-7DCA-41C6-8961-56F420B33D7D}" type="slidenum">
              <a:rPr lang="en-US" smtClean="0"/>
              <a:t>18</a:t>
            </a:fld>
            <a:endParaRPr lang="en-US"/>
          </a:p>
        </p:txBody>
      </p:sp>
      <p:grpSp>
        <p:nvGrpSpPr>
          <p:cNvPr id="14" name="Group 13">
            <a:extLst>
              <a:ext uri="{FF2B5EF4-FFF2-40B4-BE49-F238E27FC236}">
                <a16:creationId xmlns:a16="http://schemas.microsoft.com/office/drawing/2014/main" id="{0E8D459C-4B86-B98F-82B6-42EAE52FB323}"/>
              </a:ext>
            </a:extLst>
          </p:cNvPr>
          <p:cNvGrpSpPr/>
          <p:nvPr/>
        </p:nvGrpSpPr>
        <p:grpSpPr>
          <a:xfrm>
            <a:off x="10359343" y="-28411"/>
            <a:ext cx="1735238" cy="1287518"/>
            <a:chOff x="10394067" y="-7201"/>
            <a:chExt cx="1735238" cy="1287518"/>
          </a:xfrm>
        </p:grpSpPr>
        <p:pic>
          <p:nvPicPr>
            <p:cNvPr id="11" name="Picture 10">
              <a:extLst>
                <a:ext uri="{FF2B5EF4-FFF2-40B4-BE49-F238E27FC236}">
                  <a16:creationId xmlns:a16="http://schemas.microsoft.com/office/drawing/2014/main" id="{6299F470-BD92-A36F-7E8E-E3DC547281E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10936" t="4272" r="7647" b="33146"/>
            <a:stretch/>
          </p:blipFill>
          <p:spPr>
            <a:xfrm>
              <a:off x="10578296" y="-7201"/>
              <a:ext cx="1551008" cy="1192193"/>
            </a:xfrm>
            <a:prstGeom prst="rect">
              <a:avLst/>
            </a:prstGeom>
          </p:spPr>
        </p:pic>
        <p:sp>
          <p:nvSpPr>
            <p:cNvPr id="13" name="TextBox 12">
              <a:extLst>
                <a:ext uri="{FF2B5EF4-FFF2-40B4-BE49-F238E27FC236}">
                  <a16:creationId xmlns:a16="http://schemas.microsoft.com/office/drawing/2014/main" id="{CEE6FBCB-7E45-37A2-46C4-FF9C87839C9A}"/>
                </a:ext>
              </a:extLst>
            </p:cNvPr>
            <p:cNvSpPr txBox="1"/>
            <p:nvPr/>
          </p:nvSpPr>
          <p:spPr>
            <a:xfrm>
              <a:off x="10394067" y="1003318"/>
              <a:ext cx="1735238" cy="276999"/>
            </a:xfrm>
            <a:prstGeom prst="rect">
              <a:avLst/>
            </a:prstGeom>
            <a:noFill/>
          </p:spPr>
          <p:txBody>
            <a:bodyPr wrap="square">
              <a:spAutoFit/>
            </a:bodyPr>
            <a:lstStyle/>
            <a:p>
              <a:r>
                <a:rPr lang="en-US" sz="1200" b="1" dirty="0" err="1"/>
                <a:t>Neuroentrepreneurship</a:t>
              </a:r>
              <a:endParaRPr lang="en-US" sz="1200" b="1" dirty="0"/>
            </a:p>
          </p:txBody>
        </p:sp>
      </p:grpSp>
      <p:sp>
        <p:nvSpPr>
          <p:cNvPr id="4" name="TextBox 3">
            <a:extLst>
              <a:ext uri="{FF2B5EF4-FFF2-40B4-BE49-F238E27FC236}">
                <a16:creationId xmlns:a16="http://schemas.microsoft.com/office/drawing/2014/main" id="{9BB6C7ED-56DC-C134-6F94-A7DA2A80350A}"/>
              </a:ext>
            </a:extLst>
          </p:cNvPr>
          <p:cNvSpPr txBox="1"/>
          <p:nvPr/>
        </p:nvSpPr>
        <p:spPr>
          <a:xfrm>
            <a:off x="838200" y="949151"/>
            <a:ext cx="7564582" cy="923330"/>
          </a:xfrm>
          <a:prstGeom prst="rect">
            <a:avLst/>
          </a:prstGeom>
          <a:noFill/>
        </p:spPr>
        <p:txBody>
          <a:bodyPr wrap="square" rtlCol="0">
            <a:spAutoFit/>
          </a:bodyPr>
          <a:lstStyle/>
          <a:p>
            <a:r>
              <a:rPr lang="en-US" dirty="0"/>
              <a:t>Cognitive Brain Mapping (CBM) with </a:t>
            </a:r>
            <a:r>
              <a:rPr lang="en-US" sz="1800" kern="1200" dirty="0">
                <a:solidFill>
                  <a:schemeClr val="dk1"/>
                </a:solidFill>
                <a:effectLst/>
                <a:latin typeface="+mn-lt"/>
                <a:ea typeface="+mn-ea"/>
                <a:cs typeface="+mn-cs"/>
              </a:rPr>
              <a:t>EEG Reading (Zaro et al., 2016</a:t>
            </a:r>
            <a:r>
              <a:rPr lang="en-US" dirty="0">
                <a:solidFill>
                  <a:schemeClr val="dk1"/>
                </a:solidFill>
              </a:rPr>
              <a:t> )</a:t>
            </a:r>
          </a:p>
          <a:p>
            <a:endParaRPr lang="en-US" dirty="0"/>
          </a:p>
          <a:p>
            <a:endParaRPr lang="en-US" dirty="0"/>
          </a:p>
        </p:txBody>
      </p:sp>
      <p:pic>
        <p:nvPicPr>
          <p:cNvPr id="6" name="Picture 5">
            <a:extLst>
              <a:ext uri="{FF2B5EF4-FFF2-40B4-BE49-F238E27FC236}">
                <a16:creationId xmlns:a16="http://schemas.microsoft.com/office/drawing/2014/main" id="{2EEBE028-8B62-0557-E119-9565010C480B}"/>
              </a:ext>
            </a:extLst>
          </p:cNvPr>
          <p:cNvPicPr>
            <a:picLocks noChangeAspect="1"/>
          </p:cNvPicPr>
          <p:nvPr/>
        </p:nvPicPr>
        <p:blipFill>
          <a:blip r:embed="rId4"/>
          <a:stretch>
            <a:fillRect/>
          </a:stretch>
        </p:blipFill>
        <p:spPr>
          <a:xfrm>
            <a:off x="1499004" y="1554065"/>
            <a:ext cx="3021040" cy="2470407"/>
          </a:xfrm>
          <a:prstGeom prst="rect">
            <a:avLst/>
          </a:prstGeom>
        </p:spPr>
      </p:pic>
      <p:pic>
        <p:nvPicPr>
          <p:cNvPr id="8" name="Picture 7">
            <a:extLst>
              <a:ext uri="{FF2B5EF4-FFF2-40B4-BE49-F238E27FC236}">
                <a16:creationId xmlns:a16="http://schemas.microsoft.com/office/drawing/2014/main" id="{F50AC5D0-78CD-58C6-B9EF-C47C5F7EB243}"/>
              </a:ext>
            </a:extLst>
          </p:cNvPr>
          <p:cNvPicPr>
            <a:picLocks noChangeAspect="1"/>
          </p:cNvPicPr>
          <p:nvPr/>
        </p:nvPicPr>
        <p:blipFill rotWithShape="1">
          <a:blip r:embed="rId5"/>
          <a:srcRect t="12128"/>
          <a:stretch/>
        </p:blipFill>
        <p:spPr>
          <a:xfrm>
            <a:off x="963866" y="4270851"/>
            <a:ext cx="3597739" cy="1981341"/>
          </a:xfrm>
          <a:prstGeom prst="rect">
            <a:avLst/>
          </a:prstGeom>
        </p:spPr>
      </p:pic>
      <p:pic>
        <p:nvPicPr>
          <p:cNvPr id="17" name="Picture 16">
            <a:extLst>
              <a:ext uri="{FF2B5EF4-FFF2-40B4-BE49-F238E27FC236}">
                <a16:creationId xmlns:a16="http://schemas.microsoft.com/office/drawing/2014/main" id="{97891C8F-7171-FC8F-B9D0-570816DFAA2B}"/>
              </a:ext>
            </a:extLst>
          </p:cNvPr>
          <p:cNvPicPr>
            <a:picLocks noChangeAspect="1"/>
          </p:cNvPicPr>
          <p:nvPr/>
        </p:nvPicPr>
        <p:blipFill>
          <a:blip r:embed="rId6"/>
          <a:stretch>
            <a:fillRect/>
          </a:stretch>
        </p:blipFill>
        <p:spPr>
          <a:xfrm>
            <a:off x="6627523" y="1534005"/>
            <a:ext cx="5296359" cy="2065199"/>
          </a:xfrm>
          <a:prstGeom prst="rect">
            <a:avLst/>
          </a:prstGeom>
        </p:spPr>
      </p:pic>
      <p:pic>
        <p:nvPicPr>
          <p:cNvPr id="19" name="Picture 18">
            <a:extLst>
              <a:ext uri="{FF2B5EF4-FFF2-40B4-BE49-F238E27FC236}">
                <a16:creationId xmlns:a16="http://schemas.microsoft.com/office/drawing/2014/main" id="{1DAB5E3C-DA43-6751-48F2-01BA5CCD5064}"/>
              </a:ext>
            </a:extLst>
          </p:cNvPr>
          <p:cNvPicPr>
            <a:picLocks noChangeAspect="1"/>
          </p:cNvPicPr>
          <p:nvPr/>
        </p:nvPicPr>
        <p:blipFill>
          <a:blip r:embed="rId7"/>
          <a:stretch>
            <a:fillRect/>
          </a:stretch>
        </p:blipFill>
        <p:spPr>
          <a:xfrm>
            <a:off x="6544391" y="3943132"/>
            <a:ext cx="5372566" cy="2309060"/>
          </a:xfrm>
          <a:prstGeom prst="rect">
            <a:avLst/>
          </a:prstGeom>
        </p:spPr>
      </p:pic>
      <p:sp>
        <p:nvSpPr>
          <p:cNvPr id="21" name="Arrow: Right 20">
            <a:extLst>
              <a:ext uri="{FF2B5EF4-FFF2-40B4-BE49-F238E27FC236}">
                <a16:creationId xmlns:a16="http://schemas.microsoft.com/office/drawing/2014/main" id="{E16D0F78-6B06-183B-9141-289F920DD80B}"/>
              </a:ext>
            </a:extLst>
          </p:cNvPr>
          <p:cNvSpPr/>
          <p:nvPr/>
        </p:nvSpPr>
        <p:spPr>
          <a:xfrm>
            <a:off x="4810052" y="3258498"/>
            <a:ext cx="1610590" cy="6296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1961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66D9-60C6-A060-4240-33852564819A}"/>
              </a:ext>
            </a:extLst>
          </p:cNvPr>
          <p:cNvSpPr>
            <a:spLocks noGrp="1"/>
          </p:cNvSpPr>
          <p:nvPr>
            <p:ph type="title"/>
          </p:nvPr>
        </p:nvSpPr>
        <p:spPr>
          <a:xfrm>
            <a:off x="838200" y="327108"/>
            <a:ext cx="10515600" cy="1325563"/>
          </a:xfrm>
        </p:spPr>
        <p:txBody>
          <a:bodyPr/>
          <a:lstStyle/>
          <a:p>
            <a:r>
              <a:rPr lang="en-US" b="1" dirty="0"/>
              <a:t>Entrepreneurial Behavior </a:t>
            </a:r>
          </a:p>
        </p:txBody>
      </p:sp>
      <p:sp>
        <p:nvSpPr>
          <p:cNvPr id="5" name="Rectangle 4">
            <a:extLst>
              <a:ext uri="{FF2B5EF4-FFF2-40B4-BE49-F238E27FC236}">
                <a16:creationId xmlns:a16="http://schemas.microsoft.com/office/drawing/2014/main" id="{95237122-D4DF-5EC4-8070-A175673E339D}"/>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21BB16E-23ED-AEE3-A6D9-A1CA07EEFF39}"/>
              </a:ext>
            </a:extLst>
          </p:cNvPr>
          <p:cNvSpPr>
            <a:spLocks noGrp="1"/>
          </p:cNvSpPr>
          <p:nvPr>
            <p:ph type="sldNum" sz="quarter" idx="12"/>
          </p:nvPr>
        </p:nvSpPr>
        <p:spPr/>
        <p:txBody>
          <a:bodyPr/>
          <a:lstStyle/>
          <a:p>
            <a:fld id="{3C4770D5-7DCA-41C6-8961-56F420B33D7D}" type="slidenum">
              <a:rPr lang="en-US" smtClean="0"/>
              <a:t>19</a:t>
            </a:fld>
            <a:endParaRPr lang="en-US"/>
          </a:p>
        </p:txBody>
      </p:sp>
      <p:sp>
        <p:nvSpPr>
          <p:cNvPr id="8" name="Content Placeholder 7">
            <a:extLst>
              <a:ext uri="{FF2B5EF4-FFF2-40B4-BE49-F238E27FC236}">
                <a16:creationId xmlns:a16="http://schemas.microsoft.com/office/drawing/2014/main" id="{82E794B9-0FF3-C7D0-925D-DCC44B2FB834}"/>
              </a:ext>
            </a:extLst>
          </p:cNvPr>
          <p:cNvSpPr>
            <a:spLocks noGrp="1"/>
          </p:cNvSpPr>
          <p:nvPr>
            <p:ph idx="1"/>
          </p:nvPr>
        </p:nvSpPr>
        <p:spPr>
          <a:xfrm>
            <a:off x="838200" y="1555606"/>
            <a:ext cx="10162592" cy="4351338"/>
          </a:xfrm>
        </p:spPr>
        <p:txBody>
          <a:bodyPr>
            <a:normAutofit/>
          </a:bodyPr>
          <a:lstStyle/>
          <a:p>
            <a:pPr algn="just"/>
            <a:r>
              <a:rPr lang="en-US" sz="2400" dirty="0"/>
              <a:t>When deciding about loan options for investment in the jewelry market, the volunteers Non-Entrepreneurs showed a stronger frontal neural circuit in the right hemisphere (F1), a bilateral posterior circuit (F2) and another more medial posterior circuit (F3), as shown on Figure 6.</a:t>
            </a:r>
          </a:p>
          <a:p>
            <a:pPr algn="just"/>
            <a:r>
              <a:rPr lang="en-US" sz="2400" dirty="0"/>
              <a:t>Volunteer Entrepreneurs used a bilateral frontal circuit (F1) and another circuit involving only a specific front area of the right hemisphere and another medial specific area in the parietal region (F2) while the last factor (F3) does not show any clear neural circuitry, as can be seen on Figure 7</a:t>
            </a:r>
          </a:p>
        </p:txBody>
      </p:sp>
    </p:spTree>
    <p:extLst>
      <p:ext uri="{BB962C8B-B14F-4D97-AF65-F5344CB8AC3E}">
        <p14:creationId xmlns:p14="http://schemas.microsoft.com/office/powerpoint/2010/main" val="121826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31933B-DDC0-CE9F-1137-D027BE6851FB}"/>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1E172-C157-EE56-EDF5-2017F1691855}"/>
              </a:ext>
            </a:extLst>
          </p:cNvPr>
          <p:cNvSpPr>
            <a:spLocks noGrp="1"/>
          </p:cNvSpPr>
          <p:nvPr>
            <p:ph type="title"/>
          </p:nvPr>
        </p:nvSpPr>
        <p:spPr/>
        <p:txBody>
          <a:bodyPr/>
          <a:lstStyle/>
          <a:p>
            <a:r>
              <a:rPr lang="en-US" dirty="0"/>
              <a:t>Concept Clarification</a:t>
            </a:r>
          </a:p>
        </p:txBody>
      </p:sp>
      <p:sp>
        <p:nvSpPr>
          <p:cNvPr id="3" name="Content Placeholder 2">
            <a:extLst>
              <a:ext uri="{FF2B5EF4-FFF2-40B4-BE49-F238E27FC236}">
                <a16:creationId xmlns:a16="http://schemas.microsoft.com/office/drawing/2014/main" id="{16E03C57-B3F3-7C05-536D-9934FF302289}"/>
              </a:ext>
            </a:extLst>
          </p:cNvPr>
          <p:cNvSpPr>
            <a:spLocks noGrp="1"/>
          </p:cNvSpPr>
          <p:nvPr>
            <p:ph idx="1"/>
          </p:nvPr>
        </p:nvSpPr>
        <p:spPr/>
        <p:txBody>
          <a:bodyPr/>
          <a:lstStyle/>
          <a:p>
            <a:r>
              <a:rPr lang="en-US" dirty="0"/>
              <a:t>Cognitive Science:</a:t>
            </a:r>
          </a:p>
          <a:p>
            <a:pPr lvl="0"/>
            <a:r>
              <a:rPr lang="en-US" sz="2800" dirty="0"/>
              <a:t>Behavioral Science</a:t>
            </a:r>
          </a:p>
          <a:p>
            <a:r>
              <a:rPr lang="en-US" sz="2800" dirty="0"/>
              <a:t>Cognitive Neuroscience</a:t>
            </a:r>
          </a:p>
          <a:p>
            <a:r>
              <a:rPr lang="en-US" sz="2800" dirty="0"/>
              <a:t>Entrepreneurship studies</a:t>
            </a:r>
          </a:p>
          <a:p>
            <a:r>
              <a:rPr lang="en-US" sz="2800" dirty="0"/>
              <a:t>Electroencephalogram (EEG)</a:t>
            </a:r>
          </a:p>
          <a:p>
            <a:r>
              <a:rPr lang="en-US" sz="2800" dirty="0"/>
              <a:t>Functional Magnetic Resonance Imaging (FMRI)</a:t>
            </a:r>
          </a:p>
          <a:p>
            <a:r>
              <a:rPr lang="en-US" sz="2800" dirty="0"/>
              <a:t>Eye tracking</a:t>
            </a:r>
          </a:p>
          <a:p>
            <a:r>
              <a:rPr lang="en-US" sz="2800" dirty="0"/>
              <a:t>Galvanic Skin Response </a:t>
            </a:r>
          </a:p>
          <a:p>
            <a:endParaRPr lang="en-US" dirty="0"/>
          </a:p>
        </p:txBody>
      </p:sp>
      <p:sp>
        <p:nvSpPr>
          <p:cNvPr id="4" name="Slide Number Placeholder 3">
            <a:extLst>
              <a:ext uri="{FF2B5EF4-FFF2-40B4-BE49-F238E27FC236}">
                <a16:creationId xmlns:a16="http://schemas.microsoft.com/office/drawing/2014/main" id="{9DEE696C-F178-8B62-D23A-2A008009012F}"/>
              </a:ext>
            </a:extLst>
          </p:cNvPr>
          <p:cNvSpPr>
            <a:spLocks noGrp="1"/>
          </p:cNvSpPr>
          <p:nvPr>
            <p:ph type="sldNum" sz="quarter" idx="12"/>
          </p:nvPr>
        </p:nvSpPr>
        <p:spPr/>
        <p:txBody>
          <a:bodyPr/>
          <a:lstStyle/>
          <a:p>
            <a:fld id="{3C4770D5-7DCA-41C6-8961-56F420B33D7D}" type="slidenum">
              <a:rPr lang="en-US" smtClean="0"/>
              <a:t>2</a:t>
            </a:fld>
            <a:endParaRPr lang="en-US"/>
          </a:p>
        </p:txBody>
      </p:sp>
    </p:spTree>
    <p:extLst>
      <p:ext uri="{BB962C8B-B14F-4D97-AF65-F5344CB8AC3E}">
        <p14:creationId xmlns:p14="http://schemas.microsoft.com/office/powerpoint/2010/main" val="685880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10C68-7176-5A0E-C013-BA55C752A71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0185E92F-C224-92DD-6714-BD83F4FAF8B3}"/>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781D8-A2B0-3CB3-78C4-0C8FD30CF01B}"/>
              </a:ext>
            </a:extLst>
          </p:cNvPr>
          <p:cNvSpPr>
            <a:spLocks noGrp="1"/>
          </p:cNvSpPr>
          <p:nvPr>
            <p:ph type="title"/>
          </p:nvPr>
        </p:nvSpPr>
        <p:spPr>
          <a:xfrm>
            <a:off x="838200" y="18411"/>
            <a:ext cx="10515600" cy="1289275"/>
          </a:xfrm>
        </p:spPr>
        <p:txBody>
          <a:bodyPr/>
          <a:lstStyle/>
          <a:p>
            <a:r>
              <a:rPr lang="en-US" b="1" dirty="0"/>
              <a:t>PRISMA Retrieval </a:t>
            </a:r>
          </a:p>
        </p:txBody>
      </p:sp>
      <p:sp>
        <p:nvSpPr>
          <p:cNvPr id="3" name="Slide Number Placeholder 2">
            <a:extLst>
              <a:ext uri="{FF2B5EF4-FFF2-40B4-BE49-F238E27FC236}">
                <a16:creationId xmlns:a16="http://schemas.microsoft.com/office/drawing/2014/main" id="{B17A9791-26FC-8E54-6B3C-08C9AE558C3C}"/>
              </a:ext>
            </a:extLst>
          </p:cNvPr>
          <p:cNvSpPr>
            <a:spLocks noGrp="1"/>
          </p:cNvSpPr>
          <p:nvPr>
            <p:ph type="sldNum" sz="quarter" idx="12"/>
          </p:nvPr>
        </p:nvSpPr>
        <p:spPr/>
        <p:txBody>
          <a:bodyPr/>
          <a:lstStyle/>
          <a:p>
            <a:fld id="{3C4770D5-7DCA-41C6-8961-56F420B33D7D}" type="slidenum">
              <a:rPr lang="en-US" smtClean="0"/>
              <a:t>20</a:t>
            </a:fld>
            <a:endParaRPr lang="en-US"/>
          </a:p>
        </p:txBody>
      </p:sp>
      <p:grpSp>
        <p:nvGrpSpPr>
          <p:cNvPr id="14" name="Group 13">
            <a:extLst>
              <a:ext uri="{FF2B5EF4-FFF2-40B4-BE49-F238E27FC236}">
                <a16:creationId xmlns:a16="http://schemas.microsoft.com/office/drawing/2014/main" id="{17DEC24E-B763-990B-5866-E012E4317AA3}"/>
              </a:ext>
            </a:extLst>
          </p:cNvPr>
          <p:cNvGrpSpPr/>
          <p:nvPr/>
        </p:nvGrpSpPr>
        <p:grpSpPr>
          <a:xfrm>
            <a:off x="10359343" y="-28411"/>
            <a:ext cx="1735238" cy="1287518"/>
            <a:chOff x="10394067" y="-7201"/>
            <a:chExt cx="1735238" cy="1287518"/>
          </a:xfrm>
        </p:grpSpPr>
        <p:pic>
          <p:nvPicPr>
            <p:cNvPr id="11" name="Picture 10">
              <a:extLst>
                <a:ext uri="{FF2B5EF4-FFF2-40B4-BE49-F238E27FC236}">
                  <a16:creationId xmlns:a16="http://schemas.microsoft.com/office/drawing/2014/main" id="{F1D1E005-7175-594E-8630-A7D3D94C2F5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10936" t="4272" r="7647" b="33146"/>
            <a:stretch/>
          </p:blipFill>
          <p:spPr>
            <a:xfrm>
              <a:off x="10578296" y="-7201"/>
              <a:ext cx="1551008" cy="1192193"/>
            </a:xfrm>
            <a:prstGeom prst="rect">
              <a:avLst/>
            </a:prstGeom>
          </p:spPr>
        </p:pic>
        <p:sp>
          <p:nvSpPr>
            <p:cNvPr id="13" name="TextBox 12">
              <a:extLst>
                <a:ext uri="{FF2B5EF4-FFF2-40B4-BE49-F238E27FC236}">
                  <a16:creationId xmlns:a16="http://schemas.microsoft.com/office/drawing/2014/main" id="{654B532D-BDE7-640D-4CE3-319A3908CF05}"/>
                </a:ext>
              </a:extLst>
            </p:cNvPr>
            <p:cNvSpPr txBox="1"/>
            <p:nvPr/>
          </p:nvSpPr>
          <p:spPr>
            <a:xfrm>
              <a:off x="10394067" y="1003318"/>
              <a:ext cx="1735238" cy="276999"/>
            </a:xfrm>
            <a:prstGeom prst="rect">
              <a:avLst/>
            </a:prstGeom>
            <a:noFill/>
          </p:spPr>
          <p:txBody>
            <a:bodyPr wrap="square">
              <a:spAutoFit/>
            </a:bodyPr>
            <a:lstStyle/>
            <a:p>
              <a:r>
                <a:rPr lang="en-US" sz="1200" b="1" dirty="0" err="1"/>
                <a:t>Neuroentrepreneurship</a:t>
              </a:r>
              <a:endParaRPr lang="en-US" sz="1200" b="1" dirty="0"/>
            </a:p>
          </p:txBody>
        </p:sp>
      </p:grpSp>
      <p:sp>
        <p:nvSpPr>
          <p:cNvPr id="4" name="TextBox 3">
            <a:extLst>
              <a:ext uri="{FF2B5EF4-FFF2-40B4-BE49-F238E27FC236}">
                <a16:creationId xmlns:a16="http://schemas.microsoft.com/office/drawing/2014/main" id="{2B7E9C02-4AEA-02A3-22AC-DC0B876EAEB0}"/>
              </a:ext>
            </a:extLst>
          </p:cNvPr>
          <p:cNvSpPr txBox="1"/>
          <p:nvPr/>
        </p:nvSpPr>
        <p:spPr>
          <a:xfrm>
            <a:off x="838200" y="949151"/>
            <a:ext cx="7564582" cy="369332"/>
          </a:xfrm>
          <a:prstGeom prst="rect">
            <a:avLst/>
          </a:prstGeom>
          <a:noFill/>
        </p:spPr>
        <p:txBody>
          <a:bodyPr wrap="square" rtlCol="0">
            <a:spAutoFit/>
          </a:bodyPr>
          <a:lstStyle/>
          <a:p>
            <a:r>
              <a:rPr lang="en-US" dirty="0"/>
              <a:t>Cognitive Brain Mapping (CBM) with </a:t>
            </a:r>
            <a:r>
              <a:rPr lang="en-US" sz="1800" kern="1200" dirty="0">
                <a:solidFill>
                  <a:schemeClr val="dk1"/>
                </a:solidFill>
                <a:effectLst/>
                <a:latin typeface="+mn-lt"/>
                <a:ea typeface="+mn-ea"/>
                <a:cs typeface="+mn-cs"/>
              </a:rPr>
              <a:t>EEG Reading</a:t>
            </a:r>
            <a:endParaRPr lang="en-US" dirty="0"/>
          </a:p>
        </p:txBody>
      </p:sp>
      <p:pic>
        <p:nvPicPr>
          <p:cNvPr id="6" name="Picture 5">
            <a:extLst>
              <a:ext uri="{FF2B5EF4-FFF2-40B4-BE49-F238E27FC236}">
                <a16:creationId xmlns:a16="http://schemas.microsoft.com/office/drawing/2014/main" id="{932F755F-3B0D-4B10-9C1C-30D0941EE965}"/>
              </a:ext>
            </a:extLst>
          </p:cNvPr>
          <p:cNvPicPr>
            <a:picLocks noChangeAspect="1"/>
          </p:cNvPicPr>
          <p:nvPr/>
        </p:nvPicPr>
        <p:blipFill>
          <a:blip r:embed="rId4"/>
          <a:stretch>
            <a:fillRect/>
          </a:stretch>
        </p:blipFill>
        <p:spPr>
          <a:xfrm>
            <a:off x="1465693" y="1399628"/>
            <a:ext cx="3021040" cy="2470407"/>
          </a:xfrm>
          <a:prstGeom prst="rect">
            <a:avLst/>
          </a:prstGeom>
        </p:spPr>
      </p:pic>
      <p:pic>
        <p:nvPicPr>
          <p:cNvPr id="8" name="Picture 7">
            <a:extLst>
              <a:ext uri="{FF2B5EF4-FFF2-40B4-BE49-F238E27FC236}">
                <a16:creationId xmlns:a16="http://schemas.microsoft.com/office/drawing/2014/main" id="{2E01C0A2-BDA8-C02B-C387-B9341B42F783}"/>
              </a:ext>
            </a:extLst>
          </p:cNvPr>
          <p:cNvPicPr>
            <a:picLocks noChangeAspect="1"/>
          </p:cNvPicPr>
          <p:nvPr/>
        </p:nvPicPr>
        <p:blipFill rotWithShape="1">
          <a:blip r:embed="rId5"/>
          <a:srcRect t="12128"/>
          <a:stretch/>
        </p:blipFill>
        <p:spPr>
          <a:xfrm>
            <a:off x="1022752" y="3951180"/>
            <a:ext cx="3597739" cy="1981341"/>
          </a:xfrm>
          <a:prstGeom prst="rect">
            <a:avLst/>
          </a:prstGeom>
        </p:spPr>
      </p:pic>
      <p:pic>
        <p:nvPicPr>
          <p:cNvPr id="17" name="Picture 16">
            <a:extLst>
              <a:ext uri="{FF2B5EF4-FFF2-40B4-BE49-F238E27FC236}">
                <a16:creationId xmlns:a16="http://schemas.microsoft.com/office/drawing/2014/main" id="{76DA892D-DE2A-1201-39D2-323E1D7149C9}"/>
              </a:ext>
            </a:extLst>
          </p:cNvPr>
          <p:cNvPicPr>
            <a:picLocks noChangeAspect="1"/>
          </p:cNvPicPr>
          <p:nvPr/>
        </p:nvPicPr>
        <p:blipFill>
          <a:blip r:embed="rId6"/>
          <a:stretch>
            <a:fillRect/>
          </a:stretch>
        </p:blipFill>
        <p:spPr>
          <a:xfrm>
            <a:off x="6582494" y="1447531"/>
            <a:ext cx="5296359" cy="2065199"/>
          </a:xfrm>
          <a:prstGeom prst="rect">
            <a:avLst/>
          </a:prstGeom>
        </p:spPr>
      </p:pic>
      <p:pic>
        <p:nvPicPr>
          <p:cNvPr id="19" name="Picture 18">
            <a:extLst>
              <a:ext uri="{FF2B5EF4-FFF2-40B4-BE49-F238E27FC236}">
                <a16:creationId xmlns:a16="http://schemas.microsoft.com/office/drawing/2014/main" id="{F8E01C6C-58ED-1855-A3E8-DE51809AEA3E}"/>
              </a:ext>
            </a:extLst>
          </p:cNvPr>
          <p:cNvPicPr>
            <a:picLocks noChangeAspect="1"/>
          </p:cNvPicPr>
          <p:nvPr/>
        </p:nvPicPr>
        <p:blipFill>
          <a:blip r:embed="rId7"/>
          <a:stretch>
            <a:fillRect/>
          </a:stretch>
        </p:blipFill>
        <p:spPr>
          <a:xfrm>
            <a:off x="6544390" y="3701154"/>
            <a:ext cx="5372566" cy="2309060"/>
          </a:xfrm>
          <a:prstGeom prst="rect">
            <a:avLst/>
          </a:prstGeom>
        </p:spPr>
      </p:pic>
      <p:sp>
        <p:nvSpPr>
          <p:cNvPr id="21" name="Arrow: Right 20">
            <a:extLst>
              <a:ext uri="{FF2B5EF4-FFF2-40B4-BE49-F238E27FC236}">
                <a16:creationId xmlns:a16="http://schemas.microsoft.com/office/drawing/2014/main" id="{0869E9F1-191E-3B5F-12C1-DC12455AC2D8}"/>
              </a:ext>
            </a:extLst>
          </p:cNvPr>
          <p:cNvSpPr/>
          <p:nvPr/>
        </p:nvSpPr>
        <p:spPr>
          <a:xfrm>
            <a:off x="4810052" y="3258498"/>
            <a:ext cx="1610590" cy="6296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92A452D-745D-3E5F-2850-9C64FF35F3F8}"/>
              </a:ext>
            </a:extLst>
          </p:cNvPr>
          <p:cNvSpPr txBox="1"/>
          <p:nvPr/>
        </p:nvSpPr>
        <p:spPr>
          <a:xfrm>
            <a:off x="321180" y="5908849"/>
            <a:ext cx="6099462" cy="646331"/>
          </a:xfrm>
          <a:prstGeom prst="rect">
            <a:avLst/>
          </a:prstGeom>
          <a:noFill/>
        </p:spPr>
        <p:txBody>
          <a:bodyPr wrap="square">
            <a:spAutoFit/>
          </a:bodyPr>
          <a:lstStyle/>
          <a:p>
            <a:r>
              <a:rPr lang="en-US" sz="1800" kern="1200" dirty="0">
                <a:solidFill>
                  <a:schemeClr val="dk1"/>
                </a:solidFill>
                <a:effectLst/>
                <a:latin typeface="+mn-lt"/>
                <a:ea typeface="+mn-ea"/>
                <a:cs typeface="+mn-cs"/>
              </a:rPr>
              <a:t>Source: (Zaro et al., 2016</a:t>
            </a:r>
            <a:r>
              <a:rPr lang="en-US" dirty="0">
                <a:solidFill>
                  <a:schemeClr val="dk1"/>
                </a:solidFill>
              </a:rPr>
              <a:t> )</a:t>
            </a:r>
          </a:p>
          <a:p>
            <a:endParaRPr lang="en-US" dirty="0"/>
          </a:p>
        </p:txBody>
      </p:sp>
    </p:spTree>
    <p:extLst>
      <p:ext uri="{BB962C8B-B14F-4D97-AF65-F5344CB8AC3E}">
        <p14:creationId xmlns:p14="http://schemas.microsoft.com/office/powerpoint/2010/main" val="4081843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66D9-60C6-A060-4240-33852564819A}"/>
              </a:ext>
            </a:extLst>
          </p:cNvPr>
          <p:cNvSpPr>
            <a:spLocks noGrp="1"/>
          </p:cNvSpPr>
          <p:nvPr>
            <p:ph type="title"/>
          </p:nvPr>
        </p:nvSpPr>
        <p:spPr>
          <a:xfrm>
            <a:off x="484909" y="-150771"/>
            <a:ext cx="11067588" cy="1325563"/>
          </a:xfrm>
        </p:spPr>
        <p:txBody>
          <a:bodyPr>
            <a:normAutofit/>
          </a:bodyPr>
          <a:lstStyle/>
          <a:p>
            <a:r>
              <a:rPr lang="en-US" sz="3800" b="1" dirty="0"/>
              <a:t>FMRI Investigation of the Balloon Analog Risk Task (BART)</a:t>
            </a:r>
          </a:p>
        </p:txBody>
      </p:sp>
      <p:sp>
        <p:nvSpPr>
          <p:cNvPr id="5" name="Rectangle 4">
            <a:extLst>
              <a:ext uri="{FF2B5EF4-FFF2-40B4-BE49-F238E27FC236}">
                <a16:creationId xmlns:a16="http://schemas.microsoft.com/office/drawing/2014/main" id="{95237122-D4DF-5EC4-8070-A175673E339D}"/>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21BB16E-23ED-AEE3-A6D9-A1CA07EEFF39}"/>
              </a:ext>
            </a:extLst>
          </p:cNvPr>
          <p:cNvSpPr>
            <a:spLocks noGrp="1"/>
          </p:cNvSpPr>
          <p:nvPr>
            <p:ph type="sldNum" sz="quarter" idx="12"/>
          </p:nvPr>
        </p:nvSpPr>
        <p:spPr/>
        <p:txBody>
          <a:bodyPr/>
          <a:lstStyle/>
          <a:p>
            <a:fld id="{3C4770D5-7DCA-41C6-8961-56F420B33D7D}" type="slidenum">
              <a:rPr lang="en-US" smtClean="0"/>
              <a:t>21</a:t>
            </a:fld>
            <a:endParaRPr lang="en-US"/>
          </a:p>
        </p:txBody>
      </p:sp>
      <p:pic>
        <p:nvPicPr>
          <p:cNvPr id="12" name="Picture 11">
            <a:extLst>
              <a:ext uri="{FF2B5EF4-FFF2-40B4-BE49-F238E27FC236}">
                <a16:creationId xmlns:a16="http://schemas.microsoft.com/office/drawing/2014/main" id="{81ECB5BF-373A-A641-190B-9CD6D2094EA5}"/>
              </a:ext>
            </a:extLst>
          </p:cNvPr>
          <p:cNvPicPr>
            <a:picLocks noChangeAspect="1"/>
          </p:cNvPicPr>
          <p:nvPr/>
        </p:nvPicPr>
        <p:blipFill>
          <a:blip r:embed="rId2"/>
          <a:stretch>
            <a:fillRect/>
          </a:stretch>
        </p:blipFill>
        <p:spPr>
          <a:xfrm>
            <a:off x="6319286" y="929424"/>
            <a:ext cx="4913287" cy="4604452"/>
          </a:xfrm>
          <a:prstGeom prst="rect">
            <a:avLst/>
          </a:prstGeom>
        </p:spPr>
      </p:pic>
      <p:pic>
        <p:nvPicPr>
          <p:cNvPr id="14" name="Picture 13">
            <a:extLst>
              <a:ext uri="{FF2B5EF4-FFF2-40B4-BE49-F238E27FC236}">
                <a16:creationId xmlns:a16="http://schemas.microsoft.com/office/drawing/2014/main" id="{4A7DAF79-606A-CEBB-050E-6BC27481E9CC}"/>
              </a:ext>
            </a:extLst>
          </p:cNvPr>
          <p:cNvPicPr>
            <a:picLocks noChangeAspect="1"/>
          </p:cNvPicPr>
          <p:nvPr/>
        </p:nvPicPr>
        <p:blipFill>
          <a:blip r:embed="rId3"/>
          <a:stretch>
            <a:fillRect/>
          </a:stretch>
        </p:blipFill>
        <p:spPr>
          <a:xfrm>
            <a:off x="484908" y="987392"/>
            <a:ext cx="5387807" cy="2283114"/>
          </a:xfrm>
          <a:prstGeom prst="rect">
            <a:avLst/>
          </a:prstGeom>
        </p:spPr>
      </p:pic>
      <p:pic>
        <p:nvPicPr>
          <p:cNvPr id="16" name="Picture 15">
            <a:extLst>
              <a:ext uri="{FF2B5EF4-FFF2-40B4-BE49-F238E27FC236}">
                <a16:creationId xmlns:a16="http://schemas.microsoft.com/office/drawing/2014/main" id="{1DBB4C1E-C21E-5880-ABD4-7B2A3AD3A34C}"/>
              </a:ext>
            </a:extLst>
          </p:cNvPr>
          <p:cNvPicPr>
            <a:picLocks noChangeAspect="1"/>
          </p:cNvPicPr>
          <p:nvPr/>
        </p:nvPicPr>
        <p:blipFill>
          <a:blip r:embed="rId4"/>
          <a:stretch>
            <a:fillRect/>
          </a:stretch>
        </p:blipFill>
        <p:spPr>
          <a:xfrm>
            <a:off x="454082" y="3346540"/>
            <a:ext cx="5380186" cy="2592986"/>
          </a:xfrm>
          <a:prstGeom prst="rect">
            <a:avLst/>
          </a:prstGeom>
        </p:spPr>
      </p:pic>
      <p:sp>
        <p:nvSpPr>
          <p:cNvPr id="18" name="TextBox 17">
            <a:extLst>
              <a:ext uri="{FF2B5EF4-FFF2-40B4-BE49-F238E27FC236}">
                <a16:creationId xmlns:a16="http://schemas.microsoft.com/office/drawing/2014/main" id="{03F09955-3614-80FD-2B38-FAAE5997697A}"/>
              </a:ext>
            </a:extLst>
          </p:cNvPr>
          <p:cNvSpPr txBox="1"/>
          <p:nvPr/>
        </p:nvSpPr>
        <p:spPr>
          <a:xfrm>
            <a:off x="7559386" y="5758074"/>
            <a:ext cx="6099462" cy="374077"/>
          </a:xfrm>
          <a:prstGeom prst="rect">
            <a:avLst/>
          </a:prstGeom>
          <a:noFill/>
        </p:spPr>
        <p:txBody>
          <a:bodyPr wrap="square">
            <a:spAutoFit/>
          </a:bodyPr>
          <a:lstStyle/>
          <a:p>
            <a:pPr marL="0" marR="0">
              <a:lnSpc>
                <a:spcPct val="107000"/>
              </a:lnSpc>
              <a:spcBef>
                <a:spcPts val="0"/>
              </a:spcBef>
              <a:spcAft>
                <a:spcPts val="800"/>
              </a:spcAft>
            </a:pPr>
            <a:r>
              <a:rPr lang="en-US" kern="1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Source: </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Schonberg et al., 2012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3090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E867E-C867-A654-565C-5C12D14558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EA5276-8FB2-B6B3-3A39-188F26F1A0E3}"/>
              </a:ext>
            </a:extLst>
          </p:cNvPr>
          <p:cNvSpPr>
            <a:spLocks noGrp="1"/>
          </p:cNvSpPr>
          <p:nvPr>
            <p:ph type="title"/>
          </p:nvPr>
        </p:nvSpPr>
        <p:spPr>
          <a:xfrm>
            <a:off x="484909" y="-150771"/>
            <a:ext cx="11067588" cy="1325563"/>
          </a:xfrm>
        </p:spPr>
        <p:txBody>
          <a:bodyPr>
            <a:normAutofit/>
          </a:bodyPr>
          <a:lstStyle/>
          <a:p>
            <a:r>
              <a:rPr lang="en-US" sz="4000" b="1" dirty="0"/>
              <a:t>Effects of price dynamics on eye movements</a:t>
            </a:r>
          </a:p>
        </p:txBody>
      </p:sp>
      <p:sp>
        <p:nvSpPr>
          <p:cNvPr id="5" name="Rectangle 4">
            <a:extLst>
              <a:ext uri="{FF2B5EF4-FFF2-40B4-BE49-F238E27FC236}">
                <a16:creationId xmlns:a16="http://schemas.microsoft.com/office/drawing/2014/main" id="{E32DC3CE-D9BF-2091-160B-EEF95C012FFA}"/>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3C8DDB9-5A6B-47E4-3E07-E779D831150D}"/>
              </a:ext>
            </a:extLst>
          </p:cNvPr>
          <p:cNvSpPr>
            <a:spLocks noGrp="1"/>
          </p:cNvSpPr>
          <p:nvPr>
            <p:ph type="sldNum" sz="quarter" idx="12"/>
          </p:nvPr>
        </p:nvSpPr>
        <p:spPr/>
        <p:txBody>
          <a:bodyPr/>
          <a:lstStyle/>
          <a:p>
            <a:fld id="{3C4770D5-7DCA-41C6-8961-56F420B33D7D}" type="slidenum">
              <a:rPr lang="en-US" smtClean="0"/>
              <a:t>22</a:t>
            </a:fld>
            <a:endParaRPr lang="en-US"/>
          </a:p>
        </p:txBody>
      </p:sp>
      <p:sp>
        <p:nvSpPr>
          <p:cNvPr id="18" name="TextBox 17">
            <a:extLst>
              <a:ext uri="{FF2B5EF4-FFF2-40B4-BE49-F238E27FC236}">
                <a16:creationId xmlns:a16="http://schemas.microsoft.com/office/drawing/2014/main" id="{84F52612-A48B-04AD-8714-CDE151E55DC0}"/>
              </a:ext>
            </a:extLst>
          </p:cNvPr>
          <p:cNvSpPr txBox="1"/>
          <p:nvPr/>
        </p:nvSpPr>
        <p:spPr>
          <a:xfrm>
            <a:off x="7410096" y="5448501"/>
            <a:ext cx="6099462" cy="374077"/>
          </a:xfrm>
          <a:prstGeom prst="rect">
            <a:avLst/>
          </a:prstGeom>
          <a:noFill/>
        </p:spPr>
        <p:txBody>
          <a:bodyPr wrap="square">
            <a:spAutoFit/>
          </a:bodyPr>
          <a:lstStyle/>
          <a:p>
            <a:pPr marL="0" marR="0">
              <a:lnSpc>
                <a:spcPct val="107000"/>
              </a:lnSpc>
              <a:spcBef>
                <a:spcPts val="0"/>
              </a:spcBef>
              <a:spcAft>
                <a:spcPts val="800"/>
              </a:spcAft>
            </a:pPr>
            <a:r>
              <a:rPr lang="en-US" kern="1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Source: </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Schonberg et al., 2012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FC39E2F-FE9B-E0FB-3542-111A0A1F7130}"/>
              </a:ext>
            </a:extLst>
          </p:cNvPr>
          <p:cNvPicPr>
            <a:picLocks noChangeAspect="1"/>
          </p:cNvPicPr>
          <p:nvPr/>
        </p:nvPicPr>
        <p:blipFill>
          <a:blip r:embed="rId2"/>
          <a:stretch>
            <a:fillRect/>
          </a:stretch>
        </p:blipFill>
        <p:spPr>
          <a:xfrm>
            <a:off x="882099" y="1003447"/>
            <a:ext cx="4785775" cy="5128704"/>
          </a:xfrm>
          <a:prstGeom prst="rect">
            <a:avLst/>
          </a:prstGeom>
        </p:spPr>
      </p:pic>
      <p:sp>
        <p:nvSpPr>
          <p:cNvPr id="7" name="TextBox 6">
            <a:extLst>
              <a:ext uri="{FF2B5EF4-FFF2-40B4-BE49-F238E27FC236}">
                <a16:creationId xmlns:a16="http://schemas.microsoft.com/office/drawing/2014/main" id="{6C980D24-43D8-26C5-C539-40A68EA8E2FA}"/>
              </a:ext>
            </a:extLst>
          </p:cNvPr>
          <p:cNvSpPr txBox="1"/>
          <p:nvPr/>
        </p:nvSpPr>
        <p:spPr>
          <a:xfrm>
            <a:off x="6161948" y="1163626"/>
            <a:ext cx="4635219" cy="461665"/>
          </a:xfrm>
          <a:prstGeom prst="rect">
            <a:avLst/>
          </a:prstGeom>
          <a:noFill/>
        </p:spPr>
        <p:txBody>
          <a:bodyPr wrap="square" rtlCol="0">
            <a:spAutoFit/>
          </a:bodyPr>
          <a:lstStyle/>
          <a:p>
            <a:r>
              <a:rPr lang="en-US" sz="2400" dirty="0"/>
              <a:t>Trading behavior Vs Eye movement </a:t>
            </a:r>
          </a:p>
        </p:txBody>
      </p:sp>
      <p:sp>
        <p:nvSpPr>
          <p:cNvPr id="9" name="TextBox 8">
            <a:extLst>
              <a:ext uri="{FF2B5EF4-FFF2-40B4-BE49-F238E27FC236}">
                <a16:creationId xmlns:a16="http://schemas.microsoft.com/office/drawing/2014/main" id="{CA3141BF-E656-6851-4A52-3C09817555D9}"/>
              </a:ext>
            </a:extLst>
          </p:cNvPr>
          <p:cNvSpPr txBox="1"/>
          <p:nvPr/>
        </p:nvSpPr>
        <p:spPr>
          <a:xfrm>
            <a:off x="5767637" y="1775408"/>
            <a:ext cx="5685926" cy="3139321"/>
          </a:xfrm>
          <a:prstGeom prst="rect">
            <a:avLst/>
          </a:prstGeom>
          <a:noFill/>
        </p:spPr>
        <p:txBody>
          <a:bodyPr wrap="square">
            <a:spAutoFit/>
          </a:bodyPr>
          <a:lstStyle/>
          <a:p>
            <a:pPr algn="just">
              <a:buFont typeface="+mj-lt"/>
              <a:buAutoNum type="arabicPeriod"/>
            </a:pPr>
            <a:r>
              <a:rPr lang="en-US" b="1" i="0" dirty="0">
                <a:solidFill>
                  <a:srgbClr val="0D0D0D"/>
                </a:solidFill>
                <a:effectLst/>
                <a:latin typeface="Söhne"/>
              </a:rPr>
              <a:t>Trading Session Dynamics:</a:t>
            </a:r>
            <a:endParaRPr lang="en-US" b="0" i="0" dirty="0">
              <a:solidFill>
                <a:srgbClr val="0D0D0D"/>
              </a:solidFill>
              <a:effectLst/>
              <a:latin typeface="Söhne"/>
            </a:endParaRPr>
          </a:p>
          <a:p>
            <a:pPr marL="742950" lvl="1" indent="-285750" algn="just">
              <a:buFont typeface="+mj-lt"/>
              <a:buAutoNum type="arabicPeriod"/>
            </a:pPr>
            <a:r>
              <a:rPr lang="en-US" b="0" i="0" dirty="0">
                <a:solidFill>
                  <a:srgbClr val="0D0D0D"/>
                </a:solidFill>
                <a:effectLst/>
                <a:latin typeface="Söhne"/>
              </a:rPr>
              <a:t>Arousal quickly rises, subsides before market peak, and spikes during crashes.</a:t>
            </a:r>
          </a:p>
          <a:p>
            <a:pPr marL="742950" lvl="1" indent="-285750" algn="just">
              <a:buFont typeface="+mj-lt"/>
              <a:buAutoNum type="arabicPeriod"/>
            </a:pPr>
            <a:r>
              <a:rPr lang="en-US" b="0" i="0" dirty="0">
                <a:solidFill>
                  <a:srgbClr val="0D0D0D"/>
                </a:solidFill>
                <a:effectLst/>
                <a:latin typeface="Söhne"/>
              </a:rPr>
              <a:t>Disengagement and lack of attention steadily increase with the market, peaking post-crash.</a:t>
            </a:r>
          </a:p>
          <a:p>
            <a:pPr algn="just">
              <a:buFont typeface="+mj-lt"/>
              <a:buAutoNum type="arabicPeriod"/>
            </a:pPr>
            <a:r>
              <a:rPr lang="en-US" b="1" i="0" dirty="0">
                <a:solidFill>
                  <a:srgbClr val="0D0D0D"/>
                </a:solidFill>
                <a:effectLst/>
                <a:latin typeface="Söhne"/>
              </a:rPr>
              <a:t>Decision-Making Sub-Period:</a:t>
            </a:r>
            <a:endParaRPr lang="en-US" b="0" i="0" dirty="0">
              <a:solidFill>
                <a:srgbClr val="0D0D0D"/>
              </a:solidFill>
              <a:effectLst/>
              <a:latin typeface="Söhne"/>
            </a:endParaRPr>
          </a:p>
          <a:p>
            <a:pPr marL="742950" lvl="1" indent="-285750" algn="just">
              <a:buFont typeface="+mj-lt"/>
              <a:buAutoNum type="arabicPeriod"/>
            </a:pPr>
            <a:r>
              <a:rPr lang="en-US" b="0" i="0" dirty="0">
                <a:solidFill>
                  <a:srgbClr val="0D0D0D"/>
                </a:solidFill>
                <a:effectLst/>
                <a:latin typeface="Söhne"/>
              </a:rPr>
              <a:t>Arousal and disengagement spike similarly during decision-making.</a:t>
            </a:r>
          </a:p>
          <a:p>
            <a:pPr marL="742950" lvl="1" indent="-285750" algn="just">
              <a:buFont typeface="+mj-lt"/>
              <a:buAutoNum type="arabicPeriod"/>
            </a:pPr>
            <a:r>
              <a:rPr lang="en-US" b="0" i="0" dirty="0">
                <a:solidFill>
                  <a:srgbClr val="0D0D0D"/>
                </a:solidFill>
                <a:effectLst/>
                <a:latin typeface="Söhne"/>
              </a:rPr>
              <a:t>Attention increases with market growth.</a:t>
            </a:r>
          </a:p>
          <a:p>
            <a:pPr marL="742950" lvl="1" indent="-285750" algn="just">
              <a:buFont typeface="+mj-lt"/>
              <a:buAutoNum type="arabicPeriod"/>
            </a:pPr>
            <a:r>
              <a:rPr lang="en-US" b="0" i="0" dirty="0">
                <a:solidFill>
                  <a:srgbClr val="0D0D0D"/>
                </a:solidFill>
                <a:effectLst/>
                <a:latin typeface="Söhne"/>
              </a:rPr>
              <a:t>Subjects focus more on the center when making trading decisions.</a:t>
            </a:r>
          </a:p>
        </p:txBody>
      </p:sp>
    </p:spTree>
    <p:extLst>
      <p:ext uri="{BB962C8B-B14F-4D97-AF65-F5344CB8AC3E}">
        <p14:creationId xmlns:p14="http://schemas.microsoft.com/office/powerpoint/2010/main" val="2745717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634FBE-292F-3D0A-5270-1C151B021A3F}"/>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AD958-C275-929C-946D-BACCE1A7147E}"/>
              </a:ext>
            </a:extLst>
          </p:cNvPr>
          <p:cNvSpPr>
            <a:spLocks noGrp="1"/>
          </p:cNvSpPr>
          <p:nvPr>
            <p:ph type="title"/>
          </p:nvPr>
        </p:nvSpPr>
        <p:spPr>
          <a:xfrm>
            <a:off x="838200" y="0"/>
            <a:ext cx="10515600" cy="1113004"/>
          </a:xfrm>
        </p:spPr>
        <p:txBody>
          <a:bodyPr/>
          <a:lstStyle/>
          <a:p>
            <a:r>
              <a:rPr lang="en-US" b="1" dirty="0"/>
              <a:t>Conclusion</a:t>
            </a:r>
          </a:p>
        </p:txBody>
      </p:sp>
      <p:sp>
        <p:nvSpPr>
          <p:cNvPr id="3" name="Slide Number Placeholder 2">
            <a:extLst>
              <a:ext uri="{FF2B5EF4-FFF2-40B4-BE49-F238E27FC236}">
                <a16:creationId xmlns:a16="http://schemas.microsoft.com/office/drawing/2014/main" id="{E2041D3F-971E-A4FE-5F76-89AEDA95978D}"/>
              </a:ext>
            </a:extLst>
          </p:cNvPr>
          <p:cNvSpPr>
            <a:spLocks noGrp="1"/>
          </p:cNvSpPr>
          <p:nvPr>
            <p:ph type="sldNum" sz="quarter" idx="12"/>
          </p:nvPr>
        </p:nvSpPr>
        <p:spPr>
          <a:xfrm>
            <a:off x="8238931" y="5894950"/>
            <a:ext cx="2743200" cy="365125"/>
          </a:xfrm>
        </p:spPr>
        <p:txBody>
          <a:bodyPr/>
          <a:lstStyle/>
          <a:p>
            <a:fld id="{3C4770D5-7DCA-41C6-8961-56F420B33D7D}" type="slidenum">
              <a:rPr lang="en-US" smtClean="0"/>
              <a:t>23</a:t>
            </a:fld>
            <a:endParaRPr lang="en-US" dirty="0"/>
          </a:p>
        </p:txBody>
      </p:sp>
      <p:pic>
        <p:nvPicPr>
          <p:cNvPr id="5" name="Picture 4">
            <a:extLst>
              <a:ext uri="{FF2B5EF4-FFF2-40B4-BE49-F238E27FC236}">
                <a16:creationId xmlns:a16="http://schemas.microsoft.com/office/drawing/2014/main" id="{C3960ECC-8370-A950-754A-F9BA583F1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152" y="783860"/>
            <a:ext cx="11111696" cy="4767765"/>
          </a:xfrm>
          <a:prstGeom prst="rect">
            <a:avLst/>
          </a:prstGeom>
        </p:spPr>
      </p:pic>
      <p:sp>
        <p:nvSpPr>
          <p:cNvPr id="4" name="TextBox 3">
            <a:extLst>
              <a:ext uri="{FF2B5EF4-FFF2-40B4-BE49-F238E27FC236}">
                <a16:creationId xmlns:a16="http://schemas.microsoft.com/office/drawing/2014/main" id="{E8EA0192-DABA-AF21-A2DD-B2E1CC1F4374}"/>
              </a:ext>
            </a:extLst>
          </p:cNvPr>
          <p:cNvSpPr txBox="1"/>
          <p:nvPr/>
        </p:nvSpPr>
        <p:spPr>
          <a:xfrm>
            <a:off x="7882969" y="5966153"/>
            <a:ext cx="2184761" cy="369332"/>
          </a:xfrm>
          <a:prstGeom prst="rect">
            <a:avLst/>
          </a:prstGeom>
          <a:noFill/>
        </p:spPr>
        <p:txBody>
          <a:bodyPr wrap="square" rtlCol="0">
            <a:spAutoFit/>
          </a:bodyPr>
          <a:lstStyle/>
          <a:p>
            <a:r>
              <a:rPr lang="en-US" dirty="0"/>
              <a:t>Source: Authors</a:t>
            </a:r>
          </a:p>
        </p:txBody>
      </p:sp>
    </p:spTree>
    <p:extLst>
      <p:ext uri="{BB962C8B-B14F-4D97-AF65-F5344CB8AC3E}">
        <p14:creationId xmlns:p14="http://schemas.microsoft.com/office/powerpoint/2010/main" val="1851117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99EBFE-2C20-01C1-BF12-65402AD9E81D}"/>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0D65D-BDC6-7F6D-C02D-07046C4AE898}"/>
              </a:ext>
            </a:extLst>
          </p:cNvPr>
          <p:cNvSpPr>
            <a:spLocks noGrp="1"/>
          </p:cNvSpPr>
          <p:nvPr>
            <p:ph type="title"/>
          </p:nvPr>
        </p:nvSpPr>
        <p:spPr>
          <a:xfrm>
            <a:off x="838200" y="18411"/>
            <a:ext cx="10515600" cy="1325563"/>
          </a:xfrm>
        </p:spPr>
        <p:txBody>
          <a:bodyPr/>
          <a:lstStyle/>
          <a:p>
            <a:r>
              <a:rPr lang="en-US" b="1" dirty="0"/>
              <a:t>Introduction</a:t>
            </a:r>
          </a:p>
        </p:txBody>
      </p:sp>
      <p:graphicFrame>
        <p:nvGraphicFramePr>
          <p:cNvPr id="4" name="Content Placeholder 3">
            <a:extLst>
              <a:ext uri="{FF2B5EF4-FFF2-40B4-BE49-F238E27FC236}">
                <a16:creationId xmlns:a16="http://schemas.microsoft.com/office/drawing/2014/main" id="{9DCDE31A-9525-4198-D462-E3F646538ACC}"/>
              </a:ext>
            </a:extLst>
          </p:cNvPr>
          <p:cNvGraphicFramePr>
            <a:graphicFrameLocks noGrp="1"/>
          </p:cNvGraphicFramePr>
          <p:nvPr>
            <p:ph idx="1"/>
            <p:extLst>
              <p:ext uri="{D42A27DB-BD31-4B8C-83A1-F6EECF244321}">
                <p14:modId xmlns:p14="http://schemas.microsoft.com/office/powerpoint/2010/main" val="2583191713"/>
              </p:ext>
            </p:extLst>
          </p:nvPr>
        </p:nvGraphicFramePr>
        <p:xfrm>
          <a:off x="838200" y="1024325"/>
          <a:ext cx="10515600" cy="2865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6F3B070-17FB-FA6A-4FF4-F1A45A5533D2}"/>
              </a:ext>
            </a:extLst>
          </p:cNvPr>
          <p:cNvSpPr/>
          <p:nvPr/>
        </p:nvSpPr>
        <p:spPr>
          <a:xfrm>
            <a:off x="838200" y="4447071"/>
            <a:ext cx="3703320" cy="1421763"/>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An individual with an entrepreneurial mindset can produce value by identifying and seizing opportunities, making decisions with incomplete information, and maintaining flexibility and resilience in sometimes complex and difficult circumstances.</a:t>
            </a:r>
          </a:p>
        </p:txBody>
      </p:sp>
      <p:sp>
        <p:nvSpPr>
          <p:cNvPr id="6" name="Rectangle 5">
            <a:extLst>
              <a:ext uri="{FF2B5EF4-FFF2-40B4-BE49-F238E27FC236}">
                <a16:creationId xmlns:a16="http://schemas.microsoft.com/office/drawing/2014/main" id="{9D82C9B1-4F18-9E69-86F2-A0ACAB7C46C1}"/>
              </a:ext>
            </a:extLst>
          </p:cNvPr>
          <p:cNvSpPr/>
          <p:nvPr/>
        </p:nvSpPr>
        <p:spPr>
          <a:xfrm>
            <a:off x="4881880" y="4447071"/>
            <a:ext cx="6471920" cy="1421763"/>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How decisions are made about the competence and conduct of the entrepreneur. </a:t>
            </a:r>
          </a:p>
        </p:txBody>
      </p:sp>
      <p:sp>
        <p:nvSpPr>
          <p:cNvPr id="7" name="Left Brace 6">
            <a:extLst>
              <a:ext uri="{FF2B5EF4-FFF2-40B4-BE49-F238E27FC236}">
                <a16:creationId xmlns:a16="http://schemas.microsoft.com/office/drawing/2014/main" id="{862B8F97-ADC9-183C-98B7-300DCAC89830}"/>
              </a:ext>
            </a:extLst>
          </p:cNvPr>
          <p:cNvSpPr/>
          <p:nvPr/>
        </p:nvSpPr>
        <p:spPr>
          <a:xfrm rot="16200000">
            <a:off x="2446020" y="2279094"/>
            <a:ext cx="487680" cy="370332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3189DA9B-00FA-4B9E-DA81-21501121437C}"/>
              </a:ext>
            </a:extLst>
          </p:cNvPr>
          <p:cNvSpPr/>
          <p:nvPr/>
        </p:nvSpPr>
        <p:spPr>
          <a:xfrm rot="16200000">
            <a:off x="7874000" y="894794"/>
            <a:ext cx="487680" cy="647192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9E13AC43-00F0-E7C0-4937-173F482B05B0}"/>
              </a:ext>
            </a:extLst>
          </p:cNvPr>
          <p:cNvSpPr txBox="1"/>
          <p:nvPr/>
        </p:nvSpPr>
        <p:spPr>
          <a:xfrm>
            <a:off x="9743440" y="6015991"/>
            <a:ext cx="2133600" cy="338554"/>
          </a:xfrm>
          <a:prstGeom prst="rect">
            <a:avLst/>
          </a:prstGeom>
          <a:noFill/>
        </p:spPr>
        <p:txBody>
          <a:bodyPr wrap="square">
            <a:spAutoFit/>
          </a:bodyPr>
          <a:lstStyle/>
          <a:p>
            <a:r>
              <a:rPr lang="en-US" sz="1600" dirty="0"/>
              <a:t>(Joshua et al.,2021). </a:t>
            </a:r>
          </a:p>
        </p:txBody>
      </p:sp>
      <p:sp>
        <p:nvSpPr>
          <p:cNvPr id="3" name="Slide Number Placeholder 2">
            <a:extLst>
              <a:ext uri="{FF2B5EF4-FFF2-40B4-BE49-F238E27FC236}">
                <a16:creationId xmlns:a16="http://schemas.microsoft.com/office/drawing/2014/main" id="{F3A4149B-A5A1-98F7-78BF-B68EB86AB05F}"/>
              </a:ext>
            </a:extLst>
          </p:cNvPr>
          <p:cNvSpPr>
            <a:spLocks noGrp="1"/>
          </p:cNvSpPr>
          <p:nvPr>
            <p:ph type="sldNum" sz="quarter" idx="12"/>
          </p:nvPr>
        </p:nvSpPr>
        <p:spPr/>
        <p:txBody>
          <a:bodyPr/>
          <a:lstStyle/>
          <a:p>
            <a:fld id="{3C4770D5-7DCA-41C6-8961-56F420B33D7D}" type="slidenum">
              <a:rPr lang="en-US" smtClean="0"/>
              <a:t>3</a:t>
            </a:fld>
            <a:endParaRPr lang="en-US"/>
          </a:p>
        </p:txBody>
      </p:sp>
      <p:grpSp>
        <p:nvGrpSpPr>
          <p:cNvPr id="14" name="Group 13">
            <a:extLst>
              <a:ext uri="{FF2B5EF4-FFF2-40B4-BE49-F238E27FC236}">
                <a16:creationId xmlns:a16="http://schemas.microsoft.com/office/drawing/2014/main" id="{A4190ACA-35CD-03B9-24FA-5053904A7180}"/>
              </a:ext>
            </a:extLst>
          </p:cNvPr>
          <p:cNvGrpSpPr/>
          <p:nvPr/>
        </p:nvGrpSpPr>
        <p:grpSpPr>
          <a:xfrm>
            <a:off x="10359343" y="-28411"/>
            <a:ext cx="1735238" cy="1287518"/>
            <a:chOff x="10394067" y="-7201"/>
            <a:chExt cx="1735238" cy="1287518"/>
          </a:xfrm>
        </p:grpSpPr>
        <p:pic>
          <p:nvPicPr>
            <p:cNvPr id="11" name="Picture 10">
              <a:extLst>
                <a:ext uri="{FF2B5EF4-FFF2-40B4-BE49-F238E27FC236}">
                  <a16:creationId xmlns:a16="http://schemas.microsoft.com/office/drawing/2014/main" id="{7452D4BA-B615-9ABE-4E23-26166E2E012B}"/>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Lst>
            </a:blip>
            <a:srcRect l="10936" t="4272" r="7647" b="33146"/>
            <a:stretch/>
          </p:blipFill>
          <p:spPr>
            <a:xfrm>
              <a:off x="10578296" y="-7201"/>
              <a:ext cx="1551008" cy="1192193"/>
            </a:xfrm>
            <a:prstGeom prst="rect">
              <a:avLst/>
            </a:prstGeom>
          </p:spPr>
        </p:pic>
        <p:sp>
          <p:nvSpPr>
            <p:cNvPr id="13" name="TextBox 12">
              <a:extLst>
                <a:ext uri="{FF2B5EF4-FFF2-40B4-BE49-F238E27FC236}">
                  <a16:creationId xmlns:a16="http://schemas.microsoft.com/office/drawing/2014/main" id="{CFABC9DA-620C-6C86-F03D-D83DE5AA828A}"/>
                </a:ext>
              </a:extLst>
            </p:cNvPr>
            <p:cNvSpPr txBox="1"/>
            <p:nvPr/>
          </p:nvSpPr>
          <p:spPr>
            <a:xfrm>
              <a:off x="10394067" y="1003318"/>
              <a:ext cx="1735238" cy="276999"/>
            </a:xfrm>
            <a:prstGeom prst="rect">
              <a:avLst/>
            </a:prstGeom>
            <a:noFill/>
          </p:spPr>
          <p:txBody>
            <a:bodyPr wrap="square">
              <a:spAutoFit/>
            </a:bodyPr>
            <a:lstStyle/>
            <a:p>
              <a:r>
                <a:rPr lang="en-US" sz="1200" b="1" dirty="0" err="1"/>
                <a:t>Neuroentrepreneurship</a:t>
              </a:r>
              <a:endParaRPr lang="en-US" sz="1200" b="1" dirty="0"/>
            </a:p>
          </p:txBody>
        </p:sp>
      </p:grpSp>
    </p:spTree>
    <p:extLst>
      <p:ext uri="{BB962C8B-B14F-4D97-AF65-F5344CB8AC3E}">
        <p14:creationId xmlns:p14="http://schemas.microsoft.com/office/powerpoint/2010/main" val="9385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2638-69E6-D913-46AA-7EC2741633B4}"/>
              </a:ext>
            </a:extLst>
          </p:cNvPr>
          <p:cNvSpPr>
            <a:spLocks noGrp="1"/>
          </p:cNvSpPr>
          <p:nvPr>
            <p:ph type="title"/>
          </p:nvPr>
        </p:nvSpPr>
        <p:spPr/>
        <p:txBody>
          <a:bodyPr/>
          <a:lstStyle/>
          <a:p>
            <a:r>
              <a:rPr lang="en-US" b="1" dirty="0"/>
              <a:t>Introduction</a:t>
            </a:r>
            <a:endParaRPr lang="en-US" dirty="0"/>
          </a:p>
        </p:txBody>
      </p:sp>
      <p:graphicFrame>
        <p:nvGraphicFramePr>
          <p:cNvPr id="4" name="Content Placeholder 3">
            <a:extLst>
              <a:ext uri="{FF2B5EF4-FFF2-40B4-BE49-F238E27FC236}">
                <a16:creationId xmlns:a16="http://schemas.microsoft.com/office/drawing/2014/main" id="{CA3953FA-8F5B-BD19-1783-45D3048DFB4D}"/>
              </a:ext>
            </a:extLst>
          </p:cNvPr>
          <p:cNvGraphicFramePr>
            <a:graphicFrameLocks noGrp="1"/>
          </p:cNvGraphicFramePr>
          <p:nvPr>
            <p:ph idx="1"/>
            <p:extLst>
              <p:ext uri="{D42A27DB-BD31-4B8C-83A1-F6EECF244321}">
                <p14:modId xmlns:p14="http://schemas.microsoft.com/office/powerpoint/2010/main" val="19374593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BDE1063-8C36-D206-15E9-DF7DAF57A6F5}"/>
              </a:ext>
            </a:extLst>
          </p:cNvPr>
          <p:cNvSpPr txBox="1"/>
          <p:nvPr/>
        </p:nvSpPr>
        <p:spPr>
          <a:xfrm>
            <a:off x="8528858" y="6015991"/>
            <a:ext cx="3348182" cy="338554"/>
          </a:xfrm>
          <a:prstGeom prst="rect">
            <a:avLst/>
          </a:prstGeom>
          <a:noFill/>
        </p:spPr>
        <p:txBody>
          <a:bodyPr wrap="square">
            <a:spAutoFit/>
          </a:bodyPr>
          <a:lstStyle/>
          <a:p>
            <a:r>
              <a:rPr lang="en-US" sz="1600" dirty="0"/>
              <a:t>(Joshua et al.,2021) &amp; </a:t>
            </a:r>
            <a:r>
              <a:rPr lang="en-US" sz="1600" dirty="0" err="1"/>
              <a:t>Korpysa</a:t>
            </a:r>
            <a:r>
              <a:rPr lang="en-US" sz="1600" dirty="0"/>
              <a:t> (2020) </a:t>
            </a:r>
          </a:p>
        </p:txBody>
      </p:sp>
      <p:sp>
        <p:nvSpPr>
          <p:cNvPr id="6" name="Rectangle 5">
            <a:extLst>
              <a:ext uri="{FF2B5EF4-FFF2-40B4-BE49-F238E27FC236}">
                <a16:creationId xmlns:a16="http://schemas.microsoft.com/office/drawing/2014/main" id="{03223EE9-3419-FFB9-8CA3-CF508E5D5EC1}"/>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2A6B751A-4A31-B48E-3A68-24E169C05021}"/>
              </a:ext>
            </a:extLst>
          </p:cNvPr>
          <p:cNvSpPr>
            <a:spLocks noGrp="1"/>
          </p:cNvSpPr>
          <p:nvPr>
            <p:ph type="sldNum" sz="quarter" idx="12"/>
          </p:nvPr>
        </p:nvSpPr>
        <p:spPr/>
        <p:txBody>
          <a:bodyPr/>
          <a:lstStyle/>
          <a:p>
            <a:fld id="{3C4770D5-7DCA-41C6-8961-56F420B33D7D}" type="slidenum">
              <a:rPr lang="en-US" smtClean="0"/>
              <a:t>4</a:t>
            </a:fld>
            <a:endParaRPr lang="en-US"/>
          </a:p>
        </p:txBody>
      </p:sp>
      <p:grpSp>
        <p:nvGrpSpPr>
          <p:cNvPr id="8" name="Group 7">
            <a:extLst>
              <a:ext uri="{FF2B5EF4-FFF2-40B4-BE49-F238E27FC236}">
                <a16:creationId xmlns:a16="http://schemas.microsoft.com/office/drawing/2014/main" id="{DC3B90B9-F8E9-8BEA-3D9B-CC9DAECFA219}"/>
              </a:ext>
            </a:extLst>
          </p:cNvPr>
          <p:cNvGrpSpPr/>
          <p:nvPr/>
        </p:nvGrpSpPr>
        <p:grpSpPr>
          <a:xfrm>
            <a:off x="10359343" y="-28411"/>
            <a:ext cx="1735238" cy="1287518"/>
            <a:chOff x="10394067" y="-7201"/>
            <a:chExt cx="1735238" cy="1287518"/>
          </a:xfrm>
        </p:grpSpPr>
        <p:pic>
          <p:nvPicPr>
            <p:cNvPr id="9" name="Picture 8">
              <a:extLst>
                <a:ext uri="{FF2B5EF4-FFF2-40B4-BE49-F238E27FC236}">
                  <a16:creationId xmlns:a16="http://schemas.microsoft.com/office/drawing/2014/main" id="{332BD119-FB40-B15F-E901-24B4CE084D9B}"/>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Lst>
            </a:blip>
            <a:srcRect l="10936" t="4272" r="7647" b="33146"/>
            <a:stretch/>
          </p:blipFill>
          <p:spPr>
            <a:xfrm>
              <a:off x="10578296" y="-7201"/>
              <a:ext cx="1551008" cy="1192193"/>
            </a:xfrm>
            <a:prstGeom prst="rect">
              <a:avLst/>
            </a:prstGeom>
          </p:spPr>
        </p:pic>
        <p:sp>
          <p:nvSpPr>
            <p:cNvPr id="10" name="TextBox 9">
              <a:extLst>
                <a:ext uri="{FF2B5EF4-FFF2-40B4-BE49-F238E27FC236}">
                  <a16:creationId xmlns:a16="http://schemas.microsoft.com/office/drawing/2014/main" id="{4FAF8DE2-2C52-33E7-A0D3-EE35E2822735}"/>
                </a:ext>
              </a:extLst>
            </p:cNvPr>
            <p:cNvSpPr txBox="1"/>
            <p:nvPr/>
          </p:nvSpPr>
          <p:spPr>
            <a:xfrm>
              <a:off x="10394067" y="1003318"/>
              <a:ext cx="1735238" cy="276999"/>
            </a:xfrm>
            <a:prstGeom prst="rect">
              <a:avLst/>
            </a:prstGeom>
            <a:noFill/>
          </p:spPr>
          <p:txBody>
            <a:bodyPr wrap="square">
              <a:spAutoFit/>
            </a:bodyPr>
            <a:lstStyle/>
            <a:p>
              <a:r>
                <a:rPr lang="en-US" sz="1200" b="1" dirty="0" err="1"/>
                <a:t>Neuroentrepreneurship</a:t>
              </a:r>
              <a:endParaRPr lang="en-US" sz="1200" b="1" dirty="0"/>
            </a:p>
          </p:txBody>
        </p:sp>
      </p:grpSp>
    </p:spTree>
    <p:extLst>
      <p:ext uri="{BB962C8B-B14F-4D97-AF65-F5344CB8AC3E}">
        <p14:creationId xmlns:p14="http://schemas.microsoft.com/office/powerpoint/2010/main" val="167024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A460-EE72-A9A6-29C7-B20DB77F1D84}"/>
              </a:ext>
            </a:extLst>
          </p:cNvPr>
          <p:cNvSpPr>
            <a:spLocks noGrp="1"/>
          </p:cNvSpPr>
          <p:nvPr>
            <p:ph type="title"/>
          </p:nvPr>
        </p:nvSpPr>
        <p:spPr/>
        <p:txBody>
          <a:bodyPr/>
          <a:lstStyle/>
          <a:p>
            <a:r>
              <a:rPr lang="en-US" dirty="0"/>
              <a:t>Theorizing the concept of </a:t>
            </a:r>
            <a:r>
              <a:rPr lang="en-US" dirty="0" err="1"/>
              <a:t>neuroentreprenership</a:t>
            </a:r>
            <a:endParaRPr lang="en-US" dirty="0"/>
          </a:p>
        </p:txBody>
      </p:sp>
      <p:sp>
        <p:nvSpPr>
          <p:cNvPr id="5" name="Rectangle 4">
            <a:extLst>
              <a:ext uri="{FF2B5EF4-FFF2-40B4-BE49-F238E27FC236}">
                <a16:creationId xmlns:a16="http://schemas.microsoft.com/office/drawing/2014/main" id="{C4FEB040-70BE-C554-E653-BFAE79E6247E}"/>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62A2B1D8-9CCD-D207-67DA-9A4929C24C7C}"/>
              </a:ext>
            </a:extLst>
          </p:cNvPr>
          <p:cNvSpPr>
            <a:spLocks noGrp="1"/>
          </p:cNvSpPr>
          <p:nvPr>
            <p:ph type="sldNum" sz="quarter" idx="12"/>
          </p:nvPr>
        </p:nvSpPr>
        <p:spPr/>
        <p:txBody>
          <a:bodyPr/>
          <a:lstStyle/>
          <a:p>
            <a:fld id="{3C4770D5-7DCA-41C6-8961-56F420B33D7D}" type="slidenum">
              <a:rPr lang="en-US" smtClean="0"/>
              <a:t>5</a:t>
            </a:fld>
            <a:endParaRPr lang="en-US"/>
          </a:p>
        </p:txBody>
      </p:sp>
      <p:pic>
        <p:nvPicPr>
          <p:cNvPr id="9" name="Picture 8">
            <a:extLst>
              <a:ext uri="{FF2B5EF4-FFF2-40B4-BE49-F238E27FC236}">
                <a16:creationId xmlns:a16="http://schemas.microsoft.com/office/drawing/2014/main" id="{1A94D254-21A9-F1D7-9E85-3A48ADBB53F2}"/>
              </a:ext>
            </a:extLst>
          </p:cNvPr>
          <p:cNvPicPr>
            <a:picLocks noChangeAspect="1"/>
          </p:cNvPicPr>
          <p:nvPr/>
        </p:nvPicPr>
        <p:blipFill>
          <a:blip r:embed="rId2"/>
          <a:stretch>
            <a:fillRect/>
          </a:stretch>
        </p:blipFill>
        <p:spPr>
          <a:xfrm>
            <a:off x="0" y="1932972"/>
            <a:ext cx="12192000" cy="4499412"/>
          </a:xfrm>
          <a:prstGeom prst="rect">
            <a:avLst/>
          </a:prstGeom>
        </p:spPr>
      </p:pic>
    </p:spTree>
    <p:extLst>
      <p:ext uri="{BB962C8B-B14F-4D97-AF65-F5344CB8AC3E}">
        <p14:creationId xmlns:p14="http://schemas.microsoft.com/office/powerpoint/2010/main" val="368616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FDDC-5069-8EA0-1E61-CE57459C7345}"/>
              </a:ext>
            </a:extLst>
          </p:cNvPr>
          <p:cNvSpPr>
            <a:spLocks noGrp="1"/>
          </p:cNvSpPr>
          <p:nvPr>
            <p:ph type="title"/>
          </p:nvPr>
        </p:nvSpPr>
        <p:spPr/>
        <p:txBody>
          <a:bodyPr/>
          <a:lstStyle/>
          <a:p>
            <a:r>
              <a:rPr lang="en-US" dirty="0"/>
              <a:t>Research Problem</a:t>
            </a:r>
          </a:p>
        </p:txBody>
      </p:sp>
      <p:sp>
        <p:nvSpPr>
          <p:cNvPr id="5" name="Rectangle 4">
            <a:extLst>
              <a:ext uri="{FF2B5EF4-FFF2-40B4-BE49-F238E27FC236}">
                <a16:creationId xmlns:a16="http://schemas.microsoft.com/office/drawing/2014/main" id="{81988E12-C701-2AEF-BD95-B835E692CA9D}"/>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AEA6DFC-8955-2366-D2C5-10B925064729}"/>
              </a:ext>
            </a:extLst>
          </p:cNvPr>
          <p:cNvSpPr>
            <a:spLocks noGrp="1"/>
          </p:cNvSpPr>
          <p:nvPr>
            <p:ph type="sldNum" sz="quarter" idx="12"/>
          </p:nvPr>
        </p:nvSpPr>
        <p:spPr/>
        <p:txBody>
          <a:bodyPr/>
          <a:lstStyle/>
          <a:p>
            <a:fld id="{3C4770D5-7DCA-41C6-8961-56F420B33D7D}" type="slidenum">
              <a:rPr lang="en-US" smtClean="0"/>
              <a:t>6</a:t>
            </a:fld>
            <a:endParaRPr lang="en-US"/>
          </a:p>
        </p:txBody>
      </p:sp>
      <p:sp>
        <p:nvSpPr>
          <p:cNvPr id="8" name="Content Placeholder 7">
            <a:extLst>
              <a:ext uri="{FF2B5EF4-FFF2-40B4-BE49-F238E27FC236}">
                <a16:creationId xmlns:a16="http://schemas.microsoft.com/office/drawing/2014/main" id="{43070ACC-13B3-DA5D-7D49-1F12435A3F79}"/>
              </a:ext>
            </a:extLst>
          </p:cNvPr>
          <p:cNvSpPr>
            <a:spLocks noGrp="1"/>
          </p:cNvSpPr>
          <p:nvPr>
            <p:ph idx="1"/>
          </p:nvPr>
        </p:nvSpPr>
        <p:spPr/>
        <p:txBody>
          <a:bodyPr/>
          <a:lstStyle/>
          <a:p>
            <a:pPr marL="0" indent="0" algn="ctr">
              <a:buNone/>
            </a:pPr>
            <a:r>
              <a:rPr lang="en-US" b="1" dirty="0">
                <a:solidFill>
                  <a:srgbClr val="FF0000"/>
                </a:solidFill>
              </a:rPr>
              <a:t>“through” approach to entrepreneurial education”</a:t>
            </a:r>
          </a:p>
          <a:p>
            <a:pPr marL="0" indent="0">
              <a:buNone/>
            </a:pPr>
            <a:endParaRPr lang="en-US" dirty="0"/>
          </a:p>
        </p:txBody>
      </p:sp>
    </p:spTree>
    <p:extLst>
      <p:ext uri="{BB962C8B-B14F-4D97-AF65-F5344CB8AC3E}">
        <p14:creationId xmlns:p14="http://schemas.microsoft.com/office/powerpoint/2010/main" val="123858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703C-9404-AD26-E57E-6900BF12F7DE}"/>
              </a:ext>
            </a:extLst>
          </p:cNvPr>
          <p:cNvSpPr>
            <a:spLocks noGrp="1"/>
          </p:cNvSpPr>
          <p:nvPr>
            <p:ph type="title"/>
          </p:nvPr>
        </p:nvSpPr>
        <p:spPr/>
        <p:txBody>
          <a:bodyPr/>
          <a:lstStyle/>
          <a:p>
            <a:r>
              <a:rPr lang="en-US" dirty="0"/>
              <a:t>Research Objective</a:t>
            </a:r>
          </a:p>
        </p:txBody>
      </p:sp>
      <p:graphicFrame>
        <p:nvGraphicFramePr>
          <p:cNvPr id="4" name="Content Placeholder 3">
            <a:extLst>
              <a:ext uri="{FF2B5EF4-FFF2-40B4-BE49-F238E27FC236}">
                <a16:creationId xmlns:a16="http://schemas.microsoft.com/office/drawing/2014/main" id="{501784EB-AFAC-1231-BB96-8A9710154BC7}"/>
              </a:ext>
            </a:extLst>
          </p:cNvPr>
          <p:cNvGraphicFramePr>
            <a:graphicFrameLocks noGrp="1"/>
          </p:cNvGraphicFramePr>
          <p:nvPr>
            <p:ph idx="1"/>
            <p:extLst>
              <p:ext uri="{D42A27DB-BD31-4B8C-83A1-F6EECF244321}">
                <p14:modId xmlns:p14="http://schemas.microsoft.com/office/powerpoint/2010/main" val="39518324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8B8972B-B341-2260-188E-BBED6714F2B5}"/>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FE2F1A2-84BA-9411-9FED-F237F0D94524}"/>
              </a:ext>
            </a:extLst>
          </p:cNvPr>
          <p:cNvSpPr>
            <a:spLocks noGrp="1"/>
          </p:cNvSpPr>
          <p:nvPr>
            <p:ph type="sldNum" sz="quarter" idx="12"/>
          </p:nvPr>
        </p:nvSpPr>
        <p:spPr/>
        <p:txBody>
          <a:bodyPr/>
          <a:lstStyle/>
          <a:p>
            <a:fld id="{3C4770D5-7DCA-41C6-8961-56F420B33D7D}" type="slidenum">
              <a:rPr lang="en-US" smtClean="0"/>
              <a:t>7</a:t>
            </a:fld>
            <a:endParaRPr lang="en-US"/>
          </a:p>
        </p:txBody>
      </p:sp>
    </p:spTree>
    <p:extLst>
      <p:ext uri="{BB962C8B-B14F-4D97-AF65-F5344CB8AC3E}">
        <p14:creationId xmlns:p14="http://schemas.microsoft.com/office/powerpoint/2010/main" val="320550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9E54-728E-9914-A880-27597D170B3F}"/>
              </a:ext>
            </a:extLst>
          </p:cNvPr>
          <p:cNvSpPr>
            <a:spLocks noGrp="1"/>
          </p:cNvSpPr>
          <p:nvPr>
            <p:ph type="title"/>
          </p:nvPr>
        </p:nvSpPr>
        <p:spPr/>
        <p:txBody>
          <a:bodyPr/>
          <a:lstStyle/>
          <a:p>
            <a:r>
              <a:rPr lang="en-US" dirty="0"/>
              <a:t>Objective (Cont.)</a:t>
            </a:r>
          </a:p>
        </p:txBody>
      </p:sp>
      <p:sp>
        <p:nvSpPr>
          <p:cNvPr id="4" name="Rectangle: Rounded Corners 3">
            <a:extLst>
              <a:ext uri="{FF2B5EF4-FFF2-40B4-BE49-F238E27FC236}">
                <a16:creationId xmlns:a16="http://schemas.microsoft.com/office/drawing/2014/main" id="{85440F9A-AE14-2CCB-0A6A-C2457C6343DD}"/>
              </a:ext>
            </a:extLst>
          </p:cNvPr>
          <p:cNvSpPr/>
          <p:nvPr/>
        </p:nvSpPr>
        <p:spPr>
          <a:xfrm>
            <a:off x="1330960" y="2875280"/>
            <a:ext cx="2357120" cy="20726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Variables Affect to Entrepreneurial Mindset</a:t>
            </a:r>
          </a:p>
        </p:txBody>
      </p:sp>
      <p:sp>
        <p:nvSpPr>
          <p:cNvPr id="5" name="Rectangle: Rounded Corners 4">
            <a:extLst>
              <a:ext uri="{FF2B5EF4-FFF2-40B4-BE49-F238E27FC236}">
                <a16:creationId xmlns:a16="http://schemas.microsoft.com/office/drawing/2014/main" id="{085C730E-F0F1-4E7F-381F-98253320F183}"/>
              </a:ext>
            </a:extLst>
          </p:cNvPr>
          <p:cNvSpPr/>
          <p:nvPr/>
        </p:nvSpPr>
        <p:spPr>
          <a:xfrm>
            <a:off x="8351520" y="2875280"/>
            <a:ext cx="2357120" cy="20726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Mind Set of Nascent Entrepreneur</a:t>
            </a:r>
          </a:p>
        </p:txBody>
      </p:sp>
      <p:sp>
        <p:nvSpPr>
          <p:cNvPr id="6" name="Arrow: Right 5">
            <a:extLst>
              <a:ext uri="{FF2B5EF4-FFF2-40B4-BE49-F238E27FC236}">
                <a16:creationId xmlns:a16="http://schemas.microsoft.com/office/drawing/2014/main" id="{C7CCE64C-A96C-8BEA-173B-15F812C82057}"/>
              </a:ext>
            </a:extLst>
          </p:cNvPr>
          <p:cNvSpPr/>
          <p:nvPr/>
        </p:nvSpPr>
        <p:spPr>
          <a:xfrm>
            <a:off x="4064000" y="3111500"/>
            <a:ext cx="3820160" cy="1600200"/>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Through the Systematic Revie on Neuroentrepreneurship </a:t>
            </a:r>
          </a:p>
        </p:txBody>
      </p:sp>
      <p:sp>
        <p:nvSpPr>
          <p:cNvPr id="7" name="Rectangle 6">
            <a:extLst>
              <a:ext uri="{FF2B5EF4-FFF2-40B4-BE49-F238E27FC236}">
                <a16:creationId xmlns:a16="http://schemas.microsoft.com/office/drawing/2014/main" id="{8DCDEA34-E40A-D476-19FC-22D7F8129396}"/>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976CEB94-25E3-0160-6932-FB8E042C5AC7}"/>
              </a:ext>
            </a:extLst>
          </p:cNvPr>
          <p:cNvSpPr>
            <a:spLocks noGrp="1"/>
          </p:cNvSpPr>
          <p:nvPr>
            <p:ph type="sldNum" sz="quarter" idx="12"/>
          </p:nvPr>
        </p:nvSpPr>
        <p:spPr/>
        <p:txBody>
          <a:bodyPr/>
          <a:lstStyle/>
          <a:p>
            <a:fld id="{3C4770D5-7DCA-41C6-8961-56F420B33D7D}" type="slidenum">
              <a:rPr lang="en-US" smtClean="0"/>
              <a:t>8</a:t>
            </a:fld>
            <a:endParaRPr lang="en-US"/>
          </a:p>
        </p:txBody>
      </p:sp>
    </p:spTree>
    <p:extLst>
      <p:ext uri="{BB962C8B-B14F-4D97-AF65-F5344CB8AC3E}">
        <p14:creationId xmlns:p14="http://schemas.microsoft.com/office/powerpoint/2010/main" val="3334246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2358-1BBC-B4DC-B7E3-4A3850E05C03}"/>
              </a:ext>
            </a:extLst>
          </p:cNvPr>
          <p:cNvSpPr>
            <a:spLocks noGrp="1"/>
          </p:cNvSpPr>
          <p:nvPr>
            <p:ph type="title"/>
          </p:nvPr>
        </p:nvSpPr>
        <p:spPr>
          <a:xfrm>
            <a:off x="838200" y="125672"/>
            <a:ext cx="10515600" cy="1325563"/>
          </a:xfrm>
        </p:spPr>
        <p:txBody>
          <a:bodyPr/>
          <a:lstStyle/>
          <a:p>
            <a:r>
              <a:rPr lang="en-US" dirty="0"/>
              <a:t>Literature Review</a:t>
            </a:r>
          </a:p>
        </p:txBody>
      </p:sp>
      <p:sp>
        <p:nvSpPr>
          <p:cNvPr id="5" name="Rectangle 4">
            <a:extLst>
              <a:ext uri="{FF2B5EF4-FFF2-40B4-BE49-F238E27FC236}">
                <a16:creationId xmlns:a16="http://schemas.microsoft.com/office/drawing/2014/main" id="{4912690B-52D3-22F1-76BA-DF322D43332A}"/>
              </a:ext>
            </a:extLst>
          </p:cNvPr>
          <p:cNvSpPr/>
          <p:nvPr/>
        </p:nvSpPr>
        <p:spPr>
          <a:xfrm>
            <a:off x="0" y="6432384"/>
            <a:ext cx="12192000" cy="425616"/>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F677228-0EBC-7E55-B049-35247E0B788B}"/>
              </a:ext>
            </a:extLst>
          </p:cNvPr>
          <p:cNvSpPr>
            <a:spLocks noGrp="1"/>
          </p:cNvSpPr>
          <p:nvPr>
            <p:ph type="sldNum" sz="quarter" idx="12"/>
          </p:nvPr>
        </p:nvSpPr>
        <p:spPr/>
        <p:txBody>
          <a:bodyPr/>
          <a:lstStyle/>
          <a:p>
            <a:fld id="{3C4770D5-7DCA-41C6-8961-56F420B33D7D}" type="slidenum">
              <a:rPr lang="en-US" smtClean="0"/>
              <a:t>9</a:t>
            </a:fld>
            <a:endParaRPr lang="en-US"/>
          </a:p>
        </p:txBody>
      </p:sp>
      <p:sp>
        <p:nvSpPr>
          <p:cNvPr id="18" name="Content Placeholder 17">
            <a:extLst>
              <a:ext uri="{FF2B5EF4-FFF2-40B4-BE49-F238E27FC236}">
                <a16:creationId xmlns:a16="http://schemas.microsoft.com/office/drawing/2014/main" id="{273972DC-473C-0B46-05BA-D18CD6F80D54}"/>
              </a:ext>
            </a:extLst>
          </p:cNvPr>
          <p:cNvSpPr>
            <a:spLocks noGrp="1"/>
          </p:cNvSpPr>
          <p:nvPr>
            <p:ph idx="1"/>
          </p:nvPr>
        </p:nvSpPr>
        <p:spPr>
          <a:xfrm>
            <a:off x="838200" y="1527269"/>
            <a:ext cx="10515600" cy="4649694"/>
          </a:xfrm>
        </p:spPr>
        <p:txBody>
          <a:bodyPr>
            <a:normAutofit fontScale="92500" lnSpcReduction="20000"/>
          </a:bodyPr>
          <a:lstStyle/>
          <a:p>
            <a:pPr marL="0" indent="0">
              <a:buNone/>
            </a:pPr>
            <a:r>
              <a:rPr lang="en-US" b="1" u="sng" dirty="0"/>
              <a:t>Heterodox Perspective on Entrepreneurship</a:t>
            </a:r>
          </a:p>
          <a:p>
            <a:r>
              <a:rPr lang="en-US" dirty="0"/>
              <a:t>Entrepreneurship and region are significant academic topics with cultural implications globally (Smith et al., 2019).</a:t>
            </a:r>
          </a:p>
          <a:p>
            <a:r>
              <a:rPr lang="en-US" dirty="0"/>
              <a:t>Pew Research Centre (2015) highlights that 80% of the world's population practices various religions, influencing beliefs and traditions.</a:t>
            </a:r>
          </a:p>
          <a:p>
            <a:r>
              <a:rPr lang="en-US" dirty="0"/>
              <a:t>Smith et al. (2019) emphasize the profound impact of social systems on entrepreneurship worldwide.</a:t>
            </a:r>
          </a:p>
          <a:p>
            <a:r>
              <a:rPr lang="en-US" dirty="0"/>
              <a:t>Religion is viewed as both an embarrassing incident and a commercial aspiration with holy responsibilities (Longman, 2008).</a:t>
            </a:r>
          </a:p>
          <a:p>
            <a:r>
              <a:rPr lang="en-US" dirty="0" err="1"/>
              <a:t>Sigalow</a:t>
            </a:r>
            <a:r>
              <a:rPr lang="en-US" dirty="0"/>
              <a:t> (2016) suggests integrating personal beliefs and moral values into entrepreneurship, combining religion and business.</a:t>
            </a:r>
          </a:p>
          <a:p>
            <a:r>
              <a:rPr lang="en-US" dirty="0" err="1"/>
              <a:t>Pidduck</a:t>
            </a:r>
            <a:r>
              <a:rPr lang="en-US" dirty="0"/>
              <a:t> and Tucker (2022) propose mindful heterodoxy through religious beliefs, creating complexity in the intersection of religion and business.</a:t>
            </a:r>
          </a:p>
        </p:txBody>
      </p:sp>
    </p:spTree>
    <p:extLst>
      <p:ext uri="{BB962C8B-B14F-4D97-AF65-F5344CB8AC3E}">
        <p14:creationId xmlns:p14="http://schemas.microsoft.com/office/powerpoint/2010/main" val="3170720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TotalTime>
  <Words>1272</Words>
  <Application>Microsoft Office PowerPoint</Application>
  <PresentationFormat>Widescreen</PresentationFormat>
  <Paragraphs>156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vt:lpstr>
      <vt:lpstr>Calibri  </vt:lpstr>
      <vt:lpstr>Calibri Light</vt:lpstr>
      <vt:lpstr>Söhne</vt:lpstr>
      <vt:lpstr>Times New Roman</vt:lpstr>
      <vt:lpstr>Office Theme</vt:lpstr>
      <vt:lpstr>A PRISMA Review on the Paradigm Shift in Neuroentrepreneurship Education across Asian Developing Countries: Visualization and Analysis</vt:lpstr>
      <vt:lpstr>Concept Clarification</vt:lpstr>
      <vt:lpstr>Introduction</vt:lpstr>
      <vt:lpstr>Introduction</vt:lpstr>
      <vt:lpstr>Theorizing the concept of neuroentreprenership</vt:lpstr>
      <vt:lpstr>Research Problem</vt:lpstr>
      <vt:lpstr>Research Objective</vt:lpstr>
      <vt:lpstr>Objective (Cont.)</vt:lpstr>
      <vt:lpstr>Literature Review</vt:lpstr>
      <vt:lpstr>Literature Review</vt:lpstr>
      <vt:lpstr>Literature Review</vt:lpstr>
      <vt:lpstr>Literature Review</vt:lpstr>
      <vt:lpstr>Literature Review</vt:lpstr>
      <vt:lpstr>Literature Review</vt:lpstr>
      <vt:lpstr>Methodology</vt:lpstr>
      <vt:lpstr>Methodology</vt:lpstr>
      <vt:lpstr>Methodology</vt:lpstr>
      <vt:lpstr>PRISMA Retrieval </vt:lpstr>
      <vt:lpstr>Entrepreneurial Behavior </vt:lpstr>
      <vt:lpstr>PRISMA Retrieval </vt:lpstr>
      <vt:lpstr>FMRI Investigation of the Balloon Analog Risk Task (BART)</vt:lpstr>
      <vt:lpstr>Effects of price dynamics on eye movements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Systematic Review on Nascent Undergraduate Entrepreneur’s Mindset with the New Paradigm Shift of Neuroentrepreneurship in Sri Lanka.</dc:title>
  <dc:creator>TASHIL FERNANDO</dc:creator>
  <cp:lastModifiedBy>Mithursan Asokkumar</cp:lastModifiedBy>
  <cp:revision>14</cp:revision>
  <dcterms:created xsi:type="dcterms:W3CDTF">2024-02-03T12:15:55Z</dcterms:created>
  <dcterms:modified xsi:type="dcterms:W3CDTF">2024-02-08T15:38:47Z</dcterms:modified>
</cp:coreProperties>
</file>