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8" r:id="rId9"/>
    <p:sldId id="289" r:id="rId10"/>
    <p:sldId id="290" r:id="rId11"/>
    <p:sldId id="292" r:id="rId12"/>
    <p:sldId id="291" r:id="rId13"/>
    <p:sldId id="293" r:id="rId14"/>
    <p:sldId id="302" r:id="rId15"/>
    <p:sldId id="294" r:id="rId16"/>
    <p:sldId id="295" r:id="rId17"/>
    <p:sldId id="296" r:id="rId18"/>
    <p:sldId id="297" r:id="rId19"/>
    <p:sldId id="298" r:id="rId20"/>
    <p:sldId id="299" r:id="rId21"/>
    <p:sldId id="301"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E325"/>
    <a:srgbClr val="FFBF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wnloads\Data%20Analysis_for%20STATA%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Analysis_for STATA (1).xlsx]Sheet2!PivotTable3</c:name>
    <c:fmtId val="-1"/>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b="1" dirty="0"/>
              <a:t>Charity Preference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Sheet2!$A$4:$A$5</c:f>
              <c:strCache>
                <c:ptCount val="2"/>
                <c:pt idx="0">
                  <c:v>Sri Lanka Canser Society</c:v>
                </c:pt>
                <c:pt idx="1">
                  <c:v>Bishop's College PPA</c:v>
                </c:pt>
              </c:strCache>
            </c:strRef>
          </c:cat>
          <c:val>
            <c:numRef>
              <c:f>Sheet2!$B$4:$B$5</c:f>
              <c:numCache>
                <c:formatCode>General</c:formatCode>
                <c:ptCount val="2"/>
                <c:pt idx="0">
                  <c:v>41</c:v>
                </c:pt>
                <c:pt idx="1">
                  <c:v>4</c:v>
                </c:pt>
              </c:numCache>
            </c:numRef>
          </c:val>
          <c:extLst>
            <c:ext xmlns:c16="http://schemas.microsoft.com/office/drawing/2014/chart" uri="{C3380CC4-5D6E-409C-BE32-E72D297353CC}">
              <c16:uniqueId val="{00000000-8FAF-4AFC-805F-028A491468B0}"/>
            </c:ext>
          </c:extLst>
        </c:ser>
        <c:dLbls>
          <c:showLegendKey val="0"/>
          <c:showVal val="0"/>
          <c:showCatName val="0"/>
          <c:showSerName val="0"/>
          <c:showPercent val="0"/>
          <c:showBubbleSize val="0"/>
        </c:dLbls>
        <c:gapWidth val="219"/>
        <c:overlap val="-27"/>
        <c:axId val="213867304"/>
        <c:axId val="213868712"/>
      </c:barChart>
      <c:catAx>
        <c:axId val="213867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3868712"/>
        <c:crosses val="autoZero"/>
        <c:auto val="1"/>
        <c:lblAlgn val="ctr"/>
        <c:lblOffset val="100"/>
        <c:noMultiLvlLbl val="0"/>
      </c:catAx>
      <c:valAx>
        <c:axId val="213868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3867304"/>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Dictator Game</a:t>
            </a:r>
            <a:r>
              <a:rPr lang="en-US" b="1" baseline="0" dirty="0"/>
              <a:t> as a Measure of Pro-sociality</a:t>
            </a:r>
            <a:endParaRPr lang="en-US" b="1" dirty="0"/>
          </a:p>
        </c:rich>
      </c:tx>
      <c:layout>
        <c:manualLayout>
          <c:xMode val="edge"/>
          <c:yMode val="edge"/>
          <c:x val="0.23855838202318791"/>
          <c:y val="2.36689110716767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374377489932733E-2"/>
          <c:y val="0.16421001926782275"/>
          <c:w val="0.91362584101766042"/>
          <c:h val="0.52534439336701411"/>
        </c:manualLayout>
      </c:layout>
      <c:scatterChart>
        <c:scatterStyle val="lineMarker"/>
        <c:varyColors val="0"/>
        <c:ser>
          <c:idx val="0"/>
          <c:order val="0"/>
          <c:tx>
            <c:strRef>
              <c:f>Sheet1!$C$1</c:f>
              <c:strCache>
                <c:ptCount val="1"/>
                <c:pt idx="0">
                  <c:v>Sri Lanka Cancer Society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yVal>
            <c:numRef>
              <c:f>Sheet1!$C$2:$C$46</c:f>
              <c:numCache>
                <c:formatCode>General</c:formatCode>
                <c:ptCount val="45"/>
                <c:pt idx="0">
                  <c:v>10</c:v>
                </c:pt>
                <c:pt idx="1">
                  <c:v>2</c:v>
                </c:pt>
                <c:pt idx="2">
                  <c:v>9</c:v>
                </c:pt>
                <c:pt idx="3">
                  <c:v>8</c:v>
                </c:pt>
                <c:pt idx="4">
                  <c:v>3</c:v>
                </c:pt>
                <c:pt idx="5">
                  <c:v>10</c:v>
                </c:pt>
                <c:pt idx="6">
                  <c:v>7</c:v>
                </c:pt>
                <c:pt idx="7">
                  <c:v>5</c:v>
                </c:pt>
                <c:pt idx="8">
                  <c:v>8</c:v>
                </c:pt>
                <c:pt idx="9">
                  <c:v>7</c:v>
                </c:pt>
                <c:pt idx="10">
                  <c:v>6</c:v>
                </c:pt>
                <c:pt idx="11">
                  <c:v>6</c:v>
                </c:pt>
                <c:pt idx="12">
                  <c:v>8</c:v>
                </c:pt>
                <c:pt idx="13">
                  <c:v>6</c:v>
                </c:pt>
                <c:pt idx="14">
                  <c:v>7</c:v>
                </c:pt>
                <c:pt idx="15">
                  <c:v>7</c:v>
                </c:pt>
                <c:pt idx="16">
                  <c:v>10</c:v>
                </c:pt>
                <c:pt idx="17">
                  <c:v>5</c:v>
                </c:pt>
                <c:pt idx="18">
                  <c:v>8</c:v>
                </c:pt>
                <c:pt idx="19">
                  <c:v>10</c:v>
                </c:pt>
                <c:pt idx="20">
                  <c:v>10</c:v>
                </c:pt>
                <c:pt idx="21">
                  <c:v>7.5</c:v>
                </c:pt>
                <c:pt idx="22">
                  <c:v>10</c:v>
                </c:pt>
                <c:pt idx="23">
                  <c:v>10</c:v>
                </c:pt>
                <c:pt idx="24">
                  <c:v>8</c:v>
                </c:pt>
                <c:pt idx="25">
                  <c:v>8</c:v>
                </c:pt>
                <c:pt idx="26">
                  <c:v>8</c:v>
                </c:pt>
                <c:pt idx="27">
                  <c:v>9</c:v>
                </c:pt>
                <c:pt idx="28">
                  <c:v>7</c:v>
                </c:pt>
                <c:pt idx="29">
                  <c:v>9</c:v>
                </c:pt>
                <c:pt idx="30">
                  <c:v>9</c:v>
                </c:pt>
                <c:pt idx="31">
                  <c:v>8</c:v>
                </c:pt>
                <c:pt idx="32">
                  <c:v>8</c:v>
                </c:pt>
                <c:pt idx="33">
                  <c:v>8</c:v>
                </c:pt>
                <c:pt idx="34">
                  <c:v>8</c:v>
                </c:pt>
                <c:pt idx="35">
                  <c:v>8</c:v>
                </c:pt>
                <c:pt idx="36">
                  <c:v>5</c:v>
                </c:pt>
                <c:pt idx="37">
                  <c:v>5</c:v>
                </c:pt>
                <c:pt idx="38">
                  <c:v>7</c:v>
                </c:pt>
                <c:pt idx="39">
                  <c:v>10</c:v>
                </c:pt>
                <c:pt idx="40">
                  <c:v>4</c:v>
                </c:pt>
                <c:pt idx="41">
                  <c:v>6</c:v>
                </c:pt>
                <c:pt idx="42">
                  <c:v>7</c:v>
                </c:pt>
                <c:pt idx="43">
                  <c:v>8</c:v>
                </c:pt>
                <c:pt idx="44">
                  <c:v>4</c:v>
                </c:pt>
              </c:numCache>
            </c:numRef>
          </c:yVal>
          <c:smooth val="0"/>
          <c:extLst>
            <c:ext xmlns:c16="http://schemas.microsoft.com/office/drawing/2014/chart" uri="{C3380CC4-5D6E-409C-BE32-E72D297353CC}">
              <c16:uniqueId val="{00000001-BBCC-4D02-BB59-488E7A8E5480}"/>
            </c:ext>
          </c:extLst>
        </c:ser>
        <c:ser>
          <c:idx val="1"/>
          <c:order val="1"/>
          <c:tx>
            <c:strRef>
              <c:f>Sheet1!$D$1</c:f>
              <c:strCache>
                <c:ptCount val="1"/>
                <c:pt idx="0">
                  <c:v>Bishops College PPA</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forward val="2"/>
            <c:dispRSqr val="0"/>
            <c:dispEq val="0"/>
          </c:trendline>
          <c:yVal>
            <c:numRef>
              <c:f>Sheet1!$D$2:$D$46</c:f>
              <c:numCache>
                <c:formatCode>General</c:formatCode>
                <c:ptCount val="45"/>
                <c:pt idx="0">
                  <c:v>4</c:v>
                </c:pt>
                <c:pt idx="1">
                  <c:v>9</c:v>
                </c:pt>
                <c:pt idx="2">
                  <c:v>6</c:v>
                </c:pt>
                <c:pt idx="3">
                  <c:v>5</c:v>
                </c:pt>
                <c:pt idx="4">
                  <c:v>4</c:v>
                </c:pt>
                <c:pt idx="5">
                  <c:v>7</c:v>
                </c:pt>
                <c:pt idx="6">
                  <c:v>3</c:v>
                </c:pt>
                <c:pt idx="7">
                  <c:v>5</c:v>
                </c:pt>
                <c:pt idx="8">
                  <c:v>2</c:v>
                </c:pt>
                <c:pt idx="9">
                  <c:v>3</c:v>
                </c:pt>
                <c:pt idx="10">
                  <c:v>4</c:v>
                </c:pt>
                <c:pt idx="11">
                  <c:v>4</c:v>
                </c:pt>
                <c:pt idx="12">
                  <c:v>2</c:v>
                </c:pt>
                <c:pt idx="13">
                  <c:v>8</c:v>
                </c:pt>
                <c:pt idx="14">
                  <c:v>6</c:v>
                </c:pt>
                <c:pt idx="15">
                  <c:v>5</c:v>
                </c:pt>
                <c:pt idx="16">
                  <c:v>5</c:v>
                </c:pt>
                <c:pt idx="17">
                  <c:v>10</c:v>
                </c:pt>
                <c:pt idx="18">
                  <c:v>9</c:v>
                </c:pt>
                <c:pt idx="19">
                  <c:v>10</c:v>
                </c:pt>
                <c:pt idx="20">
                  <c:v>8</c:v>
                </c:pt>
                <c:pt idx="21">
                  <c:v>7.5</c:v>
                </c:pt>
                <c:pt idx="22">
                  <c:v>8</c:v>
                </c:pt>
                <c:pt idx="23">
                  <c:v>10</c:v>
                </c:pt>
                <c:pt idx="24">
                  <c:v>10</c:v>
                </c:pt>
                <c:pt idx="25">
                  <c:v>5</c:v>
                </c:pt>
                <c:pt idx="26">
                  <c:v>4</c:v>
                </c:pt>
                <c:pt idx="27">
                  <c:v>6</c:v>
                </c:pt>
                <c:pt idx="28">
                  <c:v>6</c:v>
                </c:pt>
                <c:pt idx="29">
                  <c:v>8</c:v>
                </c:pt>
                <c:pt idx="30">
                  <c:v>1</c:v>
                </c:pt>
                <c:pt idx="31">
                  <c:v>5</c:v>
                </c:pt>
                <c:pt idx="32">
                  <c:v>7</c:v>
                </c:pt>
                <c:pt idx="33">
                  <c:v>7</c:v>
                </c:pt>
                <c:pt idx="34">
                  <c:v>5</c:v>
                </c:pt>
                <c:pt idx="35">
                  <c:v>5</c:v>
                </c:pt>
                <c:pt idx="36">
                  <c:v>5</c:v>
                </c:pt>
                <c:pt idx="37">
                  <c:v>5</c:v>
                </c:pt>
                <c:pt idx="38">
                  <c:v>5</c:v>
                </c:pt>
                <c:pt idx="39">
                  <c:v>5</c:v>
                </c:pt>
                <c:pt idx="40">
                  <c:v>2</c:v>
                </c:pt>
                <c:pt idx="41">
                  <c:v>4</c:v>
                </c:pt>
                <c:pt idx="42">
                  <c:v>4</c:v>
                </c:pt>
                <c:pt idx="43">
                  <c:v>3</c:v>
                </c:pt>
                <c:pt idx="44">
                  <c:v>8</c:v>
                </c:pt>
              </c:numCache>
            </c:numRef>
          </c:yVal>
          <c:smooth val="0"/>
          <c:extLst>
            <c:ext xmlns:c16="http://schemas.microsoft.com/office/drawing/2014/chart" uri="{C3380CC4-5D6E-409C-BE32-E72D297353CC}">
              <c16:uniqueId val="{00000003-BBCC-4D02-BB59-488E7A8E5480}"/>
            </c:ext>
          </c:extLst>
        </c:ser>
        <c:dLbls>
          <c:showLegendKey val="0"/>
          <c:showVal val="0"/>
          <c:showCatName val="0"/>
          <c:showSerName val="0"/>
          <c:showPercent val="0"/>
          <c:showBubbleSize val="0"/>
        </c:dLbls>
        <c:axId val="213394760"/>
        <c:axId val="213395144"/>
      </c:scatterChart>
      <c:valAx>
        <c:axId val="21339476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95144"/>
        <c:crosses val="autoZero"/>
        <c:crossBetween val="midCat"/>
      </c:valAx>
      <c:valAx>
        <c:axId val="213395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947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25400">
      <a:solidFill>
        <a:schemeClr val="dk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Matched Mission [NEF]</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136482939632549E-2"/>
          <c:y val="0.18400966183574885"/>
          <c:w val="0.90286351706036749"/>
          <c:h val="0.5982445129141466"/>
        </c:manualLayout>
      </c:layout>
      <c:scatterChart>
        <c:scatterStyle val="lineMarker"/>
        <c:varyColors val="0"/>
        <c:ser>
          <c:idx val="0"/>
          <c:order val="0"/>
          <c:tx>
            <c:strRef>
              <c:f>Sheet1!$F$1</c:f>
              <c:strCache>
                <c:ptCount val="1"/>
                <c:pt idx="0">
                  <c:v>Matched Mission [NEF]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yVal>
            <c:numRef>
              <c:f>Sheet1!$F$2:$F$46</c:f>
              <c:numCache>
                <c:formatCode>General</c:formatCode>
                <c:ptCount val="45"/>
                <c:pt idx="0">
                  <c:v>5</c:v>
                </c:pt>
                <c:pt idx="1">
                  <c:v>4</c:v>
                </c:pt>
                <c:pt idx="2">
                  <c:v>3</c:v>
                </c:pt>
                <c:pt idx="3">
                  <c:v>4</c:v>
                </c:pt>
                <c:pt idx="4">
                  <c:v>4</c:v>
                </c:pt>
                <c:pt idx="5">
                  <c:v>4</c:v>
                </c:pt>
                <c:pt idx="6">
                  <c:v>4</c:v>
                </c:pt>
                <c:pt idx="7">
                  <c:v>5</c:v>
                </c:pt>
                <c:pt idx="8">
                  <c:v>4</c:v>
                </c:pt>
                <c:pt idx="9">
                  <c:v>4</c:v>
                </c:pt>
                <c:pt idx="10">
                  <c:v>4</c:v>
                </c:pt>
                <c:pt idx="11">
                  <c:v>4</c:v>
                </c:pt>
                <c:pt idx="12">
                  <c:v>4</c:v>
                </c:pt>
                <c:pt idx="13">
                  <c:v>1</c:v>
                </c:pt>
                <c:pt idx="14">
                  <c:v>3</c:v>
                </c:pt>
                <c:pt idx="15">
                  <c:v>2</c:v>
                </c:pt>
                <c:pt idx="16">
                  <c:v>3</c:v>
                </c:pt>
                <c:pt idx="17">
                  <c:v>5</c:v>
                </c:pt>
                <c:pt idx="18">
                  <c:v>3</c:v>
                </c:pt>
                <c:pt idx="19">
                  <c:v>5</c:v>
                </c:pt>
                <c:pt idx="20">
                  <c:v>5</c:v>
                </c:pt>
                <c:pt idx="21">
                  <c:v>4</c:v>
                </c:pt>
                <c:pt idx="22">
                  <c:v>3</c:v>
                </c:pt>
                <c:pt idx="23">
                  <c:v>3</c:v>
                </c:pt>
                <c:pt idx="24">
                  <c:v>4</c:v>
                </c:pt>
                <c:pt idx="25">
                  <c:v>4</c:v>
                </c:pt>
                <c:pt idx="26">
                  <c:v>3</c:v>
                </c:pt>
                <c:pt idx="27">
                  <c:v>4</c:v>
                </c:pt>
                <c:pt idx="28">
                  <c:v>5</c:v>
                </c:pt>
                <c:pt idx="29">
                  <c:v>4</c:v>
                </c:pt>
                <c:pt idx="30">
                  <c:v>3</c:v>
                </c:pt>
                <c:pt idx="31">
                  <c:v>4</c:v>
                </c:pt>
                <c:pt idx="32">
                  <c:v>5</c:v>
                </c:pt>
                <c:pt idx="33">
                  <c:v>4</c:v>
                </c:pt>
                <c:pt idx="34">
                  <c:v>4</c:v>
                </c:pt>
                <c:pt idx="35">
                  <c:v>3</c:v>
                </c:pt>
                <c:pt idx="36">
                  <c:v>3</c:v>
                </c:pt>
                <c:pt idx="37">
                  <c:v>4</c:v>
                </c:pt>
                <c:pt idx="38">
                  <c:v>3</c:v>
                </c:pt>
                <c:pt idx="39">
                  <c:v>4</c:v>
                </c:pt>
                <c:pt idx="40">
                  <c:v>3</c:v>
                </c:pt>
                <c:pt idx="41">
                  <c:v>4</c:v>
                </c:pt>
                <c:pt idx="42">
                  <c:v>4</c:v>
                </c:pt>
                <c:pt idx="43">
                  <c:v>3</c:v>
                </c:pt>
                <c:pt idx="44">
                  <c:v>4</c:v>
                </c:pt>
              </c:numCache>
            </c:numRef>
          </c:yVal>
          <c:smooth val="0"/>
          <c:extLst>
            <c:ext xmlns:c16="http://schemas.microsoft.com/office/drawing/2014/chart" uri="{C3380CC4-5D6E-409C-BE32-E72D297353CC}">
              <c16:uniqueId val="{00000001-F948-420F-8E1D-FFCE95DAE1C6}"/>
            </c:ext>
          </c:extLst>
        </c:ser>
        <c:dLbls>
          <c:showLegendKey val="0"/>
          <c:showVal val="0"/>
          <c:showCatName val="0"/>
          <c:showSerName val="0"/>
          <c:showPercent val="0"/>
          <c:showBubbleSize val="0"/>
        </c:dLbls>
        <c:axId val="213504976"/>
        <c:axId val="213529656"/>
      </c:scatterChart>
      <c:valAx>
        <c:axId val="21350497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29656"/>
        <c:crosses val="autoZero"/>
        <c:crossBetween val="midCat"/>
      </c:valAx>
      <c:valAx>
        <c:axId val="21352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049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Sheet1!$E$1</c:f>
              <c:strCache>
                <c:ptCount val="1"/>
                <c:pt idx="0">
                  <c:v>Baseline [NEF]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yVal>
            <c:numRef>
              <c:f>Sheet1!$E$2:$E$46</c:f>
              <c:numCache>
                <c:formatCode>General</c:formatCode>
                <c:ptCount val="45"/>
                <c:pt idx="0">
                  <c:v>4</c:v>
                </c:pt>
                <c:pt idx="1">
                  <c:v>4</c:v>
                </c:pt>
                <c:pt idx="2">
                  <c:v>3</c:v>
                </c:pt>
                <c:pt idx="3">
                  <c:v>3</c:v>
                </c:pt>
                <c:pt idx="4">
                  <c:v>3</c:v>
                </c:pt>
                <c:pt idx="5">
                  <c:v>4</c:v>
                </c:pt>
                <c:pt idx="6">
                  <c:v>3</c:v>
                </c:pt>
                <c:pt idx="7">
                  <c:v>5</c:v>
                </c:pt>
                <c:pt idx="8">
                  <c:v>3</c:v>
                </c:pt>
                <c:pt idx="9">
                  <c:v>3</c:v>
                </c:pt>
                <c:pt idx="10">
                  <c:v>3</c:v>
                </c:pt>
                <c:pt idx="11">
                  <c:v>2</c:v>
                </c:pt>
                <c:pt idx="12">
                  <c:v>3</c:v>
                </c:pt>
                <c:pt idx="13">
                  <c:v>4</c:v>
                </c:pt>
                <c:pt idx="14">
                  <c:v>3</c:v>
                </c:pt>
                <c:pt idx="15">
                  <c:v>2</c:v>
                </c:pt>
                <c:pt idx="16">
                  <c:v>2</c:v>
                </c:pt>
                <c:pt idx="17">
                  <c:v>5</c:v>
                </c:pt>
                <c:pt idx="18">
                  <c:v>8</c:v>
                </c:pt>
                <c:pt idx="19">
                  <c:v>5</c:v>
                </c:pt>
                <c:pt idx="20">
                  <c:v>3</c:v>
                </c:pt>
                <c:pt idx="21">
                  <c:v>4</c:v>
                </c:pt>
                <c:pt idx="22">
                  <c:v>4</c:v>
                </c:pt>
                <c:pt idx="23">
                  <c:v>3</c:v>
                </c:pt>
                <c:pt idx="24">
                  <c:v>2</c:v>
                </c:pt>
                <c:pt idx="25">
                  <c:v>3</c:v>
                </c:pt>
                <c:pt idx="26">
                  <c:v>2</c:v>
                </c:pt>
                <c:pt idx="27">
                  <c:v>3</c:v>
                </c:pt>
                <c:pt idx="28">
                  <c:v>4</c:v>
                </c:pt>
                <c:pt idx="29">
                  <c:v>3</c:v>
                </c:pt>
                <c:pt idx="30">
                  <c:v>2</c:v>
                </c:pt>
                <c:pt idx="31">
                  <c:v>3</c:v>
                </c:pt>
                <c:pt idx="32">
                  <c:v>4</c:v>
                </c:pt>
                <c:pt idx="33">
                  <c:v>3</c:v>
                </c:pt>
                <c:pt idx="34">
                  <c:v>2</c:v>
                </c:pt>
                <c:pt idx="35">
                  <c:v>3</c:v>
                </c:pt>
                <c:pt idx="36">
                  <c:v>2</c:v>
                </c:pt>
                <c:pt idx="37">
                  <c:v>2</c:v>
                </c:pt>
                <c:pt idx="38">
                  <c:v>2</c:v>
                </c:pt>
                <c:pt idx="39">
                  <c:v>4</c:v>
                </c:pt>
                <c:pt idx="40">
                  <c:v>3</c:v>
                </c:pt>
                <c:pt idx="41">
                  <c:v>3</c:v>
                </c:pt>
                <c:pt idx="42">
                  <c:v>2</c:v>
                </c:pt>
                <c:pt idx="43">
                  <c:v>4</c:v>
                </c:pt>
                <c:pt idx="44">
                  <c:v>3</c:v>
                </c:pt>
              </c:numCache>
            </c:numRef>
          </c:yVal>
          <c:smooth val="0"/>
          <c:extLst>
            <c:ext xmlns:c16="http://schemas.microsoft.com/office/drawing/2014/chart" uri="{C3380CC4-5D6E-409C-BE32-E72D297353CC}">
              <c16:uniqueId val="{00000001-ED48-41D3-90F9-DABD9C9E5193}"/>
            </c:ext>
          </c:extLst>
        </c:ser>
        <c:dLbls>
          <c:showLegendKey val="0"/>
          <c:showVal val="0"/>
          <c:showCatName val="0"/>
          <c:showSerName val="0"/>
          <c:showPercent val="0"/>
          <c:showBubbleSize val="0"/>
        </c:dLbls>
        <c:axId val="213432568"/>
        <c:axId val="213432952"/>
      </c:scatterChart>
      <c:valAx>
        <c:axId val="2134325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2952"/>
        <c:crosses val="autoZero"/>
        <c:crossBetween val="midCat"/>
      </c:valAx>
      <c:valAx>
        <c:axId val="213432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25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Sheet1!$E$1</c:f>
              <c:strCache>
                <c:ptCount val="1"/>
                <c:pt idx="0">
                  <c:v>Baseline [NEF]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yVal>
            <c:numRef>
              <c:f>Sheet1!$E$2:$E$46</c:f>
              <c:numCache>
                <c:formatCode>General</c:formatCode>
                <c:ptCount val="45"/>
                <c:pt idx="0">
                  <c:v>4</c:v>
                </c:pt>
                <c:pt idx="1">
                  <c:v>4</c:v>
                </c:pt>
                <c:pt idx="2">
                  <c:v>3</c:v>
                </c:pt>
                <c:pt idx="3">
                  <c:v>3</c:v>
                </c:pt>
                <c:pt idx="4">
                  <c:v>3</c:v>
                </c:pt>
                <c:pt idx="5">
                  <c:v>4</c:v>
                </c:pt>
                <c:pt idx="6">
                  <c:v>3</c:v>
                </c:pt>
                <c:pt idx="7">
                  <c:v>5</c:v>
                </c:pt>
                <c:pt idx="8">
                  <c:v>3</c:v>
                </c:pt>
                <c:pt idx="9">
                  <c:v>3</c:v>
                </c:pt>
                <c:pt idx="10">
                  <c:v>3</c:v>
                </c:pt>
                <c:pt idx="11">
                  <c:v>2</c:v>
                </c:pt>
                <c:pt idx="12">
                  <c:v>3</c:v>
                </c:pt>
                <c:pt idx="13">
                  <c:v>4</c:v>
                </c:pt>
                <c:pt idx="14">
                  <c:v>3</c:v>
                </c:pt>
                <c:pt idx="15">
                  <c:v>2</c:v>
                </c:pt>
                <c:pt idx="16">
                  <c:v>2</c:v>
                </c:pt>
                <c:pt idx="17">
                  <c:v>5</c:v>
                </c:pt>
                <c:pt idx="18">
                  <c:v>8</c:v>
                </c:pt>
                <c:pt idx="19">
                  <c:v>5</c:v>
                </c:pt>
                <c:pt idx="20">
                  <c:v>3</c:v>
                </c:pt>
                <c:pt idx="21">
                  <c:v>4</c:v>
                </c:pt>
                <c:pt idx="22">
                  <c:v>4</c:v>
                </c:pt>
                <c:pt idx="23">
                  <c:v>3</c:v>
                </c:pt>
                <c:pt idx="24">
                  <c:v>2</c:v>
                </c:pt>
                <c:pt idx="25">
                  <c:v>3</c:v>
                </c:pt>
                <c:pt idx="26">
                  <c:v>2</c:v>
                </c:pt>
                <c:pt idx="27">
                  <c:v>3</c:v>
                </c:pt>
                <c:pt idx="28">
                  <c:v>4</c:v>
                </c:pt>
                <c:pt idx="29">
                  <c:v>3</c:v>
                </c:pt>
                <c:pt idx="30">
                  <c:v>2</c:v>
                </c:pt>
                <c:pt idx="31">
                  <c:v>3</c:v>
                </c:pt>
                <c:pt idx="32">
                  <c:v>4</c:v>
                </c:pt>
                <c:pt idx="33">
                  <c:v>3</c:v>
                </c:pt>
                <c:pt idx="34">
                  <c:v>2</c:v>
                </c:pt>
                <c:pt idx="35">
                  <c:v>3</c:v>
                </c:pt>
                <c:pt idx="36">
                  <c:v>2</c:v>
                </c:pt>
                <c:pt idx="37">
                  <c:v>2</c:v>
                </c:pt>
                <c:pt idx="38">
                  <c:v>2</c:v>
                </c:pt>
                <c:pt idx="39">
                  <c:v>4</c:v>
                </c:pt>
                <c:pt idx="40">
                  <c:v>3</c:v>
                </c:pt>
                <c:pt idx="41">
                  <c:v>3</c:v>
                </c:pt>
                <c:pt idx="42">
                  <c:v>2</c:v>
                </c:pt>
                <c:pt idx="43">
                  <c:v>4</c:v>
                </c:pt>
                <c:pt idx="44">
                  <c:v>3</c:v>
                </c:pt>
              </c:numCache>
            </c:numRef>
          </c:yVal>
          <c:smooth val="0"/>
          <c:extLst>
            <c:ext xmlns:c16="http://schemas.microsoft.com/office/drawing/2014/chart" uri="{C3380CC4-5D6E-409C-BE32-E72D297353CC}">
              <c16:uniqueId val="{00000001-E8A5-4980-901F-BE383AF7A7C9}"/>
            </c:ext>
          </c:extLst>
        </c:ser>
        <c:dLbls>
          <c:showLegendKey val="0"/>
          <c:showVal val="0"/>
          <c:showCatName val="0"/>
          <c:showSerName val="0"/>
          <c:showPercent val="0"/>
          <c:showBubbleSize val="0"/>
        </c:dLbls>
        <c:axId val="213432568"/>
        <c:axId val="213432952"/>
      </c:scatterChart>
      <c:valAx>
        <c:axId val="2134325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2952"/>
        <c:crosses val="autoZero"/>
        <c:crossBetween val="midCat"/>
      </c:valAx>
      <c:valAx>
        <c:axId val="213432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25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Sheet1!$G$1</c:f>
              <c:strCache>
                <c:ptCount val="1"/>
                <c:pt idx="0">
                  <c:v>Mismatched Mission [NEF]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2"/>
            <c:dispRSqr val="0"/>
            <c:dispEq val="0"/>
          </c:trendline>
          <c:yVal>
            <c:numRef>
              <c:f>Sheet1!$G$2:$G$46</c:f>
              <c:numCache>
                <c:formatCode>General</c:formatCode>
                <c:ptCount val="45"/>
                <c:pt idx="0">
                  <c:v>3</c:v>
                </c:pt>
                <c:pt idx="1">
                  <c:v>3</c:v>
                </c:pt>
                <c:pt idx="2">
                  <c:v>2</c:v>
                </c:pt>
                <c:pt idx="3">
                  <c:v>2</c:v>
                </c:pt>
                <c:pt idx="4">
                  <c:v>4</c:v>
                </c:pt>
                <c:pt idx="5">
                  <c:v>3</c:v>
                </c:pt>
                <c:pt idx="6">
                  <c:v>5</c:v>
                </c:pt>
                <c:pt idx="7">
                  <c:v>5</c:v>
                </c:pt>
                <c:pt idx="8">
                  <c:v>3</c:v>
                </c:pt>
                <c:pt idx="9">
                  <c:v>3</c:v>
                </c:pt>
                <c:pt idx="10">
                  <c:v>4</c:v>
                </c:pt>
                <c:pt idx="11">
                  <c:v>1</c:v>
                </c:pt>
                <c:pt idx="12">
                  <c:v>2</c:v>
                </c:pt>
                <c:pt idx="13">
                  <c:v>2</c:v>
                </c:pt>
                <c:pt idx="14">
                  <c:v>2</c:v>
                </c:pt>
                <c:pt idx="15">
                  <c:v>1</c:v>
                </c:pt>
                <c:pt idx="16">
                  <c:v>1</c:v>
                </c:pt>
                <c:pt idx="17">
                  <c:v>5</c:v>
                </c:pt>
                <c:pt idx="18">
                  <c:v>3</c:v>
                </c:pt>
                <c:pt idx="19">
                  <c:v>3</c:v>
                </c:pt>
                <c:pt idx="20">
                  <c:v>5</c:v>
                </c:pt>
                <c:pt idx="21">
                  <c:v>5</c:v>
                </c:pt>
                <c:pt idx="22">
                  <c:v>2</c:v>
                </c:pt>
                <c:pt idx="23">
                  <c:v>2</c:v>
                </c:pt>
                <c:pt idx="24">
                  <c:v>3</c:v>
                </c:pt>
                <c:pt idx="25">
                  <c:v>3</c:v>
                </c:pt>
                <c:pt idx="26">
                  <c:v>2</c:v>
                </c:pt>
                <c:pt idx="27">
                  <c:v>5</c:v>
                </c:pt>
                <c:pt idx="28">
                  <c:v>3</c:v>
                </c:pt>
                <c:pt idx="29">
                  <c:v>3</c:v>
                </c:pt>
                <c:pt idx="31">
                  <c:v>2</c:v>
                </c:pt>
                <c:pt idx="32">
                  <c:v>4</c:v>
                </c:pt>
                <c:pt idx="33">
                  <c:v>4</c:v>
                </c:pt>
                <c:pt idx="34">
                  <c:v>3</c:v>
                </c:pt>
                <c:pt idx="35">
                  <c:v>4</c:v>
                </c:pt>
                <c:pt idx="36">
                  <c:v>2</c:v>
                </c:pt>
                <c:pt idx="37">
                  <c:v>3</c:v>
                </c:pt>
                <c:pt idx="38">
                  <c:v>2</c:v>
                </c:pt>
                <c:pt idx="39">
                  <c:v>3</c:v>
                </c:pt>
                <c:pt idx="40">
                  <c:v>3</c:v>
                </c:pt>
                <c:pt idx="41">
                  <c:v>4</c:v>
                </c:pt>
                <c:pt idx="42">
                  <c:v>3</c:v>
                </c:pt>
                <c:pt idx="43">
                  <c:v>4</c:v>
                </c:pt>
                <c:pt idx="44">
                  <c:v>2</c:v>
                </c:pt>
              </c:numCache>
            </c:numRef>
          </c:yVal>
          <c:smooth val="0"/>
          <c:extLst>
            <c:ext xmlns:c16="http://schemas.microsoft.com/office/drawing/2014/chart" uri="{C3380CC4-5D6E-409C-BE32-E72D297353CC}">
              <c16:uniqueId val="{00000001-558F-492C-809F-D46FA192DB3F}"/>
            </c:ext>
          </c:extLst>
        </c:ser>
        <c:dLbls>
          <c:showLegendKey val="0"/>
          <c:showVal val="0"/>
          <c:showCatName val="0"/>
          <c:showSerName val="0"/>
          <c:showPercent val="0"/>
          <c:showBubbleSize val="0"/>
        </c:dLbls>
        <c:axId val="210929288"/>
        <c:axId val="210929680"/>
      </c:scatterChart>
      <c:valAx>
        <c:axId val="2109292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29680"/>
        <c:crosses val="autoZero"/>
        <c:crossBetween val="midCat"/>
      </c:valAx>
      <c:valAx>
        <c:axId val="21092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292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Impact</a:t>
            </a:r>
            <a:r>
              <a:rPr lang="en-US" b="1" baseline="0" dirty="0"/>
              <a:t> of Mission Drift</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Matched Mission [NEF]</c:v>
                </c:pt>
              </c:strCache>
            </c:strRef>
          </c:tx>
          <c:spPr>
            <a:ln w="28575" cap="rnd">
              <a:solidFill>
                <a:schemeClr val="accent1">
                  <a:lumMod val="40000"/>
                  <a:lumOff val="60000"/>
                </a:schemeClr>
              </a:solidFill>
              <a:round/>
            </a:ln>
            <a:effectLst/>
          </c:spPr>
          <c:marker>
            <c:symbol val="none"/>
          </c:marker>
          <c:trendline>
            <c:spPr>
              <a:ln w="19050" cap="rnd">
                <a:solidFill>
                  <a:srgbClr val="002060"/>
                </a:solidFill>
                <a:prstDash val="sysDot"/>
              </a:ln>
              <a:effectLst/>
            </c:spPr>
            <c:trendlineType val="linear"/>
            <c:dispRSqr val="0"/>
            <c:dispEq val="0"/>
          </c:trendline>
          <c:val>
            <c:numRef>
              <c:f>Sheet1!$F$2:$F$46</c:f>
              <c:numCache>
                <c:formatCode>General</c:formatCode>
                <c:ptCount val="45"/>
                <c:pt idx="0">
                  <c:v>5</c:v>
                </c:pt>
                <c:pt idx="1">
                  <c:v>4</c:v>
                </c:pt>
                <c:pt idx="2">
                  <c:v>3</c:v>
                </c:pt>
                <c:pt idx="3">
                  <c:v>4</c:v>
                </c:pt>
                <c:pt idx="4">
                  <c:v>4</c:v>
                </c:pt>
                <c:pt idx="5">
                  <c:v>4</c:v>
                </c:pt>
                <c:pt idx="6">
                  <c:v>4</c:v>
                </c:pt>
                <c:pt idx="7">
                  <c:v>5</c:v>
                </c:pt>
                <c:pt idx="8">
                  <c:v>4</c:v>
                </c:pt>
                <c:pt idx="9">
                  <c:v>4</c:v>
                </c:pt>
                <c:pt idx="10">
                  <c:v>4</c:v>
                </c:pt>
                <c:pt idx="11">
                  <c:v>4</c:v>
                </c:pt>
                <c:pt idx="12">
                  <c:v>4</c:v>
                </c:pt>
                <c:pt idx="13">
                  <c:v>1</c:v>
                </c:pt>
                <c:pt idx="14">
                  <c:v>3</c:v>
                </c:pt>
                <c:pt idx="15">
                  <c:v>2</c:v>
                </c:pt>
                <c:pt idx="16">
                  <c:v>3</c:v>
                </c:pt>
                <c:pt idx="17">
                  <c:v>5</c:v>
                </c:pt>
                <c:pt idx="18">
                  <c:v>3</c:v>
                </c:pt>
                <c:pt idx="19">
                  <c:v>5</c:v>
                </c:pt>
                <c:pt idx="20">
                  <c:v>5</c:v>
                </c:pt>
                <c:pt idx="21">
                  <c:v>4</c:v>
                </c:pt>
                <c:pt idx="22">
                  <c:v>3</c:v>
                </c:pt>
                <c:pt idx="23">
                  <c:v>3</c:v>
                </c:pt>
                <c:pt idx="24">
                  <c:v>4</c:v>
                </c:pt>
                <c:pt idx="25">
                  <c:v>4</c:v>
                </c:pt>
                <c:pt idx="26">
                  <c:v>3</c:v>
                </c:pt>
                <c:pt idx="27">
                  <c:v>4</c:v>
                </c:pt>
                <c:pt idx="28">
                  <c:v>5</c:v>
                </c:pt>
                <c:pt idx="29">
                  <c:v>4</c:v>
                </c:pt>
                <c:pt idx="30">
                  <c:v>3</c:v>
                </c:pt>
                <c:pt idx="31">
                  <c:v>4</c:v>
                </c:pt>
                <c:pt idx="32">
                  <c:v>5</c:v>
                </c:pt>
                <c:pt idx="33">
                  <c:v>4</c:v>
                </c:pt>
                <c:pt idx="34">
                  <c:v>4</c:v>
                </c:pt>
                <c:pt idx="35">
                  <c:v>3</c:v>
                </c:pt>
                <c:pt idx="36">
                  <c:v>3</c:v>
                </c:pt>
                <c:pt idx="37">
                  <c:v>4</c:v>
                </c:pt>
                <c:pt idx="38">
                  <c:v>3</c:v>
                </c:pt>
                <c:pt idx="39">
                  <c:v>4</c:v>
                </c:pt>
                <c:pt idx="40">
                  <c:v>3</c:v>
                </c:pt>
                <c:pt idx="41">
                  <c:v>4</c:v>
                </c:pt>
                <c:pt idx="42">
                  <c:v>4</c:v>
                </c:pt>
                <c:pt idx="43">
                  <c:v>3</c:v>
                </c:pt>
                <c:pt idx="44">
                  <c:v>4</c:v>
                </c:pt>
              </c:numCache>
            </c:numRef>
          </c:val>
          <c:smooth val="0"/>
          <c:extLst>
            <c:ext xmlns:c16="http://schemas.microsoft.com/office/drawing/2014/chart" uri="{C3380CC4-5D6E-409C-BE32-E72D297353CC}">
              <c16:uniqueId val="{00000001-6239-41E5-BD46-EE7DBC218EBF}"/>
            </c:ext>
          </c:extLst>
        </c:ser>
        <c:ser>
          <c:idx val="1"/>
          <c:order val="1"/>
          <c:tx>
            <c:strRef>
              <c:f>Sheet1!$G$1</c:f>
              <c:strCache>
                <c:ptCount val="1"/>
                <c:pt idx="0">
                  <c:v>Mismatched Mission [NEF]</c:v>
                </c:pt>
              </c:strCache>
            </c:strRef>
          </c:tx>
          <c:spPr>
            <a:ln w="28575" cap="rnd">
              <a:solidFill>
                <a:schemeClr val="accent2">
                  <a:lumMod val="40000"/>
                  <a:lumOff val="60000"/>
                </a:schemeClr>
              </a:solidFill>
              <a:round/>
            </a:ln>
            <a:effectLst/>
          </c:spPr>
          <c:marker>
            <c:symbol val="none"/>
          </c:marker>
          <c:trendline>
            <c:spPr>
              <a:ln w="19050" cap="rnd">
                <a:solidFill>
                  <a:srgbClr val="00B050"/>
                </a:solidFill>
                <a:prstDash val="sysDot"/>
              </a:ln>
              <a:effectLst/>
            </c:spPr>
            <c:trendlineType val="linear"/>
            <c:dispRSqr val="0"/>
            <c:dispEq val="0"/>
          </c:trendline>
          <c:val>
            <c:numRef>
              <c:f>Sheet1!$G$2:$G$46</c:f>
              <c:numCache>
                <c:formatCode>General</c:formatCode>
                <c:ptCount val="45"/>
                <c:pt idx="0">
                  <c:v>3</c:v>
                </c:pt>
                <c:pt idx="1">
                  <c:v>3</c:v>
                </c:pt>
                <c:pt idx="2">
                  <c:v>2</c:v>
                </c:pt>
                <c:pt idx="3">
                  <c:v>2</c:v>
                </c:pt>
                <c:pt idx="4">
                  <c:v>4</c:v>
                </c:pt>
                <c:pt idx="5">
                  <c:v>3</c:v>
                </c:pt>
                <c:pt idx="6">
                  <c:v>5</c:v>
                </c:pt>
                <c:pt idx="7">
                  <c:v>5</c:v>
                </c:pt>
                <c:pt idx="8">
                  <c:v>3</c:v>
                </c:pt>
                <c:pt idx="9">
                  <c:v>3</c:v>
                </c:pt>
                <c:pt idx="10">
                  <c:v>4</c:v>
                </c:pt>
                <c:pt idx="11">
                  <c:v>1</c:v>
                </c:pt>
                <c:pt idx="12">
                  <c:v>2</c:v>
                </c:pt>
                <c:pt idx="13">
                  <c:v>2</c:v>
                </c:pt>
                <c:pt idx="14">
                  <c:v>2</c:v>
                </c:pt>
                <c:pt idx="15">
                  <c:v>1</c:v>
                </c:pt>
                <c:pt idx="16">
                  <c:v>1</c:v>
                </c:pt>
                <c:pt idx="17">
                  <c:v>5</c:v>
                </c:pt>
                <c:pt idx="18">
                  <c:v>3</c:v>
                </c:pt>
                <c:pt idx="19">
                  <c:v>3</c:v>
                </c:pt>
                <c:pt idx="20">
                  <c:v>5</c:v>
                </c:pt>
                <c:pt idx="21">
                  <c:v>5</c:v>
                </c:pt>
                <c:pt idx="22">
                  <c:v>2</c:v>
                </c:pt>
                <c:pt idx="23">
                  <c:v>2</c:v>
                </c:pt>
                <c:pt idx="24">
                  <c:v>3</c:v>
                </c:pt>
                <c:pt idx="25">
                  <c:v>3</c:v>
                </c:pt>
                <c:pt idx="26">
                  <c:v>2</c:v>
                </c:pt>
                <c:pt idx="27">
                  <c:v>5</c:v>
                </c:pt>
                <c:pt idx="28">
                  <c:v>3</c:v>
                </c:pt>
                <c:pt idx="29">
                  <c:v>3</c:v>
                </c:pt>
                <c:pt idx="31">
                  <c:v>2</c:v>
                </c:pt>
                <c:pt idx="32">
                  <c:v>4</c:v>
                </c:pt>
                <c:pt idx="33">
                  <c:v>4</c:v>
                </c:pt>
                <c:pt idx="34">
                  <c:v>3</c:v>
                </c:pt>
                <c:pt idx="35">
                  <c:v>4</c:v>
                </c:pt>
                <c:pt idx="36">
                  <c:v>2</c:v>
                </c:pt>
                <c:pt idx="37">
                  <c:v>3</c:v>
                </c:pt>
                <c:pt idx="38">
                  <c:v>2</c:v>
                </c:pt>
                <c:pt idx="39">
                  <c:v>3</c:v>
                </c:pt>
                <c:pt idx="40">
                  <c:v>3</c:v>
                </c:pt>
                <c:pt idx="41">
                  <c:v>4</c:v>
                </c:pt>
                <c:pt idx="42">
                  <c:v>3</c:v>
                </c:pt>
                <c:pt idx="43">
                  <c:v>4</c:v>
                </c:pt>
                <c:pt idx="44">
                  <c:v>2</c:v>
                </c:pt>
              </c:numCache>
            </c:numRef>
          </c:val>
          <c:smooth val="0"/>
          <c:extLst>
            <c:ext xmlns:c16="http://schemas.microsoft.com/office/drawing/2014/chart" uri="{C3380CC4-5D6E-409C-BE32-E72D297353CC}">
              <c16:uniqueId val="{00000003-6239-41E5-BD46-EE7DBC218EBF}"/>
            </c:ext>
          </c:extLst>
        </c:ser>
        <c:ser>
          <c:idx val="2"/>
          <c:order val="2"/>
          <c:tx>
            <c:strRef>
              <c:f>Sheet1!$H$1</c:f>
              <c:strCache>
                <c:ptCount val="1"/>
                <c:pt idx="0">
                  <c:v>Drifted Mission [NEF]</c:v>
                </c:pt>
              </c:strCache>
            </c:strRef>
          </c:tx>
          <c:spPr>
            <a:ln w="28575" cap="rnd">
              <a:solidFill>
                <a:schemeClr val="bg1">
                  <a:lumMod val="85000"/>
                </a:schemeClr>
              </a:solidFill>
              <a:round/>
            </a:ln>
            <a:effectLst/>
          </c:spPr>
          <c:marker>
            <c:symbol val="none"/>
          </c:marker>
          <c:trendline>
            <c:spPr>
              <a:ln w="19050" cap="rnd">
                <a:solidFill>
                  <a:srgbClr val="FF0000"/>
                </a:solidFill>
                <a:prstDash val="sysDot"/>
              </a:ln>
              <a:effectLst/>
            </c:spPr>
            <c:trendlineType val="linear"/>
            <c:dispRSqr val="0"/>
            <c:dispEq val="0"/>
          </c:trendline>
          <c:val>
            <c:numRef>
              <c:f>Sheet1!$H$2:$H$46</c:f>
              <c:numCache>
                <c:formatCode>General</c:formatCode>
                <c:ptCount val="45"/>
                <c:pt idx="0">
                  <c:v>1</c:v>
                </c:pt>
                <c:pt idx="1">
                  <c:v>1</c:v>
                </c:pt>
                <c:pt idx="2">
                  <c:v>2</c:v>
                </c:pt>
                <c:pt idx="3">
                  <c:v>4</c:v>
                </c:pt>
                <c:pt idx="4">
                  <c:v>4</c:v>
                </c:pt>
                <c:pt idx="5">
                  <c:v>1</c:v>
                </c:pt>
                <c:pt idx="6">
                  <c:v>1</c:v>
                </c:pt>
                <c:pt idx="8">
                  <c:v>3</c:v>
                </c:pt>
                <c:pt idx="9">
                  <c:v>3</c:v>
                </c:pt>
                <c:pt idx="10">
                  <c:v>1</c:v>
                </c:pt>
                <c:pt idx="11">
                  <c:v>2</c:v>
                </c:pt>
                <c:pt idx="12">
                  <c:v>1</c:v>
                </c:pt>
                <c:pt idx="13">
                  <c:v>6</c:v>
                </c:pt>
                <c:pt idx="14">
                  <c:v>2</c:v>
                </c:pt>
                <c:pt idx="15">
                  <c:v>2</c:v>
                </c:pt>
                <c:pt idx="16">
                  <c:v>2</c:v>
                </c:pt>
                <c:pt idx="18">
                  <c:v>3</c:v>
                </c:pt>
                <c:pt idx="19">
                  <c:v>2</c:v>
                </c:pt>
                <c:pt idx="20">
                  <c:v>2</c:v>
                </c:pt>
                <c:pt idx="21">
                  <c:v>4</c:v>
                </c:pt>
                <c:pt idx="23">
                  <c:v>2</c:v>
                </c:pt>
                <c:pt idx="24">
                  <c:v>2</c:v>
                </c:pt>
                <c:pt idx="25">
                  <c:v>4</c:v>
                </c:pt>
                <c:pt idx="26">
                  <c:v>4</c:v>
                </c:pt>
                <c:pt idx="27">
                  <c:v>3</c:v>
                </c:pt>
                <c:pt idx="28">
                  <c:v>3</c:v>
                </c:pt>
                <c:pt idx="29">
                  <c:v>5</c:v>
                </c:pt>
                <c:pt idx="30">
                  <c:v>5</c:v>
                </c:pt>
                <c:pt idx="31">
                  <c:v>1</c:v>
                </c:pt>
                <c:pt idx="32">
                  <c:v>3</c:v>
                </c:pt>
                <c:pt idx="33">
                  <c:v>3</c:v>
                </c:pt>
                <c:pt idx="34">
                  <c:v>4</c:v>
                </c:pt>
                <c:pt idx="35">
                  <c:v>4</c:v>
                </c:pt>
                <c:pt idx="36">
                  <c:v>2</c:v>
                </c:pt>
                <c:pt idx="37">
                  <c:v>3</c:v>
                </c:pt>
                <c:pt idx="38">
                  <c:v>4</c:v>
                </c:pt>
                <c:pt idx="39">
                  <c:v>3</c:v>
                </c:pt>
                <c:pt idx="40">
                  <c:v>3</c:v>
                </c:pt>
                <c:pt idx="41">
                  <c:v>4</c:v>
                </c:pt>
                <c:pt idx="42">
                  <c:v>4</c:v>
                </c:pt>
                <c:pt idx="43">
                  <c:v>4</c:v>
                </c:pt>
              </c:numCache>
            </c:numRef>
          </c:val>
          <c:smooth val="0"/>
          <c:extLst>
            <c:ext xmlns:c16="http://schemas.microsoft.com/office/drawing/2014/chart" uri="{C3380CC4-5D6E-409C-BE32-E72D297353CC}">
              <c16:uniqueId val="{00000005-6239-41E5-BD46-EE7DBC218EBF}"/>
            </c:ext>
          </c:extLst>
        </c:ser>
        <c:dLbls>
          <c:showLegendKey val="0"/>
          <c:showVal val="0"/>
          <c:showCatName val="0"/>
          <c:showSerName val="0"/>
          <c:showPercent val="0"/>
          <c:showBubbleSize val="0"/>
        </c:dLbls>
        <c:smooth val="0"/>
        <c:axId val="210928112"/>
        <c:axId val="214627696"/>
      </c:lineChart>
      <c:catAx>
        <c:axId val="210928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27696"/>
        <c:crosses val="autoZero"/>
        <c:auto val="1"/>
        <c:lblAlgn val="ctr"/>
        <c:lblOffset val="100"/>
        <c:noMultiLvlLbl val="0"/>
      </c:catAx>
      <c:valAx>
        <c:axId val="21462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28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Anchoring Effect on Mission Drift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Sheet1!$I$1:$J$1</c:f>
              <c:strCache>
                <c:ptCount val="2"/>
                <c:pt idx="0">
                  <c:v>AVG [NON Anchor]</c:v>
                </c:pt>
                <c:pt idx="1">
                  <c:v>AVG [Anchor]</c:v>
                </c:pt>
              </c:strCache>
            </c:strRef>
          </c:cat>
          <c:val>
            <c:numRef>
              <c:f>Sheet1!$I$2:$J$2</c:f>
              <c:numCache>
                <c:formatCode>General</c:formatCode>
                <c:ptCount val="2"/>
                <c:pt idx="0">
                  <c:v>2.3181818181818183</c:v>
                </c:pt>
                <c:pt idx="1">
                  <c:v>3.4736842105263159</c:v>
                </c:pt>
              </c:numCache>
            </c:numRef>
          </c:val>
          <c:extLst>
            <c:ext xmlns:c16="http://schemas.microsoft.com/office/drawing/2014/chart" uri="{C3380CC4-5D6E-409C-BE32-E72D297353CC}">
              <c16:uniqueId val="{00000000-B572-49E8-BACB-6E620D119CB4}"/>
            </c:ext>
          </c:extLst>
        </c:ser>
        <c:dLbls>
          <c:showLegendKey val="0"/>
          <c:showVal val="0"/>
          <c:showCatName val="0"/>
          <c:showSerName val="0"/>
          <c:showPercent val="0"/>
          <c:showBubbleSize val="0"/>
        </c:dLbls>
        <c:gapWidth val="175"/>
        <c:axId val="210930464"/>
        <c:axId val="210926544"/>
      </c:barChart>
      <c:catAx>
        <c:axId val="210930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26544"/>
        <c:crosses val="autoZero"/>
        <c:auto val="1"/>
        <c:lblAlgn val="ctr"/>
        <c:lblOffset val="100"/>
        <c:noMultiLvlLbl val="0"/>
      </c:catAx>
      <c:valAx>
        <c:axId val="210926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930464"/>
        <c:crosses val="autoZero"/>
        <c:crossBetween val="between"/>
      </c:valAx>
      <c:spPr>
        <a:noFill/>
        <a:ln w="0">
          <a:solidFill>
            <a:schemeClr val="dk1"/>
          </a:solidFill>
        </a:ln>
        <a:effectLst/>
      </c:spPr>
    </c:plotArea>
    <c:plotVisOnly val="1"/>
    <c:dispBlanksAs val="gap"/>
    <c:showDLblsOverMax val="0"/>
  </c:chart>
  <c:spPr>
    <a:noFill/>
    <a:ln w="25400">
      <a:solidFill>
        <a:schemeClr val="dk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0ECD-E363-0484-13DB-B5B240CB8F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034C3F-55A2-E431-8ED8-7D0759C04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C2A5AD-9821-DABD-C364-ADCBC2E8C798}"/>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C5E5C0FB-7483-8F9C-C49B-0FBF38F67A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D00490-A376-6E4C-63A4-4ACB845822D0}"/>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350751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B0F0-5F1A-20B3-E6A2-315A307204A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BC22AF-955C-112E-5DDF-6F80315D90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03FE64-58A8-FD81-588A-4FCCCDB0E410}"/>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34391B47-C470-9390-CE00-E9E3B81F03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492DF-B9FA-080E-4F98-3A265474925D}"/>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218383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5F0F3-996F-BD97-9B96-BB3C00018B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6BCFB2-DE6E-01FA-41E7-4F550F5ED05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69709-38C4-10C4-EF50-6FEC778D4A0F}"/>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B1F47821-DF44-C401-0614-86B498A46A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76CC1A-8328-736B-A4BE-38964F85D000}"/>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423040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F0DA-9BA1-4838-6CC5-10EEFE555A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E92664-09FB-FC30-33D1-7D08ED253D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515233-2B32-6DE6-52F9-1CEB97A99AF5}"/>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FE4191F4-BB0F-EE41-1DBF-1F6B712AE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9403D5-A683-341C-E18D-DE431EF794FF}"/>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4668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7628-C79C-C257-C554-993BFD0D3B3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382167E-7C98-1AF7-084B-236A4ECBF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86580E-EF4E-12A3-FE99-1D96AAFE2383}"/>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1C5CD698-4345-6F1A-A45E-D02D70B320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A694BB-CACE-E152-5488-8EFCCCDA4605}"/>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4111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3D36-59AD-F6AA-1F0D-5703D7AB96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A8103A-6BB0-F317-0C40-FC0DAC2A96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24CFB63-8FA3-508B-E0CB-8AC0F2C3D7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98DFC0-225F-3053-A22A-098B2BE4D1DD}"/>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6" name="Footer Placeholder 5">
            <a:extLst>
              <a:ext uri="{FF2B5EF4-FFF2-40B4-BE49-F238E27FC236}">
                <a16:creationId xmlns:a16="http://schemas.microsoft.com/office/drawing/2014/main" id="{DE8D4654-3661-7771-216B-BEBB8857F2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2D3605-B01B-4545-A93F-2B9F9B1A2DB7}"/>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312348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F0B3-0AB8-499C-308A-5CC99C49A1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7DFEEC7-D7E6-BCC9-FD94-A0DD17461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BCCB1E-6E23-835B-1A8D-5CDFBC02C03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4EA731C-7AB0-6300-1B63-21A6C3786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68E170-E964-D191-82EC-729AAF6885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3001F4-30B0-7D9C-CE68-85E03ABB171A}"/>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8" name="Footer Placeholder 7">
            <a:extLst>
              <a:ext uri="{FF2B5EF4-FFF2-40B4-BE49-F238E27FC236}">
                <a16:creationId xmlns:a16="http://schemas.microsoft.com/office/drawing/2014/main" id="{7DE66C18-CE7A-99BE-7BE2-62E163BF7FC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9020632-72FE-5E9E-A26D-BCDD75903949}"/>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15362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E51A-9F80-4EDC-729F-472122AF2C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5972B64-9FF6-E3FF-476A-57C1E9A0E01D}"/>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4" name="Footer Placeholder 3">
            <a:extLst>
              <a:ext uri="{FF2B5EF4-FFF2-40B4-BE49-F238E27FC236}">
                <a16:creationId xmlns:a16="http://schemas.microsoft.com/office/drawing/2014/main" id="{C1BC63F0-3AE5-02E5-D317-6BB117676A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D628B6-B1DE-0E90-8FD0-260C69E0B434}"/>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2524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A881A-F3AE-EFB0-BF8B-7B958E955805}"/>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3" name="Footer Placeholder 2">
            <a:extLst>
              <a:ext uri="{FF2B5EF4-FFF2-40B4-BE49-F238E27FC236}">
                <a16:creationId xmlns:a16="http://schemas.microsoft.com/office/drawing/2014/main" id="{432F0C4C-8675-5772-7D17-36D9F15A9C2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C193A1-E7F8-1FA2-A925-82E693B179AB}"/>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50412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9305-7FC0-0E25-C2B5-CFA692B6C3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6EF8763-6D55-86B1-2C42-8BAD8A52F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08A7F3D-B771-1C29-C840-9909C32FE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A90B91-0928-5585-1FD9-C39D422458E8}"/>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6" name="Footer Placeholder 5">
            <a:extLst>
              <a:ext uri="{FF2B5EF4-FFF2-40B4-BE49-F238E27FC236}">
                <a16:creationId xmlns:a16="http://schemas.microsoft.com/office/drawing/2014/main" id="{13F0C06F-376E-A00A-01D0-44A211F259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F3EE5-E32C-0CC0-E577-A0A5587FA764}"/>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20992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BEE1-7B04-53F4-B279-73C983D945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060615-B4B9-C124-80DB-11567738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44B18E3-5B15-7CBE-1695-C082723E8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B11C43-414C-0314-2BDC-6512EEB3C711}"/>
              </a:ext>
            </a:extLst>
          </p:cNvPr>
          <p:cNvSpPr>
            <a:spLocks noGrp="1"/>
          </p:cNvSpPr>
          <p:nvPr>
            <p:ph type="dt" sz="half" idx="10"/>
          </p:nvPr>
        </p:nvSpPr>
        <p:spPr/>
        <p:txBody>
          <a:bodyPr/>
          <a:lstStyle/>
          <a:p>
            <a:fld id="{86E62521-E3A8-4792-9A4D-1738248CEE72}" type="datetimeFigureOut">
              <a:rPr lang="en-US" smtClean="0"/>
              <a:t>2/29/2024</a:t>
            </a:fld>
            <a:endParaRPr lang="en-US" dirty="0"/>
          </a:p>
        </p:txBody>
      </p:sp>
      <p:sp>
        <p:nvSpPr>
          <p:cNvPr id="6" name="Footer Placeholder 5">
            <a:extLst>
              <a:ext uri="{FF2B5EF4-FFF2-40B4-BE49-F238E27FC236}">
                <a16:creationId xmlns:a16="http://schemas.microsoft.com/office/drawing/2014/main" id="{94D00625-2873-77C6-8918-F48D72623B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EF287A-64E0-6ACB-C17E-4D73AAB5C14B}"/>
              </a:ext>
            </a:extLst>
          </p:cNvPr>
          <p:cNvSpPr>
            <a:spLocks noGrp="1"/>
          </p:cNvSpPr>
          <p:nvPr>
            <p:ph type="sldNum" sz="quarter" idx="12"/>
          </p:nvPr>
        </p:nvSpPr>
        <p:spPr/>
        <p:txBody>
          <a:bodyPr/>
          <a:lstStyle/>
          <a:p>
            <a:fld id="{CC4CFB8C-41D9-4479-8949-9029D11B90AC}" type="slidenum">
              <a:rPr lang="en-US" smtClean="0"/>
              <a:t>‹#›</a:t>
            </a:fld>
            <a:endParaRPr lang="en-US" dirty="0"/>
          </a:p>
        </p:txBody>
      </p:sp>
    </p:spTree>
    <p:extLst>
      <p:ext uri="{BB962C8B-B14F-4D97-AF65-F5344CB8AC3E}">
        <p14:creationId xmlns:p14="http://schemas.microsoft.com/office/powerpoint/2010/main" val="134536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1802F9-91E8-D7DC-468F-464B9180B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364009-F17B-E6E8-53CD-79270926D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B64E29-35B7-7429-4F45-706F9C791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62521-E3A8-4792-9A4D-1738248CEE72}" type="datetimeFigureOut">
              <a:rPr lang="en-US" smtClean="0"/>
              <a:t>2/29/2024</a:t>
            </a:fld>
            <a:endParaRPr lang="en-US" dirty="0"/>
          </a:p>
        </p:txBody>
      </p:sp>
      <p:sp>
        <p:nvSpPr>
          <p:cNvPr id="5" name="Footer Placeholder 4">
            <a:extLst>
              <a:ext uri="{FF2B5EF4-FFF2-40B4-BE49-F238E27FC236}">
                <a16:creationId xmlns:a16="http://schemas.microsoft.com/office/drawing/2014/main" id="{7412AE55-8538-8547-ADA9-5FA7556B0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126542-331D-0359-89F7-524A715ED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CFB8C-41D9-4479-8949-9029D11B90AC}" type="slidenum">
              <a:rPr lang="en-US" smtClean="0"/>
              <a:t>‹#›</a:t>
            </a:fld>
            <a:endParaRPr lang="en-US" dirty="0"/>
          </a:p>
        </p:txBody>
      </p:sp>
    </p:spTree>
    <p:extLst>
      <p:ext uri="{BB962C8B-B14F-4D97-AF65-F5344CB8AC3E}">
        <p14:creationId xmlns:p14="http://schemas.microsoft.com/office/powerpoint/2010/main" val="349287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3whwml4"/><Relationship Id="rId4" Type="http://schemas.openxmlformats.org/officeDocument/2006/relationships/hyperlink" Target="#1ci93xb"/></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928A70-702D-6921-157E-BC2B47412C05}"/>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4DA6B-2F69-8100-628C-A2482980E0E8}"/>
              </a:ext>
            </a:extLst>
          </p:cNvPr>
          <p:cNvSpPr>
            <a:spLocks noGrp="1"/>
          </p:cNvSpPr>
          <p:nvPr>
            <p:ph type="title"/>
          </p:nvPr>
        </p:nvSpPr>
        <p:spPr>
          <a:xfrm>
            <a:off x="838200" y="1193904"/>
            <a:ext cx="10515600" cy="2566334"/>
          </a:xfrm>
        </p:spPr>
        <p:txBody>
          <a:bodyPr>
            <a:normAutofit/>
          </a:bodyPr>
          <a:lstStyle/>
          <a:p>
            <a:pPr algn="ctr">
              <a:lnSpc>
                <a:spcPct val="100000"/>
              </a:lnSpc>
            </a:pPr>
            <a:br>
              <a:rPr lang="en-US" sz="3600" b="1" dirty="0">
                <a:latin typeface="+mn-lt"/>
              </a:rPr>
            </a:br>
            <a:r>
              <a:rPr lang="en-US" sz="2800" b="1" dirty="0">
                <a:latin typeface="+mn-lt"/>
              </a:rPr>
              <a:t>Does the Mission Drift Matters for Pro social motivation &amp; Effort of Nascent Social Workers In Non-Governmental Organization-A Real Experiment</a:t>
            </a:r>
          </a:p>
        </p:txBody>
      </p:sp>
      <p:sp>
        <p:nvSpPr>
          <p:cNvPr id="3" name="Content Placeholder 2">
            <a:extLst>
              <a:ext uri="{FF2B5EF4-FFF2-40B4-BE49-F238E27FC236}">
                <a16:creationId xmlns:a16="http://schemas.microsoft.com/office/drawing/2014/main" id="{DD7D31A6-EA8E-56CD-60C4-718DDC0CAFFA}"/>
              </a:ext>
            </a:extLst>
          </p:cNvPr>
          <p:cNvSpPr>
            <a:spLocks noGrp="1"/>
          </p:cNvSpPr>
          <p:nvPr>
            <p:ph idx="1"/>
          </p:nvPr>
        </p:nvSpPr>
        <p:spPr>
          <a:xfrm>
            <a:off x="769372" y="3736878"/>
            <a:ext cx="10515599" cy="2107072"/>
          </a:xfrm>
        </p:spPr>
        <p:txBody>
          <a:bodyPr>
            <a:normAutofit/>
          </a:bodyPr>
          <a:lstStyle/>
          <a:p>
            <a:pPr marL="0" indent="0" algn="ctr">
              <a:lnSpc>
                <a:spcPct val="100000"/>
              </a:lnSpc>
              <a:buNone/>
            </a:pPr>
            <a:endParaRPr lang="en-US" sz="1800" b="1" dirty="0">
              <a:cs typeface="Times New Roman" panose="02020603050405020304" pitchFamily="18" charset="0"/>
            </a:endParaRPr>
          </a:p>
          <a:p>
            <a:pPr marL="0" indent="0" algn="ctr">
              <a:lnSpc>
                <a:spcPct val="100000"/>
              </a:lnSpc>
              <a:buNone/>
            </a:pPr>
            <a:r>
              <a:rPr lang="en-US" sz="2000" i="0" u="none" strike="noStrike" baseline="0" dirty="0" err="1"/>
              <a:t>Ransa</a:t>
            </a:r>
            <a:r>
              <a:rPr lang="en-US" sz="2000" i="0" u="none" strike="noStrike" baseline="0" dirty="0"/>
              <a:t>, R.R.P.H. </a:t>
            </a:r>
            <a:r>
              <a:rPr lang="en-US" sz="2000" i="0" u="sng" strike="noStrike" baseline="0" dirty="0"/>
              <a:t>Mithursan, A</a:t>
            </a:r>
            <a:r>
              <a:rPr lang="en-US" sz="2000" i="0" u="none" strike="noStrike" baseline="0" dirty="0"/>
              <a:t>. and Samaranayake, D.I.J.</a:t>
            </a:r>
          </a:p>
          <a:p>
            <a:pPr marL="0" indent="0" algn="ctr">
              <a:lnSpc>
                <a:spcPct val="100000"/>
              </a:lnSpc>
              <a:buNone/>
            </a:pPr>
            <a:r>
              <a:rPr lang="en-US" sz="2000" dirty="0">
                <a:cs typeface="Times New Roman" panose="02020603050405020304" pitchFamily="18" charset="0"/>
              </a:rPr>
              <a:t>Department Of Management Studies</a:t>
            </a:r>
          </a:p>
          <a:p>
            <a:pPr marL="0" indent="0" algn="ctr">
              <a:lnSpc>
                <a:spcPct val="100000"/>
              </a:lnSpc>
              <a:buNone/>
            </a:pPr>
            <a:r>
              <a:rPr lang="en-US" sz="2000" dirty="0">
                <a:cs typeface="Times New Roman" panose="02020603050405020304" pitchFamily="18" charset="0"/>
              </a:rPr>
              <a:t>Faculty of Management </a:t>
            </a:r>
          </a:p>
          <a:p>
            <a:pPr marL="0" indent="0" algn="ctr">
              <a:lnSpc>
                <a:spcPct val="100000"/>
              </a:lnSpc>
              <a:buNone/>
            </a:pPr>
            <a:r>
              <a:rPr lang="en-US" sz="2000" dirty="0">
                <a:cs typeface="Times New Roman" panose="02020603050405020304" pitchFamily="18" charset="0"/>
              </a:rPr>
              <a:t>University Of Peradeniya</a:t>
            </a:r>
            <a:endParaRPr lang="en-US" sz="2400" dirty="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3812BA-B766-4895-BD26-70A2FC66855B}"/>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669DFAC3-C08D-8FC2-1CE2-1BB0D5FD0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606FF103-0C41-48E0-612F-6C10FC8A2CC0}"/>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C081921-42CF-1077-3FAD-EF121A4CE216}"/>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333CF7-A5D2-5C56-FD2A-4FE0E7B12CE5}"/>
              </a:ext>
            </a:extLst>
          </p:cNvPr>
          <p:cNvSpPr txBox="1"/>
          <p:nvPr/>
        </p:nvSpPr>
        <p:spPr>
          <a:xfrm>
            <a:off x="211995" y="1193010"/>
            <a:ext cx="3028335" cy="369332"/>
          </a:xfrm>
          <a:prstGeom prst="rect">
            <a:avLst/>
          </a:prstGeom>
          <a:noFill/>
        </p:spPr>
        <p:txBody>
          <a:bodyPr wrap="square">
            <a:spAutoFit/>
          </a:bodyPr>
          <a:lstStyle/>
          <a:p>
            <a:pPr marL="0" indent="0" algn="ctr">
              <a:lnSpc>
                <a:spcPct val="100000"/>
              </a:lnSpc>
              <a:buNone/>
            </a:pPr>
            <a:r>
              <a:rPr lang="en-US" sz="1800" b="1" dirty="0">
                <a:cs typeface="Times New Roman" panose="02020603050405020304" pitchFamily="18" charset="0"/>
              </a:rPr>
              <a:t>Paper ID: </a:t>
            </a:r>
            <a:r>
              <a:rPr lang="en-US" sz="1800" b="1" i="0" dirty="0">
                <a:effectLst/>
              </a:rPr>
              <a:t>MC-11-095</a:t>
            </a:r>
            <a:endParaRPr lang="en-US" sz="1800" b="1" dirty="0">
              <a:cs typeface="Times New Roman" panose="02020603050405020304" pitchFamily="18" charset="0"/>
            </a:endParaRPr>
          </a:p>
        </p:txBody>
      </p:sp>
    </p:spTree>
    <p:extLst>
      <p:ext uri="{BB962C8B-B14F-4D97-AF65-F5344CB8AC3E}">
        <p14:creationId xmlns:p14="http://schemas.microsoft.com/office/powerpoint/2010/main" val="418160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8C0AB-3902-64DE-9EBD-384F4F70CC8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E073E59-6814-61CD-6B5C-34FE1353CAD9}"/>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7EA205-B113-32E2-891E-86498F8E0DCE}"/>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E67332C6-5451-AD6D-18D9-C087ED369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6E542EF7-4E73-4F3E-0034-5B71BAFBC761}"/>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2681EB3-F74C-D344-18FB-AC268DD1B4B9}"/>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ADCC5E1-0701-CA5F-89A0-BA0CEFFCA326}"/>
              </a:ext>
            </a:extLst>
          </p:cNvPr>
          <p:cNvSpPr>
            <a:spLocks noGrp="1"/>
          </p:cNvSpPr>
          <p:nvPr>
            <p:ph type="title"/>
          </p:nvPr>
        </p:nvSpPr>
        <p:spPr>
          <a:xfrm>
            <a:off x="166396" y="1097878"/>
            <a:ext cx="10515600" cy="495487"/>
          </a:xfrm>
        </p:spPr>
        <p:txBody>
          <a:bodyPr>
            <a:normAutofit fontScale="90000"/>
          </a:bodyPr>
          <a:lstStyle/>
          <a:p>
            <a:pPr marL="742950" indent="-742950">
              <a:buFont typeface="+mj-lt"/>
              <a:buAutoNum type="arabicPeriod" startAt="3"/>
            </a:pPr>
            <a:r>
              <a:rPr lang="en-US" sz="3600" b="1" dirty="0">
                <a:latin typeface="+mn-lt"/>
              </a:rPr>
              <a:t>Methodology</a:t>
            </a:r>
            <a:endParaRPr lang="en-US" sz="3600" dirty="0"/>
          </a:p>
        </p:txBody>
      </p:sp>
      <p:grpSp>
        <p:nvGrpSpPr>
          <p:cNvPr id="40" name="Group 39">
            <a:extLst>
              <a:ext uri="{FF2B5EF4-FFF2-40B4-BE49-F238E27FC236}">
                <a16:creationId xmlns:a16="http://schemas.microsoft.com/office/drawing/2014/main" id="{7A13E768-4498-F449-0956-D1B565028C8C}"/>
              </a:ext>
            </a:extLst>
          </p:cNvPr>
          <p:cNvGrpSpPr/>
          <p:nvPr/>
        </p:nvGrpSpPr>
        <p:grpSpPr>
          <a:xfrm>
            <a:off x="879258" y="1776907"/>
            <a:ext cx="10497668" cy="3917731"/>
            <a:chOff x="847163" y="851647"/>
            <a:chExt cx="10497668" cy="3942490"/>
          </a:xfrm>
        </p:grpSpPr>
        <p:cxnSp>
          <p:nvCxnSpPr>
            <p:cNvPr id="42" name="Straight Connector 41">
              <a:extLst>
                <a:ext uri="{FF2B5EF4-FFF2-40B4-BE49-F238E27FC236}">
                  <a16:creationId xmlns:a16="http://schemas.microsoft.com/office/drawing/2014/main" id="{86CCC444-38D7-0DEC-DBF4-9319FFA91BA5}"/>
                </a:ext>
              </a:extLst>
            </p:cNvPr>
            <p:cNvCxnSpPr>
              <a:cxnSpLocks/>
            </p:cNvCxnSpPr>
            <p:nvPr/>
          </p:nvCxnSpPr>
          <p:spPr>
            <a:xfrm>
              <a:off x="2649807" y="2918866"/>
              <a:ext cx="0" cy="250605"/>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9A863E17-94AA-C774-801C-37B70EC2E86D}"/>
                </a:ext>
              </a:extLst>
            </p:cNvPr>
            <p:cNvCxnSpPr>
              <a:cxnSpLocks/>
            </p:cNvCxnSpPr>
            <p:nvPr/>
          </p:nvCxnSpPr>
          <p:spPr>
            <a:xfrm>
              <a:off x="3463642" y="1488141"/>
              <a:ext cx="0" cy="324714"/>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EA0CEB01-BCFE-73EA-A215-B9A3511DCE99}"/>
                </a:ext>
              </a:extLst>
            </p:cNvPr>
            <p:cNvSpPr txBox="1"/>
            <p:nvPr/>
          </p:nvSpPr>
          <p:spPr>
            <a:xfrm>
              <a:off x="5208095" y="851647"/>
              <a:ext cx="152194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Methodology</a:t>
              </a:r>
            </a:p>
          </p:txBody>
        </p:sp>
        <p:cxnSp>
          <p:nvCxnSpPr>
            <p:cNvPr id="11" name="Straight Connector 10">
              <a:extLst>
                <a:ext uri="{FF2B5EF4-FFF2-40B4-BE49-F238E27FC236}">
                  <a16:creationId xmlns:a16="http://schemas.microsoft.com/office/drawing/2014/main" id="{1B0CF641-2E91-99F7-369E-5C70D36A5FA6}"/>
                </a:ext>
              </a:extLst>
            </p:cNvPr>
            <p:cNvCxnSpPr>
              <a:cxnSpLocks/>
            </p:cNvCxnSpPr>
            <p:nvPr/>
          </p:nvCxnSpPr>
          <p:spPr>
            <a:xfrm>
              <a:off x="5969069" y="1246094"/>
              <a:ext cx="0" cy="29418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9F4D4B6-D12D-8985-6C4D-507FA902742E}"/>
                </a:ext>
              </a:extLst>
            </p:cNvPr>
            <p:cNvCxnSpPr>
              <a:cxnSpLocks/>
            </p:cNvCxnSpPr>
            <p:nvPr/>
          </p:nvCxnSpPr>
          <p:spPr>
            <a:xfrm flipH="1">
              <a:off x="3463642" y="1488141"/>
              <a:ext cx="4993054"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AB637E2-1A62-071D-8A40-B86990751BB7}"/>
                </a:ext>
              </a:extLst>
            </p:cNvPr>
            <p:cNvSpPr txBox="1"/>
            <p:nvPr/>
          </p:nvSpPr>
          <p:spPr>
            <a:xfrm>
              <a:off x="2702667" y="1755303"/>
              <a:ext cx="16243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Collecting Data</a:t>
              </a:r>
            </a:p>
          </p:txBody>
        </p:sp>
        <p:sp>
          <p:nvSpPr>
            <p:cNvPr id="22" name="TextBox 21">
              <a:extLst>
                <a:ext uri="{FF2B5EF4-FFF2-40B4-BE49-F238E27FC236}">
                  <a16:creationId xmlns:a16="http://schemas.microsoft.com/office/drawing/2014/main" id="{A4274957-3790-56E3-3AAF-3A1B7C266A23}"/>
                </a:ext>
              </a:extLst>
            </p:cNvPr>
            <p:cNvSpPr txBox="1"/>
            <p:nvPr/>
          </p:nvSpPr>
          <p:spPr>
            <a:xfrm>
              <a:off x="7644543" y="1755303"/>
              <a:ext cx="16243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Analyzing Data</a:t>
              </a:r>
            </a:p>
          </p:txBody>
        </p:sp>
        <p:cxnSp>
          <p:nvCxnSpPr>
            <p:cNvPr id="28" name="Straight Connector 27">
              <a:extLst>
                <a:ext uri="{FF2B5EF4-FFF2-40B4-BE49-F238E27FC236}">
                  <a16:creationId xmlns:a16="http://schemas.microsoft.com/office/drawing/2014/main" id="{F1A702A5-D784-C0AE-ACDA-7239F078EE42}"/>
                </a:ext>
              </a:extLst>
            </p:cNvPr>
            <p:cNvCxnSpPr>
              <a:cxnSpLocks/>
            </p:cNvCxnSpPr>
            <p:nvPr/>
          </p:nvCxnSpPr>
          <p:spPr>
            <a:xfrm flipH="1">
              <a:off x="2491232" y="2131703"/>
              <a:ext cx="834742" cy="412376"/>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73AECD2-5D07-8D3D-4975-DF1F7AFD583E}"/>
                </a:ext>
              </a:extLst>
            </p:cNvPr>
            <p:cNvCxnSpPr>
              <a:cxnSpLocks/>
              <a:stCxn id="22" idx="2"/>
              <a:endCxn id="31" idx="2"/>
            </p:cNvCxnSpPr>
            <p:nvPr/>
          </p:nvCxnSpPr>
          <p:spPr>
            <a:xfrm>
              <a:off x="8456694" y="2124635"/>
              <a:ext cx="0" cy="824753"/>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8E3DA9E-6C07-D542-3443-A5F1C170612A}"/>
                </a:ext>
              </a:extLst>
            </p:cNvPr>
            <p:cNvSpPr txBox="1"/>
            <p:nvPr/>
          </p:nvSpPr>
          <p:spPr>
            <a:xfrm>
              <a:off x="1890517" y="2549534"/>
              <a:ext cx="16243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Primary Data</a:t>
              </a:r>
            </a:p>
          </p:txBody>
        </p:sp>
        <p:sp>
          <p:nvSpPr>
            <p:cNvPr id="31" name="TextBox 30">
              <a:extLst>
                <a:ext uri="{FF2B5EF4-FFF2-40B4-BE49-F238E27FC236}">
                  <a16:creationId xmlns:a16="http://schemas.microsoft.com/office/drawing/2014/main" id="{C3389B1D-1869-1C3D-88EF-C927C6CE9FDA}"/>
                </a:ext>
              </a:extLst>
            </p:cNvPr>
            <p:cNvSpPr txBox="1"/>
            <p:nvPr/>
          </p:nvSpPr>
          <p:spPr>
            <a:xfrm>
              <a:off x="7644543" y="2580056"/>
              <a:ext cx="16243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Quantitative </a:t>
              </a:r>
            </a:p>
          </p:txBody>
        </p:sp>
        <p:sp>
          <p:nvSpPr>
            <p:cNvPr id="44" name="TextBox 43">
              <a:extLst>
                <a:ext uri="{FF2B5EF4-FFF2-40B4-BE49-F238E27FC236}">
                  <a16:creationId xmlns:a16="http://schemas.microsoft.com/office/drawing/2014/main" id="{D9D66BB1-3AB0-CA5A-120E-90387BD7DD98}"/>
                </a:ext>
              </a:extLst>
            </p:cNvPr>
            <p:cNvSpPr txBox="1"/>
            <p:nvPr/>
          </p:nvSpPr>
          <p:spPr>
            <a:xfrm>
              <a:off x="847163" y="3168099"/>
              <a:ext cx="4450135" cy="16260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dirty="0"/>
                <a:t>Lab Experiment</a:t>
              </a:r>
            </a:p>
            <a:p>
              <a:pPr marL="285750" indent="-285750">
                <a:buFont typeface="Arial" panose="020B0604020202020204" pitchFamily="34" charset="0"/>
                <a:buChar char="•"/>
              </a:pPr>
              <a:r>
                <a:rPr lang="en-US" dirty="0"/>
                <a:t>Population= Management Undergraduates Sample Size = 80 </a:t>
              </a:r>
            </a:p>
            <a:p>
              <a:r>
                <a:rPr lang="en-US" dirty="0"/>
                <a:t>     Four Groups Consist of 20 subjects.</a:t>
              </a:r>
            </a:p>
            <a:p>
              <a:r>
                <a:rPr lang="en-US" dirty="0"/>
                <a:t>     (Random Sampling : Systematic Sampling)</a:t>
              </a:r>
            </a:p>
          </p:txBody>
        </p:sp>
        <p:cxnSp>
          <p:nvCxnSpPr>
            <p:cNvPr id="46" name="Straight Connector 45">
              <a:extLst>
                <a:ext uri="{FF2B5EF4-FFF2-40B4-BE49-F238E27FC236}">
                  <a16:creationId xmlns:a16="http://schemas.microsoft.com/office/drawing/2014/main" id="{9E92D1D6-B2F8-7A0E-5636-D21D842E6F86}"/>
                </a:ext>
              </a:extLst>
            </p:cNvPr>
            <p:cNvCxnSpPr>
              <a:cxnSpLocks/>
            </p:cNvCxnSpPr>
            <p:nvPr/>
          </p:nvCxnSpPr>
          <p:spPr>
            <a:xfrm>
              <a:off x="8465591" y="2949388"/>
              <a:ext cx="0" cy="218711"/>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96A586D2-BF8D-BC4F-5E4B-5AE3E3BFC4DB}"/>
                </a:ext>
              </a:extLst>
            </p:cNvPr>
            <p:cNvSpPr txBox="1"/>
            <p:nvPr/>
          </p:nvSpPr>
          <p:spPr>
            <a:xfrm>
              <a:off x="7653440" y="3155576"/>
              <a:ext cx="36913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Statistical Analysis Table &amp; Graphs by using STATA and MS Excel </a:t>
              </a:r>
            </a:p>
          </p:txBody>
        </p:sp>
        <p:cxnSp>
          <p:nvCxnSpPr>
            <p:cNvPr id="15" name="Straight Connector 14">
              <a:extLst>
                <a:ext uri="{FF2B5EF4-FFF2-40B4-BE49-F238E27FC236}">
                  <a16:creationId xmlns:a16="http://schemas.microsoft.com/office/drawing/2014/main" id="{4DA696E7-4136-09A0-D22A-4C64C525805B}"/>
                </a:ext>
              </a:extLst>
            </p:cNvPr>
            <p:cNvCxnSpPr>
              <a:cxnSpLocks/>
            </p:cNvCxnSpPr>
            <p:nvPr/>
          </p:nvCxnSpPr>
          <p:spPr>
            <a:xfrm>
              <a:off x="4138125" y="2124635"/>
              <a:ext cx="705072" cy="437856"/>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A4F880-91F7-F59D-B151-8DFA0CE44526}"/>
                </a:ext>
              </a:extLst>
            </p:cNvPr>
            <p:cNvSpPr txBox="1"/>
            <p:nvPr/>
          </p:nvSpPr>
          <p:spPr>
            <a:xfrm>
              <a:off x="4395944" y="2571015"/>
              <a:ext cx="172240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Secondary Data</a:t>
              </a:r>
            </a:p>
          </p:txBody>
        </p:sp>
        <p:cxnSp>
          <p:nvCxnSpPr>
            <p:cNvPr id="17" name="Straight Connector 16">
              <a:extLst>
                <a:ext uri="{FF2B5EF4-FFF2-40B4-BE49-F238E27FC236}">
                  <a16:creationId xmlns:a16="http://schemas.microsoft.com/office/drawing/2014/main" id="{16DE3C89-75CE-EE65-C95C-87500696D969}"/>
                </a:ext>
              </a:extLst>
            </p:cNvPr>
            <p:cNvCxnSpPr>
              <a:cxnSpLocks/>
            </p:cNvCxnSpPr>
            <p:nvPr/>
          </p:nvCxnSpPr>
          <p:spPr>
            <a:xfrm flipH="1">
              <a:off x="6118345" y="2751968"/>
              <a:ext cx="33683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BB677CC-6028-0E3E-5D25-ACC111A5D8E7}"/>
                </a:ext>
              </a:extLst>
            </p:cNvPr>
            <p:cNvCxnSpPr>
              <a:cxnSpLocks/>
            </p:cNvCxnSpPr>
            <p:nvPr/>
          </p:nvCxnSpPr>
          <p:spPr>
            <a:xfrm>
              <a:off x="6455178" y="2751968"/>
              <a:ext cx="0" cy="1136568"/>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564C46-6CE4-99B9-B8A3-EF17BB5D979E}"/>
                </a:ext>
              </a:extLst>
            </p:cNvPr>
            <p:cNvSpPr txBox="1"/>
            <p:nvPr/>
          </p:nvSpPr>
          <p:spPr>
            <a:xfrm>
              <a:off x="5614168" y="3687616"/>
              <a:ext cx="172240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Online Article and Journal</a:t>
              </a:r>
            </a:p>
          </p:txBody>
        </p:sp>
      </p:grpSp>
    </p:spTree>
    <p:extLst>
      <p:ext uri="{BB962C8B-B14F-4D97-AF65-F5344CB8AC3E}">
        <p14:creationId xmlns:p14="http://schemas.microsoft.com/office/powerpoint/2010/main" val="118050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1975D-DA3E-DF3B-EE51-EE0E6DBFF81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6EBDF20-9644-F5D2-D2DA-B0C152B28AE1}"/>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DF13B2-975D-8B15-AD03-F78972AA7F2E}"/>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5B97492-05DE-8261-2567-448F4A41D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149B8F74-20CC-F467-B6CA-B7204EB5D58F}"/>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CFCEE128-B522-C6C3-93EB-708B8D2A4652}"/>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1B8E39C-29EF-97BE-3DB5-B9432E400B27}"/>
              </a:ext>
            </a:extLst>
          </p:cNvPr>
          <p:cNvSpPr>
            <a:spLocks noGrp="1"/>
          </p:cNvSpPr>
          <p:nvPr>
            <p:ph type="title"/>
          </p:nvPr>
        </p:nvSpPr>
        <p:spPr>
          <a:xfrm>
            <a:off x="166396" y="1097878"/>
            <a:ext cx="10515600" cy="495487"/>
          </a:xfrm>
        </p:spPr>
        <p:txBody>
          <a:bodyPr>
            <a:normAutofit fontScale="90000"/>
          </a:bodyPr>
          <a:lstStyle/>
          <a:p>
            <a:pPr marL="742950" indent="-742950">
              <a:buFont typeface="+mj-lt"/>
              <a:buAutoNum type="arabicPeriod" startAt="3"/>
            </a:pPr>
            <a:r>
              <a:rPr lang="en-US" sz="3600" b="1" dirty="0">
                <a:latin typeface="+mn-lt"/>
              </a:rPr>
              <a:t>Methodology</a:t>
            </a:r>
            <a:endParaRPr lang="en-US" sz="3600" dirty="0"/>
          </a:p>
        </p:txBody>
      </p:sp>
      <p:sp>
        <p:nvSpPr>
          <p:cNvPr id="3" name="Content Placeholder 2">
            <a:extLst>
              <a:ext uri="{FF2B5EF4-FFF2-40B4-BE49-F238E27FC236}">
                <a16:creationId xmlns:a16="http://schemas.microsoft.com/office/drawing/2014/main" id="{EAE0A55A-BC27-A520-59D1-9961489E5D0C}"/>
              </a:ext>
            </a:extLst>
          </p:cNvPr>
          <p:cNvSpPr>
            <a:spLocks noGrp="1"/>
          </p:cNvSpPr>
          <p:nvPr>
            <p:ph idx="1"/>
          </p:nvPr>
        </p:nvSpPr>
        <p:spPr>
          <a:xfrm>
            <a:off x="698241" y="1891395"/>
            <a:ext cx="10515600" cy="4351338"/>
          </a:xfrm>
        </p:spPr>
        <p:txBody>
          <a:bodyPr>
            <a:normAutofit/>
          </a:bodyPr>
          <a:lstStyle/>
          <a:p>
            <a:pPr marL="0" indent="0">
              <a:lnSpc>
                <a:spcPct val="150000"/>
              </a:lnSpc>
              <a:buNone/>
            </a:pPr>
            <a:r>
              <a:rPr lang="en-US" sz="2000" b="1" dirty="0">
                <a:cs typeface="Times New Roman" pitchFamily="18" charset="0"/>
              </a:rPr>
              <a:t>Development of Hypotheses</a:t>
            </a:r>
          </a:p>
          <a:p>
            <a:pPr marL="457200" indent="-457200" algn="just">
              <a:lnSpc>
                <a:spcPct val="150000"/>
              </a:lnSpc>
              <a:buFont typeface="Courier New" panose="02070309020205020404" pitchFamily="49" charset="0"/>
              <a:buChar char="o"/>
            </a:pPr>
            <a:r>
              <a:rPr lang="en-GB" sz="1800" b="1" dirty="0"/>
              <a:t>H 1: </a:t>
            </a:r>
            <a:r>
              <a:rPr lang="en-GB" sz="1800" dirty="0"/>
              <a:t>Mission matched situation, social workers exert more effort than mission mismatched situation. </a:t>
            </a:r>
            <a:endParaRPr lang="en-LK" sz="1800" dirty="0"/>
          </a:p>
          <a:p>
            <a:pPr marL="457200" indent="-457200" algn="just">
              <a:lnSpc>
                <a:spcPct val="150000"/>
              </a:lnSpc>
              <a:buFont typeface="Courier New" panose="02070309020205020404" pitchFamily="49" charset="0"/>
              <a:buChar char="o"/>
            </a:pPr>
            <a:r>
              <a:rPr lang="en-GB" sz="1800" b="1" dirty="0"/>
              <a:t>H 2:</a:t>
            </a:r>
            <a:r>
              <a:rPr lang="en-GB" sz="1800" dirty="0"/>
              <a:t> Mission drifted situation, social workers exert less effort than mission matched situation.</a:t>
            </a:r>
            <a:endParaRPr lang="en-LK" sz="1800" dirty="0"/>
          </a:p>
          <a:p>
            <a:pPr marL="457200" indent="-457200" algn="just">
              <a:lnSpc>
                <a:spcPct val="150000"/>
              </a:lnSpc>
              <a:buFont typeface="Courier New" panose="02070309020205020404" pitchFamily="49" charset="0"/>
              <a:buChar char="o"/>
            </a:pPr>
            <a:r>
              <a:rPr lang="en-GB" sz="1800" b="1" dirty="0"/>
              <a:t>H 3:</a:t>
            </a:r>
            <a:r>
              <a:rPr lang="en-GB" sz="1800" dirty="0"/>
              <a:t> Mission drifted situation, social workers exert more effort than mission mismatched situation.</a:t>
            </a:r>
            <a:endParaRPr lang="en-LK" sz="1800" dirty="0"/>
          </a:p>
          <a:p>
            <a:pPr marL="0" indent="0">
              <a:lnSpc>
                <a:spcPct val="150000"/>
              </a:lnSpc>
              <a:buNone/>
            </a:pPr>
            <a:endParaRPr lang="en-US" sz="1800" dirty="0">
              <a:cs typeface="Times New Roman" pitchFamily="18" charset="0"/>
            </a:endParaRPr>
          </a:p>
          <a:p>
            <a:pPr marL="0" indent="0">
              <a:lnSpc>
                <a:spcPct val="150000"/>
              </a:lnSpc>
              <a:buNone/>
            </a:pPr>
            <a:endParaRPr lang="en-US" sz="2000" b="1" dirty="0"/>
          </a:p>
        </p:txBody>
      </p:sp>
    </p:spTree>
    <p:extLst>
      <p:ext uri="{BB962C8B-B14F-4D97-AF65-F5344CB8AC3E}">
        <p14:creationId xmlns:p14="http://schemas.microsoft.com/office/powerpoint/2010/main" val="47807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CAC87-EC48-F894-6630-522D1C4F249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E32C351-90AD-8188-22DB-9B1041BE2FF5}"/>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74C880-5319-0B20-30B5-5662536C3227}"/>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57C103DA-BBC5-31F7-D62D-43E529CE2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0F8F4721-0849-81E8-5AEB-AAF211F84E0F}"/>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573A18F5-3843-A9B5-836E-C3EA16389004}"/>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4BE1347-1D29-BF36-036A-E00FE2AEBB5B}"/>
              </a:ext>
            </a:extLst>
          </p:cNvPr>
          <p:cNvSpPr>
            <a:spLocks noGrp="1"/>
          </p:cNvSpPr>
          <p:nvPr>
            <p:ph type="title"/>
          </p:nvPr>
        </p:nvSpPr>
        <p:spPr>
          <a:xfrm>
            <a:off x="166396" y="1097878"/>
            <a:ext cx="10515600" cy="495487"/>
          </a:xfrm>
        </p:spPr>
        <p:txBody>
          <a:bodyPr>
            <a:normAutofit fontScale="90000"/>
          </a:bodyPr>
          <a:lstStyle/>
          <a:p>
            <a:pPr marL="742950" indent="-742950">
              <a:buFont typeface="+mj-lt"/>
              <a:buAutoNum type="arabicPeriod" startAt="3"/>
            </a:pPr>
            <a:r>
              <a:rPr lang="en-US" sz="3600" b="1" dirty="0">
                <a:latin typeface="+mn-lt"/>
              </a:rPr>
              <a:t>Methodology</a:t>
            </a:r>
            <a:endParaRPr lang="en-US" sz="3600" dirty="0"/>
          </a:p>
        </p:txBody>
      </p:sp>
      <p:grpSp>
        <p:nvGrpSpPr>
          <p:cNvPr id="2" name="Group 1">
            <a:extLst>
              <a:ext uri="{FF2B5EF4-FFF2-40B4-BE49-F238E27FC236}">
                <a16:creationId xmlns:a16="http://schemas.microsoft.com/office/drawing/2014/main" id="{AC36A51E-8065-580F-6E39-5157CB77A3F3}"/>
              </a:ext>
            </a:extLst>
          </p:cNvPr>
          <p:cNvGrpSpPr/>
          <p:nvPr/>
        </p:nvGrpSpPr>
        <p:grpSpPr>
          <a:xfrm>
            <a:off x="1054900" y="2007196"/>
            <a:ext cx="7979709" cy="4266230"/>
            <a:chOff x="1818710" y="1214584"/>
            <a:chExt cx="7979709" cy="4266230"/>
          </a:xfrm>
        </p:grpSpPr>
        <p:sp>
          <p:nvSpPr>
            <p:cNvPr id="14" name="Rectangle 13">
              <a:extLst>
                <a:ext uri="{FF2B5EF4-FFF2-40B4-BE49-F238E27FC236}">
                  <a16:creationId xmlns:a16="http://schemas.microsoft.com/office/drawing/2014/main" id="{27644985-BC9A-111F-F0C8-5355E8CE838E}"/>
                </a:ext>
              </a:extLst>
            </p:cNvPr>
            <p:cNvSpPr/>
            <p:nvPr/>
          </p:nvSpPr>
          <p:spPr>
            <a:xfrm>
              <a:off x="1818710" y="1214584"/>
              <a:ext cx="7979709" cy="4266230"/>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8A57CE-F5FC-5D83-19B1-CD1CC85310FE}"/>
                </a:ext>
              </a:extLst>
            </p:cNvPr>
            <p:cNvSpPr/>
            <p:nvPr/>
          </p:nvSpPr>
          <p:spPr>
            <a:xfrm>
              <a:off x="4759548" y="3041562"/>
              <a:ext cx="2098036" cy="71950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Pro social Motivation</a:t>
              </a:r>
            </a:p>
          </p:txBody>
        </p:sp>
        <p:sp>
          <p:nvSpPr>
            <p:cNvPr id="19" name="Rectangle 18">
              <a:extLst>
                <a:ext uri="{FF2B5EF4-FFF2-40B4-BE49-F238E27FC236}">
                  <a16:creationId xmlns:a16="http://schemas.microsoft.com/office/drawing/2014/main" id="{93529BF3-D73E-0069-578D-EEE9204D4FEE}"/>
                </a:ext>
              </a:extLst>
            </p:cNvPr>
            <p:cNvSpPr/>
            <p:nvPr/>
          </p:nvSpPr>
          <p:spPr>
            <a:xfrm>
              <a:off x="1980103" y="3033154"/>
              <a:ext cx="2098036" cy="68952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Mission Match</a:t>
              </a:r>
            </a:p>
          </p:txBody>
        </p:sp>
        <p:sp>
          <p:nvSpPr>
            <p:cNvPr id="23" name="Rectangle 22">
              <a:extLst>
                <a:ext uri="{FF2B5EF4-FFF2-40B4-BE49-F238E27FC236}">
                  <a16:creationId xmlns:a16="http://schemas.microsoft.com/office/drawing/2014/main" id="{7BFAB4C2-3087-72FA-2DAF-0D01A4FFAFB4}"/>
                </a:ext>
              </a:extLst>
            </p:cNvPr>
            <p:cNvSpPr/>
            <p:nvPr/>
          </p:nvSpPr>
          <p:spPr>
            <a:xfrm>
              <a:off x="7485206" y="3053435"/>
              <a:ext cx="2098036" cy="68952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Real Effort</a:t>
              </a:r>
            </a:p>
          </p:txBody>
        </p:sp>
        <p:sp>
          <p:nvSpPr>
            <p:cNvPr id="24" name="Rectangle 23">
              <a:extLst>
                <a:ext uri="{FF2B5EF4-FFF2-40B4-BE49-F238E27FC236}">
                  <a16:creationId xmlns:a16="http://schemas.microsoft.com/office/drawing/2014/main" id="{367DC1AA-9ABF-31D9-D98B-FA0B03F1AFAB}"/>
                </a:ext>
              </a:extLst>
            </p:cNvPr>
            <p:cNvSpPr/>
            <p:nvPr/>
          </p:nvSpPr>
          <p:spPr>
            <a:xfrm>
              <a:off x="4732655" y="1731173"/>
              <a:ext cx="2098036" cy="689524"/>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Mission Mismatch</a:t>
              </a:r>
            </a:p>
          </p:txBody>
        </p:sp>
        <p:sp>
          <p:nvSpPr>
            <p:cNvPr id="26" name="Rectangle 25">
              <a:extLst>
                <a:ext uri="{FF2B5EF4-FFF2-40B4-BE49-F238E27FC236}">
                  <a16:creationId xmlns:a16="http://schemas.microsoft.com/office/drawing/2014/main" id="{774C2563-A411-2109-4340-5718D62757C9}"/>
                </a:ext>
              </a:extLst>
            </p:cNvPr>
            <p:cNvSpPr/>
            <p:nvPr/>
          </p:nvSpPr>
          <p:spPr>
            <a:xfrm>
              <a:off x="4732655" y="4335137"/>
              <a:ext cx="2098036" cy="689523"/>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Mission Drift</a:t>
              </a:r>
            </a:p>
          </p:txBody>
        </p:sp>
        <p:cxnSp>
          <p:nvCxnSpPr>
            <p:cNvPr id="27" name="Straight Arrow Connector 26">
              <a:extLst>
                <a:ext uri="{FF2B5EF4-FFF2-40B4-BE49-F238E27FC236}">
                  <a16:creationId xmlns:a16="http://schemas.microsoft.com/office/drawing/2014/main" id="{F813B42A-9DFA-F61A-8FF0-13D3D229A676}"/>
                </a:ext>
              </a:extLst>
            </p:cNvPr>
            <p:cNvCxnSpPr>
              <a:cxnSpLocks/>
            </p:cNvCxnSpPr>
            <p:nvPr/>
          </p:nvCxnSpPr>
          <p:spPr>
            <a:xfrm>
              <a:off x="4091586" y="3377916"/>
              <a:ext cx="654515" cy="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007126-E3A2-5233-104E-CC932009E6FC}"/>
                </a:ext>
              </a:extLst>
            </p:cNvPr>
            <p:cNvCxnSpPr>
              <a:cxnSpLocks/>
            </p:cNvCxnSpPr>
            <p:nvPr/>
          </p:nvCxnSpPr>
          <p:spPr>
            <a:xfrm>
              <a:off x="6857584" y="3436581"/>
              <a:ext cx="654515" cy="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DC4438-A6F3-1D31-5CB5-2525E8F1AA73}"/>
                </a:ext>
              </a:extLst>
            </p:cNvPr>
            <p:cNvCxnSpPr>
              <a:cxnSpLocks/>
            </p:cNvCxnSpPr>
            <p:nvPr/>
          </p:nvCxnSpPr>
          <p:spPr>
            <a:xfrm>
              <a:off x="5718906" y="2420695"/>
              <a:ext cx="0" cy="6124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DB32B7-3691-E1F8-5FEF-2E7F7B4EC152}"/>
                </a:ext>
              </a:extLst>
            </p:cNvPr>
            <p:cNvCxnSpPr>
              <a:cxnSpLocks/>
            </p:cNvCxnSpPr>
            <p:nvPr/>
          </p:nvCxnSpPr>
          <p:spPr>
            <a:xfrm flipV="1">
              <a:off x="5692012" y="3722676"/>
              <a:ext cx="0" cy="6124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B4F7ABD-4329-0729-8F6E-923B5EE5F4EF}"/>
                </a:ext>
              </a:extLst>
            </p:cNvPr>
            <p:cNvCxnSpPr>
              <a:cxnSpLocks/>
            </p:cNvCxnSpPr>
            <p:nvPr/>
          </p:nvCxnSpPr>
          <p:spPr>
            <a:xfrm>
              <a:off x="6866550" y="3164828"/>
              <a:ext cx="64554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EF31092-08E8-5FD9-8FB0-AED8E0DA40B2}"/>
                </a:ext>
              </a:extLst>
            </p:cNvPr>
            <p:cNvSpPr txBox="1"/>
            <p:nvPr/>
          </p:nvSpPr>
          <p:spPr>
            <a:xfrm>
              <a:off x="4270906" y="3033154"/>
              <a:ext cx="201735" cy="314545"/>
            </a:xfrm>
            <a:prstGeom prst="rect">
              <a:avLst/>
            </a:prstGeom>
            <a:noFill/>
          </p:spPr>
          <p:txBody>
            <a:bodyPr wrap="square" rtlCol="0">
              <a:spAutoFit/>
            </a:bodyPr>
            <a:lstStyle/>
            <a:p>
              <a:r>
                <a:rPr lang="en-US" dirty="0"/>
                <a:t>+</a:t>
              </a:r>
            </a:p>
          </p:txBody>
        </p:sp>
        <p:sp>
          <p:nvSpPr>
            <p:cNvPr id="37" name="TextBox 36">
              <a:extLst>
                <a:ext uri="{FF2B5EF4-FFF2-40B4-BE49-F238E27FC236}">
                  <a16:creationId xmlns:a16="http://schemas.microsoft.com/office/drawing/2014/main" id="{72CF195B-A998-17FA-4AB8-13DA7DB23662}"/>
                </a:ext>
              </a:extLst>
            </p:cNvPr>
            <p:cNvSpPr txBox="1"/>
            <p:nvPr/>
          </p:nvSpPr>
          <p:spPr>
            <a:xfrm>
              <a:off x="7025695" y="3157833"/>
              <a:ext cx="201735" cy="314545"/>
            </a:xfrm>
            <a:prstGeom prst="rect">
              <a:avLst/>
            </a:prstGeom>
            <a:noFill/>
          </p:spPr>
          <p:txBody>
            <a:bodyPr wrap="square" rtlCol="0">
              <a:spAutoFit/>
            </a:bodyPr>
            <a:lstStyle/>
            <a:p>
              <a:r>
                <a:rPr lang="en-US" dirty="0"/>
                <a:t>+</a:t>
              </a:r>
            </a:p>
          </p:txBody>
        </p:sp>
        <p:sp>
          <p:nvSpPr>
            <p:cNvPr id="38" name="TextBox 37">
              <a:extLst>
                <a:ext uri="{FF2B5EF4-FFF2-40B4-BE49-F238E27FC236}">
                  <a16:creationId xmlns:a16="http://schemas.microsoft.com/office/drawing/2014/main" id="{B21DF73D-6A05-4588-189E-7EC27E9988B9}"/>
                </a:ext>
              </a:extLst>
            </p:cNvPr>
            <p:cNvSpPr txBox="1"/>
            <p:nvPr/>
          </p:nvSpPr>
          <p:spPr>
            <a:xfrm>
              <a:off x="7025694" y="2843288"/>
              <a:ext cx="201735" cy="314545"/>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0D149C1-2495-82FB-BF7E-81D3806150E1}"/>
                </a:ext>
              </a:extLst>
            </p:cNvPr>
            <p:cNvSpPr txBox="1"/>
            <p:nvPr/>
          </p:nvSpPr>
          <p:spPr>
            <a:xfrm>
              <a:off x="5680804" y="2524004"/>
              <a:ext cx="201735" cy="314545"/>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8072F4CF-4C4F-A4B4-294C-4141FB853FF8}"/>
                </a:ext>
              </a:extLst>
            </p:cNvPr>
            <p:cNvSpPr txBox="1"/>
            <p:nvPr/>
          </p:nvSpPr>
          <p:spPr>
            <a:xfrm>
              <a:off x="5743569" y="3917282"/>
              <a:ext cx="468472" cy="314545"/>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B7F10A67-90CB-CB7E-37A8-EACB565F0EC7}"/>
                </a:ext>
              </a:extLst>
            </p:cNvPr>
            <p:cNvSpPr txBox="1"/>
            <p:nvPr/>
          </p:nvSpPr>
          <p:spPr>
            <a:xfrm>
              <a:off x="6955088" y="3603830"/>
              <a:ext cx="468472" cy="314545"/>
            </a:xfrm>
            <a:prstGeom prst="rect">
              <a:avLst/>
            </a:prstGeom>
            <a:noFill/>
          </p:spPr>
          <p:txBody>
            <a:bodyPr wrap="square" rtlCol="0">
              <a:spAutoFit/>
            </a:bodyPr>
            <a:lstStyle/>
            <a:p>
              <a:r>
                <a:rPr lang="en-US" dirty="0"/>
                <a:t>+/-</a:t>
              </a:r>
            </a:p>
          </p:txBody>
        </p:sp>
        <p:cxnSp>
          <p:nvCxnSpPr>
            <p:cNvPr id="45" name="Straight Arrow Connector 44">
              <a:extLst>
                <a:ext uri="{FF2B5EF4-FFF2-40B4-BE49-F238E27FC236}">
                  <a16:creationId xmlns:a16="http://schemas.microsoft.com/office/drawing/2014/main" id="{3AD2DC14-AFED-6CEB-D96B-90966BC6363A}"/>
                </a:ext>
              </a:extLst>
            </p:cNvPr>
            <p:cNvCxnSpPr>
              <a:cxnSpLocks/>
            </p:cNvCxnSpPr>
            <p:nvPr/>
          </p:nvCxnSpPr>
          <p:spPr>
            <a:xfrm>
              <a:off x="6875271" y="3715046"/>
              <a:ext cx="62810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BB7710A2-245A-70EA-8262-B1B149775345}"/>
              </a:ext>
            </a:extLst>
          </p:cNvPr>
          <p:cNvSpPr txBox="1"/>
          <p:nvPr/>
        </p:nvSpPr>
        <p:spPr>
          <a:xfrm>
            <a:off x="806978" y="1555568"/>
            <a:ext cx="6102220" cy="369332"/>
          </a:xfrm>
          <a:prstGeom prst="rect">
            <a:avLst/>
          </a:prstGeom>
          <a:noFill/>
        </p:spPr>
        <p:txBody>
          <a:bodyPr wrap="square">
            <a:spAutoFit/>
          </a:bodyPr>
          <a:lstStyle/>
          <a:p>
            <a:pPr marL="0" indent="0">
              <a:buNone/>
            </a:pPr>
            <a:r>
              <a:rPr lang="en-US" sz="1800" b="1" dirty="0"/>
              <a:t>Conceptual Framework </a:t>
            </a:r>
          </a:p>
        </p:txBody>
      </p:sp>
      <p:sp>
        <p:nvSpPr>
          <p:cNvPr id="51" name="TextBox 50">
            <a:extLst>
              <a:ext uri="{FF2B5EF4-FFF2-40B4-BE49-F238E27FC236}">
                <a16:creationId xmlns:a16="http://schemas.microsoft.com/office/drawing/2014/main" id="{5C51EA85-7BAB-5C63-C950-24B78222F342}"/>
              </a:ext>
            </a:extLst>
          </p:cNvPr>
          <p:cNvSpPr txBox="1"/>
          <p:nvPr/>
        </p:nvSpPr>
        <p:spPr>
          <a:xfrm>
            <a:off x="9209314" y="5761365"/>
            <a:ext cx="2964024" cy="369332"/>
          </a:xfrm>
          <a:prstGeom prst="rect">
            <a:avLst/>
          </a:prstGeom>
          <a:noFill/>
        </p:spPr>
        <p:txBody>
          <a:bodyPr wrap="square">
            <a:spAutoFit/>
          </a:bodyPr>
          <a:lstStyle/>
          <a:p>
            <a:pPr marL="0" indent="0">
              <a:buNone/>
            </a:pPr>
            <a:r>
              <a:rPr lang="en-US" sz="1800" dirty="0">
                <a:effectLst/>
                <a:ea typeface="Times New Roman" panose="02020603050405020304" pitchFamily="18" charset="0"/>
              </a:rPr>
              <a:t>Source: Author’s preparation</a:t>
            </a:r>
            <a:endParaRPr lang="en-US" sz="1800" dirty="0">
              <a:effectLst/>
              <a:ea typeface="Calibri" panose="020F0502020204030204" pitchFamily="34" charset="0"/>
            </a:endParaRPr>
          </a:p>
        </p:txBody>
      </p:sp>
    </p:spTree>
    <p:extLst>
      <p:ext uri="{BB962C8B-B14F-4D97-AF65-F5344CB8AC3E}">
        <p14:creationId xmlns:p14="http://schemas.microsoft.com/office/powerpoint/2010/main" val="390685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7B9FF-D81D-BE7A-3EF7-D12A0389DAD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B693DE9-DF5C-BB6C-67EE-F2098A9E1180}"/>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9DEC80-4C08-15D8-1258-BB0166F9D47C}"/>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7C0CDAD-1CFB-98D8-50FA-8DD998814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97217823-5D02-1AA1-7C20-87DA76947484}"/>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C494FD6C-FA14-36B8-61CF-E3D2B423CBA0}"/>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B6F42662-45BB-0350-151E-3657E790825A}"/>
              </a:ext>
            </a:extLst>
          </p:cNvPr>
          <p:cNvSpPr>
            <a:spLocks noGrp="1"/>
          </p:cNvSpPr>
          <p:nvPr>
            <p:ph type="title"/>
          </p:nvPr>
        </p:nvSpPr>
        <p:spPr>
          <a:xfrm>
            <a:off x="166396" y="1097878"/>
            <a:ext cx="10515600" cy="495487"/>
          </a:xfrm>
        </p:spPr>
        <p:txBody>
          <a:bodyPr>
            <a:normAutofit fontScale="90000"/>
          </a:bodyPr>
          <a:lstStyle/>
          <a:p>
            <a:pPr marL="742950" indent="-742950">
              <a:buFont typeface="+mj-lt"/>
              <a:buAutoNum type="arabicPeriod" startAt="3"/>
            </a:pPr>
            <a:r>
              <a:rPr lang="en-US" sz="3600" b="1" dirty="0">
                <a:latin typeface="+mn-lt"/>
              </a:rPr>
              <a:t>Methodology</a:t>
            </a:r>
            <a:endParaRPr lang="en-US" sz="3600" dirty="0"/>
          </a:p>
        </p:txBody>
      </p:sp>
      <p:grpSp>
        <p:nvGrpSpPr>
          <p:cNvPr id="6" name="Group 5">
            <a:extLst>
              <a:ext uri="{FF2B5EF4-FFF2-40B4-BE49-F238E27FC236}">
                <a16:creationId xmlns:a16="http://schemas.microsoft.com/office/drawing/2014/main" id="{1D612AC1-406C-251F-5B8D-66AD81CD069A}"/>
              </a:ext>
            </a:extLst>
          </p:cNvPr>
          <p:cNvGrpSpPr/>
          <p:nvPr/>
        </p:nvGrpSpPr>
        <p:grpSpPr>
          <a:xfrm>
            <a:off x="166396" y="2086345"/>
            <a:ext cx="5789367" cy="3149181"/>
            <a:chOff x="1573776" y="1209469"/>
            <a:chExt cx="5955553" cy="3119718"/>
          </a:xfrm>
        </p:grpSpPr>
        <p:sp>
          <p:nvSpPr>
            <p:cNvPr id="11" name="Rectangle 10">
              <a:extLst>
                <a:ext uri="{FF2B5EF4-FFF2-40B4-BE49-F238E27FC236}">
                  <a16:creationId xmlns:a16="http://schemas.microsoft.com/office/drawing/2014/main" id="{D2F5BEB3-0316-757E-B726-52B286A5C0F4}"/>
                </a:ext>
              </a:extLst>
            </p:cNvPr>
            <p:cNvSpPr/>
            <p:nvPr/>
          </p:nvSpPr>
          <p:spPr>
            <a:xfrm>
              <a:off x="1573776" y="1209469"/>
              <a:ext cx="5955553" cy="311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CF24347-1A9E-9CB9-33ED-19732023E986}"/>
                </a:ext>
              </a:extLst>
            </p:cNvPr>
            <p:cNvSpPr/>
            <p:nvPr/>
          </p:nvSpPr>
          <p:spPr>
            <a:xfrm>
              <a:off x="2317690" y="1349011"/>
              <a:ext cx="1242347" cy="2650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Dictator Game 1 (Charity 1)</a:t>
              </a:r>
            </a:p>
          </p:txBody>
        </p:sp>
        <p:sp>
          <p:nvSpPr>
            <p:cNvPr id="14" name="Rectangle 13">
              <a:extLst>
                <a:ext uri="{FF2B5EF4-FFF2-40B4-BE49-F238E27FC236}">
                  <a16:creationId xmlns:a16="http://schemas.microsoft.com/office/drawing/2014/main" id="{710A1897-70D3-9B24-ED0F-F01A16CC7AE0}"/>
                </a:ext>
              </a:extLst>
            </p:cNvPr>
            <p:cNvSpPr/>
            <p:nvPr/>
          </p:nvSpPr>
          <p:spPr>
            <a:xfrm>
              <a:off x="3789123" y="1349011"/>
              <a:ext cx="1242347" cy="26500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Dictator Game 2 (Charity 2)</a:t>
              </a:r>
            </a:p>
          </p:txBody>
        </p:sp>
        <p:sp>
          <p:nvSpPr>
            <p:cNvPr id="15" name="Minus Sign 14">
              <a:extLst>
                <a:ext uri="{FF2B5EF4-FFF2-40B4-BE49-F238E27FC236}">
                  <a16:creationId xmlns:a16="http://schemas.microsoft.com/office/drawing/2014/main" id="{0700EBFF-39F7-3E2B-122C-D7817FD87A70}"/>
                </a:ext>
              </a:extLst>
            </p:cNvPr>
            <p:cNvSpPr/>
            <p:nvPr/>
          </p:nvSpPr>
          <p:spPr>
            <a:xfrm>
              <a:off x="3531404" y="1430176"/>
              <a:ext cx="299573" cy="603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Sign 15">
              <a:extLst>
                <a:ext uri="{FF2B5EF4-FFF2-40B4-BE49-F238E27FC236}">
                  <a16:creationId xmlns:a16="http://schemas.microsoft.com/office/drawing/2014/main" id="{A56E1423-C101-84C4-CBA2-45CB0EB04D41}"/>
                </a:ext>
              </a:extLst>
            </p:cNvPr>
            <p:cNvSpPr/>
            <p:nvPr/>
          </p:nvSpPr>
          <p:spPr>
            <a:xfrm>
              <a:off x="3535258" y="2685004"/>
              <a:ext cx="278646" cy="93021"/>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inus Sign 16">
              <a:extLst>
                <a:ext uri="{FF2B5EF4-FFF2-40B4-BE49-F238E27FC236}">
                  <a16:creationId xmlns:a16="http://schemas.microsoft.com/office/drawing/2014/main" id="{75EF7F68-EBBF-61D4-BFF6-B09F32B44091}"/>
                </a:ext>
              </a:extLst>
            </p:cNvPr>
            <p:cNvSpPr/>
            <p:nvPr/>
          </p:nvSpPr>
          <p:spPr>
            <a:xfrm>
              <a:off x="3541866" y="3918022"/>
              <a:ext cx="272037" cy="7806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inus Sign 17">
              <a:extLst>
                <a:ext uri="{FF2B5EF4-FFF2-40B4-BE49-F238E27FC236}">
                  <a16:creationId xmlns:a16="http://schemas.microsoft.com/office/drawing/2014/main" id="{9AF1CFB0-FF4F-02AE-104E-A04ABF876C6B}"/>
                </a:ext>
              </a:extLst>
            </p:cNvPr>
            <p:cNvSpPr/>
            <p:nvPr/>
          </p:nvSpPr>
          <p:spPr>
            <a:xfrm>
              <a:off x="2075393" y="1420064"/>
              <a:ext cx="255518" cy="52774"/>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inus Sign 18">
              <a:extLst>
                <a:ext uri="{FF2B5EF4-FFF2-40B4-BE49-F238E27FC236}">
                  <a16:creationId xmlns:a16="http://schemas.microsoft.com/office/drawing/2014/main" id="{6AB61108-CEF8-A849-D681-2F0C478F76D8}"/>
                </a:ext>
              </a:extLst>
            </p:cNvPr>
            <p:cNvSpPr/>
            <p:nvPr/>
          </p:nvSpPr>
          <p:spPr>
            <a:xfrm>
              <a:off x="2088604" y="3891634"/>
              <a:ext cx="255518" cy="52774"/>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50C70117-F99F-6D88-EAD1-DF305658EF4F}"/>
                </a:ext>
              </a:extLst>
            </p:cNvPr>
            <p:cNvSpPr txBox="1"/>
            <p:nvPr/>
          </p:nvSpPr>
          <p:spPr>
            <a:xfrm>
              <a:off x="1753791" y="1291150"/>
              <a:ext cx="334813" cy="369332"/>
            </a:xfrm>
            <a:prstGeom prst="rect">
              <a:avLst/>
            </a:prstGeom>
            <a:noFill/>
          </p:spPr>
          <p:txBody>
            <a:bodyPr wrap="square" rtlCol="0">
              <a:spAutoFit/>
            </a:bodyPr>
            <a:lstStyle/>
            <a:p>
              <a:r>
                <a:rPr lang="en-US" dirty="0"/>
                <a:t>B</a:t>
              </a:r>
            </a:p>
          </p:txBody>
        </p:sp>
        <p:sp>
          <p:nvSpPr>
            <p:cNvPr id="21" name="TextBox 20">
              <a:extLst>
                <a:ext uri="{FF2B5EF4-FFF2-40B4-BE49-F238E27FC236}">
                  <a16:creationId xmlns:a16="http://schemas.microsoft.com/office/drawing/2014/main" id="{DC2D97DC-7CF1-4F00-34E0-45761F3D7973}"/>
                </a:ext>
              </a:extLst>
            </p:cNvPr>
            <p:cNvSpPr txBox="1"/>
            <p:nvPr/>
          </p:nvSpPr>
          <p:spPr>
            <a:xfrm>
              <a:off x="1784626" y="3755288"/>
              <a:ext cx="449359" cy="429735"/>
            </a:xfrm>
            <a:prstGeom prst="rect">
              <a:avLst/>
            </a:prstGeom>
            <a:noFill/>
          </p:spPr>
          <p:txBody>
            <a:bodyPr wrap="square" rtlCol="0">
              <a:spAutoFit/>
            </a:bodyPr>
            <a:lstStyle/>
            <a:p>
              <a:r>
                <a:rPr lang="en-US" dirty="0"/>
                <a:t>T1</a:t>
              </a:r>
            </a:p>
          </p:txBody>
        </p:sp>
        <p:sp>
          <p:nvSpPr>
            <p:cNvPr id="22" name="Rectangle 21">
              <a:extLst>
                <a:ext uri="{FF2B5EF4-FFF2-40B4-BE49-F238E27FC236}">
                  <a16:creationId xmlns:a16="http://schemas.microsoft.com/office/drawing/2014/main" id="{BEC1A576-E5AA-3EE6-AB66-3E70B8CE30FE}"/>
                </a:ext>
              </a:extLst>
            </p:cNvPr>
            <p:cNvSpPr/>
            <p:nvPr/>
          </p:nvSpPr>
          <p:spPr>
            <a:xfrm>
              <a:off x="5260556" y="1349011"/>
              <a:ext cx="1938410" cy="7854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Effort Task Match Mission</a:t>
              </a:r>
            </a:p>
          </p:txBody>
        </p:sp>
        <p:sp>
          <p:nvSpPr>
            <p:cNvPr id="23" name="Rectangle 22">
              <a:extLst>
                <a:ext uri="{FF2B5EF4-FFF2-40B4-BE49-F238E27FC236}">
                  <a16:creationId xmlns:a16="http://schemas.microsoft.com/office/drawing/2014/main" id="{418E3C4D-B403-02A9-3F20-F05D3A6239ED}"/>
                </a:ext>
              </a:extLst>
            </p:cNvPr>
            <p:cNvSpPr/>
            <p:nvPr/>
          </p:nvSpPr>
          <p:spPr>
            <a:xfrm>
              <a:off x="5260555" y="2292283"/>
              <a:ext cx="1938411" cy="7854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Effort Task Mismatch Mission</a:t>
              </a:r>
            </a:p>
          </p:txBody>
        </p:sp>
        <p:sp>
          <p:nvSpPr>
            <p:cNvPr id="24" name="Rectangle 23">
              <a:extLst>
                <a:ext uri="{FF2B5EF4-FFF2-40B4-BE49-F238E27FC236}">
                  <a16:creationId xmlns:a16="http://schemas.microsoft.com/office/drawing/2014/main" id="{EF91E3E4-8E55-3449-FA7E-704A28B57086}"/>
                </a:ext>
              </a:extLst>
            </p:cNvPr>
            <p:cNvSpPr/>
            <p:nvPr/>
          </p:nvSpPr>
          <p:spPr>
            <a:xfrm>
              <a:off x="5260556" y="3213607"/>
              <a:ext cx="1938410" cy="7854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Effort Task Drifted Mission</a:t>
              </a:r>
            </a:p>
          </p:txBody>
        </p:sp>
        <p:sp>
          <p:nvSpPr>
            <p:cNvPr id="25" name="Minus Sign 24">
              <a:extLst>
                <a:ext uri="{FF2B5EF4-FFF2-40B4-BE49-F238E27FC236}">
                  <a16:creationId xmlns:a16="http://schemas.microsoft.com/office/drawing/2014/main" id="{37F08996-EF9B-D1E0-6185-209E81E802D2}"/>
                </a:ext>
              </a:extLst>
            </p:cNvPr>
            <p:cNvSpPr/>
            <p:nvPr/>
          </p:nvSpPr>
          <p:spPr>
            <a:xfrm>
              <a:off x="4985215" y="1399953"/>
              <a:ext cx="337018" cy="3844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inus Sign 25">
              <a:extLst>
                <a:ext uri="{FF2B5EF4-FFF2-40B4-BE49-F238E27FC236}">
                  <a16:creationId xmlns:a16="http://schemas.microsoft.com/office/drawing/2014/main" id="{2874BBCB-64D6-B1C9-F9AD-8BDF6E33FAA6}"/>
                </a:ext>
              </a:extLst>
            </p:cNvPr>
            <p:cNvSpPr/>
            <p:nvPr/>
          </p:nvSpPr>
          <p:spPr>
            <a:xfrm>
              <a:off x="5005038" y="2709016"/>
              <a:ext cx="299573" cy="6031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inus Sign 26">
              <a:extLst>
                <a:ext uri="{FF2B5EF4-FFF2-40B4-BE49-F238E27FC236}">
                  <a16:creationId xmlns:a16="http://schemas.microsoft.com/office/drawing/2014/main" id="{7D56499A-947D-1989-290C-5022EFE97DB4}"/>
                </a:ext>
              </a:extLst>
            </p:cNvPr>
            <p:cNvSpPr/>
            <p:nvPr/>
          </p:nvSpPr>
          <p:spPr>
            <a:xfrm>
              <a:off x="5002838" y="3910588"/>
              <a:ext cx="301774" cy="3844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6D98559D-34BA-4FAF-C034-B92377CB3A74}"/>
              </a:ext>
            </a:extLst>
          </p:cNvPr>
          <p:cNvSpPr txBox="1"/>
          <p:nvPr/>
        </p:nvSpPr>
        <p:spPr>
          <a:xfrm>
            <a:off x="548308" y="5491836"/>
            <a:ext cx="6102220" cy="369332"/>
          </a:xfrm>
          <a:prstGeom prst="rect">
            <a:avLst/>
          </a:prstGeom>
          <a:noFill/>
        </p:spPr>
        <p:txBody>
          <a:bodyPr wrap="square">
            <a:sp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Source: Adapted, </a:t>
            </a:r>
            <a:r>
              <a:rPr lang="en-US" sz="1800" dirty="0" err="1">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Banuri</a:t>
            </a:r>
            <a:r>
              <a:rPr lang="en-US" sz="18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 </a:t>
            </a:r>
            <a:r>
              <a:rPr lang="en-US" sz="1200" dirty="0">
                <a:solidFill>
                  <a:srgbClr val="000000"/>
                </a:solidFill>
                <a:effectLst/>
                <a:latin typeface="Times" panose="02020603050405020304" pitchFamily="18" charset="0"/>
                <a:ea typeface="Times" panose="02020603050405020304" pitchFamily="18" charset="0"/>
              </a:rPr>
              <a:t>&amp; </a:t>
            </a:r>
            <a:r>
              <a:rPr lang="en-US" sz="1800" dirty="0">
                <a:solidFill>
                  <a:srgbClr val="000000"/>
                </a:solidFill>
                <a:effectLst/>
                <a:latin typeface="Times" panose="02020603050405020304" pitchFamily="18" charset="0"/>
                <a:ea typeface="Times" panose="02020603050405020304" pitchFamily="18" charset="0"/>
              </a:rPr>
              <a:t>Keefer(2016)</a:t>
            </a:r>
            <a:endParaRPr lang="en-US" sz="1800" dirty="0"/>
          </a:p>
        </p:txBody>
      </p:sp>
      <p:sp>
        <p:nvSpPr>
          <p:cNvPr id="31" name="TextBox 30">
            <a:extLst>
              <a:ext uri="{FF2B5EF4-FFF2-40B4-BE49-F238E27FC236}">
                <a16:creationId xmlns:a16="http://schemas.microsoft.com/office/drawing/2014/main" id="{3560145A-8654-62AC-78B1-014A103BF74C}"/>
              </a:ext>
            </a:extLst>
          </p:cNvPr>
          <p:cNvSpPr txBox="1"/>
          <p:nvPr/>
        </p:nvSpPr>
        <p:spPr>
          <a:xfrm>
            <a:off x="6362041" y="1450311"/>
            <a:ext cx="5441984" cy="4619854"/>
          </a:xfrm>
          <a:prstGeom prst="rect">
            <a:avLst/>
          </a:prstGeom>
          <a:noFill/>
        </p:spPr>
        <p:txBody>
          <a:bodyPr wrap="square">
            <a:spAutoFit/>
          </a:bodyPr>
          <a:lstStyle/>
          <a:p>
            <a:pPr algn="just">
              <a:lnSpc>
                <a:spcPct val="150000"/>
              </a:lnSpc>
              <a:buFont typeface="Wingdings" panose="05000000000000000000" pitchFamily="2" charset="2"/>
              <a:buChar char="q"/>
            </a:pPr>
            <a:r>
              <a:rPr lang="en-US" sz="1800" dirty="0"/>
              <a:t> The experiment has included preliminary task, two Dictator games, practice Session and effort task.</a:t>
            </a:r>
          </a:p>
          <a:p>
            <a:pPr algn="just">
              <a:lnSpc>
                <a:spcPct val="150000"/>
              </a:lnSpc>
              <a:buFont typeface="Wingdings" panose="05000000000000000000" pitchFamily="2" charset="2"/>
              <a:buChar char="q"/>
            </a:pPr>
            <a:r>
              <a:rPr lang="en-US" sz="1800" dirty="0"/>
              <a:t> Preliminary task and dictator games used for the measure of pro-sociality and practice session used for just only measured the usual effort of the employee. First effort task used for mission match situation, second effort task for the mission mismatch situation and third task used for drifted situation.</a:t>
            </a:r>
          </a:p>
          <a:p>
            <a:pPr algn="just">
              <a:lnSpc>
                <a:spcPct val="150000"/>
              </a:lnSpc>
              <a:buFont typeface="Wingdings" panose="05000000000000000000" pitchFamily="2" charset="2"/>
              <a:buChar char="q"/>
            </a:pPr>
            <a:r>
              <a:rPr lang="en-US" sz="1800" dirty="0"/>
              <a:t> Folding pieces of paper and stuffing envelopes task used for measure the real effort of employees. (</a:t>
            </a:r>
            <a:r>
              <a:rPr lang="en-US" sz="1800" dirty="0" err="1"/>
              <a:t>Charness</a:t>
            </a:r>
            <a:r>
              <a:rPr lang="en-US" sz="1800" dirty="0"/>
              <a:t> et al., 2018)</a:t>
            </a:r>
          </a:p>
        </p:txBody>
      </p:sp>
    </p:spTree>
    <p:extLst>
      <p:ext uri="{BB962C8B-B14F-4D97-AF65-F5344CB8AC3E}">
        <p14:creationId xmlns:p14="http://schemas.microsoft.com/office/powerpoint/2010/main" val="400288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6F6D2-BC37-2CFE-843C-EA645D9B321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F6234E2-1873-1FC9-CD55-9148D9941CB1}"/>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274A58-D32A-A752-D240-CE9E1FED6AB4}"/>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2A0C214-AEAB-1029-AFEB-2CBDA3A1E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8AC34F81-A39C-1FEB-7C1C-269E275C7CB8}"/>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D80DFB9-1073-794C-3806-0C8352B9CB63}"/>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F3AE1-8D13-9874-9072-0FC0A25BDE39}"/>
              </a:ext>
            </a:extLst>
          </p:cNvPr>
          <p:cNvPicPr/>
          <p:nvPr/>
        </p:nvPicPr>
        <p:blipFill rotWithShape="1">
          <a:blip r:embed="rId4" cstate="print">
            <a:extLst>
              <a:ext uri="{28A0092B-C50C-407E-A947-70E740481C1C}">
                <a14:useLocalDpi xmlns:a14="http://schemas.microsoft.com/office/drawing/2010/main" val="0"/>
              </a:ext>
            </a:extLst>
          </a:blip>
          <a:srcRect l="13506" t="8632" r="9676" b="5298"/>
          <a:stretch/>
        </p:blipFill>
        <p:spPr>
          <a:xfrm>
            <a:off x="1858295" y="1996578"/>
            <a:ext cx="8175523" cy="4342045"/>
          </a:xfrm>
          <a:prstGeom prst="rect">
            <a:avLst/>
          </a:prstGeom>
          <a:ln>
            <a:noFill/>
          </a:ln>
        </p:spPr>
      </p:pic>
      <p:sp>
        <p:nvSpPr>
          <p:cNvPr id="28" name="Rectangle 27">
            <a:extLst>
              <a:ext uri="{FF2B5EF4-FFF2-40B4-BE49-F238E27FC236}">
                <a16:creationId xmlns:a16="http://schemas.microsoft.com/office/drawing/2014/main" id="{BA107B3A-49F7-C4AE-16F0-A833FC0C4F6C}"/>
              </a:ext>
            </a:extLst>
          </p:cNvPr>
          <p:cNvSpPr/>
          <p:nvPr/>
        </p:nvSpPr>
        <p:spPr>
          <a:xfrm>
            <a:off x="1726163" y="1222890"/>
            <a:ext cx="8839200" cy="646331"/>
          </a:xfrm>
          <a:prstGeom prst="rect">
            <a:avLst/>
          </a:prstGeom>
        </p:spPr>
        <p:txBody>
          <a:bodyPr wrap="square">
            <a:spAutoFit/>
          </a:bodyPr>
          <a:lstStyle/>
          <a:p>
            <a:pPr algn="ctr"/>
            <a:r>
              <a:rPr lang="en-US" sz="3600" b="1" dirty="0">
                <a:latin typeface="Times New Roman" pitchFamily="18" charset="0"/>
                <a:cs typeface="Times New Roman" pitchFamily="18" charset="0"/>
              </a:rPr>
              <a:t>Experimental Design: </a:t>
            </a:r>
            <a:r>
              <a:rPr lang="en-US" sz="3600" b="1" dirty="0">
                <a:solidFill>
                  <a:srgbClr val="C00000"/>
                </a:solidFill>
                <a:latin typeface="Times New Roman" pitchFamily="18" charset="0"/>
                <a:cs typeface="Times New Roman" pitchFamily="18" charset="0"/>
              </a:rPr>
              <a:t>Mission Matching</a:t>
            </a:r>
          </a:p>
        </p:txBody>
      </p:sp>
    </p:spTree>
    <p:extLst>
      <p:ext uri="{BB962C8B-B14F-4D97-AF65-F5344CB8AC3E}">
        <p14:creationId xmlns:p14="http://schemas.microsoft.com/office/powerpoint/2010/main" val="363519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C1845-C0F9-951B-6B2A-910BBC069D6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5BB3712-785D-9E4B-DF7A-6D0C9BB3307C}"/>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18AAA7-1DF1-44E9-6660-63C73B76B973}"/>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60BE5622-3F74-668B-660C-DF3CDEE95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74CA54DA-0799-8FCE-B8DB-C62FAE832A04}"/>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7B75C575-19AF-3257-8B87-A184895E4C70}"/>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842A82-B8DD-CE4D-83EC-CE7CB4FAF554}"/>
              </a:ext>
            </a:extLst>
          </p:cNvPr>
          <p:cNvSpPr txBox="1"/>
          <p:nvPr/>
        </p:nvSpPr>
        <p:spPr>
          <a:xfrm>
            <a:off x="429209" y="1456880"/>
            <a:ext cx="11336694" cy="5035353"/>
          </a:xfrm>
          <a:prstGeom prst="rect">
            <a:avLst/>
          </a:prstGeom>
          <a:noFill/>
        </p:spPr>
        <p:txBody>
          <a:bodyPr wrap="square">
            <a:spAutoFit/>
          </a:bodyPr>
          <a:lstStyle/>
          <a:p>
            <a:pPr marL="0" indent="0">
              <a:lnSpc>
                <a:spcPct val="150000"/>
              </a:lnSpc>
              <a:buNone/>
            </a:pPr>
            <a:r>
              <a:rPr lang="en-US" sz="1800" b="1" dirty="0">
                <a:effectLst/>
                <a:ea typeface="Times New Roman" panose="02020603050405020304" pitchFamily="18" charset="0"/>
              </a:rPr>
              <a:t>4.1. To</a:t>
            </a:r>
            <a:r>
              <a:rPr lang="en-US" sz="1800" b="1" spc="-10" dirty="0">
                <a:effectLst/>
                <a:ea typeface="Times New Roman" panose="02020603050405020304" pitchFamily="18" charset="0"/>
              </a:rPr>
              <a:t> </a:t>
            </a:r>
            <a:r>
              <a:rPr lang="en-US" sz="1800" b="1" dirty="0">
                <a:effectLst/>
                <a:ea typeface="Times New Roman" panose="02020603050405020304" pitchFamily="18" charset="0"/>
              </a:rPr>
              <a:t>observe</a:t>
            </a:r>
            <a:r>
              <a:rPr lang="en-US" sz="1800" b="1" spc="-5" dirty="0">
                <a:effectLst/>
                <a:ea typeface="Times New Roman" panose="02020603050405020304" pitchFamily="18" charset="0"/>
              </a:rPr>
              <a:t> </a:t>
            </a:r>
            <a:r>
              <a:rPr lang="en-US" sz="1800" b="1" dirty="0">
                <a:effectLst/>
                <a:ea typeface="Times New Roman" panose="02020603050405020304" pitchFamily="18" charset="0"/>
              </a:rPr>
              <a:t>whether</a:t>
            </a:r>
            <a:r>
              <a:rPr lang="en-US" sz="1800" b="1" spc="-10" dirty="0">
                <a:effectLst/>
                <a:ea typeface="Times New Roman" panose="02020603050405020304" pitchFamily="18" charset="0"/>
              </a:rPr>
              <a:t> </a:t>
            </a:r>
            <a:r>
              <a:rPr lang="en-US" sz="1800" b="1" dirty="0">
                <a:effectLst/>
                <a:ea typeface="Times New Roman" panose="02020603050405020304" pitchFamily="18" charset="0"/>
              </a:rPr>
              <a:t>the</a:t>
            </a:r>
            <a:r>
              <a:rPr lang="en-US" sz="1800" b="1" spc="-5" dirty="0">
                <a:effectLst/>
                <a:ea typeface="Times New Roman" panose="02020603050405020304" pitchFamily="18" charset="0"/>
              </a:rPr>
              <a:t> </a:t>
            </a:r>
            <a:r>
              <a:rPr lang="en-US" sz="1800" b="1" dirty="0">
                <a:effectLst/>
                <a:ea typeface="Times New Roman" panose="02020603050405020304" pitchFamily="18" charset="0"/>
              </a:rPr>
              <a:t>nascent</a:t>
            </a:r>
            <a:r>
              <a:rPr lang="en-US" sz="1800" b="1" spc="-10" dirty="0">
                <a:effectLst/>
                <a:ea typeface="Times New Roman" panose="02020603050405020304" pitchFamily="18" charset="0"/>
              </a:rPr>
              <a:t> </a:t>
            </a:r>
            <a:r>
              <a:rPr lang="en-US" sz="1800" b="1" dirty="0">
                <a:effectLst/>
                <a:ea typeface="Times New Roman" panose="02020603050405020304" pitchFamily="18" charset="0"/>
              </a:rPr>
              <a:t>social</a:t>
            </a:r>
            <a:r>
              <a:rPr lang="en-US" sz="1800" b="1" spc="-10" dirty="0">
                <a:effectLst/>
                <a:ea typeface="Times New Roman" panose="02020603050405020304" pitchFamily="18" charset="0"/>
              </a:rPr>
              <a:t> </a:t>
            </a:r>
            <a:r>
              <a:rPr lang="en-US" sz="1800" b="1" dirty="0">
                <a:effectLst/>
                <a:ea typeface="Times New Roman" panose="02020603050405020304" pitchFamily="18" charset="0"/>
              </a:rPr>
              <a:t>workers</a:t>
            </a:r>
            <a:r>
              <a:rPr lang="en-US" sz="1800" b="1" spc="-20" dirty="0">
                <a:effectLst/>
                <a:ea typeface="Times New Roman" panose="02020603050405020304" pitchFamily="18" charset="0"/>
              </a:rPr>
              <a:t> </a:t>
            </a:r>
            <a:r>
              <a:rPr lang="en-US" sz="1800" b="1" dirty="0">
                <a:effectLst/>
                <a:ea typeface="Times New Roman" panose="02020603050405020304" pitchFamily="18" charset="0"/>
              </a:rPr>
              <a:t>are pro-social</a:t>
            </a:r>
            <a:r>
              <a:rPr lang="en-US" sz="1800" b="1" spc="-10" dirty="0">
                <a:effectLst/>
                <a:ea typeface="Times New Roman" panose="02020603050405020304" pitchFamily="18" charset="0"/>
              </a:rPr>
              <a:t> </a:t>
            </a:r>
            <a:r>
              <a:rPr lang="en-US" sz="1800" b="1" dirty="0">
                <a:effectLst/>
                <a:ea typeface="Times New Roman" panose="02020603050405020304" pitchFamily="18" charset="0"/>
              </a:rPr>
              <a:t>motivated.</a:t>
            </a:r>
          </a:p>
          <a:p>
            <a:pPr marL="0" indent="0">
              <a:lnSpc>
                <a:spcPct val="150000"/>
              </a:lnSpc>
              <a:buNone/>
            </a:pPr>
            <a:endParaRPr lang="en-US" sz="1800" b="1" dirty="0">
              <a:effectLst/>
              <a:ea typeface="Times New Roman" panose="02020603050405020304" pitchFamily="18" charset="0"/>
            </a:endParaRPr>
          </a:p>
          <a:p>
            <a:pPr marL="0" indent="0">
              <a:buNone/>
            </a:pPr>
            <a:r>
              <a:rPr lang="en-US" sz="1800" dirty="0"/>
              <a:t>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algn="just">
              <a:lnSpc>
                <a:spcPct val="150000"/>
              </a:lnSpc>
              <a:buFont typeface="Wingdings" panose="05000000000000000000" pitchFamily="2" charset="2"/>
              <a:buChar char="q"/>
            </a:pPr>
            <a:endParaRPr lang="en-US" sz="1050" dirty="0"/>
          </a:p>
          <a:p>
            <a:pPr algn="just">
              <a:lnSpc>
                <a:spcPct val="150000"/>
              </a:lnSpc>
              <a:buFont typeface="Wingdings" panose="05000000000000000000" pitchFamily="2" charset="2"/>
              <a:buChar char="q"/>
            </a:pPr>
            <a:r>
              <a:rPr lang="en-US" sz="1800" dirty="0"/>
              <a:t> The mission of Sri Lanka Cancer Society is treat, cancer diagnosis, prevent and minimize the trauma of cancer patients. The Bishop’s College PPA is fee paying school and this organization support this school with donation for bursaries, price giving etc. They have selected the Sri Lanka Cancer Society as their preferred organization. Majority of the subjects have been pro-social motivated. </a:t>
            </a:r>
          </a:p>
          <a:p>
            <a:pPr algn="just">
              <a:lnSpc>
                <a:spcPct val="150000"/>
              </a:lnSpc>
              <a:buFont typeface="Wingdings" panose="05000000000000000000" pitchFamily="2" charset="2"/>
              <a:buChar char="q"/>
            </a:pPr>
            <a:r>
              <a:rPr lang="en-US" sz="1800" dirty="0"/>
              <a:t> Most of the subjects have donated for the Sri Lanka Cancer Society than Bishop’s College Past Pupil’s Association. </a:t>
            </a:r>
          </a:p>
        </p:txBody>
      </p:sp>
      <p:grpSp>
        <p:nvGrpSpPr>
          <p:cNvPr id="33" name="Group 32">
            <a:extLst>
              <a:ext uri="{FF2B5EF4-FFF2-40B4-BE49-F238E27FC236}">
                <a16:creationId xmlns:a16="http://schemas.microsoft.com/office/drawing/2014/main" id="{E377B1DB-A107-AF05-34F7-7683E050CBE6}"/>
              </a:ext>
            </a:extLst>
          </p:cNvPr>
          <p:cNvGrpSpPr/>
          <p:nvPr/>
        </p:nvGrpSpPr>
        <p:grpSpPr>
          <a:xfrm>
            <a:off x="733425" y="2042661"/>
            <a:ext cx="10725150" cy="2117740"/>
            <a:chOff x="628650" y="1219200"/>
            <a:chExt cx="10725150" cy="2746002"/>
          </a:xfrm>
        </p:grpSpPr>
        <p:graphicFrame>
          <p:nvGraphicFramePr>
            <p:cNvPr id="34" name="Chart 33">
              <a:extLst>
                <a:ext uri="{FF2B5EF4-FFF2-40B4-BE49-F238E27FC236}">
                  <a16:creationId xmlns:a16="http://schemas.microsoft.com/office/drawing/2014/main" id="{5042136C-6C7D-EC07-AB65-1098AF75AD79}"/>
                </a:ext>
              </a:extLst>
            </p:cNvPr>
            <p:cNvGraphicFramePr>
              <a:graphicFrameLocks/>
            </p:cNvGraphicFramePr>
            <p:nvPr>
              <p:extLst>
                <p:ext uri="{D42A27DB-BD31-4B8C-83A1-F6EECF244321}">
                  <p14:modId xmlns:p14="http://schemas.microsoft.com/office/powerpoint/2010/main" val="935543164"/>
                </p:ext>
              </p:extLst>
            </p:nvPr>
          </p:nvGraphicFramePr>
          <p:xfrm>
            <a:off x="628650" y="1219201"/>
            <a:ext cx="4572000" cy="2746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a:extLst>
                <a:ext uri="{FF2B5EF4-FFF2-40B4-BE49-F238E27FC236}">
                  <a16:creationId xmlns:a16="http://schemas.microsoft.com/office/drawing/2014/main" id="{0F1D868C-2BAD-7AD4-F894-40D3D283ED7E}"/>
                </a:ext>
              </a:extLst>
            </p:cNvPr>
            <p:cNvGraphicFramePr>
              <a:graphicFrameLocks/>
            </p:cNvGraphicFramePr>
            <p:nvPr>
              <p:extLst>
                <p:ext uri="{D42A27DB-BD31-4B8C-83A1-F6EECF244321}">
                  <p14:modId xmlns:p14="http://schemas.microsoft.com/office/powerpoint/2010/main" val="2536011984"/>
                </p:ext>
              </p:extLst>
            </p:nvPr>
          </p:nvGraphicFramePr>
          <p:xfrm>
            <a:off x="5497607" y="1219200"/>
            <a:ext cx="5856193" cy="2746001"/>
          </p:xfrm>
          <a:graphic>
            <a:graphicData uri="http://schemas.openxmlformats.org/drawingml/2006/chart">
              <c:chart xmlns:c="http://schemas.openxmlformats.org/drawingml/2006/chart" xmlns:r="http://schemas.openxmlformats.org/officeDocument/2006/relationships" r:id="rId5"/>
            </a:graphicData>
          </a:graphic>
        </p:graphicFrame>
      </p:grpSp>
      <p:sp>
        <p:nvSpPr>
          <p:cNvPr id="36" name="Title 1">
            <a:extLst>
              <a:ext uri="{FF2B5EF4-FFF2-40B4-BE49-F238E27FC236}">
                <a16:creationId xmlns:a16="http://schemas.microsoft.com/office/drawing/2014/main" id="{EEF73A89-1D41-6DDB-7A67-A1ED4DAF4163}"/>
              </a:ext>
            </a:extLst>
          </p:cNvPr>
          <p:cNvSpPr>
            <a:spLocks noGrp="1"/>
          </p:cNvSpPr>
          <p:nvPr>
            <p:ph type="title"/>
          </p:nvPr>
        </p:nvSpPr>
        <p:spPr>
          <a:xfrm>
            <a:off x="317241" y="1000291"/>
            <a:ext cx="10515600" cy="441699"/>
          </a:xfrm>
        </p:spPr>
        <p:txBody>
          <a:bodyPr>
            <a:normAutofit fontScale="90000"/>
          </a:bodyPr>
          <a:lstStyle/>
          <a:p>
            <a:pPr marL="742950" indent="-742950">
              <a:buFont typeface="+mj-lt"/>
              <a:buAutoNum type="arabicPeriod" startAt="4"/>
            </a:pPr>
            <a:r>
              <a:rPr lang="en-US" sz="3600" b="1" dirty="0">
                <a:latin typeface="+mn-lt"/>
              </a:rPr>
              <a:t> Result &amp; Discussions</a:t>
            </a:r>
          </a:p>
        </p:txBody>
      </p:sp>
    </p:spTree>
    <p:extLst>
      <p:ext uri="{BB962C8B-B14F-4D97-AF65-F5344CB8AC3E}">
        <p14:creationId xmlns:p14="http://schemas.microsoft.com/office/powerpoint/2010/main" val="387295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E83CA-7DB0-130D-4148-0573FE57CA5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69D1A16-C5D3-39D1-DC27-397B1AA78186}"/>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D192AA-C714-BD53-BFD8-4153C1B71F1E}"/>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602DDCE1-C527-9F43-4CA1-4781F851F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4B0B2CCD-E0ED-9472-BBE6-3C8F28B83B28}"/>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E44866C-B63E-D068-FDE9-7554AAB05F6A}"/>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50007862-ECB9-3B26-CAFD-1D0D9CFDFA50}"/>
              </a:ext>
            </a:extLst>
          </p:cNvPr>
          <p:cNvSpPr>
            <a:spLocks noGrp="1"/>
          </p:cNvSpPr>
          <p:nvPr>
            <p:ph type="title"/>
          </p:nvPr>
        </p:nvSpPr>
        <p:spPr>
          <a:xfrm>
            <a:off x="317241" y="1000291"/>
            <a:ext cx="10515600" cy="441699"/>
          </a:xfrm>
        </p:spPr>
        <p:txBody>
          <a:bodyPr>
            <a:normAutofit fontScale="90000"/>
          </a:bodyPr>
          <a:lstStyle/>
          <a:p>
            <a:pPr marL="742950" indent="-742950">
              <a:buFont typeface="+mj-lt"/>
              <a:buAutoNum type="arabicPeriod" startAt="4"/>
            </a:pPr>
            <a:r>
              <a:rPr lang="en-US" sz="3600" b="1" dirty="0">
                <a:latin typeface="+mn-lt"/>
              </a:rPr>
              <a:t> Result &amp; Discussions</a:t>
            </a:r>
          </a:p>
        </p:txBody>
      </p:sp>
      <p:graphicFrame>
        <p:nvGraphicFramePr>
          <p:cNvPr id="2" name="Chart 1">
            <a:extLst>
              <a:ext uri="{FF2B5EF4-FFF2-40B4-BE49-F238E27FC236}">
                <a16:creationId xmlns:a16="http://schemas.microsoft.com/office/drawing/2014/main" id="{FFC7569E-04A1-85ED-0266-D9824CD514E0}"/>
              </a:ext>
            </a:extLst>
          </p:cNvPr>
          <p:cNvGraphicFramePr>
            <a:graphicFrameLocks/>
          </p:cNvGraphicFramePr>
          <p:nvPr>
            <p:extLst>
              <p:ext uri="{D42A27DB-BD31-4B8C-83A1-F6EECF244321}">
                <p14:modId xmlns:p14="http://schemas.microsoft.com/office/powerpoint/2010/main" val="1619031865"/>
              </p:ext>
            </p:extLst>
          </p:nvPr>
        </p:nvGraphicFramePr>
        <p:xfrm>
          <a:off x="6582865" y="2284776"/>
          <a:ext cx="4825363" cy="25921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6E11F461-B2C3-6791-A718-A48DFB099B46}"/>
              </a:ext>
            </a:extLst>
          </p:cNvPr>
          <p:cNvGraphicFramePr>
            <a:graphicFrameLocks/>
          </p:cNvGraphicFramePr>
          <p:nvPr>
            <p:extLst>
              <p:ext uri="{D42A27DB-BD31-4B8C-83A1-F6EECF244321}">
                <p14:modId xmlns:p14="http://schemas.microsoft.com/office/powerpoint/2010/main" val="4079318988"/>
              </p:ext>
            </p:extLst>
          </p:nvPr>
        </p:nvGraphicFramePr>
        <p:xfrm>
          <a:off x="886915" y="2284776"/>
          <a:ext cx="5619750" cy="2525433"/>
        </p:xfrm>
        <a:graphic>
          <a:graphicData uri="http://schemas.openxmlformats.org/drawingml/2006/chart">
            <c:chart xmlns:c="http://schemas.openxmlformats.org/drawingml/2006/chart" xmlns:r="http://schemas.openxmlformats.org/officeDocument/2006/relationships" r:id="rId5"/>
          </a:graphicData>
        </a:graphic>
      </p:graphicFrame>
      <p:sp>
        <p:nvSpPr>
          <p:cNvPr id="6" name="Content Placeholder 2">
            <a:extLst>
              <a:ext uri="{FF2B5EF4-FFF2-40B4-BE49-F238E27FC236}">
                <a16:creationId xmlns:a16="http://schemas.microsoft.com/office/drawing/2014/main" id="{67ED1BF1-7CD8-DC8C-4998-2BEA3B21D2C2}"/>
              </a:ext>
            </a:extLst>
          </p:cNvPr>
          <p:cNvSpPr>
            <a:spLocks noGrp="1"/>
          </p:cNvSpPr>
          <p:nvPr>
            <p:ph idx="1"/>
          </p:nvPr>
        </p:nvSpPr>
        <p:spPr>
          <a:xfrm>
            <a:off x="441792" y="1637614"/>
            <a:ext cx="11308416" cy="5844988"/>
          </a:xfrm>
        </p:spPr>
        <p:txBody>
          <a:bodyPr>
            <a:normAutofit/>
          </a:bodyPr>
          <a:lstStyle/>
          <a:p>
            <a:pPr marL="0" indent="0">
              <a:lnSpc>
                <a:spcPct val="150000"/>
              </a:lnSpc>
              <a:buNone/>
            </a:pPr>
            <a:r>
              <a:rPr lang="en-US" sz="1800" b="1" dirty="0"/>
              <a:t>4.2. </a:t>
            </a:r>
            <a:r>
              <a:rPr lang="en-US" sz="1800" b="1" dirty="0">
                <a:effectLst/>
                <a:ea typeface="Times New Roman" panose="02020603050405020304" pitchFamily="18" charset="0"/>
              </a:rPr>
              <a:t>To</a:t>
            </a:r>
            <a:r>
              <a:rPr lang="en-US" sz="1800" b="1" spc="125" dirty="0">
                <a:ea typeface="Times New Roman" panose="02020603050405020304" pitchFamily="18" charset="0"/>
              </a:rPr>
              <a:t> identify</a:t>
            </a:r>
            <a:r>
              <a:rPr lang="en-US" sz="1800" b="1" spc="145" dirty="0">
                <a:effectLst/>
                <a:ea typeface="Times New Roman" panose="02020603050405020304" pitchFamily="18" charset="0"/>
              </a:rPr>
              <a:t> </a:t>
            </a:r>
            <a:r>
              <a:rPr lang="en-US" sz="1800" b="1" dirty="0">
                <a:effectLst/>
                <a:ea typeface="Times New Roman" panose="02020603050405020304" pitchFamily="18" charset="0"/>
              </a:rPr>
              <a:t>whether</a:t>
            </a:r>
            <a:r>
              <a:rPr lang="en-US" sz="1800" b="1" spc="130" dirty="0">
                <a:effectLst/>
                <a:ea typeface="Times New Roman" panose="02020603050405020304" pitchFamily="18" charset="0"/>
              </a:rPr>
              <a:t> </a:t>
            </a:r>
            <a:r>
              <a:rPr lang="en-US" sz="1800" b="1" dirty="0">
                <a:effectLst/>
                <a:ea typeface="Times New Roman" panose="02020603050405020304" pitchFamily="18" charset="0"/>
              </a:rPr>
              <a:t>nascent</a:t>
            </a:r>
            <a:r>
              <a:rPr lang="en-US" sz="1800" b="1" spc="135" dirty="0">
                <a:effectLst/>
                <a:ea typeface="Times New Roman" panose="02020603050405020304" pitchFamily="18" charset="0"/>
              </a:rPr>
              <a:t> </a:t>
            </a:r>
            <a:r>
              <a:rPr lang="en-US" sz="1800" b="1" dirty="0">
                <a:effectLst/>
                <a:ea typeface="Times New Roman" panose="02020603050405020304" pitchFamily="18" charset="0"/>
              </a:rPr>
              <a:t>social</a:t>
            </a:r>
            <a:r>
              <a:rPr lang="en-US" sz="1800" b="1" spc="135" dirty="0">
                <a:effectLst/>
                <a:ea typeface="Times New Roman" panose="02020603050405020304" pitchFamily="18" charset="0"/>
              </a:rPr>
              <a:t> </a:t>
            </a:r>
            <a:r>
              <a:rPr lang="en-US" sz="1800" b="1" dirty="0">
                <a:effectLst/>
                <a:ea typeface="Times New Roman" panose="02020603050405020304" pitchFamily="18" charset="0"/>
              </a:rPr>
              <a:t>workers</a:t>
            </a:r>
            <a:r>
              <a:rPr lang="en-US" sz="1800" b="1" spc="125" dirty="0">
                <a:effectLst/>
                <a:ea typeface="Times New Roman" panose="02020603050405020304" pitchFamily="18" charset="0"/>
              </a:rPr>
              <a:t> </a:t>
            </a:r>
            <a:r>
              <a:rPr lang="en-US" sz="1800" b="1" dirty="0">
                <a:effectLst/>
                <a:ea typeface="Times New Roman" panose="02020603050405020304" pitchFamily="18" charset="0"/>
              </a:rPr>
              <a:t>exert</a:t>
            </a:r>
            <a:r>
              <a:rPr lang="en-US" sz="1800" b="1" spc="135" dirty="0">
                <a:effectLst/>
                <a:ea typeface="Times New Roman" panose="02020603050405020304" pitchFamily="18" charset="0"/>
              </a:rPr>
              <a:t> </a:t>
            </a:r>
            <a:r>
              <a:rPr lang="en-US" sz="1800" b="1" spc="135" dirty="0">
                <a:ea typeface="Times New Roman" panose="02020603050405020304" pitchFamily="18" charset="0"/>
              </a:rPr>
              <a:t>more</a:t>
            </a:r>
            <a:r>
              <a:rPr lang="en-US" sz="1800" b="1" spc="120" dirty="0">
                <a:effectLst/>
                <a:ea typeface="Times New Roman" panose="02020603050405020304" pitchFamily="18" charset="0"/>
              </a:rPr>
              <a:t> </a:t>
            </a:r>
            <a:r>
              <a:rPr lang="en-US" sz="1800" b="1" dirty="0">
                <a:effectLst/>
                <a:ea typeface="Times New Roman" panose="02020603050405020304" pitchFamily="18" charset="0"/>
              </a:rPr>
              <a:t>effort in</a:t>
            </a:r>
            <a:r>
              <a:rPr lang="en-US" sz="1800" b="1" spc="-285" dirty="0">
                <a:effectLst/>
                <a:ea typeface="Times New Roman" panose="02020603050405020304" pitchFamily="18" charset="0"/>
              </a:rPr>
              <a:t> </a:t>
            </a:r>
            <a:r>
              <a:rPr lang="en-US" sz="1800" b="1" spc="-285" dirty="0">
                <a:ea typeface="Times New Roman" panose="02020603050405020304" pitchFamily="18" charset="0"/>
              </a:rPr>
              <a:t>  </a:t>
            </a:r>
            <a:r>
              <a:rPr lang="en-US" sz="1800" b="1" dirty="0">
                <a:effectLst/>
                <a:ea typeface="Times New Roman" panose="02020603050405020304" pitchFamily="18" charset="0"/>
              </a:rPr>
              <a:t>mission</a:t>
            </a:r>
            <a:r>
              <a:rPr lang="en-US" sz="1800" b="1" spc="-5" dirty="0">
                <a:effectLst/>
                <a:ea typeface="Times New Roman" panose="02020603050405020304" pitchFamily="18" charset="0"/>
              </a:rPr>
              <a:t> </a:t>
            </a:r>
            <a:r>
              <a:rPr lang="en-US" sz="1800" b="1" dirty="0">
                <a:effectLst/>
                <a:ea typeface="Times New Roman" panose="02020603050405020304" pitchFamily="18" charset="0"/>
              </a:rPr>
              <a:t>match situation.</a:t>
            </a:r>
          </a:p>
          <a:p>
            <a:pPr marL="0" indent="0">
              <a:lnSpc>
                <a:spcPct val="150000"/>
              </a:lnSpc>
              <a:buNone/>
            </a:pPr>
            <a:endParaRPr lang="en-US" sz="1800" b="1" dirty="0">
              <a:effectLst/>
              <a:ea typeface="Times New Roman" panose="02020603050405020304" pitchFamily="18" charset="0"/>
            </a:endParaRPr>
          </a:p>
          <a:p>
            <a:pPr marL="0" indent="0">
              <a:lnSpc>
                <a:spcPct val="150000"/>
              </a:lnSpc>
              <a:buNone/>
            </a:pPr>
            <a:endParaRPr lang="en-US" sz="1800" b="1" dirty="0">
              <a:ea typeface="Times New Roman" panose="02020603050405020304" pitchFamily="18" charset="0"/>
            </a:endParaRPr>
          </a:p>
          <a:p>
            <a:pPr marL="0" indent="0">
              <a:lnSpc>
                <a:spcPct val="150000"/>
              </a:lnSpc>
              <a:buNone/>
            </a:pPr>
            <a:endParaRPr lang="en-US" sz="1800" b="1" dirty="0">
              <a:effectLst/>
              <a:ea typeface="Times New Roman" panose="02020603050405020304" pitchFamily="18" charset="0"/>
            </a:endParaRPr>
          </a:p>
          <a:p>
            <a:pPr marL="0" indent="0">
              <a:lnSpc>
                <a:spcPct val="150000"/>
              </a:lnSpc>
              <a:buNone/>
            </a:pPr>
            <a:endParaRPr lang="en-US" sz="1800" b="1" dirty="0">
              <a:ea typeface="Times New Roman" panose="02020603050405020304" pitchFamily="18" charset="0"/>
            </a:endParaRPr>
          </a:p>
          <a:p>
            <a:pPr marL="0" indent="0">
              <a:lnSpc>
                <a:spcPct val="150000"/>
              </a:lnSpc>
              <a:buNone/>
            </a:pPr>
            <a:endParaRPr lang="en-US" sz="1800" b="1" dirty="0">
              <a:effectLst/>
              <a:ea typeface="Times New Roman" panose="02020603050405020304" pitchFamily="18" charset="0"/>
            </a:endParaRPr>
          </a:p>
          <a:p>
            <a:pPr>
              <a:lnSpc>
                <a:spcPct val="150000"/>
              </a:lnSpc>
              <a:buFont typeface="Wingdings" panose="05000000000000000000" pitchFamily="2" charset="2"/>
              <a:buChar char="q"/>
            </a:pPr>
            <a:r>
              <a:rPr lang="en-US" sz="1800" b="1" dirty="0">
                <a:ea typeface="Times New Roman" panose="02020603050405020304" pitchFamily="18" charset="0"/>
              </a:rPr>
              <a:t> </a:t>
            </a:r>
            <a:r>
              <a:rPr lang="en-US" sz="1800" dirty="0">
                <a:ea typeface="Times New Roman" panose="02020603050405020304" pitchFamily="18" charset="0"/>
              </a:rPr>
              <a:t>In that situation subjects have prepared more envelops than the prepared envelops in the baseline. </a:t>
            </a:r>
          </a:p>
          <a:p>
            <a:pPr>
              <a:lnSpc>
                <a:spcPct val="150000"/>
              </a:lnSpc>
              <a:buFont typeface="Wingdings" panose="05000000000000000000" pitchFamily="2" charset="2"/>
              <a:buChar char="q"/>
            </a:pPr>
            <a:r>
              <a:rPr lang="en-US" sz="1800" dirty="0">
                <a:ea typeface="Times New Roman" panose="02020603050405020304" pitchFamily="18" charset="0"/>
              </a:rPr>
              <a:t>In this situation their mission have matched with the organization’s pro social mission. Then, social worker’s effort have been increased in mission match situation.</a:t>
            </a:r>
            <a:endParaRPr lang="en-US" sz="1800" b="1" dirty="0">
              <a:effectLst/>
              <a:ea typeface="Times New Roman" panose="02020603050405020304" pitchFamily="18" charset="0"/>
            </a:endParaRPr>
          </a:p>
          <a:p>
            <a:pPr marL="0" indent="0">
              <a:lnSpc>
                <a:spcPct val="150000"/>
              </a:lnSpc>
              <a:buNone/>
            </a:pPr>
            <a:endParaRPr lang="en-US" sz="1800" b="1" dirty="0">
              <a:effectLst/>
              <a:ea typeface="Times New Roman" panose="02020603050405020304" pitchFamily="18" charset="0"/>
            </a:endParaRPr>
          </a:p>
          <a:p>
            <a:pPr marL="0" indent="0">
              <a:lnSpc>
                <a:spcPct val="150000"/>
              </a:lnSpc>
              <a:buNone/>
            </a:pPr>
            <a:r>
              <a:rPr lang="en-US" sz="1800" b="1" dirty="0"/>
              <a:t> </a:t>
            </a:r>
          </a:p>
        </p:txBody>
      </p:sp>
    </p:spTree>
    <p:extLst>
      <p:ext uri="{BB962C8B-B14F-4D97-AF65-F5344CB8AC3E}">
        <p14:creationId xmlns:p14="http://schemas.microsoft.com/office/powerpoint/2010/main" val="315165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5BD6-7A05-179F-0815-55B76C68757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1F875C9-92E4-A16C-CBE7-7A6ACB2F9763}"/>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AF26E1-0D98-1A30-46E2-4218567A917D}"/>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67FCF64B-0419-B2E3-AA4D-2D1FB11D8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05B7906D-1820-3000-3F28-287A695BF704}"/>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0B8A986A-0942-DADE-D7E0-B5F91324EFB9}"/>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1A67251B-9A03-0767-97A0-BCE0336BB743}"/>
              </a:ext>
            </a:extLst>
          </p:cNvPr>
          <p:cNvSpPr>
            <a:spLocks noGrp="1"/>
          </p:cNvSpPr>
          <p:nvPr>
            <p:ph type="title"/>
          </p:nvPr>
        </p:nvSpPr>
        <p:spPr>
          <a:xfrm>
            <a:off x="317241" y="1000291"/>
            <a:ext cx="10515600" cy="441699"/>
          </a:xfrm>
        </p:spPr>
        <p:txBody>
          <a:bodyPr>
            <a:normAutofit fontScale="90000"/>
          </a:bodyPr>
          <a:lstStyle/>
          <a:p>
            <a:pPr marL="742950" indent="-742950">
              <a:buFont typeface="+mj-lt"/>
              <a:buAutoNum type="arabicPeriod" startAt="4"/>
            </a:pPr>
            <a:r>
              <a:rPr lang="en-US" sz="3600" b="1" dirty="0">
                <a:latin typeface="+mn-lt"/>
              </a:rPr>
              <a:t> Result &amp; Discussions</a:t>
            </a:r>
          </a:p>
        </p:txBody>
      </p:sp>
      <p:grpSp>
        <p:nvGrpSpPr>
          <p:cNvPr id="2" name="Group 1">
            <a:extLst>
              <a:ext uri="{FF2B5EF4-FFF2-40B4-BE49-F238E27FC236}">
                <a16:creationId xmlns:a16="http://schemas.microsoft.com/office/drawing/2014/main" id="{52541A6C-F9BB-7DD8-B950-3905D305B757}"/>
              </a:ext>
            </a:extLst>
          </p:cNvPr>
          <p:cNvGrpSpPr/>
          <p:nvPr/>
        </p:nvGrpSpPr>
        <p:grpSpPr>
          <a:xfrm>
            <a:off x="1096104" y="2003511"/>
            <a:ext cx="9999793" cy="2422526"/>
            <a:chOff x="1007745" y="1271585"/>
            <a:chExt cx="9999793" cy="2422526"/>
          </a:xfrm>
        </p:grpSpPr>
        <p:graphicFrame>
          <p:nvGraphicFramePr>
            <p:cNvPr id="3" name="Chart 2">
              <a:extLst>
                <a:ext uri="{FF2B5EF4-FFF2-40B4-BE49-F238E27FC236}">
                  <a16:creationId xmlns:a16="http://schemas.microsoft.com/office/drawing/2014/main" id="{1B017E71-E3B4-B41C-FD70-82AB6B99C3BD}"/>
                </a:ext>
              </a:extLst>
            </p:cNvPr>
            <p:cNvGraphicFramePr>
              <a:graphicFrameLocks/>
            </p:cNvGraphicFramePr>
            <p:nvPr>
              <p:extLst>
                <p:ext uri="{D42A27DB-BD31-4B8C-83A1-F6EECF244321}">
                  <p14:modId xmlns:p14="http://schemas.microsoft.com/office/powerpoint/2010/main" val="3403551868"/>
                </p:ext>
              </p:extLst>
            </p:nvPr>
          </p:nvGraphicFramePr>
          <p:xfrm>
            <a:off x="1007745" y="1271586"/>
            <a:ext cx="5088255" cy="24225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E68CDEBB-8807-DDEF-6739-8B04EFB6E7F9}"/>
                </a:ext>
              </a:extLst>
            </p:cNvPr>
            <p:cNvGraphicFramePr>
              <a:graphicFrameLocks/>
            </p:cNvGraphicFramePr>
            <p:nvPr>
              <p:extLst>
                <p:ext uri="{D42A27DB-BD31-4B8C-83A1-F6EECF244321}">
                  <p14:modId xmlns:p14="http://schemas.microsoft.com/office/powerpoint/2010/main" val="548947893"/>
                </p:ext>
              </p:extLst>
            </p:nvPr>
          </p:nvGraphicFramePr>
          <p:xfrm>
            <a:off x="6166933" y="1271585"/>
            <a:ext cx="4840605" cy="2422525"/>
          </p:xfrm>
          <a:graphic>
            <a:graphicData uri="http://schemas.openxmlformats.org/drawingml/2006/chart">
              <c:chart xmlns:c="http://schemas.openxmlformats.org/drawingml/2006/chart" xmlns:r="http://schemas.openxmlformats.org/officeDocument/2006/relationships" r:id="rId5"/>
            </a:graphicData>
          </a:graphic>
        </p:graphicFrame>
      </p:grpSp>
      <p:sp>
        <p:nvSpPr>
          <p:cNvPr id="6" name="Content Placeholder 2">
            <a:extLst>
              <a:ext uri="{FF2B5EF4-FFF2-40B4-BE49-F238E27FC236}">
                <a16:creationId xmlns:a16="http://schemas.microsoft.com/office/drawing/2014/main" id="{BB593CF7-EDD7-FEA1-45B6-F8D7F02A54F4}"/>
              </a:ext>
            </a:extLst>
          </p:cNvPr>
          <p:cNvSpPr>
            <a:spLocks noGrp="1"/>
          </p:cNvSpPr>
          <p:nvPr>
            <p:ph idx="1"/>
          </p:nvPr>
        </p:nvSpPr>
        <p:spPr>
          <a:xfrm>
            <a:off x="580295" y="1481225"/>
            <a:ext cx="11031601" cy="5889625"/>
          </a:xfrm>
        </p:spPr>
        <p:txBody>
          <a:bodyPr>
            <a:normAutofit/>
          </a:bodyPr>
          <a:lstStyle/>
          <a:p>
            <a:pPr marL="0" indent="0">
              <a:lnSpc>
                <a:spcPct val="150000"/>
              </a:lnSpc>
              <a:buNone/>
            </a:pPr>
            <a:r>
              <a:rPr lang="en-US" sz="1800" b="1" dirty="0">
                <a:effectLst/>
                <a:ea typeface="Times New Roman" panose="02020603050405020304" pitchFamily="18" charset="0"/>
              </a:rPr>
              <a:t>4.3. To</a:t>
            </a:r>
            <a:r>
              <a:rPr lang="en-US" sz="1800" b="1" spc="225" dirty="0">
                <a:effectLst/>
                <a:ea typeface="Times New Roman" panose="02020603050405020304" pitchFamily="18" charset="0"/>
              </a:rPr>
              <a:t> </a:t>
            </a:r>
            <a:r>
              <a:rPr lang="en-US" sz="1800" b="1" dirty="0">
                <a:effectLst/>
                <a:ea typeface="Times New Roman" panose="02020603050405020304" pitchFamily="18" charset="0"/>
              </a:rPr>
              <a:t>observe</a:t>
            </a:r>
            <a:r>
              <a:rPr lang="en-US" sz="1800" b="1" spc="215" dirty="0">
                <a:effectLst/>
                <a:ea typeface="Times New Roman" panose="02020603050405020304" pitchFamily="18" charset="0"/>
              </a:rPr>
              <a:t> </a:t>
            </a:r>
            <a:r>
              <a:rPr lang="en-US" sz="1800" b="1" dirty="0">
                <a:effectLst/>
                <a:ea typeface="Times New Roman" panose="02020603050405020304" pitchFamily="18" charset="0"/>
              </a:rPr>
              <a:t>whether nascent social</a:t>
            </a:r>
            <a:r>
              <a:rPr lang="en-US" sz="1800" b="1" spc="230" dirty="0">
                <a:effectLst/>
                <a:ea typeface="Times New Roman" panose="02020603050405020304" pitchFamily="18" charset="0"/>
              </a:rPr>
              <a:t> </a:t>
            </a:r>
            <a:r>
              <a:rPr lang="en-US" sz="1800" b="1" dirty="0">
                <a:effectLst/>
                <a:ea typeface="Times New Roman" panose="02020603050405020304" pitchFamily="18" charset="0"/>
              </a:rPr>
              <a:t>workers</a:t>
            </a:r>
            <a:r>
              <a:rPr lang="en-US" sz="1800" b="1" spc="200" dirty="0">
                <a:effectLst/>
                <a:ea typeface="Times New Roman" panose="02020603050405020304" pitchFamily="18" charset="0"/>
              </a:rPr>
              <a:t> </a:t>
            </a:r>
            <a:r>
              <a:rPr lang="en-US" sz="1800" b="1" dirty="0">
                <a:effectLst/>
                <a:ea typeface="Times New Roman" panose="02020603050405020304" pitchFamily="18" charset="0"/>
              </a:rPr>
              <a:t>exert less</a:t>
            </a:r>
            <a:r>
              <a:rPr lang="en-US" sz="1800" b="1" spc="220" dirty="0">
                <a:effectLst/>
                <a:ea typeface="Times New Roman" panose="02020603050405020304" pitchFamily="18" charset="0"/>
              </a:rPr>
              <a:t> </a:t>
            </a:r>
            <a:r>
              <a:rPr lang="en-US" sz="1800" b="1" dirty="0">
                <a:effectLst/>
                <a:ea typeface="Times New Roman" panose="02020603050405020304" pitchFamily="18" charset="0"/>
              </a:rPr>
              <a:t>effort in</a:t>
            </a:r>
            <a:r>
              <a:rPr lang="en-US" sz="1800" b="1" spc="-285" dirty="0">
                <a:effectLst/>
                <a:ea typeface="Times New Roman" panose="02020603050405020304" pitchFamily="18" charset="0"/>
              </a:rPr>
              <a:t> </a:t>
            </a:r>
            <a:r>
              <a:rPr lang="en-US" sz="1800" b="1" dirty="0">
                <a:effectLst/>
                <a:ea typeface="Times New Roman" panose="02020603050405020304" pitchFamily="18" charset="0"/>
              </a:rPr>
              <a:t>mission</a:t>
            </a:r>
            <a:r>
              <a:rPr lang="en-US" sz="1800" b="1" spc="-5" dirty="0">
                <a:effectLst/>
                <a:ea typeface="Times New Roman" panose="02020603050405020304" pitchFamily="18" charset="0"/>
              </a:rPr>
              <a:t> </a:t>
            </a:r>
            <a:r>
              <a:rPr lang="en-US" sz="1800" b="1" dirty="0">
                <a:effectLst/>
                <a:ea typeface="Times New Roman" panose="02020603050405020304" pitchFamily="18" charset="0"/>
              </a:rPr>
              <a:t>mismatched situation.</a:t>
            </a:r>
          </a:p>
          <a:p>
            <a:pPr marL="0" indent="0">
              <a:lnSpc>
                <a:spcPct val="150000"/>
              </a:lnSpc>
              <a:buNone/>
            </a:pPr>
            <a:endParaRPr lang="en-US" sz="1800" b="1" dirty="0">
              <a:ea typeface="Times New Roman" panose="02020603050405020304" pitchFamily="18" charset="0"/>
            </a:endParaRPr>
          </a:p>
          <a:p>
            <a:pPr marL="0" indent="0">
              <a:lnSpc>
                <a:spcPct val="150000"/>
              </a:lnSpc>
              <a:buNone/>
            </a:pPr>
            <a:endParaRPr lang="en-US" sz="1800" b="1" dirty="0">
              <a:effectLst/>
              <a:ea typeface="Times New Roman" panose="02020603050405020304" pitchFamily="18" charset="0"/>
            </a:endParaRPr>
          </a:p>
          <a:p>
            <a:pPr marL="0" indent="0">
              <a:lnSpc>
                <a:spcPct val="150000"/>
              </a:lnSpc>
              <a:buNone/>
            </a:pPr>
            <a:endParaRPr lang="en-US" sz="1800" b="1" dirty="0">
              <a:ea typeface="Times New Roman" panose="02020603050405020304" pitchFamily="18" charset="0"/>
            </a:endParaRPr>
          </a:p>
          <a:p>
            <a:pPr marL="0" indent="0">
              <a:lnSpc>
                <a:spcPct val="150000"/>
              </a:lnSpc>
              <a:buNone/>
            </a:pPr>
            <a:endParaRPr lang="en-US" sz="1800" b="1" dirty="0">
              <a:effectLst/>
              <a:ea typeface="Times New Roman" panose="02020603050405020304" pitchFamily="18" charset="0"/>
            </a:endParaRPr>
          </a:p>
          <a:p>
            <a:pPr marL="0" indent="0">
              <a:lnSpc>
                <a:spcPct val="150000"/>
              </a:lnSpc>
              <a:buNone/>
            </a:pPr>
            <a:endParaRPr lang="en-US" sz="1800" b="1" dirty="0">
              <a:ea typeface="Times New Roman" panose="02020603050405020304" pitchFamily="18" charset="0"/>
            </a:endParaRPr>
          </a:p>
          <a:p>
            <a:pPr>
              <a:lnSpc>
                <a:spcPct val="150000"/>
              </a:lnSpc>
              <a:buFont typeface="Wingdings" panose="05000000000000000000" pitchFamily="2" charset="2"/>
              <a:buChar char="q"/>
            </a:pPr>
            <a:r>
              <a:rPr lang="en-US" sz="1800" dirty="0">
                <a:ea typeface="Times New Roman" panose="02020603050405020304" pitchFamily="18" charset="0"/>
              </a:rPr>
              <a:t>Subjects prepared less number of envelop than the baseline and mission match situation due to their mission is not match with the organization's mission.</a:t>
            </a:r>
          </a:p>
          <a:p>
            <a:pPr>
              <a:lnSpc>
                <a:spcPct val="150000"/>
              </a:lnSpc>
              <a:buFont typeface="Wingdings" panose="05000000000000000000" pitchFamily="2" charset="2"/>
              <a:buChar char="q"/>
            </a:pPr>
            <a:r>
              <a:rPr lang="en-US" sz="1800" b="1" dirty="0">
                <a:effectLst/>
                <a:ea typeface="Times New Roman" panose="02020603050405020304" pitchFamily="18" charset="0"/>
              </a:rPr>
              <a:t>  </a:t>
            </a:r>
            <a:r>
              <a:rPr lang="en-US" sz="1800" dirty="0">
                <a:effectLst/>
                <a:ea typeface="Times New Roman" panose="02020603050405020304" pitchFamily="18" charset="0"/>
              </a:rPr>
              <a:t>Social workers exert less effort than the mission match situation and even baseline. </a:t>
            </a:r>
            <a:endParaRPr lang="en-US" sz="1800" b="1" dirty="0">
              <a:effectLst/>
              <a:ea typeface="Times New Roman" panose="02020603050405020304" pitchFamily="18" charset="0"/>
            </a:endParaRPr>
          </a:p>
          <a:p>
            <a:pPr marL="0" indent="0">
              <a:lnSpc>
                <a:spcPct val="150000"/>
              </a:lnSpc>
              <a:buNone/>
            </a:pPr>
            <a:endParaRPr lang="en-US" sz="1800" b="1" dirty="0"/>
          </a:p>
        </p:txBody>
      </p:sp>
    </p:spTree>
    <p:extLst>
      <p:ext uri="{BB962C8B-B14F-4D97-AF65-F5344CB8AC3E}">
        <p14:creationId xmlns:p14="http://schemas.microsoft.com/office/powerpoint/2010/main" val="296252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90C57-11DE-40FA-FF26-81639CF5D31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C104E6F-640E-9C4B-CB07-070952E40A02}"/>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CCD729-1ECA-7E33-8122-B30EA9DC484B}"/>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A0FA3A20-5D29-BA05-EE93-15B52F713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939CE978-0888-77F8-4CE2-F60EDD69573B}"/>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9430EBD8-3555-959F-E6CF-2A129365712B}"/>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C39541EE-609A-318C-5D90-751C8C1EC8AF}"/>
              </a:ext>
            </a:extLst>
          </p:cNvPr>
          <p:cNvSpPr>
            <a:spLocks noGrp="1"/>
          </p:cNvSpPr>
          <p:nvPr>
            <p:ph type="title"/>
          </p:nvPr>
        </p:nvSpPr>
        <p:spPr>
          <a:xfrm>
            <a:off x="317241" y="945037"/>
            <a:ext cx="10515600" cy="441699"/>
          </a:xfrm>
        </p:spPr>
        <p:txBody>
          <a:bodyPr>
            <a:normAutofit fontScale="90000"/>
          </a:bodyPr>
          <a:lstStyle/>
          <a:p>
            <a:pPr marL="742950" indent="-742950">
              <a:buFont typeface="+mj-lt"/>
              <a:buAutoNum type="arabicPeriod" startAt="4"/>
            </a:pPr>
            <a:r>
              <a:rPr lang="en-US" sz="3600" b="1" dirty="0">
                <a:latin typeface="+mn-lt"/>
              </a:rPr>
              <a:t> Result &amp; Discussions</a:t>
            </a:r>
          </a:p>
        </p:txBody>
      </p:sp>
      <p:sp>
        <p:nvSpPr>
          <p:cNvPr id="13" name="Content Placeholder 2">
            <a:extLst>
              <a:ext uri="{FF2B5EF4-FFF2-40B4-BE49-F238E27FC236}">
                <a16:creationId xmlns:a16="http://schemas.microsoft.com/office/drawing/2014/main" id="{A5F74593-93B3-C6CB-5B04-4F54DE517FC2}"/>
              </a:ext>
            </a:extLst>
          </p:cNvPr>
          <p:cNvSpPr>
            <a:spLocks noGrp="1"/>
          </p:cNvSpPr>
          <p:nvPr>
            <p:ph idx="1"/>
          </p:nvPr>
        </p:nvSpPr>
        <p:spPr>
          <a:xfrm>
            <a:off x="317241" y="1481225"/>
            <a:ext cx="11515725" cy="6032500"/>
          </a:xfrm>
        </p:spPr>
        <p:txBody>
          <a:bodyPr>
            <a:normAutofit/>
          </a:bodyPr>
          <a:lstStyle/>
          <a:p>
            <a:pPr marL="0" indent="0">
              <a:buNone/>
            </a:pPr>
            <a:r>
              <a:rPr lang="en-US" sz="1800" b="1" dirty="0">
                <a:effectLst/>
                <a:ea typeface="Times New Roman" panose="02020603050405020304" pitchFamily="18" charset="0"/>
              </a:rPr>
              <a:t>To</a:t>
            </a:r>
            <a:r>
              <a:rPr lang="en-US" sz="1800" b="1" spc="-10" dirty="0">
                <a:effectLst/>
                <a:ea typeface="Times New Roman" panose="02020603050405020304" pitchFamily="18" charset="0"/>
              </a:rPr>
              <a:t> </a:t>
            </a:r>
            <a:r>
              <a:rPr lang="en-US" sz="1800" b="1" dirty="0">
                <a:effectLst/>
                <a:ea typeface="Times New Roman" panose="02020603050405020304" pitchFamily="18" charset="0"/>
              </a:rPr>
              <a:t>observe </a:t>
            </a:r>
            <a:r>
              <a:rPr lang="en-US" sz="1800" b="1" dirty="0">
                <a:effectLst/>
                <a:latin typeface="Times New Roman" panose="02020603050405020304" pitchFamily="18" charset="0"/>
                <a:ea typeface="Times New Roman" panose="02020603050405020304" pitchFamily="18" charset="0"/>
              </a:rPr>
              <a:t>the</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impact</a:t>
            </a:r>
            <a:r>
              <a:rPr lang="en-US" sz="1800" b="1" spc="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mission</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drift</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organization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on its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employee’s</a:t>
            </a:r>
            <a:r>
              <a:rPr lang="en-US" sz="1800" b="1" spc="-5" dirty="0">
                <a:effectLst/>
                <a:latin typeface="Times New Roman" panose="02020603050405020304" pitchFamily="18" charset="0"/>
                <a:ea typeface="Times New Roman" panose="02020603050405020304" pitchFamily="18" charset="0"/>
              </a:rPr>
              <a:t> pro social motivation and </a:t>
            </a:r>
            <a:r>
              <a:rPr lang="en-US" sz="1800" b="1" dirty="0">
                <a:effectLst/>
                <a:latin typeface="Times New Roman" panose="02020603050405020304" pitchFamily="18" charset="0"/>
                <a:ea typeface="Times New Roman" panose="02020603050405020304" pitchFamily="18" charset="0"/>
              </a:rPr>
              <a:t>effort</a:t>
            </a:r>
          </a:p>
          <a:p>
            <a:pPr marL="0" indent="0">
              <a:buNone/>
            </a:pPr>
            <a:r>
              <a:rPr lang="en-US" sz="1800" spc="-5" dirty="0">
                <a:effectLst/>
                <a:latin typeface="Times New Roman" panose="02020603050405020304" pitchFamily="18" charset="0"/>
                <a:ea typeface="Times New Roman" panose="02020603050405020304" pitchFamily="18" charset="0"/>
              </a:rPr>
              <a:t> </a:t>
            </a:r>
          </a:p>
          <a:p>
            <a:pPr marL="0" indent="0">
              <a:buNone/>
            </a:pPr>
            <a:endParaRPr lang="en-US" sz="1800" spc="-5" dirty="0">
              <a:latin typeface="Times New Roman" panose="02020603050405020304" pitchFamily="18" charset="0"/>
            </a:endParaRPr>
          </a:p>
          <a:p>
            <a:pPr marL="0" indent="0">
              <a:buNone/>
            </a:pPr>
            <a:endParaRPr lang="en-US" sz="1800" spc="-5" dirty="0">
              <a:latin typeface="Times New Roman" panose="02020603050405020304" pitchFamily="18" charset="0"/>
            </a:endParaRPr>
          </a:p>
          <a:p>
            <a:pPr marL="0" indent="0">
              <a:lnSpc>
                <a:spcPct val="150000"/>
              </a:lnSpc>
              <a:buNone/>
            </a:pPr>
            <a:endParaRPr lang="en-US" sz="1800" spc="-5" dirty="0">
              <a:latin typeface="Times New Roman" panose="02020603050405020304" pitchFamily="18" charset="0"/>
            </a:endParaRPr>
          </a:p>
          <a:p>
            <a:pPr>
              <a:lnSpc>
                <a:spcPct val="150000"/>
              </a:lnSpc>
              <a:buFont typeface="Wingdings" panose="05000000000000000000" pitchFamily="2" charset="2"/>
              <a:buChar char="q"/>
            </a:pPr>
            <a:endParaRPr lang="en-US" sz="1800" spc="-5" dirty="0"/>
          </a:p>
          <a:p>
            <a:pPr>
              <a:lnSpc>
                <a:spcPct val="100000"/>
              </a:lnSpc>
              <a:buFont typeface="Wingdings" panose="05000000000000000000" pitchFamily="2" charset="2"/>
              <a:buChar char="q"/>
            </a:pPr>
            <a:endParaRPr lang="en-US" sz="800" spc="-5" dirty="0"/>
          </a:p>
          <a:p>
            <a:pPr algn="just">
              <a:lnSpc>
                <a:spcPct val="100000"/>
              </a:lnSpc>
              <a:buFont typeface="Wingdings" panose="05000000000000000000" pitchFamily="2" charset="2"/>
              <a:buChar char="q"/>
            </a:pPr>
            <a:r>
              <a:rPr lang="en-US" sz="1800" spc="-5" dirty="0"/>
              <a:t>Anchoring Effect can be identified on mission drift. </a:t>
            </a:r>
          </a:p>
          <a:p>
            <a:pPr algn="just">
              <a:lnSpc>
                <a:spcPct val="100000"/>
              </a:lnSpc>
              <a:buFont typeface="Wingdings" panose="05000000000000000000" pitchFamily="2" charset="2"/>
              <a:buChar char="q"/>
            </a:pPr>
            <a:r>
              <a:rPr lang="en-US" sz="1800" spc="-5" dirty="0"/>
              <a:t> First 25 subjects have exert less effort to prepare envelope due to in that situation organization drifted their mission as earning profit in addition to given social service. Second group have exert more effort than the first group to prepare envelop because in this situation organization provide incentives for the employees though the profit that they earn.</a:t>
            </a:r>
          </a:p>
          <a:p>
            <a:pPr algn="just">
              <a:lnSpc>
                <a:spcPct val="100000"/>
              </a:lnSpc>
              <a:buFont typeface="Wingdings" panose="05000000000000000000" pitchFamily="2" charset="2"/>
              <a:buChar char="q"/>
            </a:pPr>
            <a:r>
              <a:rPr lang="en-US" sz="1800" spc="-5" dirty="0"/>
              <a:t> According to that, employee have exert more effort in mission drifted situation due to the Anchoring effect on financial benefits.    </a:t>
            </a:r>
            <a:endParaRPr lang="en-US" sz="1800" dirty="0"/>
          </a:p>
        </p:txBody>
      </p:sp>
      <p:grpSp>
        <p:nvGrpSpPr>
          <p:cNvPr id="14" name="Group 13">
            <a:extLst>
              <a:ext uri="{FF2B5EF4-FFF2-40B4-BE49-F238E27FC236}">
                <a16:creationId xmlns:a16="http://schemas.microsoft.com/office/drawing/2014/main" id="{8DB26FCD-15D8-422C-A41A-69CE20BB8D88}"/>
              </a:ext>
            </a:extLst>
          </p:cNvPr>
          <p:cNvGrpSpPr/>
          <p:nvPr/>
        </p:nvGrpSpPr>
        <p:grpSpPr>
          <a:xfrm>
            <a:off x="839930" y="1884801"/>
            <a:ext cx="10190603" cy="2451225"/>
            <a:chOff x="927873" y="1150033"/>
            <a:chExt cx="10190603" cy="2628900"/>
          </a:xfrm>
        </p:grpSpPr>
        <p:graphicFrame>
          <p:nvGraphicFramePr>
            <p:cNvPr id="15" name="Chart 14">
              <a:extLst>
                <a:ext uri="{FF2B5EF4-FFF2-40B4-BE49-F238E27FC236}">
                  <a16:creationId xmlns:a16="http://schemas.microsoft.com/office/drawing/2014/main" id="{E657E8F8-ACDF-712C-4072-CD325A3C0ABE}"/>
                </a:ext>
              </a:extLst>
            </p:cNvPr>
            <p:cNvGraphicFramePr>
              <a:graphicFrameLocks/>
            </p:cNvGraphicFramePr>
            <p:nvPr>
              <p:extLst>
                <p:ext uri="{D42A27DB-BD31-4B8C-83A1-F6EECF244321}">
                  <p14:modId xmlns:p14="http://schemas.microsoft.com/office/powerpoint/2010/main" val="2984216245"/>
                </p:ext>
              </p:extLst>
            </p:nvPr>
          </p:nvGraphicFramePr>
          <p:xfrm>
            <a:off x="927873" y="1150033"/>
            <a:ext cx="5383279" cy="2628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559C7E17-65BB-1321-4ACC-FAA944D4B312}"/>
                </a:ext>
              </a:extLst>
            </p:cNvPr>
            <p:cNvGraphicFramePr>
              <a:graphicFrameLocks/>
            </p:cNvGraphicFramePr>
            <p:nvPr>
              <p:extLst>
                <p:ext uri="{D42A27DB-BD31-4B8C-83A1-F6EECF244321}">
                  <p14:modId xmlns:p14="http://schemas.microsoft.com/office/powerpoint/2010/main" val="2977399471"/>
                </p:ext>
              </p:extLst>
            </p:nvPr>
          </p:nvGraphicFramePr>
          <p:xfrm>
            <a:off x="6546476" y="1150033"/>
            <a:ext cx="4572000" cy="26289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313398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D313-5841-2EE7-F76E-AA6D067C135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E243467-8D8B-A6C9-AA9F-758FF1FBD006}"/>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BE8B775-94EE-9289-F7F2-C9D387B3F3A5}"/>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F9BFC617-C7CB-54CA-99EF-898A4E613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216D9780-BBE2-0087-432F-AE3E0A5B3014}"/>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AE98D559-35F1-5730-0366-E2AC174FDF11}"/>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0D3B47D2-9543-D7A5-3F75-4695B3C43C88}"/>
              </a:ext>
            </a:extLst>
          </p:cNvPr>
          <p:cNvSpPr>
            <a:spLocks noGrp="1"/>
          </p:cNvSpPr>
          <p:nvPr>
            <p:ph type="title"/>
          </p:nvPr>
        </p:nvSpPr>
        <p:spPr>
          <a:xfrm>
            <a:off x="317241" y="1069820"/>
            <a:ext cx="10515600" cy="441699"/>
          </a:xfrm>
        </p:spPr>
        <p:txBody>
          <a:bodyPr>
            <a:normAutofit fontScale="90000"/>
          </a:bodyPr>
          <a:lstStyle/>
          <a:p>
            <a:pPr marL="742950" indent="-742950">
              <a:buFont typeface="+mj-lt"/>
              <a:buAutoNum type="arabicPeriod" startAt="4"/>
            </a:pPr>
            <a:r>
              <a:rPr lang="en-US" sz="3600" b="1" dirty="0">
                <a:latin typeface="+mn-lt"/>
              </a:rPr>
              <a:t> Result &amp; Discussions</a:t>
            </a:r>
          </a:p>
        </p:txBody>
      </p:sp>
      <p:graphicFrame>
        <p:nvGraphicFramePr>
          <p:cNvPr id="6" name="Table 5">
            <a:extLst>
              <a:ext uri="{FF2B5EF4-FFF2-40B4-BE49-F238E27FC236}">
                <a16:creationId xmlns:a16="http://schemas.microsoft.com/office/drawing/2014/main" id="{1B89D350-5CA1-7B39-71BD-4F8370889C6F}"/>
              </a:ext>
            </a:extLst>
          </p:cNvPr>
          <p:cNvGraphicFramePr>
            <a:graphicFrameLocks noGrp="1"/>
          </p:cNvGraphicFramePr>
          <p:nvPr>
            <p:extLst>
              <p:ext uri="{D42A27DB-BD31-4B8C-83A1-F6EECF244321}">
                <p14:modId xmlns:p14="http://schemas.microsoft.com/office/powerpoint/2010/main" val="2970285380"/>
              </p:ext>
            </p:extLst>
          </p:nvPr>
        </p:nvGraphicFramePr>
        <p:xfrm>
          <a:off x="809498" y="1951593"/>
          <a:ext cx="5937250" cy="810260"/>
        </p:xfrm>
        <a:graphic>
          <a:graphicData uri="http://schemas.openxmlformats.org/drawingml/2006/table">
            <a:tbl>
              <a:tblPr firstRow="1" firstCol="1" bandRow="1">
                <a:tableStyleId>{9D7B26C5-4107-4FEC-AEDC-1716B250A1EF}</a:tableStyleId>
              </a:tblPr>
              <a:tblGrid>
                <a:gridCol w="1483995">
                  <a:extLst>
                    <a:ext uri="{9D8B030D-6E8A-4147-A177-3AD203B41FA5}">
                      <a16:colId xmlns:a16="http://schemas.microsoft.com/office/drawing/2014/main" val="406927797"/>
                    </a:ext>
                  </a:extLst>
                </a:gridCol>
                <a:gridCol w="1483995">
                  <a:extLst>
                    <a:ext uri="{9D8B030D-6E8A-4147-A177-3AD203B41FA5}">
                      <a16:colId xmlns:a16="http://schemas.microsoft.com/office/drawing/2014/main" val="1591690204"/>
                    </a:ext>
                  </a:extLst>
                </a:gridCol>
                <a:gridCol w="1484630">
                  <a:extLst>
                    <a:ext uri="{9D8B030D-6E8A-4147-A177-3AD203B41FA5}">
                      <a16:colId xmlns:a16="http://schemas.microsoft.com/office/drawing/2014/main" val="3647656414"/>
                    </a:ext>
                  </a:extLst>
                </a:gridCol>
                <a:gridCol w="1484630">
                  <a:extLst>
                    <a:ext uri="{9D8B030D-6E8A-4147-A177-3AD203B41FA5}">
                      <a16:colId xmlns:a16="http://schemas.microsoft.com/office/drawing/2014/main" val="3614768362"/>
                    </a:ext>
                  </a:extLst>
                </a:gridCol>
              </a:tblGrid>
              <a:tr h="0">
                <a:tc>
                  <a:txBody>
                    <a:bodyPr/>
                    <a:lstStyle/>
                    <a:p>
                      <a:pPr marL="0" marR="0" algn="ctr">
                        <a:lnSpc>
                          <a:spcPct val="107000"/>
                        </a:lnSpc>
                        <a:spcBef>
                          <a:spcPts val="0"/>
                        </a:spcBef>
                        <a:spcAft>
                          <a:spcPts val="0"/>
                        </a:spcAft>
                      </a:pPr>
                      <a:r>
                        <a:rPr lang="en-US" sz="1300" kern="100">
                          <a:effectLst/>
                        </a:rPr>
                        <a:t>Source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kern="100" dirty="0">
                          <a:effectLst/>
                        </a:rPr>
                        <a:t>SS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kern="100">
                          <a:effectLst/>
                        </a:rPr>
                        <a:t>Df</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300" kern="100">
                          <a:effectLst/>
                        </a:rPr>
                        <a:t>MS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1323864"/>
                  </a:ext>
                </a:extLst>
              </a:tr>
              <a:tr h="0">
                <a:tc>
                  <a:txBody>
                    <a:bodyPr/>
                    <a:lstStyle/>
                    <a:p>
                      <a:pPr marL="0" marR="0" algn="r">
                        <a:lnSpc>
                          <a:spcPct val="107000"/>
                        </a:lnSpc>
                        <a:spcBef>
                          <a:spcPts val="0"/>
                        </a:spcBef>
                        <a:spcAft>
                          <a:spcPts val="0"/>
                        </a:spcAft>
                      </a:pPr>
                      <a:r>
                        <a:rPr lang="en-US" sz="1300" kern="100">
                          <a:effectLst/>
                        </a:rPr>
                        <a:t>Model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190.141644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dirty="0">
                          <a:effectLst/>
                        </a:rPr>
                        <a:t>5</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38.0283288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291640"/>
                  </a:ext>
                </a:extLst>
              </a:tr>
              <a:tr h="0">
                <a:tc>
                  <a:txBody>
                    <a:bodyPr/>
                    <a:lstStyle/>
                    <a:p>
                      <a:pPr marL="0" marR="0" algn="r">
                        <a:lnSpc>
                          <a:spcPct val="107000"/>
                        </a:lnSpc>
                        <a:spcBef>
                          <a:spcPts val="0"/>
                        </a:spcBef>
                        <a:spcAft>
                          <a:spcPts val="0"/>
                        </a:spcAft>
                      </a:pPr>
                      <a:r>
                        <a:rPr lang="en-US" sz="1300" kern="100">
                          <a:effectLst/>
                        </a:rPr>
                        <a:t>Residual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36.9583558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34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1.08701046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56827"/>
                  </a:ext>
                </a:extLst>
              </a:tr>
              <a:tr h="0">
                <a:tc>
                  <a:txBody>
                    <a:bodyPr/>
                    <a:lstStyle/>
                    <a:p>
                      <a:pPr marL="0" marR="0" algn="r">
                        <a:lnSpc>
                          <a:spcPct val="107000"/>
                        </a:lnSpc>
                        <a:spcBef>
                          <a:spcPts val="0"/>
                        </a:spcBef>
                        <a:spcAft>
                          <a:spcPts val="0"/>
                        </a:spcAft>
                      </a:pPr>
                      <a:r>
                        <a:rPr lang="en-US" sz="1300" kern="100">
                          <a:effectLst/>
                        </a:rPr>
                        <a:t>Total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dirty="0">
                          <a:effectLst/>
                        </a:rPr>
                        <a:t>227.1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a:effectLst/>
                        </a:rPr>
                        <a:t>39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kern="100" dirty="0">
                          <a:effectLst/>
                        </a:rPr>
                        <a:t>5.82307692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660766"/>
                  </a:ext>
                </a:extLst>
              </a:tr>
            </a:tbl>
          </a:graphicData>
        </a:graphic>
      </p:graphicFrame>
      <p:graphicFrame>
        <p:nvGraphicFramePr>
          <p:cNvPr id="11" name="Table 10">
            <a:extLst>
              <a:ext uri="{FF2B5EF4-FFF2-40B4-BE49-F238E27FC236}">
                <a16:creationId xmlns:a16="http://schemas.microsoft.com/office/drawing/2014/main" id="{A55CF3D0-34D9-5987-957B-0C5F5B609381}"/>
              </a:ext>
            </a:extLst>
          </p:cNvPr>
          <p:cNvGraphicFramePr>
            <a:graphicFrameLocks noGrp="1"/>
          </p:cNvGraphicFramePr>
          <p:nvPr>
            <p:extLst>
              <p:ext uri="{D42A27DB-BD31-4B8C-83A1-F6EECF244321}">
                <p14:modId xmlns:p14="http://schemas.microsoft.com/office/powerpoint/2010/main" val="1558805828"/>
              </p:ext>
            </p:extLst>
          </p:nvPr>
        </p:nvGraphicFramePr>
        <p:xfrm>
          <a:off x="633603" y="3159484"/>
          <a:ext cx="6289040" cy="2655761"/>
        </p:xfrm>
        <a:graphic>
          <a:graphicData uri="http://schemas.openxmlformats.org/drawingml/2006/table">
            <a:tbl>
              <a:tblPr firstRow="1" firstCol="1" bandRow="1">
                <a:tableStyleId>{5940675A-B579-460E-94D1-54222C63F5DA}</a:tableStyleId>
              </a:tblPr>
              <a:tblGrid>
                <a:gridCol w="843915">
                  <a:extLst>
                    <a:ext uri="{9D8B030D-6E8A-4147-A177-3AD203B41FA5}">
                      <a16:colId xmlns:a16="http://schemas.microsoft.com/office/drawing/2014/main" val="2489324077"/>
                    </a:ext>
                  </a:extLst>
                </a:gridCol>
                <a:gridCol w="848360">
                  <a:extLst>
                    <a:ext uri="{9D8B030D-6E8A-4147-A177-3AD203B41FA5}">
                      <a16:colId xmlns:a16="http://schemas.microsoft.com/office/drawing/2014/main" val="1200012937"/>
                    </a:ext>
                  </a:extLst>
                </a:gridCol>
                <a:gridCol w="848360">
                  <a:extLst>
                    <a:ext uri="{9D8B030D-6E8A-4147-A177-3AD203B41FA5}">
                      <a16:colId xmlns:a16="http://schemas.microsoft.com/office/drawing/2014/main" val="2640638504"/>
                    </a:ext>
                  </a:extLst>
                </a:gridCol>
                <a:gridCol w="848360">
                  <a:extLst>
                    <a:ext uri="{9D8B030D-6E8A-4147-A177-3AD203B41FA5}">
                      <a16:colId xmlns:a16="http://schemas.microsoft.com/office/drawing/2014/main" val="1277125820"/>
                    </a:ext>
                  </a:extLst>
                </a:gridCol>
                <a:gridCol w="728345">
                  <a:extLst>
                    <a:ext uri="{9D8B030D-6E8A-4147-A177-3AD203B41FA5}">
                      <a16:colId xmlns:a16="http://schemas.microsoft.com/office/drawing/2014/main" val="2436701940"/>
                    </a:ext>
                  </a:extLst>
                </a:gridCol>
                <a:gridCol w="1085850">
                  <a:extLst>
                    <a:ext uri="{9D8B030D-6E8A-4147-A177-3AD203B41FA5}">
                      <a16:colId xmlns:a16="http://schemas.microsoft.com/office/drawing/2014/main" val="3733998525"/>
                    </a:ext>
                  </a:extLst>
                </a:gridCol>
                <a:gridCol w="1085850">
                  <a:extLst>
                    <a:ext uri="{9D8B030D-6E8A-4147-A177-3AD203B41FA5}">
                      <a16:colId xmlns:a16="http://schemas.microsoft.com/office/drawing/2014/main" val="1449755610"/>
                    </a:ext>
                  </a:extLst>
                </a:gridCol>
              </a:tblGrid>
              <a:tr h="0">
                <a:tc>
                  <a:txBody>
                    <a:bodyPr/>
                    <a:lstStyle/>
                    <a:p>
                      <a:pPr marL="0" marR="0" algn="ctr">
                        <a:lnSpc>
                          <a:spcPct val="107000"/>
                        </a:lnSpc>
                        <a:spcBef>
                          <a:spcPts val="0"/>
                        </a:spcBef>
                        <a:spcAft>
                          <a:spcPts val="0"/>
                        </a:spcAft>
                      </a:pPr>
                      <a:r>
                        <a:rPr lang="en-US" sz="1400" kern="100">
                          <a:effectLst/>
                        </a:rPr>
                        <a:t>TE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de-DE" sz="1400" kern="100">
                          <a:effectLst/>
                        </a:rPr>
                        <a:t>Coef.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de-DE" sz="1400" kern="100">
                          <a:effectLst/>
                        </a:rPr>
                        <a:t>Std. Err.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de-DE" sz="1400" kern="100">
                          <a:effectLst/>
                        </a:rPr>
                        <a:t>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de-DE" sz="1400" kern="100">
                          <a:effectLst/>
                        </a:rPr>
                        <a:t>P&gt;|t|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800"/>
                        </a:spcAft>
                      </a:pPr>
                      <a:r>
                        <a:rPr lang="de-DE" sz="1400" kern="100">
                          <a:effectLst/>
                        </a:rPr>
                        <a:t>95% Conf. </a:t>
                      </a:r>
                      <a:r>
                        <a:rPr lang="en-US" sz="1400" kern="100">
                          <a:effectLst/>
                        </a:rPr>
                        <a:t>Interval]</a:t>
                      </a:r>
                      <a:endParaRPr lang="en-US" sz="1200" kern="100">
                        <a:effectLst/>
                      </a:endParaRPr>
                    </a:p>
                    <a:p>
                      <a:pPr marL="0" marR="0" algn="ctr">
                        <a:lnSpc>
                          <a:spcPct val="107000"/>
                        </a:lnSpc>
                        <a:spcBef>
                          <a:spcPts val="0"/>
                        </a:spcBef>
                        <a:spcAft>
                          <a:spcPts val="0"/>
                        </a:spcAft>
                      </a:pPr>
                      <a:r>
                        <a:rPr lang="de-DE" sz="14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94153598"/>
                  </a:ext>
                </a:extLst>
              </a:tr>
              <a:tr h="0">
                <a:tc>
                  <a:txBody>
                    <a:bodyPr/>
                    <a:lstStyle/>
                    <a:p>
                      <a:pPr marL="0" marR="0" algn="ctr">
                        <a:lnSpc>
                          <a:spcPct val="107000"/>
                        </a:lnSpc>
                        <a:spcBef>
                          <a:spcPts val="0"/>
                        </a:spcBef>
                        <a:spcAft>
                          <a:spcPts val="0"/>
                        </a:spcAft>
                      </a:pPr>
                      <a:r>
                        <a:rPr lang="en-US" sz="1400" kern="100">
                          <a:effectLst/>
                        </a:rPr>
                        <a:t>SLCS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.046058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.0932135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0.49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0.624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-.1433747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.2354907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122374"/>
                  </a:ext>
                </a:extLst>
              </a:tr>
              <a:tr h="294640">
                <a:tc>
                  <a:txBody>
                    <a:bodyPr/>
                    <a:lstStyle/>
                    <a:p>
                      <a:pPr marL="0" marR="0" algn="ctr">
                        <a:lnSpc>
                          <a:spcPct val="107000"/>
                        </a:lnSpc>
                        <a:spcBef>
                          <a:spcPts val="0"/>
                        </a:spcBef>
                        <a:spcAft>
                          <a:spcPts val="0"/>
                        </a:spcAft>
                      </a:pPr>
                      <a:r>
                        <a:rPr lang="en-US" sz="1400" kern="100">
                          <a:effectLst/>
                        </a:rPr>
                        <a:t>BCPPA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.1749221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.078148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2.24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0.032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.0161063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kern="100">
                          <a:effectLst/>
                        </a:rPr>
                        <a:t>.333738</a:t>
                      </a:r>
                    </a:p>
                    <a:p>
                      <a:pPr marL="0" marR="0" algn="ctr">
                        <a:lnSpc>
                          <a:spcPct val="107000"/>
                        </a:lnSpc>
                        <a:spcBef>
                          <a:spcPts val="0"/>
                        </a:spcBef>
                        <a:spcAft>
                          <a:spcPts val="0"/>
                        </a:spcAft>
                      </a:pP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114711"/>
                  </a:ext>
                </a:extLst>
              </a:tr>
              <a:tr h="0">
                <a:tc>
                  <a:txBody>
                    <a:bodyPr/>
                    <a:lstStyle/>
                    <a:p>
                      <a:pPr marL="0" marR="0" algn="ctr">
                        <a:lnSpc>
                          <a:spcPct val="107000"/>
                        </a:lnSpc>
                        <a:spcBef>
                          <a:spcPts val="0"/>
                        </a:spcBef>
                        <a:spcAft>
                          <a:spcPts val="0"/>
                        </a:spcAft>
                      </a:pPr>
                      <a:r>
                        <a:rPr lang="en-US" sz="1400" kern="100">
                          <a:effectLst/>
                        </a:rPr>
                        <a:t>MATCH</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.9039268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.2575634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effectLst/>
                        </a:rPr>
                        <a:t>3.51</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0.001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.380495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1.427359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663120"/>
                  </a:ext>
                </a:extLst>
              </a:tr>
              <a:tr h="340360">
                <a:tc>
                  <a:txBody>
                    <a:bodyPr/>
                    <a:lstStyle/>
                    <a:p>
                      <a:pPr marL="0" marR="0" algn="ctr">
                        <a:lnSpc>
                          <a:spcPct val="107000"/>
                        </a:lnSpc>
                        <a:spcBef>
                          <a:spcPts val="0"/>
                        </a:spcBef>
                        <a:spcAft>
                          <a:spcPts val="0"/>
                        </a:spcAft>
                      </a:pPr>
                      <a:r>
                        <a:rPr lang="en-US" sz="1400" kern="100">
                          <a:effectLst/>
                        </a:rPr>
                        <a:t>MISMATCH</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1.293037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.1848635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6.99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.9173489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kern="100">
                          <a:effectLst/>
                        </a:rPr>
                        <a:t>1.668725</a:t>
                      </a:r>
                    </a:p>
                    <a:p>
                      <a:pPr marL="0" marR="0" algn="ctr">
                        <a:lnSpc>
                          <a:spcPct val="107000"/>
                        </a:lnSpc>
                        <a:spcBef>
                          <a:spcPts val="0"/>
                        </a:spcBef>
                        <a:spcAft>
                          <a:spcPts val="0"/>
                        </a:spcAft>
                      </a:pP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009830"/>
                  </a:ext>
                </a:extLst>
              </a:tr>
              <a:tr h="0">
                <a:tc>
                  <a:txBody>
                    <a:bodyPr/>
                    <a:lstStyle/>
                    <a:p>
                      <a:pPr marL="0" marR="0" algn="ctr">
                        <a:lnSpc>
                          <a:spcPct val="107000"/>
                        </a:lnSpc>
                        <a:spcBef>
                          <a:spcPts val="0"/>
                        </a:spcBef>
                        <a:spcAft>
                          <a:spcPts val="0"/>
                        </a:spcAft>
                      </a:pPr>
                      <a:r>
                        <a:rPr lang="en-US" sz="1400" kern="100">
                          <a:effectLst/>
                        </a:rPr>
                        <a:t>DRIFT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.9492742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.147812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6.42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.648884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200" kern="100">
                          <a:effectLst/>
                        </a:rPr>
                        <a:t>1.249664</a:t>
                      </a:r>
                    </a:p>
                    <a:p>
                      <a:pPr marL="0" marR="0" algn="ctr">
                        <a:lnSpc>
                          <a:spcPct val="107000"/>
                        </a:lnSpc>
                        <a:spcBef>
                          <a:spcPts val="0"/>
                        </a:spcBef>
                        <a:spcAft>
                          <a:spcPts val="0"/>
                        </a:spcAft>
                      </a:pP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7124563"/>
                  </a:ext>
                </a:extLst>
              </a:tr>
              <a:tr h="0">
                <a:tc>
                  <a:txBody>
                    <a:bodyPr/>
                    <a:lstStyle/>
                    <a:p>
                      <a:pPr marL="0" marR="0" algn="ctr">
                        <a:lnSpc>
                          <a:spcPct val="107000"/>
                        </a:lnSpc>
                        <a:spcBef>
                          <a:spcPts val="0"/>
                        </a:spcBef>
                        <a:spcAft>
                          <a:spcPts val="0"/>
                        </a:spcAft>
                      </a:pPr>
                      <a:r>
                        <a:rPr lang="en-US" sz="1400" kern="100">
                          <a:effectLst/>
                        </a:rPr>
                        <a:t>_cons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1.459105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effectLst/>
                        </a:rPr>
                        <a:t>1.184804</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effectLst/>
                        </a:rPr>
                        <a:t>1.23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0.227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effectLst/>
                        </a:rPr>
                        <a:t>-.9487053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effectLst/>
                        </a:rPr>
                        <a:t>3.866916</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95128"/>
                  </a:ext>
                </a:extLst>
              </a:tr>
            </a:tbl>
          </a:graphicData>
        </a:graphic>
      </p:graphicFrame>
      <p:sp>
        <p:nvSpPr>
          <p:cNvPr id="13" name="TextBox 12">
            <a:extLst>
              <a:ext uri="{FF2B5EF4-FFF2-40B4-BE49-F238E27FC236}">
                <a16:creationId xmlns:a16="http://schemas.microsoft.com/office/drawing/2014/main" id="{EBF27A0C-B1B0-B24C-ACCA-2C0B1F310363}"/>
              </a:ext>
            </a:extLst>
          </p:cNvPr>
          <p:cNvSpPr txBox="1"/>
          <p:nvPr/>
        </p:nvSpPr>
        <p:spPr>
          <a:xfrm>
            <a:off x="7609523" y="1311967"/>
            <a:ext cx="3516051" cy="1640193"/>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Number of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obs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 40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Prob &gt; F = 0.0000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R-squared   = 0.8373</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Adj R-squared = 0.8133</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rPr>
              <a:t>Root MSE = 1.0426</a:t>
            </a:r>
            <a:endParaRPr lang="en-US" sz="1400" dirty="0"/>
          </a:p>
        </p:txBody>
      </p:sp>
      <p:sp>
        <p:nvSpPr>
          <p:cNvPr id="14" name="TextBox 13">
            <a:extLst>
              <a:ext uri="{FF2B5EF4-FFF2-40B4-BE49-F238E27FC236}">
                <a16:creationId xmlns:a16="http://schemas.microsoft.com/office/drawing/2014/main" id="{A5AC5259-B4EF-CF3C-B99F-EC941B66AD72}"/>
              </a:ext>
            </a:extLst>
          </p:cNvPr>
          <p:cNvSpPr txBox="1"/>
          <p:nvPr/>
        </p:nvSpPr>
        <p:spPr>
          <a:xfrm>
            <a:off x="7673206" y="3105001"/>
            <a:ext cx="3810001" cy="1711366"/>
          </a:xfrm>
          <a:prstGeom prst="rect">
            <a:avLst/>
          </a:prstGeom>
          <a:noFill/>
        </p:spPr>
        <p:txBody>
          <a:bodyPr wrap="square" rtlCol="0">
            <a:spAutoFit/>
          </a:bodyPr>
          <a:lstStyle/>
          <a:p>
            <a:pPr algn="just">
              <a:lnSpc>
                <a:spcPct val="150000"/>
              </a:lnSpc>
            </a:pPr>
            <a:r>
              <a:rPr lang="en-US" dirty="0"/>
              <a:t>Total Effort can be measured by using pro-sociality, mission match, Mission mismatch and Mission drifted situation.  </a:t>
            </a:r>
          </a:p>
        </p:txBody>
      </p:sp>
      <p:sp>
        <p:nvSpPr>
          <p:cNvPr id="15" name="TextBox 14">
            <a:extLst>
              <a:ext uri="{FF2B5EF4-FFF2-40B4-BE49-F238E27FC236}">
                <a16:creationId xmlns:a16="http://schemas.microsoft.com/office/drawing/2014/main" id="{F4CE1AA8-5012-A02A-CDC2-7DCB785030A9}"/>
              </a:ext>
            </a:extLst>
          </p:cNvPr>
          <p:cNvSpPr txBox="1"/>
          <p:nvPr/>
        </p:nvSpPr>
        <p:spPr>
          <a:xfrm>
            <a:off x="7673207" y="4865921"/>
            <a:ext cx="3810001" cy="1295868"/>
          </a:xfrm>
          <a:prstGeom prst="rect">
            <a:avLst/>
          </a:prstGeom>
          <a:noFill/>
        </p:spPr>
        <p:txBody>
          <a:bodyPr wrap="square" rtlCol="0">
            <a:spAutoFit/>
          </a:bodyPr>
          <a:lstStyle/>
          <a:p>
            <a:pPr algn="just">
              <a:lnSpc>
                <a:spcPct val="150000"/>
              </a:lnSpc>
            </a:pPr>
            <a:r>
              <a:rPr lang="en-US" dirty="0"/>
              <a:t>This is interpret that, how extent should increase effort by employee to obtain total effort in each situation.</a:t>
            </a:r>
          </a:p>
        </p:txBody>
      </p:sp>
      <p:sp>
        <p:nvSpPr>
          <p:cNvPr id="2" name="TextBox 1">
            <a:extLst>
              <a:ext uri="{FF2B5EF4-FFF2-40B4-BE49-F238E27FC236}">
                <a16:creationId xmlns:a16="http://schemas.microsoft.com/office/drawing/2014/main" id="{288646CC-22BA-9504-BDD8-EA6D7A8CFAFE}"/>
              </a:ext>
            </a:extLst>
          </p:cNvPr>
          <p:cNvSpPr txBox="1"/>
          <p:nvPr/>
        </p:nvSpPr>
        <p:spPr>
          <a:xfrm>
            <a:off x="708792" y="6002666"/>
            <a:ext cx="3260636" cy="338554"/>
          </a:xfrm>
          <a:prstGeom prst="rect">
            <a:avLst/>
          </a:prstGeom>
          <a:noFill/>
        </p:spPr>
        <p:txBody>
          <a:bodyPr wrap="none" rtlCol="0">
            <a:spAutoFit/>
          </a:bodyPr>
          <a:lstStyle/>
          <a:p>
            <a:r>
              <a:rPr lang="en-US" sz="1600" dirty="0"/>
              <a:t>Source: Author prepared using STATA</a:t>
            </a:r>
          </a:p>
        </p:txBody>
      </p:sp>
    </p:spTree>
    <p:extLst>
      <p:ext uri="{BB962C8B-B14F-4D97-AF65-F5344CB8AC3E}">
        <p14:creationId xmlns:p14="http://schemas.microsoft.com/office/powerpoint/2010/main" val="288149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CB368-7494-2880-9587-9C103668E25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861ED08-7322-085E-46F9-E8DB4071EE08}"/>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5E73AD-3809-74F1-707D-626D5612D29E}"/>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F87DF5D9-03FD-FB34-1E8D-133C85ECE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762A2D2B-1C20-99F3-D619-616059FB8A0C}"/>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393DB91F-AE41-8F69-70E8-B9E94A2400DA}"/>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FC8C6EC1-4529-5E0A-5579-B47E3F198B7D}"/>
              </a:ext>
            </a:extLst>
          </p:cNvPr>
          <p:cNvSpPr>
            <a:spLocks noGrp="1"/>
          </p:cNvSpPr>
          <p:nvPr>
            <p:ph idx="1"/>
          </p:nvPr>
        </p:nvSpPr>
        <p:spPr>
          <a:xfrm>
            <a:off x="696960" y="1642129"/>
            <a:ext cx="10515600" cy="6050336"/>
          </a:xfrm>
        </p:spPr>
        <p:txBody>
          <a:bodyPr>
            <a:normAutofit/>
          </a:bodyPr>
          <a:lstStyle/>
          <a:p>
            <a:pPr marL="514350" indent="-514350">
              <a:lnSpc>
                <a:spcPct val="150000"/>
              </a:lnSpc>
              <a:buFont typeface="+mj-lt"/>
              <a:buAutoNum type="arabicPeriod"/>
            </a:pPr>
            <a:r>
              <a:rPr lang="en-US" sz="1800" b="1" dirty="0">
                <a:cs typeface="Times New Roman" panose="02020603050405020304" pitchFamily="18" charset="0"/>
              </a:rPr>
              <a:t>Introduction  </a:t>
            </a:r>
          </a:p>
          <a:p>
            <a:pPr marL="0" indent="0">
              <a:lnSpc>
                <a:spcPct val="100000"/>
              </a:lnSpc>
              <a:buNone/>
            </a:pPr>
            <a:r>
              <a:rPr lang="en-US" sz="1800" b="1" dirty="0">
                <a:cs typeface="Times New Roman" panose="02020603050405020304" pitchFamily="18" charset="0"/>
              </a:rPr>
              <a:t>           1.1. Background of the Study</a:t>
            </a:r>
          </a:p>
          <a:p>
            <a:pPr marL="0" indent="0">
              <a:lnSpc>
                <a:spcPct val="100000"/>
              </a:lnSpc>
              <a:buNone/>
            </a:pPr>
            <a:r>
              <a:rPr lang="en-US" sz="1800" b="1" dirty="0">
                <a:cs typeface="Times New Roman" panose="02020603050405020304" pitchFamily="18" charset="0"/>
              </a:rPr>
              <a:t>           1.2. Research Problem</a:t>
            </a:r>
          </a:p>
          <a:p>
            <a:pPr marL="0" indent="0">
              <a:lnSpc>
                <a:spcPct val="100000"/>
              </a:lnSpc>
              <a:buNone/>
            </a:pPr>
            <a:r>
              <a:rPr lang="en-US" sz="1800" b="1" dirty="0">
                <a:cs typeface="Times New Roman" panose="02020603050405020304" pitchFamily="18" charset="0"/>
              </a:rPr>
              <a:t>           1.3. Research Questions</a:t>
            </a:r>
          </a:p>
          <a:p>
            <a:pPr marL="0" indent="0">
              <a:lnSpc>
                <a:spcPct val="100000"/>
              </a:lnSpc>
              <a:buNone/>
            </a:pPr>
            <a:r>
              <a:rPr lang="en-US" sz="1800" b="1" dirty="0">
                <a:cs typeface="Times New Roman" panose="02020603050405020304" pitchFamily="18" charset="0"/>
              </a:rPr>
              <a:t>           1.4. Research Objectives</a:t>
            </a:r>
          </a:p>
          <a:p>
            <a:pPr marL="342900" indent="-342900">
              <a:lnSpc>
                <a:spcPct val="150000"/>
              </a:lnSpc>
              <a:buFont typeface="+mj-lt"/>
              <a:buAutoNum type="arabicPeriod" startAt="2"/>
            </a:pPr>
            <a:r>
              <a:rPr lang="en-US" sz="1800" b="1" dirty="0">
                <a:cs typeface="Times New Roman" panose="02020603050405020304" pitchFamily="18" charset="0"/>
              </a:rPr>
              <a:t>Synopsis of the Literature Review</a:t>
            </a:r>
          </a:p>
          <a:p>
            <a:pPr marL="342900" indent="-342900">
              <a:lnSpc>
                <a:spcPct val="150000"/>
              </a:lnSpc>
              <a:buFont typeface="+mj-lt"/>
              <a:buAutoNum type="arabicPeriod" startAt="3"/>
            </a:pPr>
            <a:r>
              <a:rPr lang="en-US" sz="1800" b="1" dirty="0">
                <a:cs typeface="Times New Roman" panose="02020603050405020304" pitchFamily="18" charset="0"/>
              </a:rPr>
              <a:t>Research Methodology</a:t>
            </a:r>
          </a:p>
          <a:p>
            <a:pPr marL="342900" indent="-342900">
              <a:lnSpc>
                <a:spcPct val="150000"/>
              </a:lnSpc>
              <a:buFont typeface="+mj-lt"/>
              <a:buAutoNum type="arabicPeriod" startAt="4"/>
            </a:pPr>
            <a:r>
              <a:rPr lang="en-US" sz="1800" b="1" dirty="0">
                <a:cs typeface="Times New Roman" panose="02020603050405020304" pitchFamily="18" charset="0"/>
              </a:rPr>
              <a:t> Results and Discussion</a:t>
            </a:r>
          </a:p>
          <a:p>
            <a:pPr marL="342900" indent="-342900">
              <a:lnSpc>
                <a:spcPct val="150000"/>
              </a:lnSpc>
              <a:buFont typeface="+mj-lt"/>
              <a:buAutoNum type="arabicPeriod" startAt="4"/>
            </a:pPr>
            <a:r>
              <a:rPr lang="en-US" sz="1800" b="1" dirty="0">
                <a:cs typeface="Times New Roman" panose="02020603050405020304" pitchFamily="18" charset="0"/>
              </a:rPr>
              <a:t> Conclusion</a:t>
            </a:r>
          </a:p>
          <a:p>
            <a:pPr marL="342900" indent="-342900">
              <a:lnSpc>
                <a:spcPct val="150000"/>
              </a:lnSpc>
              <a:buFont typeface="+mj-lt"/>
              <a:buAutoNum type="arabicPeriod" startAt="4"/>
            </a:pPr>
            <a:r>
              <a:rPr lang="en-US" sz="1800" b="1" dirty="0">
                <a:cs typeface="Times New Roman" panose="02020603050405020304" pitchFamily="18" charset="0"/>
              </a:rPr>
              <a:t> References</a:t>
            </a:r>
          </a:p>
          <a:p>
            <a:pPr marL="514350" indent="-514350">
              <a:lnSpc>
                <a:spcPct val="150000"/>
              </a:lnSpc>
              <a:buFont typeface="+mj-lt"/>
              <a:buAutoNum type="arabicPeriod" startAt="4"/>
            </a:pPr>
            <a:endParaRPr lang="en-US" sz="1800" b="1" dirty="0">
              <a:cs typeface="Times New Roman" panose="02020603050405020304" pitchFamily="18" charset="0"/>
            </a:endParaRPr>
          </a:p>
          <a:p>
            <a:pPr>
              <a:lnSpc>
                <a:spcPct val="150000"/>
              </a:lnSpc>
              <a:buFont typeface="Wingdings" panose="05000000000000000000" pitchFamily="2" charset="2"/>
              <a:buChar char="q"/>
            </a:pPr>
            <a:endParaRPr lang="en-US" sz="1800" b="1" dirty="0"/>
          </a:p>
        </p:txBody>
      </p:sp>
      <p:sp>
        <p:nvSpPr>
          <p:cNvPr id="14" name="Title 1">
            <a:extLst>
              <a:ext uri="{FF2B5EF4-FFF2-40B4-BE49-F238E27FC236}">
                <a16:creationId xmlns:a16="http://schemas.microsoft.com/office/drawing/2014/main" id="{3BC9EB99-2418-D307-9526-CCEAB05C2004}"/>
              </a:ext>
            </a:extLst>
          </p:cNvPr>
          <p:cNvSpPr>
            <a:spLocks noGrp="1"/>
          </p:cNvSpPr>
          <p:nvPr>
            <p:ph type="title"/>
          </p:nvPr>
        </p:nvSpPr>
        <p:spPr>
          <a:xfrm>
            <a:off x="558281" y="1043264"/>
            <a:ext cx="10515600" cy="513416"/>
          </a:xfrm>
        </p:spPr>
        <p:txBody>
          <a:bodyPr>
            <a:normAutofit fontScale="90000"/>
          </a:bodyPr>
          <a:lstStyle/>
          <a:p>
            <a:r>
              <a:rPr lang="en-US" sz="3600" b="1" dirty="0">
                <a:latin typeface="+mn-lt"/>
                <a:cs typeface="Times New Roman" panose="02020603050405020304" pitchFamily="18" charset="0"/>
              </a:rPr>
              <a:t>Content</a:t>
            </a:r>
            <a:endParaRPr lang="en-US" sz="3600" dirty="0">
              <a:latin typeface="+mn-lt"/>
            </a:endParaRPr>
          </a:p>
        </p:txBody>
      </p:sp>
    </p:spTree>
    <p:extLst>
      <p:ext uri="{BB962C8B-B14F-4D97-AF65-F5344CB8AC3E}">
        <p14:creationId xmlns:p14="http://schemas.microsoft.com/office/powerpoint/2010/main" val="1461893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E74AC-E1FB-ACD0-D9AC-79E2A565231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E951A5B-9B93-903E-2561-E0E30F9A4401}"/>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A85322-0436-2017-A3E1-F2A92A619D46}"/>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7BB9798-FAD4-BE83-8112-19DF849EF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3E5A40AA-1109-E4F2-2937-DAFF439C4A4C}"/>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25978F5-A1B3-F473-9D6C-125AC74A7489}"/>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63D6A99A-65B7-CC20-2160-F9655EB8CDFC}"/>
              </a:ext>
            </a:extLst>
          </p:cNvPr>
          <p:cNvSpPr>
            <a:spLocks noGrp="1"/>
          </p:cNvSpPr>
          <p:nvPr>
            <p:ph idx="1"/>
          </p:nvPr>
        </p:nvSpPr>
        <p:spPr>
          <a:xfrm>
            <a:off x="349582" y="1594097"/>
            <a:ext cx="11492835" cy="5895416"/>
          </a:xfrm>
        </p:spPr>
        <p:txBody>
          <a:bodyPr>
            <a:normAutofit/>
          </a:bodyPr>
          <a:lstStyle/>
          <a:p>
            <a:pPr algn="just">
              <a:lnSpc>
                <a:spcPct val="150000"/>
              </a:lnSpc>
              <a:buFont typeface="Wingdings" panose="05000000000000000000" pitchFamily="2" charset="2"/>
              <a:buChar char="q"/>
            </a:pPr>
            <a:r>
              <a:rPr lang="en-US" sz="1800" dirty="0"/>
              <a:t>If organization drift their pro social mission towards profit oriented then, employees’ mission and organization mission is mismatched. That situation, worker exert less effort than in mismatch situation. But, if organization provide some incentives for employee from their profit then, workers exert more effort.</a:t>
            </a:r>
          </a:p>
          <a:p>
            <a:pPr algn="just">
              <a:lnSpc>
                <a:spcPct val="150000"/>
              </a:lnSpc>
              <a:buFont typeface="Wingdings" panose="05000000000000000000" pitchFamily="2" charset="2"/>
              <a:buChar char="q"/>
            </a:pPr>
            <a:r>
              <a:rPr lang="en-US" sz="1800" dirty="0"/>
              <a:t> However, finally, if any non government organization want drift their mission towards profit oriented, they should provide some benefits from their profit for the employees in organization to increase the employees effort.</a:t>
            </a:r>
          </a:p>
          <a:p>
            <a:pPr algn="just">
              <a:lnSpc>
                <a:spcPct val="150000"/>
              </a:lnSpc>
              <a:buFont typeface="Wingdings" panose="05000000000000000000" pitchFamily="2" charset="2"/>
              <a:buChar char="q"/>
            </a:pPr>
            <a:r>
              <a:rPr lang="en-US" sz="1800" dirty="0"/>
              <a:t> This study provides clear evidence on how financial compensation to the prospective employees increase their relative effort on the task assigned.</a:t>
            </a:r>
          </a:p>
          <a:p>
            <a:pPr algn="just">
              <a:lnSpc>
                <a:spcPct val="150000"/>
              </a:lnSpc>
              <a:buFont typeface="Wingdings" panose="05000000000000000000" pitchFamily="2" charset="2"/>
              <a:buChar char="q"/>
            </a:pPr>
            <a:r>
              <a:rPr lang="en-US" sz="1800" dirty="0"/>
              <a:t> The different prosocial levels change the effort with financial motives. Example: Subjects with high prosociality (people who offered more ECUs in the dictator game) demonstrated less effort and subjects with low prosociality (people who offered less ECUs in the dictator game) demonstrated high effort when the charity offer financial compensation</a:t>
            </a:r>
          </a:p>
          <a:p>
            <a:pPr marL="0" indent="0" algn="just">
              <a:lnSpc>
                <a:spcPct val="150000"/>
              </a:lnSpc>
              <a:buNone/>
            </a:pPr>
            <a:endParaRPr lang="en-US" sz="1800" dirty="0"/>
          </a:p>
        </p:txBody>
      </p:sp>
      <p:sp>
        <p:nvSpPr>
          <p:cNvPr id="3" name="Title 1">
            <a:extLst>
              <a:ext uri="{FF2B5EF4-FFF2-40B4-BE49-F238E27FC236}">
                <a16:creationId xmlns:a16="http://schemas.microsoft.com/office/drawing/2014/main" id="{BC395647-8991-C0D5-2024-65E6AA5C5F8A}"/>
              </a:ext>
            </a:extLst>
          </p:cNvPr>
          <p:cNvSpPr txBox="1">
            <a:spLocks/>
          </p:cNvSpPr>
          <p:nvPr/>
        </p:nvSpPr>
        <p:spPr>
          <a:xfrm>
            <a:off x="415106" y="1116540"/>
            <a:ext cx="10515600" cy="47755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mn-lt"/>
              </a:rPr>
              <a:t>5.  Conclusion</a:t>
            </a:r>
          </a:p>
        </p:txBody>
      </p:sp>
    </p:spTree>
    <p:extLst>
      <p:ext uri="{BB962C8B-B14F-4D97-AF65-F5344CB8AC3E}">
        <p14:creationId xmlns:p14="http://schemas.microsoft.com/office/powerpoint/2010/main" val="2377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78A98-0E07-A031-529E-BF334D00521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5D073E9-BDAE-E2D3-6663-7748CD9976F4}"/>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86BE11-B1AC-98F0-6832-41C136793CD5}"/>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0D9EEEA0-DC04-28D3-CD70-B656D331B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93971946-108C-39B8-9674-CDCFD6AA02F7}"/>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481CB49B-B025-F48F-8309-28B1FE6D0FC4}"/>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26D84A9-0E10-85D1-3CF8-CF95B54016DD}"/>
              </a:ext>
            </a:extLst>
          </p:cNvPr>
          <p:cNvSpPr txBox="1">
            <a:spLocks/>
          </p:cNvSpPr>
          <p:nvPr/>
        </p:nvSpPr>
        <p:spPr>
          <a:xfrm>
            <a:off x="415106" y="1020204"/>
            <a:ext cx="10515600" cy="47755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mn-lt"/>
              </a:rPr>
              <a:t>6. References</a:t>
            </a:r>
          </a:p>
        </p:txBody>
      </p:sp>
      <p:sp>
        <p:nvSpPr>
          <p:cNvPr id="11" name="Content Placeholder 2">
            <a:extLst>
              <a:ext uri="{FF2B5EF4-FFF2-40B4-BE49-F238E27FC236}">
                <a16:creationId xmlns:a16="http://schemas.microsoft.com/office/drawing/2014/main" id="{34866EBF-98E2-68B5-1785-380D87D5544E}"/>
              </a:ext>
            </a:extLst>
          </p:cNvPr>
          <p:cNvSpPr>
            <a:spLocks noGrp="1"/>
          </p:cNvSpPr>
          <p:nvPr>
            <p:ph idx="1"/>
          </p:nvPr>
        </p:nvSpPr>
        <p:spPr>
          <a:xfrm>
            <a:off x="196646" y="1497761"/>
            <a:ext cx="11580248" cy="4875348"/>
          </a:xfrm>
        </p:spPr>
        <p:txBody>
          <a:bodyPr>
            <a:noAutofit/>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Banuri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 &amp; Keefer, P. (2012). Pro-social behavior where we least expect it? The selection and socialization of intrinsically-motivated government (tax!) officials.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World Bank Working Paper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Development Economics Research Group, World Bank, Washington, DC.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Buchbinder, E., Eisikovits, Z. and Karnieli-Miller, O., 2004.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Social workers’ perceptions of the balance between the psychological and the social.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Social Service Review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78</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pp.531-552.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Carpenter, J. &amp; Gong, E. (2016). Motivating Agents: How Much Does the Mission Matter?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Journal of Labor Economics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34(1), 211-236.</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Charness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 Gneezy, U. and Henderson, A., 2018. Experimental methods: Measuring effort in economics experiments.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Journal of Economic Behavior &amp; Organization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149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pp.74-87.</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Lipsky, M. and Smith, S.R., 1989. Nonprofit organizations, government, and the welfare state.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Political science quarterly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104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pp.625-648.</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b="0" i="0" dirty="0">
                <a:effectLst/>
              </a:rPr>
              <a:t>Samaranayake, D.I.J. and </a:t>
            </a:r>
            <a:r>
              <a:rPr lang="en-US" sz="1800" b="0" i="0" dirty="0" err="1">
                <a:effectLst/>
              </a:rPr>
              <a:t>Banuri</a:t>
            </a:r>
            <a:r>
              <a:rPr lang="en-US" sz="1800" b="0" i="0" dirty="0">
                <a:effectLst/>
              </a:rPr>
              <a:t>, S., 2020. Impact of the organizational Mission Drift on Its Employees Effort. In </a:t>
            </a:r>
            <a:r>
              <a:rPr lang="en-US" sz="1800" b="0" i="1" dirty="0">
                <a:effectLst/>
              </a:rPr>
              <a:t>Peradeniya International Economics Research Symposium</a:t>
            </a:r>
            <a:r>
              <a:rPr lang="en-US" sz="1800" b="0" i="0" dirty="0">
                <a:effectLst/>
              </a:rPr>
              <a:t> (Vol. 8, pp. 114-121).</a:t>
            </a:r>
            <a:endParaRPr lang="en-US" sz="18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Walz, 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Groze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 1991. The mission of social work revisited: An agenda for the 1990s.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Social Work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36</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pp.500-504. </a:t>
            </a:r>
          </a:p>
        </p:txBody>
      </p:sp>
    </p:spTree>
    <p:extLst>
      <p:ext uri="{BB962C8B-B14F-4D97-AF65-F5344CB8AC3E}">
        <p14:creationId xmlns:p14="http://schemas.microsoft.com/office/powerpoint/2010/main" val="77705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3A17C5-4133-32F2-3F4D-434E37F9D61D}"/>
              </a:ext>
            </a:extLst>
          </p:cNvPr>
          <p:cNvSpPr>
            <a:spLocks noGrp="1"/>
          </p:cNvSpPr>
          <p:nvPr>
            <p:ph idx="1"/>
          </p:nvPr>
        </p:nvSpPr>
        <p:spPr>
          <a:xfrm>
            <a:off x="838200" y="1107871"/>
            <a:ext cx="10515600" cy="4351338"/>
          </a:xfrm>
        </p:spPr>
        <p:txBody>
          <a:bodyPr>
            <a:normAutofit lnSpcReduction="10000"/>
          </a:bodyPr>
          <a:lstStyle/>
          <a:p>
            <a:pPr marL="0" indent="0" algn="ctr">
              <a:buNone/>
            </a:pPr>
            <a:r>
              <a:rPr lang="en-US" sz="8000" b="1" dirty="0">
                <a:ln w="0"/>
                <a:solidFill>
                  <a:schemeClr val="accent1"/>
                </a:solidFill>
                <a:effectLst>
                  <a:outerShdw blurRad="38100" dist="25400" dir="5400000" algn="ctr" rotWithShape="0">
                    <a:srgbClr val="6E747A">
                      <a:alpha val="43000"/>
                    </a:srgbClr>
                  </a:outerShdw>
                </a:effectLst>
              </a:rPr>
              <a:t>End…</a:t>
            </a:r>
          </a:p>
          <a:p>
            <a:pPr marL="0" indent="0" algn="ctr">
              <a:buNone/>
            </a:pPr>
            <a:endParaRPr lang="en-US" sz="8000" b="1" dirty="0">
              <a:ln w="0"/>
              <a:solidFill>
                <a:schemeClr val="accent1"/>
              </a:solidFill>
              <a:effectLst>
                <a:outerShdw blurRad="38100" dist="25400" dir="5400000" algn="ctr" rotWithShape="0">
                  <a:srgbClr val="6E747A">
                    <a:alpha val="43000"/>
                  </a:srgbClr>
                </a:outerShdw>
              </a:effectLst>
            </a:endParaRPr>
          </a:p>
          <a:p>
            <a:pPr marL="0" indent="0" algn="ctr">
              <a:buNone/>
            </a:pPr>
            <a:r>
              <a:rPr lang="en-US" sz="8000" b="1" dirty="0">
                <a:ln w="0"/>
                <a:solidFill>
                  <a:schemeClr val="accent1"/>
                </a:solidFill>
                <a:effectLst>
                  <a:outerShdw blurRad="38100" dist="25400" dir="5400000" algn="ctr" rotWithShape="0">
                    <a:srgbClr val="6E747A">
                      <a:alpha val="43000"/>
                    </a:srgbClr>
                  </a:outerShdw>
                </a:effectLst>
              </a:rPr>
              <a:t>Let’s the forum is open for Q and A session </a:t>
            </a:r>
          </a:p>
        </p:txBody>
      </p:sp>
    </p:spTree>
    <p:extLst>
      <p:ext uri="{BB962C8B-B14F-4D97-AF65-F5344CB8AC3E}">
        <p14:creationId xmlns:p14="http://schemas.microsoft.com/office/powerpoint/2010/main" val="234062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C143D-9DA6-75BC-A334-E4C3B53090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D5817B3-F4A3-3B6E-A02F-0CE3E60769D0}"/>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4BDE46-9FD3-78E0-1B27-62C488BB65FB}"/>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5240738-3432-E400-8165-92A7B5AFE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C920B83D-20A8-9C22-F5C1-B723BA672405}"/>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56E73C90-3347-AB55-F1F1-53E1A405DC95}"/>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7779208C-B6C2-C82F-CBE9-609F77734C47}"/>
              </a:ext>
            </a:extLst>
          </p:cNvPr>
          <p:cNvSpPr>
            <a:spLocks noGrp="1"/>
          </p:cNvSpPr>
          <p:nvPr>
            <p:ph idx="1"/>
          </p:nvPr>
        </p:nvSpPr>
        <p:spPr>
          <a:xfrm>
            <a:off x="461682" y="1553494"/>
            <a:ext cx="11268635" cy="4931214"/>
          </a:xfrm>
        </p:spPr>
        <p:style>
          <a:lnRef idx="2">
            <a:schemeClr val="dk1"/>
          </a:lnRef>
          <a:fillRef idx="1">
            <a:schemeClr val="lt1"/>
          </a:fillRef>
          <a:effectRef idx="0">
            <a:schemeClr val="dk1"/>
          </a:effectRef>
          <a:fontRef idx="minor">
            <a:schemeClr val="dk1"/>
          </a:fontRef>
        </p:style>
        <p:txBody>
          <a:bodyPr>
            <a:noAutofit/>
          </a:bodyPr>
          <a:lstStyle/>
          <a:p>
            <a:pPr marL="0" indent="0" algn="just">
              <a:lnSpc>
                <a:spcPct val="150000"/>
              </a:lnSpc>
              <a:buNone/>
            </a:pPr>
            <a:r>
              <a:rPr lang="en-US" sz="1800" b="1" dirty="0"/>
              <a:t>1.1. Background of the Study</a:t>
            </a:r>
          </a:p>
          <a:p>
            <a:pPr algn="just">
              <a:lnSpc>
                <a:spcPct val="150000"/>
              </a:lnSpc>
              <a:buFont typeface="Wingdings" panose="05000000000000000000" pitchFamily="2" charset="2"/>
              <a:buChar char="q"/>
            </a:pPr>
            <a:r>
              <a:rPr lang="en-US" sz="1800" dirty="0"/>
              <a:t> </a:t>
            </a:r>
            <a:r>
              <a:rPr lang="en-US" sz="1800" dirty="0">
                <a:effectLst/>
                <a:ea typeface="Times New Roman" panose="02020603050405020304" pitchFamily="18" charset="0"/>
              </a:rPr>
              <a:t>The mission statement of an </a:t>
            </a:r>
            <a:r>
              <a:rPr lang="en-US" sz="1800" dirty="0">
                <a:ea typeface="Times New Roman" panose="02020603050405020304" pitchFamily="18" charset="0"/>
              </a:rPr>
              <a:t>organiza</a:t>
            </a:r>
            <a:r>
              <a:rPr lang="en-US" sz="1800" dirty="0">
                <a:effectLst/>
                <a:ea typeface="Times New Roman" panose="02020603050405020304" pitchFamily="18" charset="0"/>
              </a:rPr>
              <a:t>tion is a specific characteristic that defines the important functions which highlight the uniqueness and difference from the other organizations in society</a:t>
            </a:r>
            <a:r>
              <a:rPr lang="en-US" sz="1800" dirty="0">
                <a:effectLst/>
                <a:ea typeface="Times New Roman" panose="02020603050405020304" pitchFamily="18" charset="0"/>
                <a:cs typeface="Times New Roman" panose="02020603050405020304" pitchFamily="18" charset="0"/>
              </a:rPr>
              <a:t>.</a:t>
            </a:r>
            <a:endParaRPr lang="en-US" sz="1800" dirty="0"/>
          </a:p>
          <a:p>
            <a:pPr algn="just">
              <a:lnSpc>
                <a:spcPct val="150000"/>
              </a:lnSpc>
              <a:buFont typeface="Wingdings" panose="05000000000000000000" pitchFamily="2" charset="2"/>
              <a:buChar char="q"/>
            </a:pPr>
            <a:r>
              <a:rPr lang="en-US" sz="1800" dirty="0"/>
              <a:t>What is Mission drift?</a:t>
            </a:r>
          </a:p>
          <a:p>
            <a:pPr marL="0" indent="0">
              <a:lnSpc>
                <a:spcPct val="150000"/>
              </a:lnSpc>
              <a:buNone/>
            </a:pPr>
            <a:r>
              <a:rPr lang="en-US" sz="1800" dirty="0"/>
              <a:t> </a:t>
            </a:r>
          </a:p>
          <a:p>
            <a:pPr marL="0" indent="0">
              <a:lnSpc>
                <a:spcPct val="150000"/>
              </a:lnSpc>
              <a:buNone/>
            </a:pPr>
            <a:endParaRPr lang="en-US" sz="1800" dirty="0"/>
          </a:p>
          <a:p>
            <a:pPr>
              <a:lnSpc>
                <a:spcPct val="150000"/>
              </a:lnSpc>
              <a:buFont typeface="Wingdings" panose="05000000000000000000" pitchFamily="2" charset="2"/>
              <a:buChar char="q"/>
            </a:pPr>
            <a:r>
              <a:rPr lang="en-US" sz="1800" dirty="0"/>
              <a:t> </a:t>
            </a:r>
            <a:r>
              <a:rPr lang="en-US" sz="1800" dirty="0">
                <a:ea typeface="Times New Roman" panose="02020603050405020304" pitchFamily="18" charset="0"/>
              </a:rPr>
              <a:t>Mission drift can be defined as process of organizational change, where an organization diverges from its main purpose of mission. </a:t>
            </a:r>
            <a:endParaRPr lang="en-US" sz="1800" dirty="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800" dirty="0"/>
              <a:t> </a:t>
            </a:r>
            <a:r>
              <a:rPr lang="en-US" sz="1800" b="1" dirty="0">
                <a:effectLst/>
                <a:latin typeface="Times New Roman" panose="02020603050405020304" pitchFamily="18" charset="0"/>
                <a:ea typeface="Times New Roman" panose="02020603050405020304" pitchFamily="18" charset="0"/>
              </a:rPr>
              <a:t>Non-profit or Non-Government </a:t>
            </a:r>
            <a:r>
              <a:rPr lang="en-US" sz="1800" b="1" dirty="0">
                <a:latin typeface="Times New Roman" panose="02020603050405020304" pitchFamily="18" charset="0"/>
                <a:ea typeface="Times New Roman" panose="02020603050405020304" pitchFamily="18" charset="0"/>
              </a:rPr>
              <a:t>O</a:t>
            </a:r>
            <a:r>
              <a:rPr lang="en-US" sz="1800" b="1" dirty="0">
                <a:effectLst/>
                <a:latin typeface="Times New Roman" panose="02020603050405020304" pitchFamily="18" charset="0"/>
                <a:ea typeface="Times New Roman" panose="02020603050405020304" pitchFamily="18" charset="0"/>
              </a:rPr>
              <a:t>rganizations [NGOs], social enterprise, hospitals, the educational bodies</a:t>
            </a:r>
            <a:r>
              <a:rPr lang="en-US" sz="1800" dirty="0">
                <a:effectLst/>
                <a:latin typeface="Times New Roman" panose="02020603050405020304" pitchFamily="18" charset="0"/>
                <a:ea typeface="Times New Roman" panose="02020603050405020304" pitchFamily="18" charset="0"/>
              </a:rPr>
              <a:t> experienced this mission drift. (Bennett and Savani, 2011) </a:t>
            </a:r>
            <a:r>
              <a:rPr lang="en-US" sz="1800" dirty="0">
                <a:solidFill>
                  <a:srgbClr val="000000"/>
                </a:solidFill>
                <a:effectLst/>
                <a:latin typeface="Times" panose="02020603050405020304" pitchFamily="18" charset="0"/>
                <a:ea typeface="Times" panose="02020603050405020304" pitchFamily="18" charset="0"/>
              </a:rPr>
              <a:t>Jaquette</a:t>
            </a:r>
            <a:r>
              <a:rPr lang="en-US" sz="1800" dirty="0">
                <a:solidFill>
                  <a:srgbClr val="000000"/>
                </a:solidFill>
                <a:latin typeface="Times" panose="02020603050405020304" pitchFamily="18" charset="0"/>
                <a:ea typeface="Times" panose="02020603050405020304" pitchFamily="18" charset="0"/>
              </a:rPr>
              <a:t>, 2013</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panose="02020603050405020304" pitchFamily="18" charset="0"/>
                <a:ea typeface="Times" panose="02020603050405020304" pitchFamily="18" charset="0"/>
              </a:rPr>
              <a:t>Armendariz &amp; Szafarz, 2009). </a:t>
            </a:r>
            <a:endParaRPr lang="en-US" sz="1800" dirty="0"/>
          </a:p>
          <a:p>
            <a:pPr marL="0" indent="0">
              <a:lnSpc>
                <a:spcPct val="150000"/>
              </a:lnSpc>
              <a:buNone/>
            </a:pPr>
            <a:endParaRPr lang="en-US" sz="1800" dirty="0"/>
          </a:p>
        </p:txBody>
      </p:sp>
      <p:sp>
        <p:nvSpPr>
          <p:cNvPr id="15" name="TextBox 14">
            <a:extLst>
              <a:ext uri="{FF2B5EF4-FFF2-40B4-BE49-F238E27FC236}">
                <a16:creationId xmlns:a16="http://schemas.microsoft.com/office/drawing/2014/main" id="{08BC3D5B-69FF-42A8-A705-6D2A2084789B}"/>
              </a:ext>
            </a:extLst>
          </p:cNvPr>
          <p:cNvSpPr txBox="1"/>
          <p:nvPr/>
        </p:nvSpPr>
        <p:spPr>
          <a:xfrm>
            <a:off x="698194" y="3574995"/>
            <a:ext cx="10627660" cy="9265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2000" b="1" dirty="0">
                <a:effectLst/>
                <a:ea typeface="Times" panose="02020603050405020304" pitchFamily="18" charset="0"/>
              </a:rPr>
              <a:t>Mission drift </a:t>
            </a:r>
            <a:r>
              <a:rPr lang="en-US" sz="1800" b="1" dirty="0">
                <a:effectLst/>
                <a:ea typeface="Times" panose="02020603050405020304" pitchFamily="18" charset="0"/>
              </a:rPr>
              <a:t>can be identified as a noticeable movement of organizational main objectives and goals towards a new direction (Ebrahim et al., </a:t>
            </a:r>
            <a:r>
              <a:rPr lang="en-US" sz="1800" b="1" u="none" strike="noStrike" dirty="0">
                <a:effectLst/>
                <a:ea typeface="Times" panose="02020603050405020304" pitchFamily="18" charset="0"/>
                <a:hlinkClick r:id="rId4" action="ppaction://hlinkfile">
                  <a:extLst>
                    <a:ext uri="{A12FA001-AC4F-418D-AE19-62706E023703}">
                      <ahyp:hlinkClr xmlns:ahyp="http://schemas.microsoft.com/office/drawing/2018/hyperlinkcolor" val="tx"/>
                    </a:ext>
                  </a:extLst>
                </a:hlinkClick>
              </a:rPr>
              <a:t>2014</a:t>
            </a:r>
            <a:r>
              <a:rPr lang="en-US" sz="1800" b="1" dirty="0">
                <a:effectLst/>
                <a:ea typeface="Times" panose="02020603050405020304" pitchFamily="18" charset="0"/>
              </a:rPr>
              <a:t>; Mader &amp; Sabro, </a:t>
            </a:r>
            <a:r>
              <a:rPr lang="en-US" sz="1800" b="1" u="none" strike="noStrike" dirty="0">
                <a:effectLst/>
                <a:ea typeface="Times" panose="02020603050405020304" pitchFamily="18" charset="0"/>
                <a:hlinkClick r:id="rId5" action="ppaction://hlinkfile">
                  <a:extLst>
                    <a:ext uri="{A12FA001-AC4F-418D-AE19-62706E023703}">
                      <ahyp:hlinkClr xmlns:ahyp="http://schemas.microsoft.com/office/drawing/2018/hyperlinkcolor" val="tx"/>
                    </a:ext>
                  </a:extLst>
                </a:hlinkClick>
              </a:rPr>
              <a:t>2019</a:t>
            </a:r>
            <a:r>
              <a:rPr lang="en-US" sz="1800" b="1" dirty="0">
                <a:effectLst/>
                <a:ea typeface="Times" panose="02020603050405020304" pitchFamily="18" charset="0"/>
              </a:rPr>
              <a:t>).</a:t>
            </a:r>
            <a:endParaRPr lang="en-US" b="1" dirty="0"/>
          </a:p>
        </p:txBody>
      </p:sp>
      <p:sp>
        <p:nvSpPr>
          <p:cNvPr id="16" name="Title 1">
            <a:extLst>
              <a:ext uri="{FF2B5EF4-FFF2-40B4-BE49-F238E27FC236}">
                <a16:creationId xmlns:a16="http://schemas.microsoft.com/office/drawing/2014/main" id="{AAAB0E3D-DDD9-5A07-3929-6E7F6005AA56}"/>
              </a:ext>
            </a:extLst>
          </p:cNvPr>
          <p:cNvSpPr>
            <a:spLocks noGrp="1"/>
          </p:cNvSpPr>
          <p:nvPr>
            <p:ph type="title"/>
          </p:nvPr>
        </p:nvSpPr>
        <p:spPr>
          <a:xfrm>
            <a:off x="452351" y="869220"/>
            <a:ext cx="10515600" cy="647886"/>
          </a:xfrm>
        </p:spPr>
        <p:txBody>
          <a:bodyPr>
            <a:normAutofit/>
          </a:bodyPr>
          <a:lstStyle/>
          <a:p>
            <a:pPr marL="742950" indent="-742950">
              <a:buFont typeface="+mj-lt"/>
              <a:buAutoNum type="arabicPeriod"/>
            </a:pPr>
            <a:r>
              <a:rPr lang="en-US" sz="2800" b="1" dirty="0">
                <a:latin typeface="+mn-lt"/>
                <a:cs typeface="Times New Roman" panose="02020603050405020304" pitchFamily="18" charset="0"/>
              </a:rPr>
              <a:t>Introduction</a:t>
            </a:r>
            <a:endParaRPr lang="en-US" sz="2800" dirty="0">
              <a:latin typeface="+mn-lt"/>
            </a:endParaRPr>
          </a:p>
        </p:txBody>
      </p:sp>
    </p:spTree>
    <p:extLst>
      <p:ext uri="{BB962C8B-B14F-4D97-AF65-F5344CB8AC3E}">
        <p14:creationId xmlns:p14="http://schemas.microsoft.com/office/powerpoint/2010/main" val="137762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25ACE-44F8-1F09-AA8D-29D0C1BE51B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B9BF394-84C3-C023-BC60-18BF89CD6301}"/>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7415EC-5A3F-9893-0208-F0EFB88138E5}"/>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77E45181-E690-E2C8-9634-82CE94E68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FC720D6D-8219-77E3-D88E-BA05353C2CA8}"/>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8389F3A7-B8B2-27E2-25F9-BDB4F4355D89}"/>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D9A46421-806D-DEAE-CFA7-42D057949930}"/>
              </a:ext>
            </a:extLst>
          </p:cNvPr>
          <p:cNvSpPr>
            <a:spLocks noGrp="1"/>
          </p:cNvSpPr>
          <p:nvPr>
            <p:ph type="title"/>
          </p:nvPr>
        </p:nvSpPr>
        <p:spPr>
          <a:xfrm>
            <a:off x="499004" y="1117008"/>
            <a:ext cx="10515600" cy="647886"/>
          </a:xfrm>
        </p:spPr>
        <p:txBody>
          <a:bodyPr>
            <a:normAutofit/>
          </a:bodyPr>
          <a:lstStyle/>
          <a:p>
            <a:pPr marL="742950" indent="-742950">
              <a:buFont typeface="+mj-lt"/>
              <a:buAutoNum type="arabicPeriod"/>
            </a:pPr>
            <a:r>
              <a:rPr lang="en-US" sz="2800" b="1" dirty="0">
                <a:latin typeface="+mn-lt"/>
                <a:cs typeface="Times New Roman" panose="02020603050405020304" pitchFamily="18" charset="0"/>
              </a:rPr>
              <a:t>Introduction</a:t>
            </a:r>
            <a:endParaRPr lang="en-US" sz="2800" dirty="0">
              <a:latin typeface="+mn-lt"/>
            </a:endParaRPr>
          </a:p>
        </p:txBody>
      </p:sp>
      <p:sp>
        <p:nvSpPr>
          <p:cNvPr id="4" name="Content Placeholder 2">
            <a:extLst>
              <a:ext uri="{FF2B5EF4-FFF2-40B4-BE49-F238E27FC236}">
                <a16:creationId xmlns:a16="http://schemas.microsoft.com/office/drawing/2014/main" id="{5A8913AB-11AD-B790-D6C8-CB7F2DC55B15}"/>
              </a:ext>
            </a:extLst>
          </p:cNvPr>
          <p:cNvSpPr>
            <a:spLocks noGrp="1"/>
          </p:cNvSpPr>
          <p:nvPr>
            <p:ph idx="1"/>
          </p:nvPr>
        </p:nvSpPr>
        <p:spPr>
          <a:xfrm>
            <a:off x="679078" y="1967566"/>
            <a:ext cx="10515600" cy="3507579"/>
          </a:xfrm>
        </p:spPr>
        <p:txBody>
          <a:bodyPr>
            <a:normAutofit/>
          </a:bodyPr>
          <a:lstStyle/>
          <a:p>
            <a:pPr marL="0" indent="0" algn="just">
              <a:lnSpc>
                <a:spcPct val="150000"/>
              </a:lnSpc>
              <a:buNone/>
            </a:pPr>
            <a:r>
              <a:rPr lang="en-US" sz="1800" b="1" dirty="0"/>
              <a:t>1.2. Research Problem</a:t>
            </a:r>
          </a:p>
          <a:p>
            <a:pPr algn="just">
              <a:lnSpc>
                <a:spcPct val="150000"/>
              </a:lnSpc>
              <a:buFont typeface="Wingdings" panose="05000000000000000000" pitchFamily="2" charset="2"/>
              <a:buChar char="q"/>
            </a:pPr>
            <a:r>
              <a:rPr lang="en-US" sz="1800" dirty="0"/>
              <a:t> </a:t>
            </a:r>
            <a:r>
              <a:rPr lang="en-US" sz="1800" dirty="0">
                <a:cs typeface="Times New Roman" panose="02020603050405020304" pitchFamily="18" charset="0"/>
              </a:rPr>
              <a:t>According to the literature reviews, if there is a proper match between employee as well as the organization mission generated product outcomes, </a:t>
            </a:r>
            <a:r>
              <a:rPr lang="en-US" sz="1800" dirty="0">
                <a:effectLst/>
                <a:latin typeface="Calibri" panose="020F0502020204030204" pitchFamily="34" charset="0"/>
                <a:ea typeface="Calibri" panose="020F0502020204030204" pitchFamily="34" charset="0"/>
                <a:cs typeface="Iskoola Pota" panose="020B0502040204020203" pitchFamily="34" charset="0"/>
              </a:rPr>
              <a:t>employee pro-social</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motivation and real effort in achieving the goals and objectives is highly</a:t>
            </a:r>
            <a:r>
              <a:rPr lang="en-US" sz="1800" dirty="0">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(Carpenter &amp; Gang, 2016; Smith, 2016). And also, it verifies that, if</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have</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mismatch</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between employees and</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organization mission generate product outcomes</a:t>
            </a:r>
            <a:r>
              <a:rPr lang="en-US" sz="1800" spc="5" dirty="0">
                <a:latin typeface="Calibri" panose="020F0502020204030204" pitchFamily="34" charset="0"/>
                <a:ea typeface="Calibri" panose="020F0502020204030204" pitchFamily="34" charset="0"/>
                <a:cs typeface="Iskoola Pota" panose="020B0502040204020203" pitchFamily="34" charset="0"/>
              </a:rPr>
              <a:t>, employee pro-social motivation and real effort is less. </a:t>
            </a:r>
            <a:r>
              <a:rPr lang="en-US" sz="1800" dirty="0">
                <a:effectLst/>
                <a:latin typeface="Calibri" panose="020F0502020204030204" pitchFamily="34" charset="0"/>
                <a:ea typeface="Calibri" panose="020F0502020204030204" pitchFamily="34" charset="0"/>
                <a:cs typeface="Iskoola Pota" panose="020B0502040204020203" pitchFamily="34" charset="0"/>
              </a:rPr>
              <a:t>Therefore, it’s worth considering that effect of mission drift of non-governmental</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organization</a:t>
            </a:r>
            <a:r>
              <a:rPr lang="en-US" sz="1800" spc="190"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on</a:t>
            </a:r>
            <a:r>
              <a:rPr lang="en-US" sz="1800" spc="190"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nascent</a:t>
            </a:r>
            <a:r>
              <a:rPr lang="en-US" sz="1800" spc="19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social</a:t>
            </a:r>
            <a:r>
              <a:rPr lang="en-US" sz="1800" spc="19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worker’s</a:t>
            </a:r>
            <a:r>
              <a:rPr lang="en-US" sz="1800" spc="190"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pro-social</a:t>
            </a:r>
            <a:r>
              <a:rPr lang="en-US" sz="1800" spc="19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motivation</a:t>
            </a:r>
            <a:r>
              <a:rPr lang="en-US" sz="1800" spc="190"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and</a:t>
            </a:r>
            <a:r>
              <a:rPr lang="en-US" sz="1800" spc="195" dirty="0">
                <a:effectLst/>
                <a:latin typeface="Calibri" panose="020F0502020204030204" pitchFamily="34" charset="0"/>
                <a:ea typeface="Calibri" panose="020F0502020204030204" pitchFamily="34" charset="0"/>
                <a:cs typeface="Iskoola Pota" panose="020B0502040204020203" pitchFamily="34" charset="0"/>
              </a:rPr>
              <a:t> </a:t>
            </a:r>
            <a:r>
              <a:rPr lang="en-US" sz="1800" dirty="0">
                <a:effectLst/>
                <a:latin typeface="Calibri" panose="020F0502020204030204" pitchFamily="34" charset="0"/>
                <a:ea typeface="Calibri" panose="020F0502020204030204" pitchFamily="34" charset="0"/>
                <a:cs typeface="Iskoola Pota" panose="020B0502040204020203" pitchFamily="34" charset="0"/>
              </a:rPr>
              <a:t>effort. </a:t>
            </a:r>
            <a:r>
              <a:rPr lang="en-US" sz="1800" spc="5" dirty="0">
                <a:effectLst/>
                <a:latin typeface="Calibri" panose="020F0502020204030204" pitchFamily="34" charset="0"/>
                <a:ea typeface="Calibri" panose="020F0502020204030204" pitchFamily="34" charset="0"/>
                <a:cs typeface="Iskoola Pota" panose="020B0502040204020203" pitchFamily="34" charset="0"/>
              </a:rPr>
              <a:t> </a:t>
            </a:r>
            <a:endParaRPr lang="en-US" sz="1800" dirty="0"/>
          </a:p>
        </p:txBody>
      </p:sp>
    </p:spTree>
    <p:extLst>
      <p:ext uri="{BB962C8B-B14F-4D97-AF65-F5344CB8AC3E}">
        <p14:creationId xmlns:p14="http://schemas.microsoft.com/office/powerpoint/2010/main" val="105785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DE2F-EBD5-5085-10D8-818FE680439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422F28A-15C8-9283-690D-F23B3924AEBD}"/>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BBDEC0E-568F-8CD3-1C5E-6BFC1AEC4EB4}"/>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ECB2747B-3DDD-F699-F9B7-858D11F49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66927CA1-D822-9104-1831-AE7C47BDD487}"/>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196A9BED-E6D7-EBAF-838B-DB69CDFFDDE7}"/>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6F924046-BCA9-39B9-9325-87B16BB19264}"/>
              </a:ext>
            </a:extLst>
          </p:cNvPr>
          <p:cNvSpPr>
            <a:spLocks noGrp="1"/>
          </p:cNvSpPr>
          <p:nvPr>
            <p:ph idx="1"/>
          </p:nvPr>
        </p:nvSpPr>
        <p:spPr>
          <a:xfrm>
            <a:off x="879258" y="2039880"/>
            <a:ext cx="10515600" cy="5312709"/>
          </a:xfrm>
        </p:spPr>
        <p:txBody>
          <a:bodyPr>
            <a:normAutofit/>
          </a:bodyPr>
          <a:lstStyle/>
          <a:p>
            <a:pPr marL="0" indent="0">
              <a:lnSpc>
                <a:spcPct val="150000"/>
              </a:lnSpc>
              <a:buNone/>
            </a:pPr>
            <a:r>
              <a:rPr lang="en-US" sz="1800" b="1" dirty="0"/>
              <a:t>1.3. Research Questions</a:t>
            </a:r>
          </a:p>
          <a:p>
            <a:pPr marR="0" lvl="0" algn="just">
              <a:lnSpc>
                <a:spcPct val="150000"/>
              </a:lnSpc>
              <a:spcBef>
                <a:spcPts val="115"/>
              </a:spcBef>
              <a:spcAft>
                <a:spcPts val="0"/>
              </a:spcAft>
              <a:buFont typeface="Wingdings" panose="05000000000000000000" pitchFamily="2" charset="2"/>
              <a:buChar char="Ø"/>
              <a:tabLst>
                <a:tab pos="1010920" algn="l"/>
                <a:tab pos="1011555" algn="l"/>
              </a:tabLst>
            </a:pPr>
            <a:r>
              <a:rPr lang="en-US" sz="1800" dirty="0"/>
              <a:t> </a:t>
            </a:r>
            <a:r>
              <a:rPr lang="en-US" sz="1800" dirty="0">
                <a:effectLst/>
                <a:ea typeface="Times New Roman" panose="02020603050405020304" pitchFamily="18" charset="0"/>
              </a:rPr>
              <a:t>Do</a:t>
            </a:r>
            <a:r>
              <a:rPr lang="en-US" sz="1800" spc="-10" dirty="0">
                <a:effectLst/>
                <a:ea typeface="Times New Roman" panose="02020603050405020304" pitchFamily="18" charset="0"/>
              </a:rPr>
              <a:t> </a:t>
            </a:r>
            <a:r>
              <a:rPr lang="en-US" sz="1800" dirty="0">
                <a:effectLst/>
                <a:ea typeface="Times New Roman" panose="02020603050405020304" pitchFamily="18" charset="0"/>
              </a:rPr>
              <a:t>nascent</a:t>
            </a:r>
            <a:r>
              <a:rPr lang="en-US" sz="1800" spc="-10" dirty="0">
                <a:effectLst/>
                <a:ea typeface="Times New Roman" panose="02020603050405020304" pitchFamily="18" charset="0"/>
              </a:rPr>
              <a:t> </a:t>
            </a:r>
            <a:r>
              <a:rPr lang="en-US" sz="1800" dirty="0">
                <a:effectLst/>
                <a:ea typeface="Times New Roman" panose="02020603050405020304" pitchFamily="18" charset="0"/>
              </a:rPr>
              <a:t>social</a:t>
            </a:r>
            <a:r>
              <a:rPr lang="en-US" sz="1800" spc="-10" dirty="0">
                <a:effectLst/>
                <a:ea typeface="Times New Roman" panose="02020603050405020304" pitchFamily="18" charset="0"/>
              </a:rPr>
              <a:t> </a:t>
            </a:r>
            <a:r>
              <a:rPr lang="en-US" sz="1800" dirty="0">
                <a:effectLst/>
                <a:ea typeface="Times New Roman" panose="02020603050405020304" pitchFamily="18" charset="0"/>
              </a:rPr>
              <a:t>workers</a:t>
            </a:r>
            <a:r>
              <a:rPr lang="en-US" sz="1800" spc="-20" dirty="0">
                <a:effectLst/>
                <a:ea typeface="Times New Roman" panose="02020603050405020304" pitchFamily="18" charset="0"/>
              </a:rPr>
              <a:t> </a:t>
            </a:r>
            <a:r>
              <a:rPr lang="en-US" sz="1800" dirty="0">
                <a:effectLst/>
                <a:ea typeface="Times New Roman" panose="02020603050405020304" pitchFamily="18" charset="0"/>
              </a:rPr>
              <a:t>pro-social</a:t>
            </a:r>
            <a:r>
              <a:rPr lang="en-US" sz="1800" spc="-5" dirty="0">
                <a:effectLst/>
                <a:ea typeface="Times New Roman" panose="02020603050405020304" pitchFamily="18" charset="0"/>
              </a:rPr>
              <a:t> </a:t>
            </a:r>
            <a:r>
              <a:rPr lang="en-US" sz="1800" dirty="0">
                <a:effectLst/>
                <a:ea typeface="Times New Roman" panose="02020603050405020304" pitchFamily="18" charset="0"/>
              </a:rPr>
              <a:t>motivated?</a:t>
            </a:r>
          </a:p>
          <a:p>
            <a:pPr marR="0" lvl="0" algn="just">
              <a:lnSpc>
                <a:spcPct val="150000"/>
              </a:lnSpc>
              <a:spcBef>
                <a:spcPts val="690"/>
              </a:spcBef>
              <a:spcAft>
                <a:spcPts val="0"/>
              </a:spcAft>
              <a:buFont typeface="Wingdings" panose="05000000000000000000" pitchFamily="2" charset="2"/>
              <a:buChar char="Ø"/>
              <a:tabLst>
                <a:tab pos="1010920" algn="l"/>
                <a:tab pos="1011555" algn="l"/>
              </a:tabLst>
            </a:pPr>
            <a:r>
              <a:rPr lang="en-US" sz="1800" dirty="0">
                <a:effectLst/>
                <a:ea typeface="Times New Roman" panose="02020603050405020304" pitchFamily="18" charset="0"/>
              </a:rPr>
              <a:t>Whether</a:t>
            </a:r>
            <a:r>
              <a:rPr lang="en-US" sz="1800" spc="-5" dirty="0">
                <a:effectLst/>
                <a:ea typeface="Times New Roman" panose="02020603050405020304" pitchFamily="18" charset="0"/>
              </a:rPr>
              <a:t> </a:t>
            </a:r>
            <a:r>
              <a:rPr lang="en-US" sz="1800" dirty="0">
                <a:effectLst/>
                <a:ea typeface="Times New Roman" panose="02020603050405020304" pitchFamily="18" charset="0"/>
              </a:rPr>
              <a:t>pro-social motivation</a:t>
            </a:r>
            <a:r>
              <a:rPr lang="en-US" sz="1800" spc="-5" dirty="0">
                <a:effectLst/>
                <a:ea typeface="Times New Roman" panose="02020603050405020304" pitchFamily="18" charset="0"/>
              </a:rPr>
              <a:t> </a:t>
            </a:r>
            <a:r>
              <a:rPr lang="en-US" sz="1800" dirty="0">
                <a:effectLst/>
                <a:ea typeface="Times New Roman" panose="02020603050405020304" pitchFamily="18" charset="0"/>
              </a:rPr>
              <a:t>has</a:t>
            </a:r>
            <a:r>
              <a:rPr lang="en-US" sz="1800" spc="-15" dirty="0">
                <a:effectLst/>
                <a:ea typeface="Times New Roman" panose="02020603050405020304" pitchFamily="18" charset="0"/>
              </a:rPr>
              <a:t> </a:t>
            </a:r>
            <a:r>
              <a:rPr lang="en-US" sz="1800" dirty="0">
                <a:effectLst/>
                <a:ea typeface="Times New Roman" panose="02020603050405020304" pitchFamily="18" charset="0"/>
              </a:rPr>
              <a:t>any impact on</a:t>
            </a:r>
            <a:r>
              <a:rPr lang="en-US" sz="1800" spc="-5" dirty="0">
                <a:effectLst/>
                <a:ea typeface="Times New Roman" panose="02020603050405020304" pitchFamily="18" charset="0"/>
              </a:rPr>
              <a:t> </a:t>
            </a:r>
            <a:r>
              <a:rPr lang="en-US" sz="1800" dirty="0">
                <a:effectLst/>
                <a:ea typeface="Times New Roman" panose="02020603050405020304" pitchFamily="18" charset="0"/>
              </a:rPr>
              <a:t>social worker’s</a:t>
            </a:r>
            <a:r>
              <a:rPr lang="en-US" sz="1800" spc="-10" dirty="0">
                <a:effectLst/>
                <a:ea typeface="Times New Roman" panose="02020603050405020304" pitchFamily="18" charset="0"/>
              </a:rPr>
              <a:t> </a:t>
            </a:r>
            <a:r>
              <a:rPr lang="en-US" sz="1800" dirty="0">
                <a:effectLst/>
                <a:ea typeface="Times New Roman" panose="02020603050405020304" pitchFamily="18" charset="0"/>
              </a:rPr>
              <a:t>effort?</a:t>
            </a:r>
          </a:p>
          <a:p>
            <a:pPr marR="0" lvl="0" algn="just">
              <a:lnSpc>
                <a:spcPct val="150000"/>
              </a:lnSpc>
              <a:spcBef>
                <a:spcPts val="690"/>
              </a:spcBef>
              <a:spcAft>
                <a:spcPts val="0"/>
              </a:spcAft>
              <a:buFont typeface="Wingdings" panose="05000000000000000000" pitchFamily="2" charset="2"/>
              <a:buChar char="Ø"/>
              <a:tabLst>
                <a:tab pos="1010920" algn="l"/>
                <a:tab pos="1011555" algn="l"/>
              </a:tabLst>
            </a:pPr>
            <a:r>
              <a:rPr lang="en-US" sz="1800" dirty="0">
                <a:effectLst/>
                <a:ea typeface="Times New Roman" panose="02020603050405020304" pitchFamily="18" charset="0"/>
              </a:rPr>
              <a:t>Do</a:t>
            </a:r>
            <a:r>
              <a:rPr lang="en-US" sz="1800" spc="-10" dirty="0">
                <a:effectLst/>
                <a:ea typeface="Times New Roman" panose="02020603050405020304" pitchFamily="18" charset="0"/>
              </a:rPr>
              <a:t> </a:t>
            </a:r>
            <a:r>
              <a:rPr lang="en-US" sz="1800" dirty="0">
                <a:effectLst/>
                <a:ea typeface="Times New Roman" panose="02020603050405020304" pitchFamily="18" charset="0"/>
              </a:rPr>
              <a:t>non-government organization</a:t>
            </a:r>
            <a:r>
              <a:rPr lang="en-US" sz="1800" spc="-30" dirty="0">
                <a:effectLst/>
                <a:ea typeface="Times New Roman" panose="02020603050405020304" pitchFamily="18" charset="0"/>
              </a:rPr>
              <a:t> </a:t>
            </a:r>
            <a:r>
              <a:rPr lang="en-US" sz="1800" dirty="0">
                <a:effectLst/>
                <a:ea typeface="Times New Roman" panose="02020603050405020304" pitchFamily="18" charset="0"/>
              </a:rPr>
              <a:t>experience</a:t>
            </a:r>
            <a:r>
              <a:rPr lang="en-US" sz="1800" spc="-5" dirty="0">
                <a:effectLst/>
                <a:ea typeface="Times New Roman" panose="02020603050405020304" pitchFamily="18" charset="0"/>
              </a:rPr>
              <a:t> </a:t>
            </a:r>
            <a:r>
              <a:rPr lang="en-US" sz="1800" dirty="0">
                <a:effectLst/>
                <a:ea typeface="Times New Roman" panose="02020603050405020304" pitchFamily="18" charset="0"/>
              </a:rPr>
              <a:t>a mission</a:t>
            </a:r>
            <a:r>
              <a:rPr lang="en-US" sz="1800" spc="-10" dirty="0">
                <a:effectLst/>
                <a:ea typeface="Times New Roman" panose="02020603050405020304" pitchFamily="18" charset="0"/>
              </a:rPr>
              <a:t> </a:t>
            </a:r>
            <a:r>
              <a:rPr lang="en-US" sz="1800" dirty="0">
                <a:effectLst/>
                <a:ea typeface="Times New Roman" panose="02020603050405020304" pitchFamily="18" charset="0"/>
              </a:rPr>
              <a:t>drift?</a:t>
            </a:r>
          </a:p>
          <a:p>
            <a:pPr marR="335915" lvl="0" algn="just">
              <a:lnSpc>
                <a:spcPct val="150000"/>
              </a:lnSpc>
              <a:spcBef>
                <a:spcPts val="690"/>
              </a:spcBef>
              <a:spcAft>
                <a:spcPts val="0"/>
              </a:spcAft>
              <a:buFont typeface="Wingdings" panose="05000000000000000000" pitchFamily="2" charset="2"/>
              <a:buChar char="Ø"/>
              <a:tabLst>
                <a:tab pos="1010920" algn="l"/>
                <a:tab pos="1011555" algn="l"/>
              </a:tabLst>
            </a:pPr>
            <a:r>
              <a:rPr lang="en-US" sz="1800" dirty="0">
                <a:effectLst/>
                <a:ea typeface="Times New Roman" panose="02020603050405020304" pitchFamily="18" charset="0"/>
              </a:rPr>
              <a:t>Do</a:t>
            </a:r>
            <a:r>
              <a:rPr lang="en-US" sz="1800" spc="-10" dirty="0">
                <a:effectLst/>
                <a:ea typeface="Times New Roman" panose="02020603050405020304" pitchFamily="18" charset="0"/>
              </a:rPr>
              <a:t> </a:t>
            </a:r>
            <a:r>
              <a:rPr lang="en-US" sz="1800" dirty="0">
                <a:effectLst/>
                <a:ea typeface="Times New Roman" panose="02020603050405020304" pitchFamily="18" charset="0"/>
              </a:rPr>
              <a:t>any</a:t>
            </a:r>
            <a:r>
              <a:rPr lang="en-US" sz="1800" spc="-5" dirty="0">
                <a:effectLst/>
                <a:ea typeface="Times New Roman" panose="02020603050405020304" pitchFamily="18" charset="0"/>
              </a:rPr>
              <a:t> </a:t>
            </a:r>
            <a:r>
              <a:rPr lang="en-US" sz="1800" dirty="0">
                <a:effectLst/>
                <a:ea typeface="Times New Roman" panose="02020603050405020304" pitchFamily="18" charset="0"/>
              </a:rPr>
              <a:t>potential</a:t>
            </a:r>
            <a:r>
              <a:rPr lang="en-US" sz="1800" spc="-5" dirty="0">
                <a:effectLst/>
                <a:ea typeface="Times New Roman" panose="02020603050405020304" pitchFamily="18" charset="0"/>
              </a:rPr>
              <a:t> </a:t>
            </a:r>
            <a:r>
              <a:rPr lang="en-US" sz="1800" dirty="0">
                <a:effectLst/>
                <a:ea typeface="Times New Roman" panose="02020603050405020304" pitchFamily="18" charset="0"/>
              </a:rPr>
              <a:t>mission</a:t>
            </a:r>
            <a:r>
              <a:rPr lang="en-US" sz="1800" spc="-10" dirty="0">
                <a:effectLst/>
                <a:ea typeface="Times New Roman" panose="02020603050405020304" pitchFamily="18" charset="0"/>
              </a:rPr>
              <a:t> </a:t>
            </a:r>
            <a:r>
              <a:rPr lang="en-US" sz="1800" dirty="0">
                <a:effectLst/>
                <a:ea typeface="Times New Roman" panose="02020603050405020304" pitchFamily="18" charset="0"/>
              </a:rPr>
              <a:t>drifts</a:t>
            </a:r>
            <a:r>
              <a:rPr lang="en-US" sz="1800" spc="-15" dirty="0">
                <a:effectLst/>
                <a:ea typeface="Times New Roman" panose="02020603050405020304" pitchFamily="18" charset="0"/>
              </a:rPr>
              <a:t> </a:t>
            </a:r>
            <a:r>
              <a:rPr lang="en-US" sz="1800" dirty="0">
                <a:effectLst/>
                <a:ea typeface="Times New Roman" panose="02020603050405020304" pitchFamily="18" charset="0"/>
              </a:rPr>
              <a:t>in</a:t>
            </a:r>
            <a:r>
              <a:rPr lang="en-US" sz="1800" spc="-5" dirty="0">
                <a:effectLst/>
                <a:ea typeface="Times New Roman" panose="02020603050405020304" pitchFamily="18" charset="0"/>
              </a:rPr>
              <a:t> </a:t>
            </a:r>
            <a:r>
              <a:rPr lang="en-US" sz="1800" dirty="0">
                <a:effectLst/>
                <a:ea typeface="Times New Roman" panose="02020603050405020304" pitchFamily="18" charset="0"/>
              </a:rPr>
              <a:t>such</a:t>
            </a:r>
            <a:r>
              <a:rPr lang="en-US" sz="1800" spc="-10" dirty="0">
                <a:effectLst/>
                <a:ea typeface="Times New Roman" panose="02020603050405020304" pitchFamily="18" charset="0"/>
              </a:rPr>
              <a:t> </a:t>
            </a:r>
            <a:r>
              <a:rPr lang="en-US" sz="1800" dirty="0">
                <a:effectLst/>
                <a:ea typeface="Times New Roman" panose="02020603050405020304" pitchFamily="18" charset="0"/>
              </a:rPr>
              <a:t>organization</a:t>
            </a:r>
            <a:r>
              <a:rPr lang="en-US" sz="1800" spc="-5" dirty="0">
                <a:effectLst/>
                <a:ea typeface="Times New Roman" panose="02020603050405020304" pitchFamily="18" charset="0"/>
              </a:rPr>
              <a:t> </a:t>
            </a:r>
            <a:r>
              <a:rPr lang="en-US" sz="1800" dirty="0">
                <a:effectLst/>
                <a:ea typeface="Times New Roman" panose="02020603050405020304" pitchFamily="18" charset="0"/>
              </a:rPr>
              <a:t>make</a:t>
            </a:r>
            <a:r>
              <a:rPr lang="en-US" sz="1800" spc="-20" dirty="0">
                <a:effectLst/>
                <a:ea typeface="Times New Roman" panose="02020603050405020304" pitchFamily="18" charset="0"/>
              </a:rPr>
              <a:t> </a:t>
            </a:r>
            <a:r>
              <a:rPr lang="en-US" sz="1800" dirty="0">
                <a:effectLst/>
                <a:ea typeface="Times New Roman" panose="02020603050405020304" pitchFamily="18" charset="0"/>
              </a:rPr>
              <a:t>an</a:t>
            </a:r>
            <a:r>
              <a:rPr lang="en-US" sz="1800" spc="-10" dirty="0">
                <a:effectLst/>
                <a:ea typeface="Times New Roman" panose="02020603050405020304" pitchFamily="18" charset="0"/>
              </a:rPr>
              <a:t> </a:t>
            </a:r>
            <a:r>
              <a:rPr lang="en-US" sz="1800" dirty="0">
                <a:effectLst/>
                <a:ea typeface="Times New Roman" panose="02020603050405020304" pitchFamily="18" charset="0"/>
              </a:rPr>
              <a:t>impact</a:t>
            </a:r>
            <a:r>
              <a:rPr lang="en-US" sz="1800" spc="-5" dirty="0">
                <a:effectLst/>
                <a:ea typeface="Times New Roman" panose="02020603050405020304" pitchFamily="18" charset="0"/>
              </a:rPr>
              <a:t> </a:t>
            </a:r>
            <a:r>
              <a:rPr lang="en-US" sz="1800" dirty="0">
                <a:effectLst/>
                <a:ea typeface="Times New Roman" panose="02020603050405020304" pitchFamily="18" charset="0"/>
              </a:rPr>
              <a:t>of</a:t>
            </a:r>
            <a:r>
              <a:rPr lang="en-US" sz="1800" spc="-25" dirty="0">
                <a:effectLst/>
                <a:ea typeface="Times New Roman" panose="02020603050405020304" pitchFamily="18" charset="0"/>
              </a:rPr>
              <a:t> </a:t>
            </a:r>
            <a:r>
              <a:rPr lang="en-US" sz="1800" dirty="0">
                <a:effectLst/>
                <a:ea typeface="Times New Roman" panose="02020603050405020304" pitchFamily="18" charset="0"/>
              </a:rPr>
              <a:t>their</a:t>
            </a:r>
            <a:r>
              <a:rPr lang="en-US" sz="1800" spc="-285" dirty="0">
                <a:effectLst/>
                <a:ea typeface="Times New Roman" panose="02020603050405020304" pitchFamily="18" charset="0"/>
              </a:rPr>
              <a:t> </a:t>
            </a:r>
            <a:r>
              <a:rPr lang="en-US" sz="1800" dirty="0">
                <a:effectLst/>
                <a:ea typeface="Times New Roman" panose="02020603050405020304" pitchFamily="18" charset="0"/>
              </a:rPr>
              <a:t>employee’s</a:t>
            </a:r>
            <a:r>
              <a:rPr lang="en-US" sz="1800" spc="-15" dirty="0">
                <a:effectLst/>
                <a:ea typeface="Times New Roman" panose="02020603050405020304" pitchFamily="18" charset="0"/>
              </a:rPr>
              <a:t> </a:t>
            </a:r>
            <a:r>
              <a:rPr lang="en-US" sz="1800" dirty="0">
                <a:effectLst/>
                <a:ea typeface="Times New Roman" panose="02020603050405020304" pitchFamily="18" charset="0"/>
              </a:rPr>
              <a:t>effort?</a:t>
            </a:r>
          </a:p>
          <a:p>
            <a:pPr marR="0" lvl="0" algn="just">
              <a:lnSpc>
                <a:spcPct val="150000"/>
              </a:lnSpc>
              <a:spcBef>
                <a:spcPts val="60"/>
              </a:spcBef>
              <a:spcAft>
                <a:spcPts val="0"/>
              </a:spcAft>
              <a:buFont typeface="Wingdings" panose="05000000000000000000" pitchFamily="2" charset="2"/>
              <a:buChar char="Ø"/>
              <a:tabLst>
                <a:tab pos="1010920" algn="l"/>
                <a:tab pos="1011555" algn="l"/>
              </a:tabLst>
            </a:pPr>
            <a:r>
              <a:rPr lang="en-US" sz="1800" dirty="0">
                <a:effectLst/>
                <a:ea typeface="Times New Roman" panose="02020603050405020304" pitchFamily="18" charset="0"/>
              </a:rPr>
              <a:t>Do</a:t>
            </a:r>
            <a:r>
              <a:rPr lang="en-US" sz="1800" spc="-10" dirty="0">
                <a:ea typeface="Times New Roman" panose="02020603050405020304" pitchFamily="18" charset="0"/>
              </a:rPr>
              <a:t> </a:t>
            </a:r>
            <a:r>
              <a:rPr lang="en-US" sz="1800" dirty="0">
                <a:effectLst/>
                <a:ea typeface="Times New Roman" panose="02020603050405020304" pitchFamily="18" charset="0"/>
              </a:rPr>
              <a:t>nascent</a:t>
            </a:r>
            <a:r>
              <a:rPr lang="en-US" sz="1800" spc="-10" dirty="0">
                <a:effectLst/>
                <a:ea typeface="Times New Roman" panose="02020603050405020304" pitchFamily="18" charset="0"/>
              </a:rPr>
              <a:t> </a:t>
            </a:r>
            <a:r>
              <a:rPr lang="en-US" sz="1800" dirty="0">
                <a:effectLst/>
                <a:ea typeface="Times New Roman" panose="02020603050405020304" pitchFamily="18" charset="0"/>
              </a:rPr>
              <a:t>social</a:t>
            </a:r>
            <a:r>
              <a:rPr lang="en-US" sz="1800" spc="-10" dirty="0">
                <a:effectLst/>
                <a:ea typeface="Times New Roman" panose="02020603050405020304" pitchFamily="18" charset="0"/>
              </a:rPr>
              <a:t> </a:t>
            </a:r>
            <a:r>
              <a:rPr lang="en-US" sz="1800" dirty="0">
                <a:effectLst/>
                <a:ea typeface="Times New Roman" panose="02020603050405020304" pitchFamily="18" charset="0"/>
              </a:rPr>
              <a:t>workers</a:t>
            </a:r>
            <a:r>
              <a:rPr lang="en-US" sz="1800" spc="-10" dirty="0">
                <a:effectLst/>
                <a:ea typeface="Times New Roman" panose="02020603050405020304" pitchFamily="18" charset="0"/>
              </a:rPr>
              <a:t> </a:t>
            </a:r>
            <a:r>
              <a:rPr lang="en-US" sz="1800" dirty="0">
                <a:effectLst/>
                <a:ea typeface="Times New Roman" panose="02020603050405020304" pitchFamily="18" charset="0"/>
              </a:rPr>
              <a:t>exert</a:t>
            </a:r>
            <a:r>
              <a:rPr lang="en-US" sz="1800" spc="-5" dirty="0">
                <a:effectLst/>
                <a:ea typeface="Times New Roman" panose="02020603050405020304" pitchFamily="18" charset="0"/>
              </a:rPr>
              <a:t> </a:t>
            </a:r>
            <a:r>
              <a:rPr lang="en-US" sz="1800" dirty="0">
                <a:effectLst/>
                <a:ea typeface="Times New Roman" panose="02020603050405020304" pitchFamily="18" charset="0"/>
              </a:rPr>
              <a:t>more</a:t>
            </a:r>
            <a:r>
              <a:rPr lang="en-US" sz="1800" spc="-5" dirty="0">
                <a:effectLst/>
                <a:ea typeface="Times New Roman" panose="02020603050405020304" pitchFamily="18" charset="0"/>
              </a:rPr>
              <a:t> </a:t>
            </a:r>
            <a:r>
              <a:rPr lang="en-US" sz="1800" dirty="0">
                <a:effectLst/>
                <a:ea typeface="Times New Roman" panose="02020603050405020304" pitchFamily="18" charset="0"/>
              </a:rPr>
              <a:t>effort</a:t>
            </a:r>
            <a:r>
              <a:rPr lang="en-US" sz="1800" spc="-5" dirty="0">
                <a:effectLst/>
                <a:ea typeface="Times New Roman" panose="02020603050405020304" pitchFamily="18" charset="0"/>
              </a:rPr>
              <a:t> </a:t>
            </a:r>
            <a:r>
              <a:rPr lang="en-US" sz="1800" dirty="0">
                <a:effectLst/>
                <a:ea typeface="Times New Roman" panose="02020603050405020304" pitchFamily="18" charset="0"/>
              </a:rPr>
              <a:t>if</a:t>
            </a:r>
            <a:r>
              <a:rPr lang="en-US" sz="1800" spc="-10" dirty="0">
                <a:effectLst/>
                <a:ea typeface="Times New Roman" panose="02020603050405020304" pitchFamily="18" charset="0"/>
              </a:rPr>
              <a:t> </a:t>
            </a:r>
            <a:r>
              <a:rPr lang="en-US" sz="1800" dirty="0">
                <a:effectLst/>
                <a:ea typeface="Times New Roman" panose="02020603050405020304" pitchFamily="18" charset="0"/>
              </a:rPr>
              <a:t>organization mission drifted?</a:t>
            </a:r>
          </a:p>
          <a:p>
            <a:pPr marL="0" indent="0">
              <a:lnSpc>
                <a:spcPct val="150000"/>
              </a:lnSpc>
              <a:buNone/>
            </a:pPr>
            <a:endParaRPr lang="en-US" sz="1800" dirty="0"/>
          </a:p>
        </p:txBody>
      </p:sp>
      <p:sp>
        <p:nvSpPr>
          <p:cNvPr id="13" name="Title 1">
            <a:extLst>
              <a:ext uri="{FF2B5EF4-FFF2-40B4-BE49-F238E27FC236}">
                <a16:creationId xmlns:a16="http://schemas.microsoft.com/office/drawing/2014/main" id="{8D7F5D7E-639D-C848-41D0-A2AF656D3E07}"/>
              </a:ext>
            </a:extLst>
          </p:cNvPr>
          <p:cNvSpPr>
            <a:spLocks noGrp="1"/>
          </p:cNvSpPr>
          <p:nvPr>
            <p:ph type="title"/>
          </p:nvPr>
        </p:nvSpPr>
        <p:spPr>
          <a:xfrm>
            <a:off x="508335" y="1345274"/>
            <a:ext cx="10515600" cy="647886"/>
          </a:xfrm>
        </p:spPr>
        <p:txBody>
          <a:bodyPr>
            <a:normAutofit/>
          </a:bodyPr>
          <a:lstStyle/>
          <a:p>
            <a:pPr marL="742950" indent="-742950">
              <a:buFont typeface="+mj-lt"/>
              <a:buAutoNum type="arabicPeriod"/>
            </a:pPr>
            <a:r>
              <a:rPr lang="en-US" sz="2800" b="1" dirty="0">
                <a:latin typeface="+mn-lt"/>
                <a:cs typeface="Times New Roman" panose="02020603050405020304" pitchFamily="18" charset="0"/>
              </a:rPr>
              <a:t>Introduction</a:t>
            </a:r>
            <a:endParaRPr lang="en-US" sz="2800" dirty="0">
              <a:latin typeface="+mn-lt"/>
            </a:endParaRPr>
          </a:p>
        </p:txBody>
      </p:sp>
    </p:spTree>
    <p:extLst>
      <p:ext uri="{BB962C8B-B14F-4D97-AF65-F5344CB8AC3E}">
        <p14:creationId xmlns:p14="http://schemas.microsoft.com/office/powerpoint/2010/main" val="343227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BD54F-240B-51A5-15C5-BAB843DBEAD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9955974-1296-1958-A5D6-C9FA9FA65EE5}"/>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AE62BD-AC23-08C5-05AF-46DC14357D17}"/>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850DA500-CBE6-C660-3573-36E369B28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2B1367DE-BE29-0F97-7289-D523AACE0F95}"/>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0CC91FEB-E3AE-7BB9-E744-5FF4A719411D}"/>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7EE9DD2-892A-32EC-F202-4C4598555A1E}"/>
              </a:ext>
            </a:extLst>
          </p:cNvPr>
          <p:cNvSpPr>
            <a:spLocks noGrp="1"/>
          </p:cNvSpPr>
          <p:nvPr>
            <p:ph type="title"/>
          </p:nvPr>
        </p:nvSpPr>
        <p:spPr>
          <a:xfrm>
            <a:off x="368376" y="1068950"/>
            <a:ext cx="10515600" cy="647886"/>
          </a:xfrm>
        </p:spPr>
        <p:txBody>
          <a:bodyPr>
            <a:normAutofit/>
          </a:bodyPr>
          <a:lstStyle/>
          <a:p>
            <a:pPr marL="742950" indent="-742950">
              <a:buFont typeface="+mj-lt"/>
              <a:buAutoNum type="arabicPeriod"/>
            </a:pPr>
            <a:r>
              <a:rPr lang="en-US" sz="2800" b="1" dirty="0">
                <a:latin typeface="+mn-lt"/>
                <a:cs typeface="Times New Roman" panose="02020603050405020304" pitchFamily="18" charset="0"/>
              </a:rPr>
              <a:t>Introduction</a:t>
            </a:r>
            <a:endParaRPr lang="en-US" sz="2800" dirty="0">
              <a:latin typeface="+mn-lt"/>
            </a:endParaRPr>
          </a:p>
        </p:txBody>
      </p:sp>
      <p:sp>
        <p:nvSpPr>
          <p:cNvPr id="4" name="Content Placeholder 2">
            <a:extLst>
              <a:ext uri="{FF2B5EF4-FFF2-40B4-BE49-F238E27FC236}">
                <a16:creationId xmlns:a16="http://schemas.microsoft.com/office/drawing/2014/main" id="{A143C22D-9C71-8F7D-4F80-FF73782A3A30}"/>
              </a:ext>
            </a:extLst>
          </p:cNvPr>
          <p:cNvSpPr>
            <a:spLocks noGrp="1"/>
          </p:cNvSpPr>
          <p:nvPr>
            <p:ph idx="1"/>
          </p:nvPr>
        </p:nvSpPr>
        <p:spPr>
          <a:xfrm>
            <a:off x="618001" y="1820660"/>
            <a:ext cx="10515600" cy="5465107"/>
          </a:xfrm>
        </p:spPr>
        <p:txBody>
          <a:bodyPr>
            <a:normAutofit/>
          </a:bodyPr>
          <a:lstStyle/>
          <a:p>
            <a:pPr marL="0" indent="0">
              <a:lnSpc>
                <a:spcPct val="150000"/>
              </a:lnSpc>
              <a:buNone/>
            </a:pPr>
            <a:r>
              <a:rPr lang="en-US" sz="1800" b="1" dirty="0"/>
              <a:t>1.4. Research Objectives</a:t>
            </a:r>
          </a:p>
          <a:p>
            <a:pPr marL="0" indent="0">
              <a:lnSpc>
                <a:spcPct val="150000"/>
              </a:lnSpc>
              <a:buNone/>
            </a:pPr>
            <a:r>
              <a:rPr lang="en-US" sz="1800" b="1" dirty="0"/>
              <a:t>Main Objective </a:t>
            </a:r>
          </a:p>
          <a:p>
            <a:pPr>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foremost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objective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impact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mission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drift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its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employee’s</a:t>
            </a:r>
            <a:r>
              <a:rPr lang="en-US" sz="1800" spc="-5" dirty="0">
                <a:effectLst/>
                <a:latin typeface="Times New Roman" panose="02020603050405020304" pitchFamily="18" charset="0"/>
                <a:ea typeface="Times New Roman" panose="02020603050405020304" pitchFamily="18" charset="0"/>
              </a:rPr>
              <a:t> pro social motivation and </a:t>
            </a:r>
            <a:r>
              <a:rPr lang="en-US" sz="1800" dirty="0">
                <a:effectLst/>
                <a:latin typeface="Times New Roman" panose="02020603050405020304" pitchFamily="18" charset="0"/>
                <a:ea typeface="Times New Roman" panose="02020603050405020304" pitchFamily="18" charset="0"/>
              </a:rPr>
              <a:t>effort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work.</a:t>
            </a: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Sub Objectives</a:t>
            </a:r>
          </a:p>
          <a:p>
            <a:pPr marR="0" lvl="0" algn="just">
              <a:lnSpc>
                <a:spcPct val="150000"/>
              </a:lnSpc>
              <a:spcBef>
                <a:spcPts val="60"/>
              </a:spcBef>
              <a:spcAft>
                <a:spcPts val="0"/>
              </a:spcAft>
              <a:buFont typeface="Wingdings" panose="05000000000000000000" pitchFamily="2" charset="2"/>
              <a:buChar char="Ø"/>
              <a:tabLst>
                <a:tab pos="1010920" algn="l"/>
                <a:tab pos="1011555" algn="l"/>
              </a:tabLst>
            </a:pPr>
            <a:r>
              <a:rPr lang="en-US" sz="1800" dirty="0">
                <a:effectLst/>
                <a:ea typeface="Times New Roman" panose="02020603050405020304" pitchFamily="18" charset="0"/>
              </a:rPr>
              <a:t>To</a:t>
            </a:r>
            <a:r>
              <a:rPr lang="en-US" sz="1800" spc="-10" dirty="0">
                <a:effectLst/>
                <a:ea typeface="Times New Roman" panose="02020603050405020304" pitchFamily="18" charset="0"/>
              </a:rPr>
              <a:t> </a:t>
            </a:r>
            <a:r>
              <a:rPr lang="en-US" sz="1800" dirty="0">
                <a:effectLst/>
                <a:ea typeface="Times New Roman" panose="02020603050405020304" pitchFamily="18" charset="0"/>
              </a:rPr>
              <a:t>observe</a:t>
            </a:r>
            <a:r>
              <a:rPr lang="en-US" sz="1800" spc="-5" dirty="0">
                <a:effectLst/>
                <a:ea typeface="Times New Roman" panose="02020603050405020304" pitchFamily="18" charset="0"/>
              </a:rPr>
              <a:t> </a:t>
            </a:r>
            <a:r>
              <a:rPr lang="en-US" sz="1800" dirty="0">
                <a:effectLst/>
                <a:ea typeface="Times New Roman" panose="02020603050405020304" pitchFamily="18" charset="0"/>
              </a:rPr>
              <a:t>whether</a:t>
            </a:r>
            <a:r>
              <a:rPr lang="en-US" sz="1800" spc="-10" dirty="0">
                <a:effectLst/>
                <a:ea typeface="Times New Roman" panose="02020603050405020304" pitchFamily="18" charset="0"/>
              </a:rPr>
              <a:t> </a:t>
            </a: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nascent</a:t>
            </a:r>
            <a:r>
              <a:rPr lang="en-US" sz="1800" spc="-10" dirty="0">
                <a:effectLst/>
                <a:ea typeface="Times New Roman" panose="02020603050405020304" pitchFamily="18" charset="0"/>
              </a:rPr>
              <a:t> </a:t>
            </a:r>
            <a:r>
              <a:rPr lang="en-US" sz="1800" dirty="0">
                <a:effectLst/>
                <a:ea typeface="Times New Roman" panose="02020603050405020304" pitchFamily="18" charset="0"/>
              </a:rPr>
              <a:t>social</a:t>
            </a:r>
            <a:r>
              <a:rPr lang="en-US" sz="1800" spc="-10" dirty="0">
                <a:effectLst/>
                <a:ea typeface="Times New Roman" panose="02020603050405020304" pitchFamily="18" charset="0"/>
              </a:rPr>
              <a:t> </a:t>
            </a:r>
            <a:r>
              <a:rPr lang="en-US" sz="1800" dirty="0">
                <a:effectLst/>
                <a:ea typeface="Times New Roman" panose="02020603050405020304" pitchFamily="18" charset="0"/>
              </a:rPr>
              <a:t>workers</a:t>
            </a:r>
            <a:r>
              <a:rPr lang="en-US" sz="1800" spc="-20" dirty="0">
                <a:effectLst/>
                <a:ea typeface="Times New Roman" panose="02020603050405020304" pitchFamily="18" charset="0"/>
              </a:rPr>
              <a:t> </a:t>
            </a:r>
            <a:r>
              <a:rPr lang="en-US" sz="1800" dirty="0">
                <a:effectLst/>
                <a:ea typeface="Times New Roman" panose="02020603050405020304" pitchFamily="18" charset="0"/>
              </a:rPr>
              <a:t>are pro-social</a:t>
            </a:r>
            <a:r>
              <a:rPr lang="en-US" sz="1800" spc="-10" dirty="0">
                <a:effectLst/>
                <a:ea typeface="Times New Roman" panose="02020603050405020304" pitchFamily="18" charset="0"/>
              </a:rPr>
              <a:t> </a:t>
            </a:r>
            <a:r>
              <a:rPr lang="en-US" sz="1800" dirty="0">
                <a:effectLst/>
                <a:ea typeface="Times New Roman" panose="02020603050405020304" pitchFamily="18" charset="0"/>
              </a:rPr>
              <a:t>motivated.</a:t>
            </a:r>
          </a:p>
          <a:p>
            <a:pPr algn="just">
              <a:lnSpc>
                <a:spcPct val="150000"/>
              </a:lnSpc>
              <a:spcBef>
                <a:spcPts val="60"/>
              </a:spcBef>
              <a:buFont typeface="Wingdings" panose="05000000000000000000" pitchFamily="2" charset="2"/>
              <a:buChar char="Ø"/>
              <a:tabLst>
                <a:tab pos="1010920" algn="l"/>
                <a:tab pos="1011555" algn="l"/>
              </a:tabLst>
            </a:pPr>
            <a:r>
              <a:rPr lang="en-US" sz="1800" dirty="0">
                <a:ea typeface="Times New Roman" panose="02020603050405020304" pitchFamily="18" charset="0"/>
              </a:rPr>
              <a:t> </a:t>
            </a:r>
            <a:r>
              <a:rPr lang="en-US" sz="1800" dirty="0">
                <a:effectLst/>
                <a:ea typeface="Times New Roman" panose="02020603050405020304" pitchFamily="18" charset="0"/>
              </a:rPr>
              <a:t>To</a:t>
            </a:r>
            <a:r>
              <a:rPr lang="en-US" sz="1800" spc="125" dirty="0">
                <a:ea typeface="Times New Roman" panose="02020603050405020304" pitchFamily="18" charset="0"/>
              </a:rPr>
              <a:t> identify</a:t>
            </a:r>
            <a:r>
              <a:rPr lang="en-US" sz="1800" spc="145" dirty="0">
                <a:effectLst/>
                <a:ea typeface="Times New Roman" panose="02020603050405020304" pitchFamily="18" charset="0"/>
              </a:rPr>
              <a:t> </a:t>
            </a:r>
            <a:r>
              <a:rPr lang="en-US" sz="1800" dirty="0">
                <a:effectLst/>
                <a:ea typeface="Times New Roman" panose="02020603050405020304" pitchFamily="18" charset="0"/>
              </a:rPr>
              <a:t>whether</a:t>
            </a:r>
            <a:r>
              <a:rPr lang="en-US" sz="1800" spc="130" dirty="0">
                <a:effectLst/>
                <a:ea typeface="Times New Roman" panose="02020603050405020304" pitchFamily="18" charset="0"/>
              </a:rPr>
              <a:t> </a:t>
            </a:r>
            <a:r>
              <a:rPr lang="en-US" sz="1800" dirty="0">
                <a:effectLst/>
                <a:ea typeface="Times New Roman" panose="02020603050405020304" pitchFamily="18" charset="0"/>
              </a:rPr>
              <a:t>nascent</a:t>
            </a:r>
            <a:r>
              <a:rPr lang="en-US" sz="1800" spc="135" dirty="0">
                <a:effectLst/>
                <a:ea typeface="Times New Roman" panose="02020603050405020304" pitchFamily="18" charset="0"/>
              </a:rPr>
              <a:t> </a:t>
            </a:r>
            <a:r>
              <a:rPr lang="en-US" sz="1800" dirty="0">
                <a:effectLst/>
                <a:ea typeface="Times New Roman" panose="02020603050405020304" pitchFamily="18" charset="0"/>
              </a:rPr>
              <a:t>social</a:t>
            </a:r>
            <a:r>
              <a:rPr lang="en-US" sz="1800" spc="135" dirty="0">
                <a:effectLst/>
                <a:ea typeface="Times New Roman" panose="02020603050405020304" pitchFamily="18" charset="0"/>
              </a:rPr>
              <a:t> </a:t>
            </a:r>
            <a:r>
              <a:rPr lang="en-US" sz="1800" dirty="0">
                <a:effectLst/>
                <a:ea typeface="Times New Roman" panose="02020603050405020304" pitchFamily="18" charset="0"/>
              </a:rPr>
              <a:t>workers</a:t>
            </a:r>
            <a:r>
              <a:rPr lang="en-US" sz="1800" spc="125" dirty="0">
                <a:effectLst/>
                <a:ea typeface="Times New Roman" panose="02020603050405020304" pitchFamily="18" charset="0"/>
              </a:rPr>
              <a:t> </a:t>
            </a:r>
            <a:r>
              <a:rPr lang="en-US" sz="1800" dirty="0">
                <a:effectLst/>
                <a:ea typeface="Times New Roman" panose="02020603050405020304" pitchFamily="18" charset="0"/>
              </a:rPr>
              <a:t>exert</a:t>
            </a:r>
            <a:r>
              <a:rPr lang="en-US" sz="1800" spc="135" dirty="0">
                <a:effectLst/>
                <a:ea typeface="Times New Roman" panose="02020603050405020304" pitchFamily="18" charset="0"/>
              </a:rPr>
              <a:t> </a:t>
            </a:r>
            <a:r>
              <a:rPr lang="en-US" sz="1800" spc="135" dirty="0">
                <a:ea typeface="Times New Roman" panose="02020603050405020304" pitchFamily="18" charset="0"/>
              </a:rPr>
              <a:t>more</a:t>
            </a:r>
            <a:r>
              <a:rPr lang="en-US" sz="1800" spc="120" dirty="0">
                <a:effectLst/>
                <a:ea typeface="Times New Roman" panose="02020603050405020304" pitchFamily="18" charset="0"/>
              </a:rPr>
              <a:t> </a:t>
            </a:r>
            <a:r>
              <a:rPr lang="en-US" sz="1800" dirty="0">
                <a:effectLst/>
                <a:ea typeface="Times New Roman" panose="02020603050405020304" pitchFamily="18" charset="0"/>
              </a:rPr>
              <a:t>effort in</a:t>
            </a:r>
            <a:r>
              <a:rPr lang="en-US" sz="1800" spc="-285" dirty="0">
                <a:effectLst/>
                <a:ea typeface="Times New Roman" panose="02020603050405020304" pitchFamily="18" charset="0"/>
              </a:rPr>
              <a:t> </a:t>
            </a:r>
            <a:r>
              <a:rPr lang="en-US" sz="1800" spc="-285" dirty="0">
                <a:ea typeface="Times New Roman" panose="02020603050405020304" pitchFamily="18" charset="0"/>
              </a:rPr>
              <a:t>  </a:t>
            </a:r>
            <a:r>
              <a:rPr lang="en-US" sz="1800" dirty="0">
                <a:effectLst/>
                <a:ea typeface="Times New Roman" panose="02020603050405020304" pitchFamily="18" charset="0"/>
              </a:rPr>
              <a:t>mission</a:t>
            </a:r>
            <a:r>
              <a:rPr lang="en-US" sz="1800" spc="-5" dirty="0">
                <a:effectLst/>
                <a:ea typeface="Times New Roman" panose="02020603050405020304" pitchFamily="18" charset="0"/>
              </a:rPr>
              <a:t> </a:t>
            </a:r>
            <a:r>
              <a:rPr lang="en-US" sz="1800" dirty="0">
                <a:effectLst/>
                <a:ea typeface="Times New Roman" panose="02020603050405020304" pitchFamily="18" charset="0"/>
              </a:rPr>
              <a:t>match situation.</a:t>
            </a:r>
          </a:p>
          <a:p>
            <a:pPr algn="just">
              <a:lnSpc>
                <a:spcPct val="150000"/>
              </a:lnSpc>
              <a:spcBef>
                <a:spcPts val="60"/>
              </a:spcBef>
              <a:buFont typeface="Wingdings" panose="05000000000000000000" pitchFamily="2" charset="2"/>
              <a:buChar char="Ø"/>
              <a:tabLst>
                <a:tab pos="1010920" algn="l"/>
                <a:tab pos="1011555" algn="l"/>
              </a:tabLst>
            </a:pPr>
            <a:r>
              <a:rPr lang="en-US" sz="1800" dirty="0">
                <a:ea typeface="Times New Roman" panose="02020603050405020304" pitchFamily="18" charset="0"/>
              </a:rPr>
              <a:t> </a:t>
            </a:r>
            <a:r>
              <a:rPr lang="en-US" sz="1800" dirty="0">
                <a:effectLst/>
                <a:ea typeface="Times New Roman" panose="02020603050405020304" pitchFamily="18" charset="0"/>
              </a:rPr>
              <a:t>To</a:t>
            </a:r>
            <a:r>
              <a:rPr lang="en-US" sz="1800" spc="225" dirty="0">
                <a:effectLst/>
                <a:ea typeface="Times New Roman" panose="02020603050405020304" pitchFamily="18" charset="0"/>
              </a:rPr>
              <a:t> </a:t>
            </a:r>
            <a:r>
              <a:rPr lang="en-US" sz="1800" dirty="0">
                <a:effectLst/>
                <a:ea typeface="Times New Roman" panose="02020603050405020304" pitchFamily="18" charset="0"/>
              </a:rPr>
              <a:t>observe</a:t>
            </a:r>
            <a:r>
              <a:rPr lang="en-US" sz="1800" spc="215" dirty="0">
                <a:effectLst/>
                <a:ea typeface="Times New Roman" panose="02020603050405020304" pitchFamily="18" charset="0"/>
              </a:rPr>
              <a:t> </a:t>
            </a:r>
            <a:r>
              <a:rPr lang="en-US" sz="1800" dirty="0">
                <a:effectLst/>
                <a:ea typeface="Times New Roman" panose="02020603050405020304" pitchFamily="18" charset="0"/>
              </a:rPr>
              <a:t>whether nascent social</a:t>
            </a:r>
            <a:r>
              <a:rPr lang="en-US" sz="1800" spc="230" dirty="0">
                <a:effectLst/>
                <a:ea typeface="Times New Roman" panose="02020603050405020304" pitchFamily="18" charset="0"/>
              </a:rPr>
              <a:t> </a:t>
            </a:r>
            <a:r>
              <a:rPr lang="en-US" sz="1800" dirty="0">
                <a:effectLst/>
                <a:ea typeface="Times New Roman" panose="02020603050405020304" pitchFamily="18" charset="0"/>
              </a:rPr>
              <a:t>workers</a:t>
            </a:r>
            <a:r>
              <a:rPr lang="en-US" sz="1800" spc="200" dirty="0">
                <a:effectLst/>
                <a:ea typeface="Times New Roman" panose="02020603050405020304" pitchFamily="18" charset="0"/>
              </a:rPr>
              <a:t> </a:t>
            </a:r>
            <a:r>
              <a:rPr lang="en-US" sz="1800" dirty="0">
                <a:effectLst/>
                <a:ea typeface="Times New Roman" panose="02020603050405020304" pitchFamily="18" charset="0"/>
              </a:rPr>
              <a:t>exert less</a:t>
            </a:r>
            <a:r>
              <a:rPr lang="en-US" sz="1800" spc="220" dirty="0">
                <a:effectLst/>
                <a:ea typeface="Times New Roman" panose="02020603050405020304" pitchFamily="18" charset="0"/>
              </a:rPr>
              <a:t> </a:t>
            </a:r>
            <a:r>
              <a:rPr lang="en-US" sz="1800" dirty="0">
                <a:effectLst/>
                <a:ea typeface="Times New Roman" panose="02020603050405020304" pitchFamily="18" charset="0"/>
              </a:rPr>
              <a:t>effort in</a:t>
            </a:r>
            <a:r>
              <a:rPr lang="en-US" sz="1800" spc="-285" dirty="0">
                <a:effectLst/>
                <a:ea typeface="Times New Roman" panose="02020603050405020304" pitchFamily="18" charset="0"/>
              </a:rPr>
              <a:t> </a:t>
            </a:r>
            <a:r>
              <a:rPr lang="en-US" sz="1800" dirty="0">
                <a:effectLst/>
                <a:ea typeface="Times New Roman" panose="02020603050405020304" pitchFamily="18" charset="0"/>
              </a:rPr>
              <a:t>mission</a:t>
            </a:r>
            <a:r>
              <a:rPr lang="en-US" sz="1800" spc="-5" dirty="0">
                <a:effectLst/>
                <a:ea typeface="Times New Roman" panose="02020603050405020304" pitchFamily="18" charset="0"/>
              </a:rPr>
              <a:t> </a:t>
            </a:r>
            <a:r>
              <a:rPr lang="en-US" sz="1800" dirty="0">
                <a:effectLst/>
                <a:ea typeface="Times New Roman" panose="02020603050405020304" pitchFamily="18" charset="0"/>
              </a:rPr>
              <a:t>mismatched situation.</a:t>
            </a:r>
          </a:p>
          <a:p>
            <a:pPr marL="0" indent="0">
              <a:lnSpc>
                <a:spcPct val="150000"/>
              </a:lnSpc>
              <a:buNone/>
            </a:pPr>
            <a:endParaRPr lang="en-US" sz="18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endParaRPr lang="en-US" sz="1800" b="1" dirty="0"/>
          </a:p>
        </p:txBody>
      </p:sp>
    </p:spTree>
    <p:extLst>
      <p:ext uri="{BB962C8B-B14F-4D97-AF65-F5344CB8AC3E}">
        <p14:creationId xmlns:p14="http://schemas.microsoft.com/office/powerpoint/2010/main" val="288201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69B0-DDFA-5457-15BC-FADC7B4DF8C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8E71B5E-603B-57AA-70F7-C9B0A2661B4A}"/>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FA9EA2-C2E0-ECCC-DE3F-13552087C78B}"/>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A8A2B4B7-5FFE-E2E3-FAF1-D7C83EE6C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16195B0C-AD6D-C425-45DC-E63D634521AC}"/>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F71761BA-407F-CFD0-05C6-B582DF1DE1BF}"/>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DD07C61D-39C1-8317-C5C3-3E7C8B24DE72}"/>
              </a:ext>
            </a:extLst>
          </p:cNvPr>
          <p:cNvSpPr>
            <a:spLocks noGrp="1"/>
          </p:cNvSpPr>
          <p:nvPr>
            <p:ph type="title"/>
          </p:nvPr>
        </p:nvSpPr>
        <p:spPr>
          <a:xfrm>
            <a:off x="297024" y="988979"/>
            <a:ext cx="10515600" cy="612028"/>
          </a:xfrm>
        </p:spPr>
        <p:txBody>
          <a:bodyPr>
            <a:normAutofit/>
          </a:bodyPr>
          <a:lstStyle/>
          <a:p>
            <a:pPr marL="742950" indent="-742950">
              <a:buFont typeface="+mj-lt"/>
              <a:buAutoNum type="arabicPeriod" startAt="2"/>
            </a:pPr>
            <a:r>
              <a:rPr lang="en-US" sz="3600" b="1" dirty="0">
                <a:latin typeface="+mn-lt"/>
                <a:cs typeface="Times New Roman" panose="02020603050405020304" pitchFamily="18" charset="0"/>
              </a:rPr>
              <a:t>Synopsis of Literature Review</a:t>
            </a:r>
            <a:endParaRPr lang="en-US" sz="3600" dirty="0">
              <a:latin typeface="+mn-lt"/>
            </a:endParaRPr>
          </a:p>
        </p:txBody>
      </p:sp>
      <p:graphicFrame>
        <p:nvGraphicFramePr>
          <p:cNvPr id="14" name="Table 4">
            <a:extLst>
              <a:ext uri="{FF2B5EF4-FFF2-40B4-BE49-F238E27FC236}">
                <a16:creationId xmlns:a16="http://schemas.microsoft.com/office/drawing/2014/main" id="{62B8128B-57AC-EA8F-60DA-8CAC55CB3170}"/>
              </a:ext>
            </a:extLst>
          </p:cNvPr>
          <p:cNvGraphicFramePr>
            <a:graphicFrameLocks noGrp="1"/>
          </p:cNvGraphicFramePr>
          <p:nvPr>
            <p:ph idx="1"/>
            <p:extLst>
              <p:ext uri="{D42A27DB-BD31-4B8C-83A1-F6EECF244321}">
                <p14:modId xmlns:p14="http://schemas.microsoft.com/office/powerpoint/2010/main" val="3288102858"/>
              </p:ext>
            </p:extLst>
          </p:nvPr>
        </p:nvGraphicFramePr>
        <p:xfrm>
          <a:off x="604934" y="1675650"/>
          <a:ext cx="10888976" cy="4721222"/>
        </p:xfrm>
        <a:graphic>
          <a:graphicData uri="http://schemas.openxmlformats.org/drawingml/2006/table">
            <a:tbl>
              <a:tblPr firstRow="1" bandRow="1">
                <a:tableStyleId>{5940675A-B579-460E-94D1-54222C63F5DA}</a:tableStyleId>
              </a:tblPr>
              <a:tblGrid>
                <a:gridCol w="2600665">
                  <a:extLst>
                    <a:ext uri="{9D8B030D-6E8A-4147-A177-3AD203B41FA5}">
                      <a16:colId xmlns:a16="http://schemas.microsoft.com/office/drawing/2014/main" val="274909562"/>
                    </a:ext>
                  </a:extLst>
                </a:gridCol>
                <a:gridCol w="8288311">
                  <a:extLst>
                    <a:ext uri="{9D8B030D-6E8A-4147-A177-3AD203B41FA5}">
                      <a16:colId xmlns:a16="http://schemas.microsoft.com/office/drawing/2014/main" val="2123333007"/>
                    </a:ext>
                  </a:extLst>
                </a:gridCol>
              </a:tblGrid>
              <a:tr h="218834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latin typeface="+mn-lt"/>
                          <a:cs typeface="Times New Roman" panose="02020603050405020304" pitchFamily="18" charset="0"/>
                        </a:rPr>
                        <a:t>Mission Drift of NGOs</a:t>
                      </a:r>
                    </a:p>
                    <a:p>
                      <a:pPr>
                        <a:lnSpc>
                          <a:spcPct val="150000"/>
                        </a:lnSpc>
                      </a:pPr>
                      <a:endParaRPr lang="en-US" dirty="0">
                        <a:latin typeface="+mn-lt"/>
                      </a:endParaRPr>
                    </a:p>
                  </a:txBody>
                  <a:tcPr/>
                </a:tc>
                <a:tc>
                  <a:txBody>
                    <a:bodyPr/>
                    <a:lstStyle/>
                    <a:p>
                      <a:pPr marL="342900" indent="-342900" algn="just">
                        <a:lnSpc>
                          <a:spcPct val="150000"/>
                        </a:lnSpc>
                        <a:buFont typeface="Arial" panose="020B0604020202020204" pitchFamily="34" charset="0"/>
                        <a:buChar char="•"/>
                      </a:pPr>
                      <a:r>
                        <a:rPr lang="en-US" sz="1800" kern="1200" dirty="0">
                          <a:solidFill>
                            <a:schemeClr val="tx1"/>
                          </a:solidFill>
                          <a:effectLst/>
                          <a:latin typeface="+mn-lt"/>
                          <a:ea typeface="+mn-ea"/>
                          <a:cs typeface="+mn-cs"/>
                        </a:rPr>
                        <a:t>Mission drift can be identified as a noticeable movement of organizational main objectives and goals towards a new direction (Ebrahim et al., </a:t>
                      </a:r>
                      <a:r>
                        <a:rPr lang="en-US" sz="1800" u="none" strike="noStrike" kern="1200" dirty="0">
                          <a:solidFill>
                            <a:schemeClr val="tx1"/>
                          </a:solidFill>
                          <a:effectLst/>
                          <a:latin typeface="+mn-lt"/>
                          <a:ea typeface="+mn-ea"/>
                          <a:cs typeface="+mn-cs"/>
                        </a:rPr>
                        <a:t>2014</a:t>
                      </a:r>
                      <a:r>
                        <a:rPr lang="en-US" sz="1800" kern="1200" dirty="0">
                          <a:solidFill>
                            <a:schemeClr val="tx1"/>
                          </a:solidFill>
                          <a:effectLst/>
                          <a:latin typeface="+mn-lt"/>
                          <a:ea typeface="+mn-ea"/>
                          <a:cs typeface="+mn-cs"/>
                        </a:rPr>
                        <a:t>; Mader &amp; Sabro, </a:t>
                      </a:r>
                      <a:r>
                        <a:rPr lang="en-US" sz="1800" u="none" strike="noStrike" kern="1200" dirty="0">
                          <a:solidFill>
                            <a:schemeClr val="tx1"/>
                          </a:solidFill>
                          <a:effectLst/>
                          <a:latin typeface="+mn-lt"/>
                          <a:ea typeface="+mn-ea"/>
                          <a:cs typeface="+mn-cs"/>
                        </a:rPr>
                        <a:t>2019</a:t>
                      </a:r>
                      <a:r>
                        <a:rPr lang="en-US" sz="1800" kern="1200" dirty="0">
                          <a:solidFill>
                            <a:schemeClr val="tx1"/>
                          </a:solidFill>
                          <a:effectLst/>
                          <a:latin typeface="+mn-lt"/>
                          <a:ea typeface="+mn-ea"/>
                          <a:cs typeface="+mn-cs"/>
                        </a:rPr>
                        <a:t>). </a:t>
                      </a:r>
                      <a:endParaRPr lang="en-US" sz="1800" dirty="0">
                        <a:latin typeface="+mn-lt"/>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mn-lt"/>
                          <a:cs typeface="Times New Roman" panose="02020603050405020304" pitchFamily="18" charset="0"/>
                        </a:rPr>
                        <a:t>NGO have experienced a growing shift toward the hiring of professional managers, adaption of formalizes practices. (Brest, 2012; Bromley &amp; Meyer, 2)</a:t>
                      </a:r>
                    </a:p>
                  </a:txBody>
                  <a:tcPr/>
                </a:tc>
                <a:extLst>
                  <a:ext uri="{0D108BD9-81ED-4DB2-BD59-A6C34878D82A}">
                    <a16:rowId xmlns:a16="http://schemas.microsoft.com/office/drawing/2014/main" val="3894458702"/>
                  </a:ext>
                </a:extLst>
              </a:tr>
              <a:tr h="253287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latin typeface="Times" pitchFamily="2" charset="0"/>
                          <a:cs typeface="Times New Roman" panose="02020603050405020304" pitchFamily="18" charset="0"/>
                        </a:rPr>
                        <a:t>Mission Match On Real Effort </a:t>
                      </a:r>
                    </a:p>
                    <a:p>
                      <a:pPr>
                        <a:lnSpc>
                          <a:spcPct val="150000"/>
                        </a:lnSpc>
                      </a:pPr>
                      <a:endParaRPr lang="en-US" dirty="0">
                        <a:latin typeface="+mn-lt"/>
                      </a:endParaRPr>
                    </a:p>
                  </a:txBody>
                  <a:tcPr/>
                </a:tc>
                <a:tc>
                  <a:txBody>
                    <a:bodyPr/>
                    <a:lstStyle/>
                    <a:p>
                      <a:pPr marL="285750" indent="-285750">
                        <a:lnSpc>
                          <a:spcPct val="150000"/>
                        </a:lnSpc>
                        <a:buFont typeface="Arial" panose="020B0604020202020204" pitchFamily="34" charset="0"/>
                        <a:buChar char="•"/>
                      </a:pPr>
                      <a:r>
                        <a:rPr lang="en-US" sz="1800" kern="1200" dirty="0">
                          <a:solidFill>
                            <a:schemeClr val="tx1"/>
                          </a:solidFill>
                          <a:effectLst/>
                          <a:latin typeface="+mn-lt"/>
                          <a:ea typeface="+mn-ea"/>
                          <a:cs typeface="+mn-cs"/>
                        </a:rPr>
                        <a:t>Carpenter &amp; Gong (2016) developed a model  that included a framework using the standard principle-agent paradigm to examine the effect of mission matching on a worker’s productivity. </a:t>
                      </a:r>
                    </a:p>
                    <a:p>
                      <a:pPr marL="285750" indent="-285750">
                        <a:lnSpc>
                          <a:spcPct val="150000"/>
                        </a:lnSpc>
                        <a:buFont typeface="Arial" panose="020B0604020202020204" pitchFamily="34" charset="0"/>
                        <a:buChar char="•"/>
                      </a:pPr>
                      <a:r>
                        <a:rPr lang="en-US" sz="1800" kern="1200" dirty="0">
                          <a:solidFill>
                            <a:schemeClr val="tx1"/>
                          </a:solidFill>
                          <a:effectLst/>
                          <a:latin typeface="+mn-lt"/>
                          <a:ea typeface="+mn-ea"/>
                          <a:cs typeface="+mn-cs"/>
                        </a:rPr>
                        <a:t>(Smith, 2016) focused more on the motivational mechanism behind matching workers and missions. </a:t>
                      </a:r>
                      <a:endParaRPr lang="en-US" dirty="0">
                        <a:latin typeface="+mn-lt"/>
                      </a:endParaRPr>
                    </a:p>
                  </a:txBody>
                  <a:tcPr/>
                </a:tc>
                <a:extLst>
                  <a:ext uri="{0D108BD9-81ED-4DB2-BD59-A6C34878D82A}">
                    <a16:rowId xmlns:a16="http://schemas.microsoft.com/office/drawing/2014/main" val="2045135378"/>
                  </a:ext>
                </a:extLst>
              </a:tr>
            </a:tbl>
          </a:graphicData>
        </a:graphic>
      </p:graphicFrame>
    </p:spTree>
    <p:extLst>
      <p:ext uri="{BB962C8B-B14F-4D97-AF65-F5344CB8AC3E}">
        <p14:creationId xmlns:p14="http://schemas.microsoft.com/office/powerpoint/2010/main" val="264664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AFDC6-1F22-7D16-D88A-2B776C98FAD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38D72A1-9194-786C-C784-4905BAF1436B}"/>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CCF4EC-0ADD-C28B-2E9E-7C30DB6A66F4}"/>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DA61BFDD-F992-6D56-E3BC-9DD24B682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8B2A3DA0-3991-F600-1630-5419D6C0E7A7}"/>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8C72B46E-C3AD-2BB1-9C4E-E4724DEA67E6}"/>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3F1A9F7-5357-845D-BB0D-28059E7C7536}"/>
              </a:ext>
            </a:extLst>
          </p:cNvPr>
          <p:cNvSpPr>
            <a:spLocks noGrp="1"/>
          </p:cNvSpPr>
          <p:nvPr>
            <p:ph type="title"/>
          </p:nvPr>
        </p:nvSpPr>
        <p:spPr>
          <a:xfrm>
            <a:off x="297024" y="988979"/>
            <a:ext cx="10515600" cy="612028"/>
          </a:xfrm>
        </p:spPr>
        <p:txBody>
          <a:bodyPr>
            <a:normAutofit/>
          </a:bodyPr>
          <a:lstStyle/>
          <a:p>
            <a:pPr marL="742950" indent="-742950">
              <a:buFont typeface="+mj-lt"/>
              <a:buAutoNum type="arabicPeriod" startAt="2"/>
            </a:pPr>
            <a:r>
              <a:rPr lang="en-US" sz="3600" b="1" dirty="0">
                <a:latin typeface="+mn-lt"/>
                <a:cs typeface="Times New Roman" panose="02020603050405020304" pitchFamily="18" charset="0"/>
              </a:rPr>
              <a:t>Synopsis of Literature Review</a:t>
            </a:r>
            <a:endParaRPr lang="en-US" sz="3600" dirty="0">
              <a:latin typeface="+mn-lt"/>
            </a:endParaRPr>
          </a:p>
        </p:txBody>
      </p:sp>
      <p:graphicFrame>
        <p:nvGraphicFramePr>
          <p:cNvPr id="4" name="Table 4">
            <a:extLst>
              <a:ext uri="{FF2B5EF4-FFF2-40B4-BE49-F238E27FC236}">
                <a16:creationId xmlns:a16="http://schemas.microsoft.com/office/drawing/2014/main" id="{F9AAA278-8C51-039F-DA4B-8F1B0A109265}"/>
              </a:ext>
            </a:extLst>
          </p:cNvPr>
          <p:cNvGraphicFramePr>
            <a:graphicFrameLocks noGrp="1"/>
          </p:cNvGraphicFramePr>
          <p:nvPr>
            <p:ph idx="1"/>
            <p:extLst>
              <p:ext uri="{D42A27DB-BD31-4B8C-83A1-F6EECF244321}">
                <p14:modId xmlns:p14="http://schemas.microsoft.com/office/powerpoint/2010/main" val="1636246780"/>
              </p:ext>
            </p:extLst>
          </p:nvPr>
        </p:nvGraphicFramePr>
        <p:xfrm>
          <a:off x="838200" y="1825624"/>
          <a:ext cx="10515600" cy="3052153"/>
        </p:xfrm>
        <a:graphic>
          <a:graphicData uri="http://schemas.openxmlformats.org/drawingml/2006/table">
            <a:tbl>
              <a:tblPr firstRow="1" bandRow="1">
                <a:tableStyleId>{5940675A-B579-460E-94D1-54222C63F5DA}</a:tableStyleId>
              </a:tblPr>
              <a:tblGrid>
                <a:gridCol w="3204882">
                  <a:extLst>
                    <a:ext uri="{9D8B030D-6E8A-4147-A177-3AD203B41FA5}">
                      <a16:colId xmlns:a16="http://schemas.microsoft.com/office/drawing/2014/main" val="2596577298"/>
                    </a:ext>
                  </a:extLst>
                </a:gridCol>
                <a:gridCol w="7310718">
                  <a:extLst>
                    <a:ext uri="{9D8B030D-6E8A-4147-A177-3AD203B41FA5}">
                      <a16:colId xmlns:a16="http://schemas.microsoft.com/office/drawing/2014/main" val="911710581"/>
                    </a:ext>
                  </a:extLst>
                </a:gridCol>
              </a:tblGrid>
              <a:tr h="1201675">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latin typeface="Times" pitchFamily="2" charset="0"/>
                          <a:cs typeface="Times New Roman" panose="02020603050405020304" pitchFamily="18" charset="0"/>
                        </a:rPr>
                        <a:t>Mission Mismatch On Real Effort </a:t>
                      </a:r>
                    </a:p>
                    <a:p>
                      <a:pPr>
                        <a:lnSpc>
                          <a:spcPct val="150000"/>
                        </a:lnSpc>
                      </a:pPr>
                      <a:endParaRPr lang="en-US" dirty="0"/>
                    </a:p>
                  </a:txBody>
                  <a:tcPr/>
                </a:tc>
                <a:tc>
                  <a:txBody>
                    <a:bodyPr/>
                    <a:lstStyle/>
                    <a:p>
                      <a:pPr marL="285750" indent="-285750">
                        <a:lnSpc>
                          <a:spcPct val="150000"/>
                        </a:lnSpc>
                        <a:buFont typeface="Arial" panose="020B0604020202020204" pitchFamily="34" charset="0"/>
                        <a:buChar char="•"/>
                      </a:pPr>
                      <a:r>
                        <a:rPr lang="en-US" sz="1800" kern="1200" dirty="0">
                          <a:solidFill>
                            <a:schemeClr val="tx1"/>
                          </a:solidFill>
                          <a:effectLst/>
                          <a:latin typeface="+mn-lt"/>
                          <a:ea typeface="+mn-ea"/>
                          <a:cs typeface="+mn-cs"/>
                        </a:rPr>
                        <a:t>Carpenter &amp; Gong (2016) observed that mismatched agents are less productive and relatively more responsive to financial incentives. </a:t>
                      </a:r>
                      <a:endParaRPr lang="en-US" dirty="0"/>
                    </a:p>
                  </a:txBody>
                  <a:tcPr/>
                </a:tc>
                <a:extLst>
                  <a:ext uri="{0D108BD9-81ED-4DB2-BD59-A6C34878D82A}">
                    <a16:rowId xmlns:a16="http://schemas.microsoft.com/office/drawing/2014/main" val="557526306"/>
                  </a:ext>
                </a:extLst>
              </a:tr>
              <a:tr h="1768818">
                <a:tc>
                  <a:txBody>
                    <a:bodyPr/>
                    <a:lstStyle/>
                    <a:p>
                      <a:pPr>
                        <a:lnSpc>
                          <a:spcPct val="150000"/>
                        </a:lnSpc>
                      </a:pPr>
                      <a:r>
                        <a:rPr lang="en-US" dirty="0"/>
                        <a:t>Prosocial Behavior On Real Effort</a:t>
                      </a:r>
                    </a:p>
                  </a:txBody>
                  <a:tcPr/>
                </a:tc>
                <a:tc>
                  <a:txBody>
                    <a:bodyPr/>
                    <a:lstStyle/>
                    <a:p>
                      <a:pPr marL="285750" indent="-285750">
                        <a:lnSpc>
                          <a:spcPct val="150000"/>
                        </a:lnSpc>
                        <a:buFont typeface="Arial" panose="020B0604020202020204" pitchFamily="34" charset="0"/>
                        <a:buChar char="•"/>
                      </a:pPr>
                      <a:r>
                        <a:rPr lang="en-US" dirty="0"/>
                        <a:t> </a:t>
                      </a:r>
                      <a:r>
                        <a:rPr lang="en-US" sz="1800" kern="1200" dirty="0">
                          <a:solidFill>
                            <a:schemeClr val="tx1"/>
                          </a:solidFill>
                          <a:effectLst/>
                          <a:latin typeface="+mn-lt"/>
                          <a:ea typeface="+mn-ea"/>
                          <a:cs typeface="+mn-cs"/>
                        </a:rPr>
                        <a:t>Pro- sociality represents good citizenship behaviors and extra-role behaviors in the workplace (Brief &amp; Motowidlo, 1986; Baruch et al., 2004; Bolino &amp; Grant, 2016).</a:t>
                      </a:r>
                      <a:endParaRPr lang="en-US" dirty="0"/>
                    </a:p>
                  </a:txBody>
                  <a:tcPr/>
                </a:tc>
                <a:extLst>
                  <a:ext uri="{0D108BD9-81ED-4DB2-BD59-A6C34878D82A}">
                    <a16:rowId xmlns:a16="http://schemas.microsoft.com/office/drawing/2014/main" val="1038480126"/>
                  </a:ext>
                </a:extLst>
              </a:tr>
            </a:tbl>
          </a:graphicData>
        </a:graphic>
      </p:graphicFrame>
    </p:spTree>
    <p:extLst>
      <p:ext uri="{BB962C8B-B14F-4D97-AF65-F5344CB8AC3E}">
        <p14:creationId xmlns:p14="http://schemas.microsoft.com/office/powerpoint/2010/main" val="139734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1F40-EE2B-CB1B-B229-7B7AD4DAEA2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F94D73-0AF7-AC40-94E2-B3433B7567B1}"/>
              </a:ext>
            </a:extLst>
          </p:cNvPr>
          <p:cNvSpPr/>
          <p:nvPr/>
        </p:nvSpPr>
        <p:spPr>
          <a:xfrm>
            <a:off x="9331" y="0"/>
            <a:ext cx="12173338" cy="9143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7CE78F-2FD9-3F37-C94B-1227C14E7555}"/>
              </a:ext>
            </a:extLst>
          </p:cNvPr>
          <p:cNvPicPr>
            <a:picLocks noChangeAspect="1"/>
          </p:cNvPicPr>
          <p:nvPr/>
        </p:nvPicPr>
        <p:blipFill rotWithShape="1">
          <a:blip r:embed="rId2">
            <a:extLst>
              <a:ext uri="{28A0092B-C50C-407E-A947-70E740481C1C}">
                <a14:useLocalDpi xmlns:a14="http://schemas.microsoft.com/office/drawing/2010/main" val="0"/>
              </a:ext>
            </a:extLst>
          </a:blip>
          <a:srcRect b="31308"/>
          <a:stretch/>
        </p:blipFill>
        <p:spPr>
          <a:xfrm>
            <a:off x="6419461" y="18662"/>
            <a:ext cx="5753877" cy="895674"/>
          </a:xfrm>
          <a:prstGeom prst="rect">
            <a:avLst/>
          </a:prstGeom>
        </p:spPr>
      </p:pic>
      <p:pic>
        <p:nvPicPr>
          <p:cNvPr id="7" name="Picture 6">
            <a:extLst>
              <a:ext uri="{FF2B5EF4-FFF2-40B4-BE49-F238E27FC236}">
                <a16:creationId xmlns:a16="http://schemas.microsoft.com/office/drawing/2014/main" id="{B41F60A4-EF6E-5494-3F79-5746302BC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4" y="-65312"/>
            <a:ext cx="1693809" cy="1026368"/>
          </a:xfrm>
          <a:prstGeom prst="rect">
            <a:avLst/>
          </a:prstGeom>
        </p:spPr>
      </p:pic>
      <p:sp>
        <p:nvSpPr>
          <p:cNvPr id="9" name="TextBox 8">
            <a:extLst>
              <a:ext uri="{FF2B5EF4-FFF2-40B4-BE49-F238E27FC236}">
                <a16:creationId xmlns:a16="http://schemas.microsoft.com/office/drawing/2014/main" id="{06F70773-5AF0-5B42-BC13-07DD39CD273D}"/>
              </a:ext>
            </a:extLst>
          </p:cNvPr>
          <p:cNvSpPr txBox="1"/>
          <p:nvPr/>
        </p:nvSpPr>
        <p:spPr>
          <a:xfrm>
            <a:off x="2929816" y="155484"/>
            <a:ext cx="4229878" cy="584775"/>
          </a:xfrm>
          <a:prstGeom prst="rect">
            <a:avLst/>
          </a:prstGeom>
          <a:noFill/>
        </p:spPr>
        <p:txBody>
          <a:bodyPr wrap="square" rtlCol="0">
            <a:spAutoFit/>
          </a:bodyPr>
          <a:lstStyle/>
          <a:p>
            <a:r>
              <a:rPr lang="en-US" sz="3200" b="1" dirty="0">
                <a:solidFill>
                  <a:schemeClr val="accent6">
                    <a:lumMod val="50000"/>
                  </a:schemeClr>
                </a:solidFill>
              </a:rPr>
              <a:t>ICBM 2024 </a:t>
            </a:r>
          </a:p>
        </p:txBody>
      </p:sp>
      <p:sp>
        <p:nvSpPr>
          <p:cNvPr id="10" name="Rectangle 9">
            <a:extLst>
              <a:ext uri="{FF2B5EF4-FFF2-40B4-BE49-F238E27FC236}">
                <a16:creationId xmlns:a16="http://schemas.microsoft.com/office/drawing/2014/main" id="{AD251A12-3FC7-4ADC-F41F-878A8B1B2ADE}"/>
              </a:ext>
            </a:extLst>
          </p:cNvPr>
          <p:cNvSpPr/>
          <p:nvPr/>
        </p:nvSpPr>
        <p:spPr>
          <a:xfrm>
            <a:off x="0" y="6559420"/>
            <a:ext cx="12192000" cy="298580"/>
          </a:xfrm>
          <a:prstGeom prst="rect">
            <a:avLst/>
          </a:prstGeom>
          <a:solidFill>
            <a:srgbClr val="2EE3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BBAA52A0-0488-DBF1-AD7E-68E29D879BCD}"/>
              </a:ext>
            </a:extLst>
          </p:cNvPr>
          <p:cNvSpPr>
            <a:spLocks noGrp="1"/>
          </p:cNvSpPr>
          <p:nvPr>
            <p:ph type="title"/>
          </p:nvPr>
        </p:nvSpPr>
        <p:spPr>
          <a:xfrm>
            <a:off x="166396" y="1097878"/>
            <a:ext cx="10515600" cy="495487"/>
          </a:xfrm>
        </p:spPr>
        <p:txBody>
          <a:bodyPr>
            <a:normAutofit fontScale="90000"/>
          </a:bodyPr>
          <a:lstStyle/>
          <a:p>
            <a:pPr marL="742950" indent="-742950">
              <a:buFont typeface="+mj-lt"/>
              <a:buAutoNum type="arabicPeriod" startAt="3"/>
            </a:pPr>
            <a:r>
              <a:rPr lang="en-US" sz="3600" b="1" dirty="0">
                <a:latin typeface="+mn-lt"/>
              </a:rPr>
              <a:t>Methodology</a:t>
            </a:r>
            <a:endParaRPr lang="en-US" sz="3600" dirty="0"/>
          </a:p>
        </p:txBody>
      </p:sp>
      <p:graphicFrame>
        <p:nvGraphicFramePr>
          <p:cNvPr id="14" name="Content Placeholder 3">
            <a:extLst>
              <a:ext uri="{FF2B5EF4-FFF2-40B4-BE49-F238E27FC236}">
                <a16:creationId xmlns:a16="http://schemas.microsoft.com/office/drawing/2014/main" id="{D31168E6-7E89-1F1D-465B-CD0EFB4A1E99}"/>
              </a:ext>
            </a:extLst>
          </p:cNvPr>
          <p:cNvGraphicFramePr>
            <a:graphicFrameLocks noGrp="1"/>
          </p:cNvGraphicFramePr>
          <p:nvPr>
            <p:ph idx="1"/>
            <p:extLst>
              <p:ext uri="{D42A27DB-BD31-4B8C-83A1-F6EECF244321}">
                <p14:modId xmlns:p14="http://schemas.microsoft.com/office/powerpoint/2010/main" val="767411926"/>
              </p:ext>
            </p:extLst>
          </p:nvPr>
        </p:nvGraphicFramePr>
        <p:xfrm>
          <a:off x="1026552" y="1730187"/>
          <a:ext cx="9964910" cy="4487821"/>
        </p:xfrm>
        <a:graphic>
          <a:graphicData uri="http://schemas.openxmlformats.org/drawingml/2006/table">
            <a:tbl>
              <a:tblPr firstRow="1" bandRow="1"/>
              <a:tblGrid>
                <a:gridCol w="3472464">
                  <a:extLst>
                    <a:ext uri="{9D8B030D-6E8A-4147-A177-3AD203B41FA5}">
                      <a16:colId xmlns:a16="http://schemas.microsoft.com/office/drawing/2014/main" val="20000"/>
                    </a:ext>
                  </a:extLst>
                </a:gridCol>
                <a:gridCol w="6492446">
                  <a:extLst>
                    <a:ext uri="{9D8B030D-6E8A-4147-A177-3AD203B41FA5}">
                      <a16:colId xmlns:a16="http://schemas.microsoft.com/office/drawing/2014/main" val="20001"/>
                    </a:ext>
                  </a:extLst>
                </a:gridCol>
              </a:tblGrid>
              <a:tr h="415845">
                <a:tc>
                  <a:txBody>
                    <a:bodyPr/>
                    <a:lstStyle/>
                    <a:p>
                      <a:r>
                        <a:rPr lang="en-US" sz="1800" b="1" dirty="0">
                          <a:latin typeface="+mn-lt"/>
                        </a:rPr>
                        <a:t>Research philosophy</a:t>
                      </a:r>
                      <a:endParaRPr lang="en-GB" sz="1800" b="1" dirty="0">
                        <a:latin typeface="+mn-lt"/>
                      </a:endParaRPr>
                    </a:p>
                  </a:txBody>
                  <a:tcPr marL="91426" marR="91426"/>
                </a:tc>
                <a:tc>
                  <a:txBody>
                    <a:bodyPr/>
                    <a:lstStyle/>
                    <a:p>
                      <a:r>
                        <a:rPr lang="en-US" sz="1800" b="0" dirty="0">
                          <a:latin typeface="+mn-lt"/>
                        </a:rPr>
                        <a:t>Pragmatism</a:t>
                      </a:r>
                      <a:r>
                        <a:rPr lang="en-US" sz="1800" b="0" baseline="0" dirty="0">
                          <a:latin typeface="+mn-lt"/>
                        </a:rPr>
                        <a:t> </a:t>
                      </a:r>
                      <a:endParaRPr lang="en-GB" sz="1800" b="0" dirty="0">
                        <a:latin typeface="+mn-lt"/>
                      </a:endParaRPr>
                    </a:p>
                  </a:txBody>
                  <a:tcPr marL="91426" marR="91426"/>
                </a:tc>
                <a:extLst>
                  <a:ext uri="{0D108BD9-81ED-4DB2-BD59-A6C34878D82A}">
                    <a16:rowId xmlns:a16="http://schemas.microsoft.com/office/drawing/2014/main" val="10000"/>
                  </a:ext>
                </a:extLst>
              </a:tr>
              <a:tr h="487526">
                <a:tc>
                  <a:txBody>
                    <a:bodyPr/>
                    <a:lstStyle/>
                    <a:p>
                      <a:r>
                        <a:rPr lang="en-US" sz="1800" b="1" dirty="0">
                          <a:latin typeface="+mn-lt"/>
                        </a:rPr>
                        <a:t>Methodological approach </a:t>
                      </a:r>
                      <a:endParaRPr lang="en-GB" sz="1800" b="1" dirty="0">
                        <a:latin typeface="+mn-lt"/>
                      </a:endParaRPr>
                    </a:p>
                  </a:txBody>
                  <a:tcPr marL="91426" marR="91426"/>
                </a:tc>
                <a:tc>
                  <a:txBody>
                    <a:bodyPr/>
                    <a:lstStyle/>
                    <a:p>
                      <a:r>
                        <a:rPr lang="en-US" sz="1800" b="0" dirty="0">
                          <a:latin typeface="+mn-lt"/>
                        </a:rPr>
                        <a:t>Quantitative</a:t>
                      </a:r>
                      <a:endParaRPr lang="en-GB" sz="1800" b="0" dirty="0">
                        <a:latin typeface="+mn-lt"/>
                      </a:endParaRPr>
                    </a:p>
                  </a:txBody>
                  <a:tcPr marL="91426" marR="91426"/>
                </a:tc>
                <a:extLst>
                  <a:ext uri="{0D108BD9-81ED-4DB2-BD59-A6C34878D82A}">
                    <a16:rowId xmlns:a16="http://schemas.microsoft.com/office/drawing/2014/main" val="10001"/>
                  </a:ext>
                </a:extLst>
              </a:tr>
              <a:tr h="487526">
                <a:tc>
                  <a:txBody>
                    <a:bodyPr/>
                    <a:lstStyle/>
                    <a:p>
                      <a:r>
                        <a:rPr lang="en-US" sz="1800" b="1" dirty="0">
                          <a:latin typeface="+mn-lt"/>
                        </a:rPr>
                        <a:t>Research approach </a:t>
                      </a:r>
                      <a:endParaRPr lang="en-GB" sz="1800" b="1" dirty="0">
                        <a:latin typeface="+mn-lt"/>
                      </a:endParaRPr>
                    </a:p>
                  </a:txBody>
                  <a:tcPr marL="91426" marR="91426"/>
                </a:tc>
                <a:tc>
                  <a:txBody>
                    <a:bodyPr/>
                    <a:lstStyle/>
                    <a:p>
                      <a:r>
                        <a:rPr lang="en-US" sz="1800" b="0" dirty="0">
                          <a:latin typeface="+mn-lt"/>
                        </a:rPr>
                        <a:t>Deductive </a:t>
                      </a:r>
                      <a:endParaRPr lang="en-GB" sz="1800" b="0" dirty="0">
                        <a:latin typeface="+mn-lt"/>
                      </a:endParaRPr>
                    </a:p>
                  </a:txBody>
                  <a:tcPr marL="91426" marR="91426"/>
                </a:tc>
                <a:extLst>
                  <a:ext uri="{0D108BD9-81ED-4DB2-BD59-A6C34878D82A}">
                    <a16:rowId xmlns:a16="http://schemas.microsoft.com/office/drawing/2014/main" val="10002"/>
                  </a:ext>
                </a:extLst>
              </a:tr>
              <a:tr h="487526">
                <a:tc>
                  <a:txBody>
                    <a:bodyPr/>
                    <a:lstStyle/>
                    <a:p>
                      <a:r>
                        <a:rPr lang="en-US" sz="1800" b="1" dirty="0">
                          <a:latin typeface="+mn-lt"/>
                        </a:rPr>
                        <a:t>Purpose of the study </a:t>
                      </a:r>
                      <a:endParaRPr lang="en-GB" sz="1800" b="1" dirty="0">
                        <a:latin typeface="+mn-lt"/>
                      </a:endParaRPr>
                    </a:p>
                  </a:txBody>
                  <a:tcPr marL="91426" marR="91426"/>
                </a:tc>
                <a:tc>
                  <a:txBody>
                    <a:bodyPr/>
                    <a:lstStyle/>
                    <a:p>
                      <a:r>
                        <a:rPr lang="en-US" sz="1800" b="0" dirty="0">
                          <a:latin typeface="+mn-lt"/>
                        </a:rPr>
                        <a:t>Explanatory </a:t>
                      </a:r>
                      <a:endParaRPr lang="en-GB" sz="1800" b="0" dirty="0">
                        <a:latin typeface="+mn-lt"/>
                      </a:endParaRPr>
                    </a:p>
                  </a:txBody>
                  <a:tcPr marL="91426" marR="91426"/>
                </a:tc>
                <a:extLst>
                  <a:ext uri="{0D108BD9-81ED-4DB2-BD59-A6C34878D82A}">
                    <a16:rowId xmlns:a16="http://schemas.microsoft.com/office/drawing/2014/main" val="10003"/>
                  </a:ext>
                </a:extLst>
              </a:tr>
              <a:tr h="487526">
                <a:tc>
                  <a:txBody>
                    <a:bodyPr/>
                    <a:lstStyle/>
                    <a:p>
                      <a:r>
                        <a:rPr lang="en-US" sz="1800" b="1" dirty="0">
                          <a:latin typeface="+mn-lt"/>
                        </a:rPr>
                        <a:t>Research strategy</a:t>
                      </a:r>
                      <a:endParaRPr lang="en-GB" sz="1800" b="1" dirty="0">
                        <a:latin typeface="+mn-lt"/>
                      </a:endParaRPr>
                    </a:p>
                  </a:txBody>
                  <a:tcPr marL="91426" marR="91426"/>
                </a:tc>
                <a:tc>
                  <a:txBody>
                    <a:bodyPr/>
                    <a:lstStyle/>
                    <a:p>
                      <a:r>
                        <a:rPr lang="en-US" sz="1800" b="0" dirty="0">
                          <a:latin typeface="+mn-lt"/>
                        </a:rPr>
                        <a:t>Lab experiment</a:t>
                      </a:r>
                      <a:endParaRPr lang="en-GB" sz="1800" b="0" dirty="0">
                        <a:latin typeface="+mn-lt"/>
                      </a:endParaRPr>
                    </a:p>
                  </a:txBody>
                  <a:tcPr marL="91426" marR="91426"/>
                </a:tc>
                <a:extLst>
                  <a:ext uri="{0D108BD9-81ED-4DB2-BD59-A6C34878D82A}">
                    <a16:rowId xmlns:a16="http://schemas.microsoft.com/office/drawing/2014/main" val="10004"/>
                  </a:ext>
                </a:extLst>
              </a:tr>
              <a:tr h="329807">
                <a:tc>
                  <a:txBody>
                    <a:bodyPr/>
                    <a:lstStyle/>
                    <a:p>
                      <a:r>
                        <a:rPr lang="en-US" sz="1800" b="1" dirty="0">
                          <a:latin typeface="+mn-lt"/>
                        </a:rPr>
                        <a:t>Data source</a:t>
                      </a:r>
                      <a:endParaRPr lang="en-GB" sz="1800" b="1" dirty="0">
                        <a:latin typeface="+mn-lt"/>
                      </a:endParaRPr>
                    </a:p>
                  </a:txBody>
                  <a:tcPr marL="91426" marR="91426"/>
                </a:tc>
                <a:tc>
                  <a:txBody>
                    <a:bodyPr/>
                    <a:lstStyle/>
                    <a:p>
                      <a:r>
                        <a:rPr lang="en-US" sz="1800" b="0" dirty="0">
                          <a:latin typeface="+mn-lt"/>
                        </a:rPr>
                        <a:t>Primary data </a:t>
                      </a:r>
                      <a:endParaRPr lang="en-GB" sz="1800" b="0" dirty="0">
                        <a:latin typeface="+mn-lt"/>
                      </a:endParaRPr>
                    </a:p>
                  </a:txBody>
                  <a:tcPr marL="91426" marR="91426"/>
                </a:tc>
                <a:extLst>
                  <a:ext uri="{0D108BD9-81ED-4DB2-BD59-A6C34878D82A}">
                    <a16:rowId xmlns:a16="http://schemas.microsoft.com/office/drawing/2014/main" val="10005"/>
                  </a:ext>
                </a:extLst>
              </a:tr>
              <a:tr h="487526">
                <a:tc>
                  <a:txBody>
                    <a:bodyPr/>
                    <a:lstStyle/>
                    <a:p>
                      <a:r>
                        <a:rPr lang="en-US" sz="1800" b="1" dirty="0">
                          <a:latin typeface="+mn-lt"/>
                        </a:rPr>
                        <a:t>Data collection method</a:t>
                      </a:r>
                      <a:r>
                        <a:rPr lang="en-US" sz="1800" b="1" baseline="0" dirty="0">
                          <a:latin typeface="+mn-lt"/>
                        </a:rPr>
                        <a:t> </a:t>
                      </a:r>
                      <a:endParaRPr lang="en-GB" sz="1800" b="1" dirty="0">
                        <a:latin typeface="+mn-lt"/>
                      </a:endParaRPr>
                    </a:p>
                  </a:txBody>
                  <a:tcPr marL="91426" marR="91426"/>
                </a:tc>
                <a:tc>
                  <a:txBody>
                    <a:bodyPr/>
                    <a:lstStyle/>
                    <a:p>
                      <a:r>
                        <a:rPr lang="en-US" sz="1800" b="0" dirty="0">
                          <a:latin typeface="+mn-lt"/>
                        </a:rPr>
                        <a:t>Pre-designed app from o-tree/other development platforms</a:t>
                      </a:r>
                      <a:endParaRPr lang="en-GB" sz="1800" b="0" dirty="0">
                        <a:latin typeface="+mn-lt"/>
                      </a:endParaRPr>
                    </a:p>
                  </a:txBody>
                  <a:tcPr marL="91426" marR="91426"/>
                </a:tc>
                <a:extLst>
                  <a:ext uri="{0D108BD9-81ED-4DB2-BD59-A6C34878D82A}">
                    <a16:rowId xmlns:a16="http://schemas.microsoft.com/office/drawing/2014/main" val="10006"/>
                  </a:ext>
                </a:extLst>
              </a:tr>
              <a:tr h="329807">
                <a:tc>
                  <a:txBody>
                    <a:bodyPr/>
                    <a:lstStyle/>
                    <a:p>
                      <a:r>
                        <a:rPr lang="en-US" sz="1800" b="1" dirty="0">
                          <a:latin typeface="+mn-lt"/>
                        </a:rPr>
                        <a:t>Time horizon </a:t>
                      </a:r>
                      <a:endParaRPr lang="en-GB" sz="1800" b="1" dirty="0">
                        <a:latin typeface="+mn-lt"/>
                      </a:endParaRPr>
                    </a:p>
                  </a:txBody>
                  <a:tcPr marL="91426" marR="91426"/>
                </a:tc>
                <a:tc>
                  <a:txBody>
                    <a:bodyPr/>
                    <a:lstStyle/>
                    <a:p>
                      <a:r>
                        <a:rPr lang="en-US" sz="1800" b="0" dirty="0">
                          <a:latin typeface="+mn-lt"/>
                        </a:rPr>
                        <a:t>Cross sectional</a:t>
                      </a:r>
                      <a:r>
                        <a:rPr lang="en-US" sz="1800" b="0" baseline="0" dirty="0">
                          <a:latin typeface="+mn-lt"/>
                        </a:rPr>
                        <a:t> </a:t>
                      </a:r>
                      <a:endParaRPr lang="en-GB" sz="1800" b="0" dirty="0">
                        <a:latin typeface="+mn-lt"/>
                      </a:endParaRPr>
                    </a:p>
                  </a:txBody>
                  <a:tcPr marL="91426" marR="91426"/>
                </a:tc>
                <a:extLst>
                  <a:ext uri="{0D108BD9-81ED-4DB2-BD59-A6C34878D82A}">
                    <a16:rowId xmlns:a16="http://schemas.microsoft.com/office/drawing/2014/main" val="10007"/>
                  </a:ext>
                </a:extLst>
              </a:tr>
              <a:tr h="415300">
                <a:tc>
                  <a:txBody>
                    <a:bodyPr/>
                    <a:lstStyle/>
                    <a:p>
                      <a:r>
                        <a:rPr lang="en-US" sz="1800" b="1" dirty="0">
                          <a:latin typeface="+mn-lt"/>
                        </a:rPr>
                        <a:t>Unit of analysis </a:t>
                      </a:r>
                      <a:endParaRPr lang="en-GB" sz="1800" b="1" dirty="0">
                        <a:latin typeface="+mn-lt"/>
                      </a:endParaRPr>
                    </a:p>
                  </a:txBody>
                  <a:tcPr marL="91426" marR="91426"/>
                </a:tc>
                <a:tc>
                  <a:txBody>
                    <a:bodyPr/>
                    <a:lstStyle/>
                    <a:p>
                      <a:r>
                        <a:rPr lang="en-US" sz="1800" b="0" dirty="0">
                          <a:latin typeface="+mn-lt"/>
                        </a:rPr>
                        <a:t>Undergraduate who disclosed as nascent social workers</a:t>
                      </a:r>
                      <a:endParaRPr lang="en-GB" sz="1800" b="0" dirty="0">
                        <a:latin typeface="+mn-lt"/>
                      </a:endParaRPr>
                    </a:p>
                  </a:txBody>
                  <a:tcPr marL="91426" marR="91426"/>
                </a:tc>
                <a:extLst>
                  <a:ext uri="{0D108BD9-81ED-4DB2-BD59-A6C34878D82A}">
                    <a16:rowId xmlns:a16="http://schemas.microsoft.com/office/drawing/2014/main" val="10008"/>
                  </a:ext>
                </a:extLst>
              </a:tr>
              <a:tr h="487526">
                <a:tc>
                  <a:txBody>
                    <a:bodyPr/>
                    <a:lstStyle/>
                    <a:p>
                      <a:r>
                        <a:rPr lang="en-GB" sz="1800" b="1" dirty="0">
                          <a:latin typeface="+mn-lt"/>
                        </a:rPr>
                        <a:t>Sampling technique</a:t>
                      </a:r>
                    </a:p>
                  </a:txBody>
                  <a:tcPr marL="91426" marR="91426"/>
                </a:tc>
                <a:tc>
                  <a:txBody>
                    <a:bodyPr/>
                    <a:lstStyle/>
                    <a:p>
                      <a:r>
                        <a:rPr lang="en-GB" sz="1800" b="0" dirty="0">
                          <a:latin typeface="+mn-lt"/>
                        </a:rPr>
                        <a:t>Random sampling: systematic sampling</a:t>
                      </a:r>
                    </a:p>
                  </a:txBody>
                  <a:tcPr marL="91426" marR="91426"/>
                </a:tc>
                <a:extLst>
                  <a:ext uri="{0D108BD9-81ED-4DB2-BD59-A6C34878D82A}">
                    <a16:rowId xmlns:a16="http://schemas.microsoft.com/office/drawing/2014/main" val="1103291939"/>
                  </a:ext>
                </a:extLst>
              </a:tr>
            </a:tbl>
          </a:graphicData>
        </a:graphic>
      </p:graphicFrame>
    </p:spTree>
    <p:extLst>
      <p:ext uri="{BB962C8B-B14F-4D97-AF65-F5344CB8AC3E}">
        <p14:creationId xmlns:p14="http://schemas.microsoft.com/office/powerpoint/2010/main" val="376424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3010</TotalTime>
  <Words>2021</Words>
  <Application>Microsoft Office PowerPoint</Application>
  <PresentationFormat>Widescreen</PresentationFormat>
  <Paragraphs>288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Times</vt:lpstr>
      <vt:lpstr>Times New Roman</vt:lpstr>
      <vt:lpstr>Wingdings</vt:lpstr>
      <vt:lpstr>Office Theme</vt:lpstr>
      <vt:lpstr> Does the Mission Drift Matters for Pro social motivation &amp; Effort of Nascent Social Workers In Non-Governmental Organization-A Real Experiment</vt:lpstr>
      <vt:lpstr>Content</vt:lpstr>
      <vt:lpstr>Introduction</vt:lpstr>
      <vt:lpstr>Introduction</vt:lpstr>
      <vt:lpstr>Introduction</vt:lpstr>
      <vt:lpstr>Introduction</vt:lpstr>
      <vt:lpstr>Synopsis of Literature Review</vt:lpstr>
      <vt:lpstr>Synopsis of Literature Review</vt:lpstr>
      <vt:lpstr>Methodology</vt:lpstr>
      <vt:lpstr>Methodology</vt:lpstr>
      <vt:lpstr>Methodology</vt:lpstr>
      <vt:lpstr>Methodology</vt:lpstr>
      <vt:lpstr>Methodology</vt:lpstr>
      <vt:lpstr>PowerPoint Presentation</vt:lpstr>
      <vt:lpstr> Result &amp; Discussions</vt:lpstr>
      <vt:lpstr> Result &amp; Discussions</vt:lpstr>
      <vt:lpstr> Result &amp; Discussions</vt:lpstr>
      <vt:lpstr> Result &amp; Discussions</vt:lpstr>
      <vt:lpstr> Result &amp; Discussions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Mission Drift Matters For Pro social motivation &amp; Effort of Nascent Social Workers In Non-Government Organization –Real Experiment</dc:title>
  <dc:creator>hasini ransha</dc:creator>
  <cp:lastModifiedBy>Mithursan Asokkumar</cp:lastModifiedBy>
  <cp:revision>48</cp:revision>
  <dcterms:created xsi:type="dcterms:W3CDTF">2023-07-25T10:07:14Z</dcterms:created>
  <dcterms:modified xsi:type="dcterms:W3CDTF">2024-02-29T08:15:56Z</dcterms:modified>
</cp:coreProperties>
</file>