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11" r:id="rId2"/>
    <p:sldId id="312" r:id="rId3"/>
    <p:sldId id="313" r:id="rId4"/>
    <p:sldId id="314" r:id="rId5"/>
    <p:sldId id="316" r:id="rId6"/>
    <p:sldId id="317" r:id="rId7"/>
    <p:sldId id="319" r:id="rId8"/>
    <p:sldId id="318" r:id="rId9"/>
    <p:sldId id="315" r:id="rId10"/>
    <p:sldId id="320" r:id="rId11"/>
    <p:sldId id="322" r:id="rId12"/>
    <p:sldId id="323" r:id="rId13"/>
    <p:sldId id="321" r:id="rId14"/>
    <p:sldId id="326" r:id="rId15"/>
    <p:sldId id="325" r:id="rId16"/>
    <p:sldId id="327" r:id="rId17"/>
    <p:sldId id="329" r:id="rId18"/>
    <p:sldId id="324" r:id="rId19"/>
    <p:sldId id="32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guide id="3" pos="384" userDrawn="1">
          <p15:clr>
            <a:srgbClr val="A4A3A4"/>
          </p15:clr>
        </p15:guide>
        <p15:guide id="4" pos="672" userDrawn="1">
          <p15:clr>
            <a:srgbClr val="A4A3A4"/>
          </p15:clr>
        </p15:guide>
        <p15:guide id="5" pos="7296" userDrawn="1">
          <p15:clr>
            <a:srgbClr val="A4A3A4"/>
          </p15:clr>
        </p15:guide>
        <p15:guide id="6" pos="5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17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58F0F6-C633-4045-8A35-BDC6EEB7BD24}" v="577" dt="2022-10-20T15:51:16.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2" autoAdjust="0"/>
    <p:restoredTop sz="94660"/>
  </p:normalViewPr>
  <p:slideViewPr>
    <p:cSldViewPr snapToGrid="0">
      <p:cViewPr varScale="1">
        <p:scale>
          <a:sx n="74" d="100"/>
          <a:sy n="74" d="100"/>
        </p:scale>
        <p:origin x="826" y="48"/>
      </p:cViewPr>
      <p:guideLst>
        <p:guide orient="horz" pos="2160"/>
        <p:guide pos="3864"/>
        <p:guide pos="384"/>
        <p:guide pos="672"/>
        <p:guide pos="7296"/>
        <p:guide pos="5568"/>
      </p:guideLst>
    </p:cSldViewPr>
  </p:slid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8F036B-9806-42FE-9E8C-06EE1FAE7314}"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en-US"/>
        </a:p>
      </dgm:t>
    </dgm:pt>
    <dgm:pt modelId="{9EEF6755-91A8-4787-8557-60581E62C1C0}">
      <dgm:prSet custT="1"/>
      <dgm:spPr/>
      <dgm:t>
        <a:bodyPr/>
        <a:lstStyle/>
        <a:p>
          <a:pPr algn="ctr"/>
          <a:r>
            <a:rPr lang="en-US" sz="2100" dirty="0">
              <a:latin typeface="+mn-lt"/>
            </a:rPr>
            <a:t>The expectational IS and LM model to strengthen the monetary policy </a:t>
          </a:r>
        </a:p>
      </dgm:t>
    </dgm:pt>
    <dgm:pt modelId="{7FECE391-D606-4B83-8569-54921CBA70A2}" type="parTrans" cxnId="{4B6DAAB8-E0A6-4557-91DB-C8180B231419}">
      <dgm:prSet/>
      <dgm:spPr/>
      <dgm:t>
        <a:bodyPr/>
        <a:lstStyle/>
        <a:p>
          <a:pPr algn="ctr"/>
          <a:endParaRPr lang="en-US"/>
        </a:p>
      </dgm:t>
    </dgm:pt>
    <dgm:pt modelId="{91D77A7A-511D-4E75-A489-021F13E6C162}" type="sibTrans" cxnId="{4B6DAAB8-E0A6-4557-91DB-C8180B231419}">
      <dgm:prSet/>
      <dgm:spPr/>
      <dgm:t>
        <a:bodyPr/>
        <a:lstStyle/>
        <a:p>
          <a:pPr algn="ctr"/>
          <a:endParaRPr lang="en-US"/>
        </a:p>
      </dgm:t>
    </dgm:pt>
    <dgm:pt modelId="{F9E292B6-00E5-443D-AEED-3EDAB00D07EC}">
      <dgm:prSet custT="1"/>
      <dgm:spPr/>
      <dgm:t>
        <a:bodyPr/>
        <a:lstStyle/>
        <a:p>
          <a:pPr algn="ctr"/>
          <a:r>
            <a:rPr lang="en-US" sz="2100" dirty="0"/>
            <a:t>Neo-classical economic models towards productivity improvement			</a:t>
          </a:r>
        </a:p>
      </dgm:t>
    </dgm:pt>
    <dgm:pt modelId="{612CA1A4-6948-4C61-9641-AC7F7BBAAC9B}" type="parTrans" cxnId="{55E96DE0-B876-4792-B3E3-26EB04677173}">
      <dgm:prSet/>
      <dgm:spPr/>
      <dgm:t>
        <a:bodyPr/>
        <a:lstStyle/>
        <a:p>
          <a:pPr algn="ctr"/>
          <a:endParaRPr lang="en-US"/>
        </a:p>
      </dgm:t>
    </dgm:pt>
    <dgm:pt modelId="{A8C19A8D-3ECC-4C89-ABBC-7034167E779A}" type="sibTrans" cxnId="{55E96DE0-B876-4792-B3E3-26EB04677173}">
      <dgm:prSet/>
      <dgm:spPr/>
      <dgm:t>
        <a:bodyPr/>
        <a:lstStyle/>
        <a:p>
          <a:pPr algn="ctr"/>
          <a:endParaRPr lang="en-US"/>
        </a:p>
      </dgm:t>
    </dgm:pt>
    <dgm:pt modelId="{AB06FC70-43EE-423D-B349-576DFA77BCAF}">
      <dgm:prSet custT="1"/>
      <dgm:spPr/>
      <dgm:t>
        <a:bodyPr/>
        <a:lstStyle/>
        <a:p>
          <a:pPr algn="ctr"/>
          <a:r>
            <a:rPr lang="en-GB" sz="2100" dirty="0"/>
            <a:t>Successful sustainable policy Implementation</a:t>
          </a:r>
          <a:endParaRPr lang="en-US" sz="2100" dirty="0"/>
        </a:p>
      </dgm:t>
    </dgm:pt>
    <dgm:pt modelId="{1EF4CFCD-E0C1-4611-ACC3-70AC31893D6A}" type="parTrans" cxnId="{18636C89-8CDF-4D46-AA55-53004710508A}">
      <dgm:prSet/>
      <dgm:spPr/>
      <dgm:t>
        <a:bodyPr/>
        <a:lstStyle/>
        <a:p>
          <a:pPr algn="ctr"/>
          <a:endParaRPr lang="en-US"/>
        </a:p>
      </dgm:t>
    </dgm:pt>
    <dgm:pt modelId="{8FAD4101-B3BD-4FAD-A6CC-4947498600ED}" type="sibTrans" cxnId="{18636C89-8CDF-4D46-AA55-53004710508A}">
      <dgm:prSet/>
      <dgm:spPr/>
      <dgm:t>
        <a:bodyPr/>
        <a:lstStyle/>
        <a:p>
          <a:pPr algn="ctr"/>
          <a:endParaRPr lang="en-US"/>
        </a:p>
      </dgm:t>
    </dgm:pt>
    <dgm:pt modelId="{4970E3A8-88DB-42F1-8625-B809D90C274F}">
      <dgm:prSet custT="1"/>
      <dgm:spPr/>
      <dgm:t>
        <a:bodyPr/>
        <a:lstStyle/>
        <a:p>
          <a:pPr algn="ctr"/>
          <a:r>
            <a:rPr lang="en-US" sz="2100" dirty="0"/>
            <a:t> </a:t>
          </a:r>
          <a:r>
            <a:rPr lang="en-GB" sz="2100" dirty="0"/>
            <a:t>Flexible Inflation Targeting (FIT)</a:t>
          </a:r>
          <a:endParaRPr lang="en-US" sz="2100" dirty="0"/>
        </a:p>
      </dgm:t>
    </dgm:pt>
    <dgm:pt modelId="{BC4C5A81-1E37-4345-A7F7-97A547195F3F}" type="parTrans" cxnId="{40AC987A-1BE8-4C82-A4D5-4E8F68D6A66A}">
      <dgm:prSet/>
      <dgm:spPr/>
      <dgm:t>
        <a:bodyPr/>
        <a:lstStyle/>
        <a:p>
          <a:pPr algn="ctr"/>
          <a:endParaRPr lang="en-US"/>
        </a:p>
      </dgm:t>
    </dgm:pt>
    <dgm:pt modelId="{1E7EAE53-97D4-4129-A534-2C6F75A651C5}" type="sibTrans" cxnId="{40AC987A-1BE8-4C82-A4D5-4E8F68D6A66A}">
      <dgm:prSet/>
      <dgm:spPr/>
      <dgm:t>
        <a:bodyPr/>
        <a:lstStyle/>
        <a:p>
          <a:pPr algn="ctr"/>
          <a:endParaRPr lang="en-US"/>
        </a:p>
      </dgm:t>
    </dgm:pt>
    <dgm:pt modelId="{58595730-6FE5-4CF1-A6A8-D723DA26D67A}" type="pres">
      <dgm:prSet presAssocID="{A38F036B-9806-42FE-9E8C-06EE1FAE7314}" presName="outerComposite" presStyleCnt="0">
        <dgm:presLayoutVars>
          <dgm:chMax val="5"/>
          <dgm:dir/>
          <dgm:resizeHandles val="exact"/>
        </dgm:presLayoutVars>
      </dgm:prSet>
      <dgm:spPr/>
    </dgm:pt>
    <dgm:pt modelId="{AC2E3543-BA83-4CE7-9665-F8740B044BA4}" type="pres">
      <dgm:prSet presAssocID="{A38F036B-9806-42FE-9E8C-06EE1FAE7314}" presName="dummyMaxCanvas" presStyleCnt="0">
        <dgm:presLayoutVars/>
      </dgm:prSet>
      <dgm:spPr/>
    </dgm:pt>
    <dgm:pt modelId="{ABD82255-0B35-4E29-92ED-90CAC02FF2AE}" type="pres">
      <dgm:prSet presAssocID="{A38F036B-9806-42FE-9E8C-06EE1FAE7314}" presName="FourNodes_1" presStyleLbl="node1" presStyleIdx="0" presStyleCnt="4">
        <dgm:presLayoutVars>
          <dgm:bulletEnabled val="1"/>
        </dgm:presLayoutVars>
      </dgm:prSet>
      <dgm:spPr/>
    </dgm:pt>
    <dgm:pt modelId="{8FD9823E-7D2A-41EB-B717-C3626976791A}" type="pres">
      <dgm:prSet presAssocID="{A38F036B-9806-42FE-9E8C-06EE1FAE7314}" presName="FourNodes_2" presStyleLbl="node1" presStyleIdx="1" presStyleCnt="4">
        <dgm:presLayoutVars>
          <dgm:bulletEnabled val="1"/>
        </dgm:presLayoutVars>
      </dgm:prSet>
      <dgm:spPr/>
    </dgm:pt>
    <dgm:pt modelId="{F7B3FFD5-34AC-47CE-A2B7-661458A6756E}" type="pres">
      <dgm:prSet presAssocID="{A38F036B-9806-42FE-9E8C-06EE1FAE7314}" presName="FourNodes_3" presStyleLbl="node1" presStyleIdx="2" presStyleCnt="4">
        <dgm:presLayoutVars>
          <dgm:bulletEnabled val="1"/>
        </dgm:presLayoutVars>
      </dgm:prSet>
      <dgm:spPr/>
    </dgm:pt>
    <dgm:pt modelId="{6BE1396F-4EB8-44A5-B182-2EAA4FB89DDC}" type="pres">
      <dgm:prSet presAssocID="{A38F036B-9806-42FE-9E8C-06EE1FAE7314}" presName="FourNodes_4" presStyleLbl="node1" presStyleIdx="3" presStyleCnt="4">
        <dgm:presLayoutVars>
          <dgm:bulletEnabled val="1"/>
        </dgm:presLayoutVars>
      </dgm:prSet>
      <dgm:spPr/>
    </dgm:pt>
    <dgm:pt modelId="{888D92C3-A423-479C-BC1D-390E7F433882}" type="pres">
      <dgm:prSet presAssocID="{A38F036B-9806-42FE-9E8C-06EE1FAE7314}" presName="FourConn_1-2" presStyleLbl="fgAccFollowNode1" presStyleIdx="0" presStyleCnt="3">
        <dgm:presLayoutVars>
          <dgm:bulletEnabled val="1"/>
        </dgm:presLayoutVars>
      </dgm:prSet>
      <dgm:spPr/>
    </dgm:pt>
    <dgm:pt modelId="{68CB7617-59E3-44C4-A1C1-6262326208BC}" type="pres">
      <dgm:prSet presAssocID="{A38F036B-9806-42FE-9E8C-06EE1FAE7314}" presName="FourConn_2-3" presStyleLbl="fgAccFollowNode1" presStyleIdx="1" presStyleCnt="3">
        <dgm:presLayoutVars>
          <dgm:bulletEnabled val="1"/>
        </dgm:presLayoutVars>
      </dgm:prSet>
      <dgm:spPr/>
    </dgm:pt>
    <dgm:pt modelId="{A95C7EA5-1900-4220-BAB5-FF94CCBF28C6}" type="pres">
      <dgm:prSet presAssocID="{A38F036B-9806-42FE-9E8C-06EE1FAE7314}" presName="FourConn_3-4" presStyleLbl="fgAccFollowNode1" presStyleIdx="2" presStyleCnt="3">
        <dgm:presLayoutVars>
          <dgm:bulletEnabled val="1"/>
        </dgm:presLayoutVars>
      </dgm:prSet>
      <dgm:spPr/>
    </dgm:pt>
    <dgm:pt modelId="{A944A739-A7F6-4BC7-97CD-1343555CCD75}" type="pres">
      <dgm:prSet presAssocID="{A38F036B-9806-42FE-9E8C-06EE1FAE7314}" presName="FourNodes_1_text" presStyleLbl="node1" presStyleIdx="3" presStyleCnt="4">
        <dgm:presLayoutVars>
          <dgm:bulletEnabled val="1"/>
        </dgm:presLayoutVars>
      </dgm:prSet>
      <dgm:spPr/>
    </dgm:pt>
    <dgm:pt modelId="{AAA32DB0-0B2F-4F31-849E-5937C534CFE0}" type="pres">
      <dgm:prSet presAssocID="{A38F036B-9806-42FE-9E8C-06EE1FAE7314}" presName="FourNodes_2_text" presStyleLbl="node1" presStyleIdx="3" presStyleCnt="4">
        <dgm:presLayoutVars>
          <dgm:bulletEnabled val="1"/>
        </dgm:presLayoutVars>
      </dgm:prSet>
      <dgm:spPr/>
    </dgm:pt>
    <dgm:pt modelId="{F92634B0-5C1C-4BA9-90C7-EEE2566F66CA}" type="pres">
      <dgm:prSet presAssocID="{A38F036B-9806-42FE-9E8C-06EE1FAE7314}" presName="FourNodes_3_text" presStyleLbl="node1" presStyleIdx="3" presStyleCnt="4">
        <dgm:presLayoutVars>
          <dgm:bulletEnabled val="1"/>
        </dgm:presLayoutVars>
      </dgm:prSet>
      <dgm:spPr/>
    </dgm:pt>
    <dgm:pt modelId="{E941FBD1-8A6D-43DD-9F00-D5C58B6B3E2A}" type="pres">
      <dgm:prSet presAssocID="{A38F036B-9806-42FE-9E8C-06EE1FAE7314}" presName="FourNodes_4_text" presStyleLbl="node1" presStyleIdx="3" presStyleCnt="4">
        <dgm:presLayoutVars>
          <dgm:bulletEnabled val="1"/>
        </dgm:presLayoutVars>
      </dgm:prSet>
      <dgm:spPr/>
    </dgm:pt>
  </dgm:ptLst>
  <dgm:cxnLst>
    <dgm:cxn modelId="{4A165A04-9CE4-4B2D-B9B2-84C012A18453}" type="presOf" srcId="{F9E292B6-00E5-443D-AEED-3EDAB00D07EC}" destId="{8FD9823E-7D2A-41EB-B717-C3626976791A}" srcOrd="0" destOrd="0" presId="urn:microsoft.com/office/officeart/2005/8/layout/vProcess5"/>
    <dgm:cxn modelId="{8B4F041A-C788-4F69-955F-2D3CD0DD41EE}" type="presOf" srcId="{A8C19A8D-3ECC-4C89-ABBC-7034167E779A}" destId="{68CB7617-59E3-44C4-A1C1-6262326208BC}" srcOrd="0" destOrd="0" presId="urn:microsoft.com/office/officeart/2005/8/layout/vProcess5"/>
    <dgm:cxn modelId="{0DBD452E-A1CA-4B73-A93F-F82915AA74DE}" type="presOf" srcId="{AB06FC70-43EE-423D-B349-576DFA77BCAF}" destId="{F92634B0-5C1C-4BA9-90C7-EEE2566F66CA}" srcOrd="1" destOrd="0" presId="urn:microsoft.com/office/officeart/2005/8/layout/vProcess5"/>
    <dgm:cxn modelId="{BDAB1544-0A7F-4149-8280-026623760B7C}" type="presOf" srcId="{8FAD4101-B3BD-4FAD-A6CC-4947498600ED}" destId="{A95C7EA5-1900-4220-BAB5-FF94CCBF28C6}" srcOrd="0" destOrd="0" presId="urn:microsoft.com/office/officeart/2005/8/layout/vProcess5"/>
    <dgm:cxn modelId="{FF04F947-4AE2-42FD-A899-ABB21747454A}" type="presOf" srcId="{9EEF6755-91A8-4787-8557-60581E62C1C0}" destId="{ABD82255-0B35-4E29-92ED-90CAC02FF2AE}" srcOrd="0" destOrd="0" presId="urn:microsoft.com/office/officeart/2005/8/layout/vProcess5"/>
    <dgm:cxn modelId="{A653E86B-AF58-4D43-BB00-27DB39298E8C}" type="presOf" srcId="{F9E292B6-00E5-443D-AEED-3EDAB00D07EC}" destId="{AAA32DB0-0B2F-4F31-849E-5937C534CFE0}" srcOrd="1" destOrd="0" presId="urn:microsoft.com/office/officeart/2005/8/layout/vProcess5"/>
    <dgm:cxn modelId="{BF6A1A6E-E813-4420-96D4-848314114D6A}" type="presOf" srcId="{91D77A7A-511D-4E75-A489-021F13E6C162}" destId="{888D92C3-A423-479C-BC1D-390E7F433882}" srcOrd="0" destOrd="0" presId="urn:microsoft.com/office/officeart/2005/8/layout/vProcess5"/>
    <dgm:cxn modelId="{1238D16E-B612-428B-A0A3-F27AB19F7F4E}" type="presOf" srcId="{AB06FC70-43EE-423D-B349-576DFA77BCAF}" destId="{F7B3FFD5-34AC-47CE-A2B7-661458A6756E}" srcOrd="0" destOrd="0" presId="urn:microsoft.com/office/officeart/2005/8/layout/vProcess5"/>
    <dgm:cxn modelId="{AB5C0254-7AD6-492B-8A16-72052091F3CB}" type="presOf" srcId="{4970E3A8-88DB-42F1-8625-B809D90C274F}" destId="{E941FBD1-8A6D-43DD-9F00-D5C58B6B3E2A}" srcOrd="1" destOrd="0" presId="urn:microsoft.com/office/officeart/2005/8/layout/vProcess5"/>
    <dgm:cxn modelId="{40AC987A-1BE8-4C82-A4D5-4E8F68D6A66A}" srcId="{A38F036B-9806-42FE-9E8C-06EE1FAE7314}" destId="{4970E3A8-88DB-42F1-8625-B809D90C274F}" srcOrd="3" destOrd="0" parTransId="{BC4C5A81-1E37-4345-A7F7-97A547195F3F}" sibTransId="{1E7EAE53-97D4-4129-A534-2C6F75A651C5}"/>
    <dgm:cxn modelId="{18636C89-8CDF-4D46-AA55-53004710508A}" srcId="{A38F036B-9806-42FE-9E8C-06EE1FAE7314}" destId="{AB06FC70-43EE-423D-B349-576DFA77BCAF}" srcOrd="2" destOrd="0" parTransId="{1EF4CFCD-E0C1-4611-ACC3-70AC31893D6A}" sibTransId="{8FAD4101-B3BD-4FAD-A6CC-4947498600ED}"/>
    <dgm:cxn modelId="{B5CEDD95-36E4-47A9-AA58-A03944D2EDD5}" type="presOf" srcId="{4970E3A8-88DB-42F1-8625-B809D90C274F}" destId="{6BE1396F-4EB8-44A5-B182-2EAA4FB89DDC}" srcOrd="0" destOrd="0" presId="urn:microsoft.com/office/officeart/2005/8/layout/vProcess5"/>
    <dgm:cxn modelId="{7EAB36A3-76C4-482C-9F58-3D16055BA733}" type="presOf" srcId="{9EEF6755-91A8-4787-8557-60581E62C1C0}" destId="{A944A739-A7F6-4BC7-97CD-1343555CCD75}" srcOrd="1" destOrd="0" presId="urn:microsoft.com/office/officeart/2005/8/layout/vProcess5"/>
    <dgm:cxn modelId="{38C386A8-A88B-4BDE-BE6F-25CB365D6565}" type="presOf" srcId="{A38F036B-9806-42FE-9E8C-06EE1FAE7314}" destId="{58595730-6FE5-4CF1-A6A8-D723DA26D67A}" srcOrd="0" destOrd="0" presId="urn:microsoft.com/office/officeart/2005/8/layout/vProcess5"/>
    <dgm:cxn modelId="{4B6DAAB8-E0A6-4557-91DB-C8180B231419}" srcId="{A38F036B-9806-42FE-9E8C-06EE1FAE7314}" destId="{9EEF6755-91A8-4787-8557-60581E62C1C0}" srcOrd="0" destOrd="0" parTransId="{7FECE391-D606-4B83-8569-54921CBA70A2}" sibTransId="{91D77A7A-511D-4E75-A489-021F13E6C162}"/>
    <dgm:cxn modelId="{55E96DE0-B876-4792-B3E3-26EB04677173}" srcId="{A38F036B-9806-42FE-9E8C-06EE1FAE7314}" destId="{F9E292B6-00E5-443D-AEED-3EDAB00D07EC}" srcOrd="1" destOrd="0" parTransId="{612CA1A4-6948-4C61-9641-AC7F7BBAAC9B}" sibTransId="{A8C19A8D-3ECC-4C89-ABBC-7034167E779A}"/>
    <dgm:cxn modelId="{128DCEF6-6A16-4595-8106-98A9C1B9241F}" type="presParOf" srcId="{58595730-6FE5-4CF1-A6A8-D723DA26D67A}" destId="{AC2E3543-BA83-4CE7-9665-F8740B044BA4}" srcOrd="0" destOrd="0" presId="urn:microsoft.com/office/officeart/2005/8/layout/vProcess5"/>
    <dgm:cxn modelId="{8501074E-BA79-4ACE-8E62-D559A2FBD709}" type="presParOf" srcId="{58595730-6FE5-4CF1-A6A8-D723DA26D67A}" destId="{ABD82255-0B35-4E29-92ED-90CAC02FF2AE}" srcOrd="1" destOrd="0" presId="urn:microsoft.com/office/officeart/2005/8/layout/vProcess5"/>
    <dgm:cxn modelId="{67EA0DDD-7E6A-4619-9D42-CB1E1ECA4BF1}" type="presParOf" srcId="{58595730-6FE5-4CF1-A6A8-D723DA26D67A}" destId="{8FD9823E-7D2A-41EB-B717-C3626976791A}" srcOrd="2" destOrd="0" presId="urn:microsoft.com/office/officeart/2005/8/layout/vProcess5"/>
    <dgm:cxn modelId="{E8206FA6-41DD-41D4-BEA0-90D62F121844}" type="presParOf" srcId="{58595730-6FE5-4CF1-A6A8-D723DA26D67A}" destId="{F7B3FFD5-34AC-47CE-A2B7-661458A6756E}" srcOrd="3" destOrd="0" presId="urn:microsoft.com/office/officeart/2005/8/layout/vProcess5"/>
    <dgm:cxn modelId="{0628AF12-38B4-4042-8638-F87FB374BA4B}" type="presParOf" srcId="{58595730-6FE5-4CF1-A6A8-D723DA26D67A}" destId="{6BE1396F-4EB8-44A5-B182-2EAA4FB89DDC}" srcOrd="4" destOrd="0" presId="urn:microsoft.com/office/officeart/2005/8/layout/vProcess5"/>
    <dgm:cxn modelId="{EBD886E6-6D5D-4889-8928-82374874EE8C}" type="presParOf" srcId="{58595730-6FE5-4CF1-A6A8-D723DA26D67A}" destId="{888D92C3-A423-479C-BC1D-390E7F433882}" srcOrd="5" destOrd="0" presId="urn:microsoft.com/office/officeart/2005/8/layout/vProcess5"/>
    <dgm:cxn modelId="{DCA2FC4C-8D11-4843-AA14-D05AF20B0109}" type="presParOf" srcId="{58595730-6FE5-4CF1-A6A8-D723DA26D67A}" destId="{68CB7617-59E3-44C4-A1C1-6262326208BC}" srcOrd="6" destOrd="0" presId="urn:microsoft.com/office/officeart/2005/8/layout/vProcess5"/>
    <dgm:cxn modelId="{8969F32A-826D-42E5-B142-DAA8F9C909F6}" type="presParOf" srcId="{58595730-6FE5-4CF1-A6A8-D723DA26D67A}" destId="{A95C7EA5-1900-4220-BAB5-FF94CCBF28C6}" srcOrd="7" destOrd="0" presId="urn:microsoft.com/office/officeart/2005/8/layout/vProcess5"/>
    <dgm:cxn modelId="{B0897984-3352-4D66-BCF7-F2C3C60E6CF0}" type="presParOf" srcId="{58595730-6FE5-4CF1-A6A8-D723DA26D67A}" destId="{A944A739-A7F6-4BC7-97CD-1343555CCD75}" srcOrd="8" destOrd="0" presId="urn:microsoft.com/office/officeart/2005/8/layout/vProcess5"/>
    <dgm:cxn modelId="{12A11097-9358-40EE-9F45-E9BBBF8EDA5F}" type="presParOf" srcId="{58595730-6FE5-4CF1-A6A8-D723DA26D67A}" destId="{AAA32DB0-0B2F-4F31-849E-5937C534CFE0}" srcOrd="9" destOrd="0" presId="urn:microsoft.com/office/officeart/2005/8/layout/vProcess5"/>
    <dgm:cxn modelId="{86E8528D-41F2-4BC0-B0E4-F25C92A2961B}" type="presParOf" srcId="{58595730-6FE5-4CF1-A6A8-D723DA26D67A}" destId="{F92634B0-5C1C-4BA9-90C7-EEE2566F66CA}" srcOrd="10" destOrd="0" presId="urn:microsoft.com/office/officeart/2005/8/layout/vProcess5"/>
    <dgm:cxn modelId="{25669418-2BF7-4749-BA2C-C9AB2441392F}" type="presParOf" srcId="{58595730-6FE5-4CF1-A6A8-D723DA26D67A}" destId="{E941FBD1-8A6D-43DD-9F00-D5C58B6B3E2A}"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8F036B-9806-42FE-9E8C-06EE1FAE7314}" type="doc">
      <dgm:prSet loTypeId="urn:microsoft.com/office/officeart/2005/8/layout/vProcess5" loCatId="process" qsTypeId="urn:microsoft.com/office/officeart/2005/8/quickstyle/simple3" qsCatId="simple" csTypeId="urn:microsoft.com/office/officeart/2005/8/colors/accent1_2" csCatId="accent1" phldr="1"/>
      <dgm:spPr/>
      <dgm:t>
        <a:bodyPr/>
        <a:lstStyle/>
        <a:p>
          <a:endParaRPr lang="en-US"/>
        </a:p>
      </dgm:t>
    </dgm:pt>
    <dgm:pt modelId="{9EEF6755-91A8-4787-8557-60581E62C1C0}">
      <dgm:prSet custT="1"/>
      <dgm:spPr/>
      <dgm:t>
        <a:bodyPr/>
        <a:lstStyle/>
        <a:p>
          <a:pPr algn="ctr"/>
          <a:r>
            <a:rPr lang="en-US" sz="2100" dirty="0">
              <a:solidFill>
                <a:srgbClr val="000000"/>
              </a:solidFill>
              <a:cs typeface="Times New Roman" panose="02020603050405020304" pitchFamily="18" charset="0"/>
            </a:rPr>
            <a:t>Alternative supply-side mechanisms to achieve price stability	</a:t>
          </a:r>
          <a:endParaRPr lang="en-US" sz="2100" dirty="0"/>
        </a:p>
      </dgm:t>
    </dgm:pt>
    <dgm:pt modelId="{7FECE391-D606-4B83-8569-54921CBA70A2}" type="parTrans" cxnId="{4B6DAAB8-E0A6-4557-91DB-C8180B231419}">
      <dgm:prSet/>
      <dgm:spPr/>
      <dgm:t>
        <a:bodyPr/>
        <a:lstStyle/>
        <a:p>
          <a:pPr algn="ctr"/>
          <a:endParaRPr lang="en-US"/>
        </a:p>
      </dgm:t>
    </dgm:pt>
    <dgm:pt modelId="{91D77A7A-511D-4E75-A489-021F13E6C162}" type="sibTrans" cxnId="{4B6DAAB8-E0A6-4557-91DB-C8180B231419}">
      <dgm:prSet/>
      <dgm:spPr/>
      <dgm:t>
        <a:bodyPr/>
        <a:lstStyle/>
        <a:p>
          <a:pPr algn="ctr"/>
          <a:endParaRPr lang="en-US"/>
        </a:p>
      </dgm:t>
    </dgm:pt>
    <dgm:pt modelId="{F9E292B6-00E5-443D-AEED-3EDAB00D07EC}">
      <dgm:prSet custT="1"/>
      <dgm:spPr/>
      <dgm:t>
        <a:bodyPr/>
        <a:lstStyle/>
        <a:p>
          <a:pPr algn="ctr"/>
          <a:r>
            <a:rPr lang="en-GB" sz="2100" dirty="0">
              <a:solidFill>
                <a:srgbClr val="000000"/>
              </a:solidFill>
            </a:rPr>
            <a:t>Self-sufficiency Approach</a:t>
          </a:r>
          <a:endParaRPr lang="en-US" sz="2100" dirty="0"/>
        </a:p>
      </dgm:t>
    </dgm:pt>
    <dgm:pt modelId="{612CA1A4-6948-4C61-9641-AC7F7BBAAC9B}" type="parTrans" cxnId="{55E96DE0-B876-4792-B3E3-26EB04677173}">
      <dgm:prSet/>
      <dgm:spPr/>
      <dgm:t>
        <a:bodyPr/>
        <a:lstStyle/>
        <a:p>
          <a:pPr algn="ctr"/>
          <a:endParaRPr lang="en-US"/>
        </a:p>
      </dgm:t>
    </dgm:pt>
    <dgm:pt modelId="{A8C19A8D-3ECC-4C89-ABBC-7034167E779A}" type="sibTrans" cxnId="{55E96DE0-B876-4792-B3E3-26EB04677173}">
      <dgm:prSet/>
      <dgm:spPr/>
      <dgm:t>
        <a:bodyPr/>
        <a:lstStyle/>
        <a:p>
          <a:pPr algn="ctr"/>
          <a:endParaRPr lang="en-US"/>
        </a:p>
      </dgm:t>
    </dgm:pt>
    <dgm:pt modelId="{AB06FC70-43EE-423D-B349-576DFA77BCAF}">
      <dgm:prSet custT="1"/>
      <dgm:spPr/>
      <dgm:t>
        <a:bodyPr/>
        <a:lstStyle/>
        <a:p>
          <a:pPr algn="ctr"/>
          <a:r>
            <a:rPr lang="en-US" sz="2100" dirty="0">
              <a:solidFill>
                <a:srgbClr val="000000"/>
              </a:solidFill>
              <a:cs typeface="Times New Roman" panose="02020603050405020304" pitchFamily="18" charset="0"/>
            </a:rPr>
            <a:t>Increasing usage of digital currency in circulation	</a:t>
          </a:r>
          <a:endParaRPr lang="en-US" sz="2100" dirty="0"/>
        </a:p>
      </dgm:t>
    </dgm:pt>
    <dgm:pt modelId="{1EF4CFCD-E0C1-4611-ACC3-70AC31893D6A}" type="parTrans" cxnId="{18636C89-8CDF-4D46-AA55-53004710508A}">
      <dgm:prSet/>
      <dgm:spPr/>
      <dgm:t>
        <a:bodyPr/>
        <a:lstStyle/>
        <a:p>
          <a:pPr algn="ctr"/>
          <a:endParaRPr lang="en-US"/>
        </a:p>
      </dgm:t>
    </dgm:pt>
    <dgm:pt modelId="{8FAD4101-B3BD-4FAD-A6CC-4947498600ED}" type="sibTrans" cxnId="{18636C89-8CDF-4D46-AA55-53004710508A}">
      <dgm:prSet/>
      <dgm:spPr/>
      <dgm:t>
        <a:bodyPr/>
        <a:lstStyle/>
        <a:p>
          <a:pPr algn="ctr"/>
          <a:endParaRPr lang="en-US"/>
        </a:p>
      </dgm:t>
    </dgm:pt>
    <dgm:pt modelId="{FD26D308-9322-4BA2-8B40-DC0EC1C35BA1}">
      <dgm:prSet/>
      <dgm:spPr/>
      <dgm:t>
        <a:bodyPr/>
        <a:lstStyle/>
        <a:p>
          <a:r>
            <a:rPr lang="en-US" dirty="0">
              <a:latin typeface="+mn-lt"/>
            </a:rPr>
            <a:t>The role of </a:t>
          </a:r>
          <a:r>
            <a:rPr lang="en-US" dirty="0"/>
            <a:t>economic agents in succeeding inflation targeting</a:t>
          </a:r>
        </a:p>
      </dgm:t>
    </dgm:pt>
    <dgm:pt modelId="{677EF868-1EBC-4F93-AD50-DF6247665ACD}" type="parTrans" cxnId="{DB2585AC-8D10-41BD-A2C7-5ECDF264971B}">
      <dgm:prSet/>
      <dgm:spPr/>
      <dgm:t>
        <a:bodyPr/>
        <a:lstStyle/>
        <a:p>
          <a:endParaRPr lang="en-US"/>
        </a:p>
      </dgm:t>
    </dgm:pt>
    <dgm:pt modelId="{C944635C-B2F1-4A30-8E52-5B5B0EF680BC}" type="sibTrans" cxnId="{DB2585AC-8D10-41BD-A2C7-5ECDF264971B}">
      <dgm:prSet/>
      <dgm:spPr/>
      <dgm:t>
        <a:bodyPr/>
        <a:lstStyle/>
        <a:p>
          <a:endParaRPr lang="en-US"/>
        </a:p>
      </dgm:t>
    </dgm:pt>
    <dgm:pt modelId="{58595730-6FE5-4CF1-A6A8-D723DA26D67A}" type="pres">
      <dgm:prSet presAssocID="{A38F036B-9806-42FE-9E8C-06EE1FAE7314}" presName="outerComposite" presStyleCnt="0">
        <dgm:presLayoutVars>
          <dgm:chMax val="5"/>
          <dgm:dir/>
          <dgm:resizeHandles val="exact"/>
        </dgm:presLayoutVars>
      </dgm:prSet>
      <dgm:spPr/>
    </dgm:pt>
    <dgm:pt modelId="{AC2E3543-BA83-4CE7-9665-F8740B044BA4}" type="pres">
      <dgm:prSet presAssocID="{A38F036B-9806-42FE-9E8C-06EE1FAE7314}" presName="dummyMaxCanvas" presStyleCnt="0">
        <dgm:presLayoutVars/>
      </dgm:prSet>
      <dgm:spPr/>
    </dgm:pt>
    <dgm:pt modelId="{D7BA4339-5490-4219-9045-966CC8084266}" type="pres">
      <dgm:prSet presAssocID="{A38F036B-9806-42FE-9E8C-06EE1FAE7314}" presName="FourNodes_1" presStyleLbl="node1" presStyleIdx="0" presStyleCnt="4">
        <dgm:presLayoutVars>
          <dgm:bulletEnabled val="1"/>
        </dgm:presLayoutVars>
      </dgm:prSet>
      <dgm:spPr/>
    </dgm:pt>
    <dgm:pt modelId="{A898238F-00F4-4AA2-9B5C-7DA66D5E66E3}" type="pres">
      <dgm:prSet presAssocID="{A38F036B-9806-42FE-9E8C-06EE1FAE7314}" presName="FourNodes_2" presStyleLbl="node1" presStyleIdx="1" presStyleCnt="4" custScaleX="104509">
        <dgm:presLayoutVars>
          <dgm:bulletEnabled val="1"/>
        </dgm:presLayoutVars>
      </dgm:prSet>
      <dgm:spPr/>
    </dgm:pt>
    <dgm:pt modelId="{39A2C023-20B6-42EA-99F3-ED8C611AA7E1}" type="pres">
      <dgm:prSet presAssocID="{A38F036B-9806-42FE-9E8C-06EE1FAE7314}" presName="FourNodes_3" presStyleLbl="node1" presStyleIdx="2" presStyleCnt="4">
        <dgm:presLayoutVars>
          <dgm:bulletEnabled val="1"/>
        </dgm:presLayoutVars>
      </dgm:prSet>
      <dgm:spPr/>
    </dgm:pt>
    <dgm:pt modelId="{DE8F6DA6-CB49-41FC-8D16-C6955E2C6904}" type="pres">
      <dgm:prSet presAssocID="{A38F036B-9806-42FE-9E8C-06EE1FAE7314}" presName="FourNodes_4" presStyleLbl="node1" presStyleIdx="3" presStyleCnt="4">
        <dgm:presLayoutVars>
          <dgm:bulletEnabled val="1"/>
        </dgm:presLayoutVars>
      </dgm:prSet>
      <dgm:spPr/>
    </dgm:pt>
    <dgm:pt modelId="{EC4380FF-7049-4D65-AD26-019D0398ECDF}" type="pres">
      <dgm:prSet presAssocID="{A38F036B-9806-42FE-9E8C-06EE1FAE7314}" presName="FourConn_1-2" presStyleLbl="fgAccFollowNode1" presStyleIdx="0" presStyleCnt="3">
        <dgm:presLayoutVars>
          <dgm:bulletEnabled val="1"/>
        </dgm:presLayoutVars>
      </dgm:prSet>
      <dgm:spPr/>
    </dgm:pt>
    <dgm:pt modelId="{358647A2-7BCC-4C86-8C13-66937FEC5222}" type="pres">
      <dgm:prSet presAssocID="{A38F036B-9806-42FE-9E8C-06EE1FAE7314}" presName="FourConn_2-3" presStyleLbl="fgAccFollowNode1" presStyleIdx="1" presStyleCnt="3">
        <dgm:presLayoutVars>
          <dgm:bulletEnabled val="1"/>
        </dgm:presLayoutVars>
      </dgm:prSet>
      <dgm:spPr/>
    </dgm:pt>
    <dgm:pt modelId="{D52A33EF-4D30-4E66-951D-CE7DCE4411BE}" type="pres">
      <dgm:prSet presAssocID="{A38F036B-9806-42FE-9E8C-06EE1FAE7314}" presName="FourConn_3-4" presStyleLbl="fgAccFollowNode1" presStyleIdx="2" presStyleCnt="3">
        <dgm:presLayoutVars>
          <dgm:bulletEnabled val="1"/>
        </dgm:presLayoutVars>
      </dgm:prSet>
      <dgm:spPr/>
    </dgm:pt>
    <dgm:pt modelId="{03C046F2-D140-4E38-A947-B0D43249301E}" type="pres">
      <dgm:prSet presAssocID="{A38F036B-9806-42FE-9E8C-06EE1FAE7314}" presName="FourNodes_1_text" presStyleLbl="node1" presStyleIdx="3" presStyleCnt="4">
        <dgm:presLayoutVars>
          <dgm:bulletEnabled val="1"/>
        </dgm:presLayoutVars>
      </dgm:prSet>
      <dgm:spPr/>
    </dgm:pt>
    <dgm:pt modelId="{8756F9AA-3CAD-483E-91F9-7C2A3BA11472}" type="pres">
      <dgm:prSet presAssocID="{A38F036B-9806-42FE-9E8C-06EE1FAE7314}" presName="FourNodes_2_text" presStyleLbl="node1" presStyleIdx="3" presStyleCnt="4">
        <dgm:presLayoutVars>
          <dgm:bulletEnabled val="1"/>
        </dgm:presLayoutVars>
      </dgm:prSet>
      <dgm:spPr/>
    </dgm:pt>
    <dgm:pt modelId="{4243439A-E55E-4E11-8BA4-0C37A5A4B11A}" type="pres">
      <dgm:prSet presAssocID="{A38F036B-9806-42FE-9E8C-06EE1FAE7314}" presName="FourNodes_3_text" presStyleLbl="node1" presStyleIdx="3" presStyleCnt="4">
        <dgm:presLayoutVars>
          <dgm:bulletEnabled val="1"/>
        </dgm:presLayoutVars>
      </dgm:prSet>
      <dgm:spPr/>
    </dgm:pt>
    <dgm:pt modelId="{2B066B5C-5DAF-48C3-B9F3-6E6DD041F2EE}" type="pres">
      <dgm:prSet presAssocID="{A38F036B-9806-42FE-9E8C-06EE1FAE7314}" presName="FourNodes_4_text" presStyleLbl="node1" presStyleIdx="3" presStyleCnt="4">
        <dgm:presLayoutVars>
          <dgm:bulletEnabled val="1"/>
        </dgm:presLayoutVars>
      </dgm:prSet>
      <dgm:spPr/>
    </dgm:pt>
  </dgm:ptLst>
  <dgm:cxnLst>
    <dgm:cxn modelId="{FF92A305-A59B-4C05-88BB-1D018CFB1CA8}" type="presOf" srcId="{AB06FC70-43EE-423D-B349-576DFA77BCAF}" destId="{DE8F6DA6-CB49-41FC-8D16-C6955E2C6904}" srcOrd="0" destOrd="0" presId="urn:microsoft.com/office/officeart/2005/8/layout/vProcess5"/>
    <dgm:cxn modelId="{B270EF1A-A54A-4BD6-BDEB-80D599D76BC3}" type="presOf" srcId="{9EEF6755-91A8-4787-8557-60581E62C1C0}" destId="{D7BA4339-5490-4219-9045-966CC8084266}" srcOrd="0" destOrd="0" presId="urn:microsoft.com/office/officeart/2005/8/layout/vProcess5"/>
    <dgm:cxn modelId="{FF68FB1E-74B3-4C30-B78F-ED69C2715B2B}" type="presOf" srcId="{FD26D308-9322-4BA2-8B40-DC0EC1C35BA1}" destId="{A898238F-00F4-4AA2-9B5C-7DA66D5E66E3}" srcOrd="0" destOrd="0" presId="urn:microsoft.com/office/officeart/2005/8/layout/vProcess5"/>
    <dgm:cxn modelId="{8DB3FB21-1F16-49DF-A744-9A5E07F3CC08}" type="presOf" srcId="{AB06FC70-43EE-423D-B349-576DFA77BCAF}" destId="{2B066B5C-5DAF-48C3-B9F3-6E6DD041F2EE}" srcOrd="1" destOrd="0" presId="urn:microsoft.com/office/officeart/2005/8/layout/vProcess5"/>
    <dgm:cxn modelId="{308B1D32-88AC-49CC-8E81-FA1E004555FD}" type="presOf" srcId="{F9E292B6-00E5-443D-AEED-3EDAB00D07EC}" destId="{4243439A-E55E-4E11-8BA4-0C37A5A4B11A}" srcOrd="1" destOrd="0" presId="urn:microsoft.com/office/officeart/2005/8/layout/vProcess5"/>
    <dgm:cxn modelId="{79A14351-2320-4926-BCD1-AC41BBF45FFD}" type="presOf" srcId="{9EEF6755-91A8-4787-8557-60581E62C1C0}" destId="{03C046F2-D140-4E38-A947-B0D43249301E}" srcOrd="1" destOrd="0" presId="urn:microsoft.com/office/officeart/2005/8/layout/vProcess5"/>
    <dgm:cxn modelId="{4B79D476-9405-4316-BB06-DAA52722A00F}" type="presOf" srcId="{F9E292B6-00E5-443D-AEED-3EDAB00D07EC}" destId="{39A2C023-20B6-42EA-99F3-ED8C611AA7E1}" srcOrd="0" destOrd="0" presId="urn:microsoft.com/office/officeart/2005/8/layout/vProcess5"/>
    <dgm:cxn modelId="{D73D3680-5A6E-44AA-A282-9A2AE0778024}" type="presOf" srcId="{FD26D308-9322-4BA2-8B40-DC0EC1C35BA1}" destId="{8756F9AA-3CAD-483E-91F9-7C2A3BA11472}" srcOrd="1" destOrd="0" presId="urn:microsoft.com/office/officeart/2005/8/layout/vProcess5"/>
    <dgm:cxn modelId="{18636C89-8CDF-4D46-AA55-53004710508A}" srcId="{A38F036B-9806-42FE-9E8C-06EE1FAE7314}" destId="{AB06FC70-43EE-423D-B349-576DFA77BCAF}" srcOrd="3" destOrd="0" parTransId="{1EF4CFCD-E0C1-4611-ACC3-70AC31893D6A}" sibTransId="{8FAD4101-B3BD-4FAD-A6CC-4947498600ED}"/>
    <dgm:cxn modelId="{DB2585AC-8D10-41BD-A2C7-5ECDF264971B}" srcId="{A38F036B-9806-42FE-9E8C-06EE1FAE7314}" destId="{FD26D308-9322-4BA2-8B40-DC0EC1C35BA1}" srcOrd="1" destOrd="0" parTransId="{677EF868-1EBC-4F93-AD50-DF6247665ACD}" sibTransId="{C944635C-B2F1-4A30-8E52-5B5B0EF680BC}"/>
    <dgm:cxn modelId="{4B6DAAB8-E0A6-4557-91DB-C8180B231419}" srcId="{A38F036B-9806-42FE-9E8C-06EE1FAE7314}" destId="{9EEF6755-91A8-4787-8557-60581E62C1C0}" srcOrd="0" destOrd="0" parTransId="{7FECE391-D606-4B83-8569-54921CBA70A2}" sibTransId="{91D77A7A-511D-4E75-A489-021F13E6C162}"/>
    <dgm:cxn modelId="{E03700BB-7008-46B3-B404-894FF15D44AA}" type="presOf" srcId="{A8C19A8D-3ECC-4C89-ABBC-7034167E779A}" destId="{D52A33EF-4D30-4E66-951D-CE7DCE4411BE}" srcOrd="0" destOrd="0" presId="urn:microsoft.com/office/officeart/2005/8/layout/vProcess5"/>
    <dgm:cxn modelId="{69E399D7-52AB-49C6-A747-F8765624C829}" type="presOf" srcId="{C944635C-B2F1-4A30-8E52-5B5B0EF680BC}" destId="{358647A2-7BCC-4C86-8C13-66937FEC5222}" srcOrd="0" destOrd="0" presId="urn:microsoft.com/office/officeart/2005/8/layout/vProcess5"/>
    <dgm:cxn modelId="{55E96DE0-B876-4792-B3E3-26EB04677173}" srcId="{A38F036B-9806-42FE-9E8C-06EE1FAE7314}" destId="{F9E292B6-00E5-443D-AEED-3EDAB00D07EC}" srcOrd="2" destOrd="0" parTransId="{612CA1A4-6948-4C61-9641-AC7F7BBAAC9B}" sibTransId="{A8C19A8D-3ECC-4C89-ABBC-7034167E779A}"/>
    <dgm:cxn modelId="{5DC754E0-11B1-4971-9FCD-3D0308318740}" type="presOf" srcId="{91D77A7A-511D-4E75-A489-021F13E6C162}" destId="{EC4380FF-7049-4D65-AD26-019D0398ECDF}" srcOrd="0" destOrd="0" presId="urn:microsoft.com/office/officeart/2005/8/layout/vProcess5"/>
    <dgm:cxn modelId="{4C4EEEF4-1C97-4889-A50D-5323CDA52D52}" type="presOf" srcId="{A38F036B-9806-42FE-9E8C-06EE1FAE7314}" destId="{58595730-6FE5-4CF1-A6A8-D723DA26D67A}" srcOrd="0" destOrd="0" presId="urn:microsoft.com/office/officeart/2005/8/layout/vProcess5"/>
    <dgm:cxn modelId="{D8B7BCA2-4551-451E-AE36-967D998B0693}" type="presParOf" srcId="{58595730-6FE5-4CF1-A6A8-D723DA26D67A}" destId="{AC2E3543-BA83-4CE7-9665-F8740B044BA4}" srcOrd="0" destOrd="0" presId="urn:microsoft.com/office/officeart/2005/8/layout/vProcess5"/>
    <dgm:cxn modelId="{A197F3F7-541A-4441-8633-17C6670E31C5}" type="presParOf" srcId="{58595730-6FE5-4CF1-A6A8-D723DA26D67A}" destId="{D7BA4339-5490-4219-9045-966CC8084266}" srcOrd="1" destOrd="0" presId="urn:microsoft.com/office/officeart/2005/8/layout/vProcess5"/>
    <dgm:cxn modelId="{6DD9183C-FAF3-4C19-9C7E-72527A63DD4D}" type="presParOf" srcId="{58595730-6FE5-4CF1-A6A8-D723DA26D67A}" destId="{A898238F-00F4-4AA2-9B5C-7DA66D5E66E3}" srcOrd="2" destOrd="0" presId="urn:microsoft.com/office/officeart/2005/8/layout/vProcess5"/>
    <dgm:cxn modelId="{3A73E81F-E0D9-4FAF-A1D4-4360CB495EFE}" type="presParOf" srcId="{58595730-6FE5-4CF1-A6A8-D723DA26D67A}" destId="{39A2C023-20B6-42EA-99F3-ED8C611AA7E1}" srcOrd="3" destOrd="0" presId="urn:microsoft.com/office/officeart/2005/8/layout/vProcess5"/>
    <dgm:cxn modelId="{8777C23E-89D0-42DC-B075-FE91CC2B74CD}" type="presParOf" srcId="{58595730-6FE5-4CF1-A6A8-D723DA26D67A}" destId="{DE8F6DA6-CB49-41FC-8D16-C6955E2C6904}" srcOrd="4" destOrd="0" presId="urn:microsoft.com/office/officeart/2005/8/layout/vProcess5"/>
    <dgm:cxn modelId="{3D8250D3-F72C-4105-8E1F-943D2D13FE27}" type="presParOf" srcId="{58595730-6FE5-4CF1-A6A8-D723DA26D67A}" destId="{EC4380FF-7049-4D65-AD26-019D0398ECDF}" srcOrd="5" destOrd="0" presId="urn:microsoft.com/office/officeart/2005/8/layout/vProcess5"/>
    <dgm:cxn modelId="{526CFFB7-AFFD-4608-9A51-2A757BC05AE3}" type="presParOf" srcId="{58595730-6FE5-4CF1-A6A8-D723DA26D67A}" destId="{358647A2-7BCC-4C86-8C13-66937FEC5222}" srcOrd="6" destOrd="0" presId="urn:microsoft.com/office/officeart/2005/8/layout/vProcess5"/>
    <dgm:cxn modelId="{40FDA8C3-16C8-448A-BD72-EA4914C7D6E0}" type="presParOf" srcId="{58595730-6FE5-4CF1-A6A8-D723DA26D67A}" destId="{D52A33EF-4D30-4E66-951D-CE7DCE4411BE}" srcOrd="7" destOrd="0" presId="urn:microsoft.com/office/officeart/2005/8/layout/vProcess5"/>
    <dgm:cxn modelId="{104F2994-1F8A-4AB5-824A-28D217A03952}" type="presParOf" srcId="{58595730-6FE5-4CF1-A6A8-D723DA26D67A}" destId="{03C046F2-D140-4E38-A947-B0D43249301E}" srcOrd="8" destOrd="0" presId="urn:microsoft.com/office/officeart/2005/8/layout/vProcess5"/>
    <dgm:cxn modelId="{A8A40B3C-CBD8-4805-ABBC-8DE5B91C443C}" type="presParOf" srcId="{58595730-6FE5-4CF1-A6A8-D723DA26D67A}" destId="{8756F9AA-3CAD-483E-91F9-7C2A3BA11472}" srcOrd="9" destOrd="0" presId="urn:microsoft.com/office/officeart/2005/8/layout/vProcess5"/>
    <dgm:cxn modelId="{08FE2236-9F25-48C9-A314-6A1D4ED7D2D9}" type="presParOf" srcId="{58595730-6FE5-4CF1-A6A8-D723DA26D67A}" destId="{4243439A-E55E-4E11-8BA4-0C37A5A4B11A}" srcOrd="10" destOrd="0" presId="urn:microsoft.com/office/officeart/2005/8/layout/vProcess5"/>
    <dgm:cxn modelId="{41F9DC37-6B68-42FD-A306-05AFAB1934D7}" type="presParOf" srcId="{58595730-6FE5-4CF1-A6A8-D723DA26D67A}" destId="{2B066B5C-5DAF-48C3-B9F3-6E6DD041F2EE}"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D82255-0B35-4E29-92ED-90CAC02FF2AE}">
      <dsp:nvSpPr>
        <dsp:cNvPr id="0" name=""/>
        <dsp:cNvSpPr/>
      </dsp:nvSpPr>
      <dsp:spPr>
        <a:xfrm>
          <a:off x="0" y="0"/>
          <a:ext cx="7766221" cy="72230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mn-lt"/>
            </a:rPr>
            <a:t>The expectational IS and LM model to strengthen the monetary policy </a:t>
          </a:r>
        </a:p>
      </dsp:txBody>
      <dsp:txXfrm>
        <a:off x="21156" y="21156"/>
        <a:ext cx="6925762" cy="679993"/>
      </dsp:txXfrm>
    </dsp:sp>
    <dsp:sp modelId="{8FD9823E-7D2A-41EB-B717-C3626976791A}">
      <dsp:nvSpPr>
        <dsp:cNvPr id="0" name=""/>
        <dsp:cNvSpPr/>
      </dsp:nvSpPr>
      <dsp:spPr>
        <a:xfrm>
          <a:off x="650421" y="853633"/>
          <a:ext cx="7766221" cy="72230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Neo-classical economic models towards productivity improvement			</a:t>
          </a:r>
        </a:p>
      </dsp:txBody>
      <dsp:txXfrm>
        <a:off x="671577" y="874789"/>
        <a:ext cx="6603990" cy="679993"/>
      </dsp:txXfrm>
    </dsp:sp>
    <dsp:sp modelId="{F7B3FFD5-34AC-47CE-A2B7-661458A6756E}">
      <dsp:nvSpPr>
        <dsp:cNvPr id="0" name=""/>
        <dsp:cNvSpPr/>
      </dsp:nvSpPr>
      <dsp:spPr>
        <a:xfrm>
          <a:off x="1291134" y="1707267"/>
          <a:ext cx="7766221" cy="72230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Successful sustainable policy Implementation</a:t>
          </a:r>
          <a:endParaRPr lang="en-US" sz="2100" kern="1200" dirty="0"/>
        </a:p>
      </dsp:txBody>
      <dsp:txXfrm>
        <a:off x="1312290" y="1728423"/>
        <a:ext cx="6613697" cy="679993"/>
      </dsp:txXfrm>
    </dsp:sp>
    <dsp:sp modelId="{6BE1396F-4EB8-44A5-B182-2EAA4FB89DDC}">
      <dsp:nvSpPr>
        <dsp:cNvPr id="0" name=""/>
        <dsp:cNvSpPr/>
      </dsp:nvSpPr>
      <dsp:spPr>
        <a:xfrm>
          <a:off x="1941555" y="2560900"/>
          <a:ext cx="7766221" cy="72230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 </a:t>
          </a:r>
          <a:r>
            <a:rPr lang="en-GB" sz="2100" kern="1200" dirty="0"/>
            <a:t>Flexible Inflation Targeting (FIT)</a:t>
          </a:r>
          <a:endParaRPr lang="en-US" sz="2100" kern="1200" dirty="0"/>
        </a:p>
      </dsp:txBody>
      <dsp:txXfrm>
        <a:off x="1962711" y="2582056"/>
        <a:ext cx="6603990" cy="679993"/>
      </dsp:txXfrm>
    </dsp:sp>
    <dsp:sp modelId="{888D92C3-A423-479C-BC1D-390E7F433882}">
      <dsp:nvSpPr>
        <dsp:cNvPr id="0" name=""/>
        <dsp:cNvSpPr/>
      </dsp:nvSpPr>
      <dsp:spPr>
        <a:xfrm>
          <a:off x="7296723" y="553220"/>
          <a:ext cx="469498" cy="469498"/>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402360" y="553220"/>
        <a:ext cx="258224" cy="353297"/>
      </dsp:txXfrm>
    </dsp:sp>
    <dsp:sp modelId="{68CB7617-59E3-44C4-A1C1-6262326208BC}">
      <dsp:nvSpPr>
        <dsp:cNvPr id="0" name=""/>
        <dsp:cNvSpPr/>
      </dsp:nvSpPr>
      <dsp:spPr>
        <a:xfrm>
          <a:off x="7947144" y="1406853"/>
          <a:ext cx="469498" cy="469498"/>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052781" y="1406853"/>
        <a:ext cx="258224" cy="353297"/>
      </dsp:txXfrm>
    </dsp:sp>
    <dsp:sp modelId="{A95C7EA5-1900-4220-BAB5-FF94CCBF28C6}">
      <dsp:nvSpPr>
        <dsp:cNvPr id="0" name=""/>
        <dsp:cNvSpPr/>
      </dsp:nvSpPr>
      <dsp:spPr>
        <a:xfrm>
          <a:off x="8587857" y="2260487"/>
          <a:ext cx="469498" cy="469498"/>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693494" y="2260487"/>
        <a:ext cx="258224" cy="353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A4339-5490-4219-9045-966CC8084266}">
      <dsp:nvSpPr>
        <dsp:cNvPr id="0" name=""/>
        <dsp:cNvSpPr/>
      </dsp:nvSpPr>
      <dsp:spPr>
        <a:xfrm>
          <a:off x="0" y="0"/>
          <a:ext cx="7766221" cy="63360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rgbClr val="000000"/>
              </a:solidFill>
              <a:cs typeface="Times New Roman" panose="02020603050405020304" pitchFamily="18" charset="0"/>
            </a:rPr>
            <a:t>Alternative supply-side mechanisms to achieve price stability	</a:t>
          </a:r>
          <a:endParaRPr lang="en-US" sz="2100" kern="1200" dirty="0"/>
        </a:p>
      </dsp:txBody>
      <dsp:txXfrm>
        <a:off x="18558" y="18558"/>
        <a:ext cx="7028977" cy="596484"/>
      </dsp:txXfrm>
    </dsp:sp>
    <dsp:sp modelId="{A898238F-00F4-4AA2-9B5C-7DA66D5E66E3}">
      <dsp:nvSpPr>
        <dsp:cNvPr id="0" name=""/>
        <dsp:cNvSpPr/>
      </dsp:nvSpPr>
      <dsp:spPr>
        <a:xfrm>
          <a:off x="475331" y="748800"/>
          <a:ext cx="8116400" cy="63360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n-lt"/>
            </a:rPr>
            <a:t>The role of </a:t>
          </a:r>
          <a:r>
            <a:rPr lang="en-US" sz="2000" kern="1200" dirty="0"/>
            <a:t>economic agents in succeeding inflation targeting</a:t>
          </a:r>
        </a:p>
      </dsp:txBody>
      <dsp:txXfrm>
        <a:off x="493889" y="767358"/>
        <a:ext cx="6969126" cy="596484"/>
      </dsp:txXfrm>
    </dsp:sp>
    <dsp:sp modelId="{39A2C023-20B6-42EA-99F3-ED8C611AA7E1}">
      <dsp:nvSpPr>
        <dsp:cNvPr id="0" name=""/>
        <dsp:cNvSpPr/>
      </dsp:nvSpPr>
      <dsp:spPr>
        <a:xfrm>
          <a:off x="1291134" y="1497600"/>
          <a:ext cx="7766221" cy="63360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solidFill>
                <a:srgbClr val="000000"/>
              </a:solidFill>
            </a:rPr>
            <a:t>Self-sufficiency Approach</a:t>
          </a:r>
          <a:endParaRPr lang="en-US" sz="2100" kern="1200" dirty="0"/>
        </a:p>
      </dsp:txBody>
      <dsp:txXfrm>
        <a:off x="1309691" y="1516157"/>
        <a:ext cx="6676554" cy="596485"/>
      </dsp:txXfrm>
    </dsp:sp>
    <dsp:sp modelId="{DE8F6DA6-CB49-41FC-8D16-C6955E2C6904}">
      <dsp:nvSpPr>
        <dsp:cNvPr id="0" name=""/>
        <dsp:cNvSpPr/>
      </dsp:nvSpPr>
      <dsp:spPr>
        <a:xfrm>
          <a:off x="1941555" y="2246400"/>
          <a:ext cx="7766221" cy="63360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rgbClr val="000000"/>
              </a:solidFill>
              <a:cs typeface="Times New Roman" panose="02020603050405020304" pitchFamily="18" charset="0"/>
            </a:rPr>
            <a:t>Increasing usage of digital currency in circulation	</a:t>
          </a:r>
          <a:endParaRPr lang="en-US" sz="2100" kern="1200" dirty="0"/>
        </a:p>
      </dsp:txBody>
      <dsp:txXfrm>
        <a:off x="1960113" y="2264958"/>
        <a:ext cx="6666844" cy="596484"/>
      </dsp:txXfrm>
    </dsp:sp>
    <dsp:sp modelId="{EC4380FF-7049-4D65-AD26-019D0398ECDF}">
      <dsp:nvSpPr>
        <dsp:cNvPr id="0" name=""/>
        <dsp:cNvSpPr/>
      </dsp:nvSpPr>
      <dsp:spPr>
        <a:xfrm>
          <a:off x="7354381" y="485280"/>
          <a:ext cx="411840" cy="411840"/>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447045" y="485280"/>
        <a:ext cx="226512" cy="309910"/>
      </dsp:txXfrm>
    </dsp:sp>
    <dsp:sp modelId="{358647A2-7BCC-4C86-8C13-66937FEC5222}">
      <dsp:nvSpPr>
        <dsp:cNvPr id="0" name=""/>
        <dsp:cNvSpPr/>
      </dsp:nvSpPr>
      <dsp:spPr>
        <a:xfrm>
          <a:off x="8004802" y="1234080"/>
          <a:ext cx="411840" cy="411840"/>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097466" y="1234080"/>
        <a:ext cx="226512" cy="309910"/>
      </dsp:txXfrm>
    </dsp:sp>
    <dsp:sp modelId="{D52A33EF-4D30-4E66-951D-CE7DCE4411BE}">
      <dsp:nvSpPr>
        <dsp:cNvPr id="0" name=""/>
        <dsp:cNvSpPr/>
      </dsp:nvSpPr>
      <dsp:spPr>
        <a:xfrm>
          <a:off x="8645515" y="1982880"/>
          <a:ext cx="411840" cy="411840"/>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738179" y="1982880"/>
        <a:ext cx="226512" cy="3099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94247-5DE0-4366-BFC1-A8C3B2D902BF}" type="datetimeFigureOut">
              <a:rPr lang="en-GB" smtClean="0"/>
              <a:t>19/12/2023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2F73F-74EC-47D8-8283-A5B66B3EAC98}" type="slidenum">
              <a:rPr lang="en-GB" smtClean="0"/>
              <a:t>‹#›</a:t>
            </a:fld>
            <a:endParaRPr lang="en-GB"/>
          </a:p>
        </p:txBody>
      </p:sp>
    </p:spTree>
    <p:extLst>
      <p:ext uri="{BB962C8B-B14F-4D97-AF65-F5344CB8AC3E}">
        <p14:creationId xmlns:p14="http://schemas.microsoft.com/office/powerpoint/2010/main" val="257768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889F-E06E-4771-B734-FF41AD1F9D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A2D35D4-8118-4EED-AAD2-0DA7991537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Date Placeholder 6">
            <a:extLst>
              <a:ext uri="{FF2B5EF4-FFF2-40B4-BE49-F238E27FC236}">
                <a16:creationId xmlns:a16="http://schemas.microsoft.com/office/drawing/2014/main" id="{BD75C37D-7EBC-DEF2-ED6C-B6329E1ABB1C}"/>
              </a:ext>
            </a:extLst>
          </p:cNvPr>
          <p:cNvSpPr>
            <a:spLocks noGrp="1"/>
          </p:cNvSpPr>
          <p:nvPr>
            <p:ph type="dt" sz="half" idx="10"/>
          </p:nvPr>
        </p:nvSpPr>
        <p:spPr/>
        <p:txBody>
          <a:bodyPr/>
          <a:lstStyle/>
          <a:p>
            <a:fld id="{B79D332B-DB09-4487-BEA6-BA6B2B1011EB}" type="datetime1">
              <a:rPr lang="en-GB" smtClean="0"/>
              <a:t>19/12/2023</a:t>
            </a:fld>
            <a:endParaRPr lang="en-GB"/>
          </a:p>
        </p:txBody>
      </p:sp>
      <p:sp>
        <p:nvSpPr>
          <p:cNvPr id="8" name="Footer Placeholder 7">
            <a:extLst>
              <a:ext uri="{FF2B5EF4-FFF2-40B4-BE49-F238E27FC236}">
                <a16:creationId xmlns:a16="http://schemas.microsoft.com/office/drawing/2014/main" id="{BB291B9A-C94C-80EF-28EB-F2C29BA907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AD2F20-4836-9DB0-F9B9-C85AF656EF85}"/>
              </a:ext>
            </a:extLst>
          </p:cNvPr>
          <p:cNvSpPr>
            <a:spLocks noGrp="1"/>
          </p:cNvSpPr>
          <p:nvPr>
            <p:ph type="sldNum" sz="quarter" idx="12"/>
          </p:nvPr>
        </p:nvSpPr>
        <p:spPr/>
        <p:txBody>
          <a:bodyPr/>
          <a:lstStyle/>
          <a:p>
            <a:fld id="{58136029-D5A8-4507-B86F-63763ECE911A}" type="slidenum">
              <a:rPr lang="en-GB" smtClean="0"/>
              <a:t>‹#›</a:t>
            </a:fld>
            <a:endParaRPr lang="en-GB"/>
          </a:p>
        </p:txBody>
      </p:sp>
    </p:spTree>
    <p:extLst>
      <p:ext uri="{BB962C8B-B14F-4D97-AF65-F5344CB8AC3E}">
        <p14:creationId xmlns:p14="http://schemas.microsoft.com/office/powerpoint/2010/main" val="22371771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2CFA-E837-4E70-BB05-DC7C439A35E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B6488E-4FB7-413B-965F-9A6F4DFFDD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9FFA89-0526-4C43-8B5F-28D2DE353533}"/>
              </a:ext>
            </a:extLst>
          </p:cNvPr>
          <p:cNvSpPr>
            <a:spLocks noGrp="1"/>
          </p:cNvSpPr>
          <p:nvPr>
            <p:ph type="dt" sz="half" idx="10"/>
          </p:nvPr>
        </p:nvSpPr>
        <p:spPr/>
        <p:txBody>
          <a:bodyPr/>
          <a:lstStyle/>
          <a:p>
            <a:fld id="{DBD2F7D0-C8BB-4D59-BBC4-A21261B3F206}" type="datetime1">
              <a:rPr lang="en-GB" smtClean="0"/>
              <a:t>19/12/2023</a:t>
            </a:fld>
            <a:endParaRPr lang="en-GB"/>
          </a:p>
        </p:txBody>
      </p:sp>
      <p:sp>
        <p:nvSpPr>
          <p:cNvPr id="5" name="Footer Placeholder 4">
            <a:extLst>
              <a:ext uri="{FF2B5EF4-FFF2-40B4-BE49-F238E27FC236}">
                <a16:creationId xmlns:a16="http://schemas.microsoft.com/office/drawing/2014/main" id="{2DCEB860-10E4-4E13-A0AB-74D73591C6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56C1CE-ACFC-4BBF-96A4-CB61C2853444}"/>
              </a:ext>
            </a:extLst>
          </p:cNvPr>
          <p:cNvSpPr>
            <a:spLocks noGrp="1"/>
          </p:cNvSpPr>
          <p:nvPr>
            <p:ph type="sldNum" sz="quarter" idx="12"/>
          </p:nvPr>
        </p:nvSpPr>
        <p:spPr/>
        <p:txBody>
          <a:bodyPr/>
          <a:lstStyle/>
          <a:p>
            <a:fld id="{58136029-D5A8-4507-B86F-63763ECE911A}" type="slidenum">
              <a:rPr lang="en-GB" smtClean="0"/>
              <a:t>‹#›</a:t>
            </a:fld>
            <a:endParaRPr lang="en-GB"/>
          </a:p>
        </p:txBody>
      </p:sp>
    </p:spTree>
    <p:extLst>
      <p:ext uri="{BB962C8B-B14F-4D97-AF65-F5344CB8AC3E}">
        <p14:creationId xmlns:p14="http://schemas.microsoft.com/office/powerpoint/2010/main" val="21098553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33958F-1955-416C-917A-DDADCD6CAB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EAE535-A5BB-4B46-B99C-0D600BE61A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7B239A-5C14-4535-9801-51405CCE3477}"/>
              </a:ext>
            </a:extLst>
          </p:cNvPr>
          <p:cNvSpPr>
            <a:spLocks noGrp="1"/>
          </p:cNvSpPr>
          <p:nvPr>
            <p:ph type="dt" sz="half" idx="10"/>
          </p:nvPr>
        </p:nvSpPr>
        <p:spPr/>
        <p:txBody>
          <a:bodyPr/>
          <a:lstStyle/>
          <a:p>
            <a:fld id="{594A4456-0133-4180-A064-0D26BC937DD8}" type="datetime1">
              <a:rPr lang="en-GB" smtClean="0"/>
              <a:t>19/12/2023</a:t>
            </a:fld>
            <a:endParaRPr lang="en-GB"/>
          </a:p>
        </p:txBody>
      </p:sp>
      <p:sp>
        <p:nvSpPr>
          <p:cNvPr id="5" name="Footer Placeholder 4">
            <a:extLst>
              <a:ext uri="{FF2B5EF4-FFF2-40B4-BE49-F238E27FC236}">
                <a16:creationId xmlns:a16="http://schemas.microsoft.com/office/drawing/2014/main" id="{A0994C42-7528-42AE-98F2-E8F147AC62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C68B4C-0DE0-4832-8003-5F0189A3E5B6}"/>
              </a:ext>
            </a:extLst>
          </p:cNvPr>
          <p:cNvSpPr>
            <a:spLocks noGrp="1"/>
          </p:cNvSpPr>
          <p:nvPr>
            <p:ph type="sldNum" sz="quarter" idx="12"/>
          </p:nvPr>
        </p:nvSpPr>
        <p:spPr/>
        <p:txBody>
          <a:bodyPr/>
          <a:lstStyle/>
          <a:p>
            <a:fld id="{58136029-D5A8-4507-B86F-63763ECE911A}" type="slidenum">
              <a:rPr lang="en-GB" smtClean="0"/>
              <a:t>‹#›</a:t>
            </a:fld>
            <a:endParaRPr lang="en-GB"/>
          </a:p>
        </p:txBody>
      </p:sp>
    </p:spTree>
    <p:extLst>
      <p:ext uri="{BB962C8B-B14F-4D97-AF65-F5344CB8AC3E}">
        <p14:creationId xmlns:p14="http://schemas.microsoft.com/office/powerpoint/2010/main" val="12925001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97CB-FE8F-4469-900D-27C4AF3A3E88}"/>
              </a:ext>
            </a:extLst>
          </p:cNvPr>
          <p:cNvSpPr>
            <a:spLocks noGrp="1"/>
          </p:cNvSpPr>
          <p:nvPr>
            <p:ph type="title"/>
          </p:nvPr>
        </p:nvSpPr>
        <p:spPr>
          <a:xfrm>
            <a:off x="838200" y="365125"/>
            <a:ext cx="10515600" cy="1051560"/>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1A18B7A9-A207-46CC-A186-85393285B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767FDB-64AA-48E8-872E-6F152CB88ACE}"/>
              </a:ext>
            </a:extLst>
          </p:cNvPr>
          <p:cNvSpPr>
            <a:spLocks noGrp="1"/>
          </p:cNvSpPr>
          <p:nvPr>
            <p:ph type="dt" sz="half" idx="10"/>
          </p:nvPr>
        </p:nvSpPr>
        <p:spPr/>
        <p:txBody>
          <a:bodyPr/>
          <a:lstStyle/>
          <a:p>
            <a:fld id="{C271BFDD-A891-49B5-A008-83B61EDEA784}" type="datetime1">
              <a:rPr lang="en-GB" smtClean="0"/>
              <a:t>19/12/2023</a:t>
            </a:fld>
            <a:endParaRPr lang="en-GB"/>
          </a:p>
        </p:txBody>
      </p:sp>
      <p:sp>
        <p:nvSpPr>
          <p:cNvPr id="5" name="Footer Placeholder 4">
            <a:extLst>
              <a:ext uri="{FF2B5EF4-FFF2-40B4-BE49-F238E27FC236}">
                <a16:creationId xmlns:a16="http://schemas.microsoft.com/office/drawing/2014/main" id="{55F15982-C17C-4871-9B68-B58A47750F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7EC2A7-8473-4984-8615-9110BE0525FC}"/>
              </a:ext>
            </a:extLst>
          </p:cNvPr>
          <p:cNvSpPr>
            <a:spLocks noGrp="1"/>
          </p:cNvSpPr>
          <p:nvPr>
            <p:ph type="sldNum" sz="quarter" idx="12"/>
          </p:nvPr>
        </p:nvSpPr>
        <p:spPr>
          <a:xfrm>
            <a:off x="9283700" y="6483350"/>
            <a:ext cx="2743200" cy="365125"/>
          </a:xfrm>
        </p:spPr>
        <p:txBody>
          <a:bodyPr/>
          <a:lstStyle>
            <a:lvl1pPr>
              <a:defRPr>
                <a:solidFill>
                  <a:srgbClr val="FFFF00"/>
                </a:solidFill>
              </a:defRPr>
            </a:lvl1pPr>
          </a:lstStyle>
          <a:p>
            <a:fld id="{58136029-D5A8-4507-B86F-63763ECE911A}" type="slidenum">
              <a:rPr lang="en-GB" smtClean="0"/>
              <a:pPr/>
              <a:t>‹#›</a:t>
            </a:fld>
            <a:endParaRPr lang="en-GB" dirty="0"/>
          </a:p>
        </p:txBody>
      </p:sp>
    </p:spTree>
    <p:extLst>
      <p:ext uri="{BB962C8B-B14F-4D97-AF65-F5344CB8AC3E}">
        <p14:creationId xmlns:p14="http://schemas.microsoft.com/office/powerpoint/2010/main" val="24362630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A9E3-3D6F-4D80-B9DA-E7C8DA3A5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50CB6B8-D6F8-420D-A8BB-7E3B07F187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113649-83FE-4381-B5DF-EDC9953D4BC0}"/>
              </a:ext>
            </a:extLst>
          </p:cNvPr>
          <p:cNvSpPr>
            <a:spLocks noGrp="1"/>
          </p:cNvSpPr>
          <p:nvPr>
            <p:ph type="dt" sz="half" idx="10"/>
          </p:nvPr>
        </p:nvSpPr>
        <p:spPr/>
        <p:txBody>
          <a:bodyPr/>
          <a:lstStyle/>
          <a:p>
            <a:fld id="{1AD0C624-3DD3-4052-A93C-8D7CDEC9ACB8}" type="datetime1">
              <a:rPr lang="en-GB" smtClean="0"/>
              <a:t>19/12/2023</a:t>
            </a:fld>
            <a:endParaRPr lang="en-GB"/>
          </a:p>
        </p:txBody>
      </p:sp>
      <p:sp>
        <p:nvSpPr>
          <p:cNvPr id="5" name="Footer Placeholder 4">
            <a:extLst>
              <a:ext uri="{FF2B5EF4-FFF2-40B4-BE49-F238E27FC236}">
                <a16:creationId xmlns:a16="http://schemas.microsoft.com/office/drawing/2014/main" id="{DFD26246-1C7A-4CAC-9617-D253AABBCE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AEB6F8-F098-4817-AB92-3F9A0D2CD8CA}"/>
              </a:ext>
            </a:extLst>
          </p:cNvPr>
          <p:cNvSpPr>
            <a:spLocks noGrp="1"/>
          </p:cNvSpPr>
          <p:nvPr>
            <p:ph type="sldNum" sz="quarter" idx="12"/>
          </p:nvPr>
        </p:nvSpPr>
        <p:spPr/>
        <p:txBody>
          <a:bodyPr/>
          <a:lstStyle/>
          <a:p>
            <a:fld id="{58136029-D5A8-4507-B86F-63763ECE911A}" type="slidenum">
              <a:rPr lang="en-GB" smtClean="0"/>
              <a:t>‹#›</a:t>
            </a:fld>
            <a:endParaRPr lang="en-GB"/>
          </a:p>
        </p:txBody>
      </p:sp>
    </p:spTree>
    <p:extLst>
      <p:ext uri="{BB962C8B-B14F-4D97-AF65-F5344CB8AC3E}">
        <p14:creationId xmlns:p14="http://schemas.microsoft.com/office/powerpoint/2010/main" val="10526385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D716F-FFAA-46B9-8B35-ACF9F156520A}"/>
              </a:ext>
            </a:extLst>
          </p:cNvPr>
          <p:cNvSpPr>
            <a:spLocks noGrp="1"/>
          </p:cNvSpPr>
          <p:nvPr>
            <p:ph type="title"/>
          </p:nvPr>
        </p:nvSpPr>
        <p:spPr/>
        <p:txBody>
          <a:bodyPr>
            <a:normAutofit/>
          </a:bodyPr>
          <a:lstStyle>
            <a:lvl1pPr>
              <a:defRPr sz="40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A80AD01-C58A-4FA2-926D-2F88E27C98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CFAC602-D9F1-4F89-BA12-B6C7B4B644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9D3729E-94F8-4F4C-96C4-A56CC48875DF}"/>
              </a:ext>
            </a:extLst>
          </p:cNvPr>
          <p:cNvSpPr>
            <a:spLocks noGrp="1"/>
          </p:cNvSpPr>
          <p:nvPr>
            <p:ph type="dt" sz="half" idx="10"/>
          </p:nvPr>
        </p:nvSpPr>
        <p:spPr/>
        <p:txBody>
          <a:bodyPr/>
          <a:lstStyle/>
          <a:p>
            <a:fld id="{A0632197-2802-43FF-B56F-C1DCC60D3927}" type="datetime1">
              <a:rPr lang="en-GB" smtClean="0"/>
              <a:t>19/12/2023</a:t>
            </a:fld>
            <a:endParaRPr lang="en-GB"/>
          </a:p>
        </p:txBody>
      </p:sp>
      <p:sp>
        <p:nvSpPr>
          <p:cNvPr id="6" name="Footer Placeholder 5">
            <a:extLst>
              <a:ext uri="{FF2B5EF4-FFF2-40B4-BE49-F238E27FC236}">
                <a16:creationId xmlns:a16="http://schemas.microsoft.com/office/drawing/2014/main" id="{46F48629-D1E7-466D-A348-4AE0D146E9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BDBD27-5023-43A4-9DD2-347F6E5D5546}"/>
              </a:ext>
            </a:extLst>
          </p:cNvPr>
          <p:cNvSpPr>
            <a:spLocks noGrp="1"/>
          </p:cNvSpPr>
          <p:nvPr>
            <p:ph type="sldNum" sz="quarter" idx="12"/>
          </p:nvPr>
        </p:nvSpPr>
        <p:spPr/>
        <p:txBody>
          <a:bodyPr/>
          <a:lstStyle/>
          <a:p>
            <a:fld id="{58136029-D5A8-4507-B86F-63763ECE911A}" type="slidenum">
              <a:rPr lang="en-GB" smtClean="0"/>
              <a:t>‹#›</a:t>
            </a:fld>
            <a:endParaRPr lang="en-GB"/>
          </a:p>
        </p:txBody>
      </p:sp>
    </p:spTree>
    <p:extLst>
      <p:ext uri="{BB962C8B-B14F-4D97-AF65-F5344CB8AC3E}">
        <p14:creationId xmlns:p14="http://schemas.microsoft.com/office/powerpoint/2010/main" val="1739626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3378-DB3C-4057-8E96-10B03AF66F7F}"/>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FE72BB6-9269-4429-B2D7-8C128E514B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419E96-D1FF-4147-9099-B284C43492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6CC1641-CFE0-469F-A465-837DFE7AD2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4085D8-B96C-4CE5-B9B9-3D0C2D71B5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E0B6824-2EFF-423E-B4AD-3B359861E899}"/>
              </a:ext>
            </a:extLst>
          </p:cNvPr>
          <p:cNvSpPr>
            <a:spLocks noGrp="1"/>
          </p:cNvSpPr>
          <p:nvPr>
            <p:ph type="dt" sz="half" idx="10"/>
          </p:nvPr>
        </p:nvSpPr>
        <p:spPr/>
        <p:txBody>
          <a:bodyPr/>
          <a:lstStyle/>
          <a:p>
            <a:fld id="{8861EEA1-20F7-4BBB-954F-2B28142F347B}" type="datetime1">
              <a:rPr lang="en-GB" smtClean="0"/>
              <a:t>19/12/2023</a:t>
            </a:fld>
            <a:endParaRPr lang="en-GB"/>
          </a:p>
        </p:txBody>
      </p:sp>
      <p:sp>
        <p:nvSpPr>
          <p:cNvPr id="8" name="Footer Placeholder 7">
            <a:extLst>
              <a:ext uri="{FF2B5EF4-FFF2-40B4-BE49-F238E27FC236}">
                <a16:creationId xmlns:a16="http://schemas.microsoft.com/office/drawing/2014/main" id="{A7A4BC63-2BF9-4381-B269-C64C0ED017E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ACAB41-6F32-4EF3-AD22-59C38E912221}"/>
              </a:ext>
            </a:extLst>
          </p:cNvPr>
          <p:cNvSpPr>
            <a:spLocks noGrp="1"/>
          </p:cNvSpPr>
          <p:nvPr>
            <p:ph type="sldNum" sz="quarter" idx="12"/>
          </p:nvPr>
        </p:nvSpPr>
        <p:spPr/>
        <p:txBody>
          <a:bodyPr/>
          <a:lstStyle/>
          <a:p>
            <a:fld id="{58136029-D5A8-4507-B86F-63763ECE911A}" type="slidenum">
              <a:rPr lang="en-GB" smtClean="0"/>
              <a:t>‹#›</a:t>
            </a:fld>
            <a:endParaRPr lang="en-GB"/>
          </a:p>
        </p:txBody>
      </p:sp>
    </p:spTree>
    <p:extLst>
      <p:ext uri="{BB962C8B-B14F-4D97-AF65-F5344CB8AC3E}">
        <p14:creationId xmlns:p14="http://schemas.microsoft.com/office/powerpoint/2010/main" val="26426057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89D9-BD54-41FA-AB59-7A8F8E55300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06F2C75-E4A7-4D0B-8676-B37A8FE90992}"/>
              </a:ext>
            </a:extLst>
          </p:cNvPr>
          <p:cNvSpPr>
            <a:spLocks noGrp="1"/>
          </p:cNvSpPr>
          <p:nvPr>
            <p:ph type="dt" sz="half" idx="10"/>
          </p:nvPr>
        </p:nvSpPr>
        <p:spPr>
          <a:xfrm>
            <a:off x="961292" y="5773981"/>
            <a:ext cx="2743200" cy="365125"/>
          </a:xfrm>
        </p:spPr>
        <p:txBody>
          <a:bodyPr/>
          <a:lstStyle/>
          <a:p>
            <a:fld id="{500B81DE-8154-4776-8135-3A519A219758}" type="datetime1">
              <a:rPr lang="en-GB" smtClean="0"/>
              <a:t>19/12/2023</a:t>
            </a:fld>
            <a:endParaRPr lang="en-GB"/>
          </a:p>
        </p:txBody>
      </p:sp>
      <p:sp>
        <p:nvSpPr>
          <p:cNvPr id="4" name="Footer Placeholder 3">
            <a:extLst>
              <a:ext uri="{FF2B5EF4-FFF2-40B4-BE49-F238E27FC236}">
                <a16:creationId xmlns:a16="http://schemas.microsoft.com/office/drawing/2014/main" id="{0E4E7360-B3A0-41C1-ADE5-1EDA22652F06}"/>
              </a:ext>
            </a:extLst>
          </p:cNvPr>
          <p:cNvSpPr>
            <a:spLocks noGrp="1"/>
          </p:cNvSpPr>
          <p:nvPr>
            <p:ph type="ftr" sz="quarter" idx="11"/>
          </p:nvPr>
        </p:nvSpPr>
        <p:spPr>
          <a:xfrm>
            <a:off x="4275993" y="5591419"/>
            <a:ext cx="4114800" cy="365125"/>
          </a:xfrm>
        </p:spPr>
        <p:txBody>
          <a:bodyPr/>
          <a:lstStyle/>
          <a:p>
            <a:endParaRPr lang="en-GB"/>
          </a:p>
        </p:txBody>
      </p:sp>
      <p:sp>
        <p:nvSpPr>
          <p:cNvPr id="5" name="Slide Number Placeholder 4">
            <a:extLst>
              <a:ext uri="{FF2B5EF4-FFF2-40B4-BE49-F238E27FC236}">
                <a16:creationId xmlns:a16="http://schemas.microsoft.com/office/drawing/2014/main" id="{7A5D353D-F5FD-480A-8A03-90A6C90EA6BA}"/>
              </a:ext>
            </a:extLst>
          </p:cNvPr>
          <p:cNvSpPr>
            <a:spLocks noGrp="1"/>
          </p:cNvSpPr>
          <p:nvPr>
            <p:ph type="sldNum" sz="quarter" idx="12"/>
          </p:nvPr>
        </p:nvSpPr>
        <p:spPr>
          <a:xfrm>
            <a:off x="9486899" y="5773980"/>
            <a:ext cx="2434305" cy="365125"/>
          </a:xfrm>
        </p:spPr>
        <p:txBody>
          <a:bodyPr/>
          <a:lstStyle/>
          <a:p>
            <a:fld id="{58136029-D5A8-4507-B86F-63763ECE911A}" type="slidenum">
              <a:rPr lang="en-GB" smtClean="0"/>
              <a:t>‹#›</a:t>
            </a:fld>
            <a:endParaRPr lang="en-GB" dirty="0"/>
          </a:p>
        </p:txBody>
      </p:sp>
    </p:spTree>
    <p:extLst>
      <p:ext uri="{BB962C8B-B14F-4D97-AF65-F5344CB8AC3E}">
        <p14:creationId xmlns:p14="http://schemas.microsoft.com/office/powerpoint/2010/main" val="22621867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75180F-52C3-4893-9509-93631AC9A3A3}"/>
              </a:ext>
            </a:extLst>
          </p:cNvPr>
          <p:cNvSpPr>
            <a:spLocks noGrp="1"/>
          </p:cNvSpPr>
          <p:nvPr>
            <p:ph type="dt" sz="half" idx="10"/>
          </p:nvPr>
        </p:nvSpPr>
        <p:spPr>
          <a:xfrm>
            <a:off x="838200" y="6356350"/>
            <a:ext cx="2743200" cy="365125"/>
          </a:xfrm>
        </p:spPr>
        <p:txBody>
          <a:bodyPr/>
          <a:lstStyle/>
          <a:p>
            <a:fld id="{7BB0AEAD-9231-4C2C-9B09-B9D6E3BD3FB9}" type="datetime1">
              <a:rPr lang="en-GB" smtClean="0"/>
              <a:t>19/12/2023</a:t>
            </a:fld>
            <a:endParaRPr lang="en-GB"/>
          </a:p>
        </p:txBody>
      </p:sp>
      <p:sp>
        <p:nvSpPr>
          <p:cNvPr id="3" name="Footer Placeholder 2">
            <a:extLst>
              <a:ext uri="{FF2B5EF4-FFF2-40B4-BE49-F238E27FC236}">
                <a16:creationId xmlns:a16="http://schemas.microsoft.com/office/drawing/2014/main" id="{7504448E-13D5-442D-9F28-20FDB212312E}"/>
              </a:ext>
            </a:extLst>
          </p:cNvPr>
          <p:cNvSpPr>
            <a:spLocks noGrp="1"/>
          </p:cNvSpPr>
          <p:nvPr>
            <p:ph type="ftr" sz="quarter" idx="11"/>
          </p:nvPr>
        </p:nvSpPr>
        <p:spPr>
          <a:xfrm>
            <a:off x="4100147" y="5767266"/>
            <a:ext cx="4114800" cy="365125"/>
          </a:xfrm>
        </p:spPr>
        <p:txBody>
          <a:bodyPr/>
          <a:lstStyle/>
          <a:p>
            <a:endParaRPr lang="en-GB" dirty="0"/>
          </a:p>
        </p:txBody>
      </p:sp>
      <p:sp>
        <p:nvSpPr>
          <p:cNvPr id="4" name="Slide Number Placeholder 3">
            <a:extLst>
              <a:ext uri="{FF2B5EF4-FFF2-40B4-BE49-F238E27FC236}">
                <a16:creationId xmlns:a16="http://schemas.microsoft.com/office/drawing/2014/main" id="{0F5BBF31-25F0-4B75-AECD-C878293F0375}"/>
              </a:ext>
            </a:extLst>
          </p:cNvPr>
          <p:cNvSpPr>
            <a:spLocks noGrp="1"/>
          </p:cNvSpPr>
          <p:nvPr>
            <p:ph type="sldNum" sz="quarter" idx="12"/>
          </p:nvPr>
        </p:nvSpPr>
        <p:spPr>
          <a:xfrm>
            <a:off x="9448800" y="6505819"/>
            <a:ext cx="2743200" cy="365125"/>
          </a:xfrm>
        </p:spPr>
        <p:txBody>
          <a:bodyPr/>
          <a:lstStyle/>
          <a:p>
            <a:fld id="{58136029-D5A8-4507-B86F-63763ECE911A}" type="slidenum">
              <a:rPr lang="en-GB" smtClean="0"/>
              <a:t>‹#›</a:t>
            </a:fld>
            <a:endParaRPr lang="en-GB" dirty="0"/>
          </a:p>
        </p:txBody>
      </p:sp>
    </p:spTree>
    <p:extLst>
      <p:ext uri="{BB962C8B-B14F-4D97-AF65-F5344CB8AC3E}">
        <p14:creationId xmlns:p14="http://schemas.microsoft.com/office/powerpoint/2010/main" val="5422638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3381-64E3-4DAC-9E38-4DF6914EE4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6938528-590A-4616-99E9-2F9376FFA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5C5C52-51E7-4172-A647-3F5F51937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5A0542-95F8-4819-BC33-43EED135DEAC}"/>
              </a:ext>
            </a:extLst>
          </p:cNvPr>
          <p:cNvSpPr>
            <a:spLocks noGrp="1"/>
          </p:cNvSpPr>
          <p:nvPr>
            <p:ph type="dt" sz="half" idx="10"/>
          </p:nvPr>
        </p:nvSpPr>
        <p:spPr/>
        <p:txBody>
          <a:bodyPr/>
          <a:lstStyle/>
          <a:p>
            <a:fld id="{926848A9-91E7-4DCB-A4BF-01B0040BEC33}" type="datetime1">
              <a:rPr lang="en-GB" smtClean="0"/>
              <a:t>19/12/2023</a:t>
            </a:fld>
            <a:endParaRPr lang="en-GB"/>
          </a:p>
        </p:txBody>
      </p:sp>
      <p:sp>
        <p:nvSpPr>
          <p:cNvPr id="6" name="Footer Placeholder 5">
            <a:extLst>
              <a:ext uri="{FF2B5EF4-FFF2-40B4-BE49-F238E27FC236}">
                <a16:creationId xmlns:a16="http://schemas.microsoft.com/office/drawing/2014/main" id="{128B2084-079B-49C3-B4CB-503725F761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04EF35-D61D-4C9B-870A-2B632704A594}"/>
              </a:ext>
            </a:extLst>
          </p:cNvPr>
          <p:cNvSpPr>
            <a:spLocks noGrp="1"/>
          </p:cNvSpPr>
          <p:nvPr>
            <p:ph type="sldNum" sz="quarter" idx="12"/>
          </p:nvPr>
        </p:nvSpPr>
        <p:spPr/>
        <p:txBody>
          <a:bodyPr/>
          <a:lstStyle/>
          <a:p>
            <a:fld id="{58136029-D5A8-4507-B86F-63763ECE911A}" type="slidenum">
              <a:rPr lang="en-GB" smtClean="0"/>
              <a:t>‹#›</a:t>
            </a:fld>
            <a:endParaRPr lang="en-GB"/>
          </a:p>
        </p:txBody>
      </p:sp>
    </p:spTree>
    <p:extLst>
      <p:ext uri="{BB962C8B-B14F-4D97-AF65-F5344CB8AC3E}">
        <p14:creationId xmlns:p14="http://schemas.microsoft.com/office/powerpoint/2010/main" val="2166677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FB81-E402-4BE0-BC61-D7EA3F1BDA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9A4A88F-5500-49AB-BF37-8D3820AE36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B987728-F268-4650-BBD8-23CD45570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B122C1-82A4-420C-B58E-2CB4CAB8D051}"/>
              </a:ext>
            </a:extLst>
          </p:cNvPr>
          <p:cNvSpPr>
            <a:spLocks noGrp="1"/>
          </p:cNvSpPr>
          <p:nvPr>
            <p:ph type="dt" sz="half" idx="10"/>
          </p:nvPr>
        </p:nvSpPr>
        <p:spPr/>
        <p:txBody>
          <a:bodyPr/>
          <a:lstStyle/>
          <a:p>
            <a:fld id="{12ED6237-236B-43B8-98BB-07BB52557F6F}" type="datetime1">
              <a:rPr lang="en-GB" smtClean="0"/>
              <a:t>19/12/2023</a:t>
            </a:fld>
            <a:endParaRPr lang="en-GB"/>
          </a:p>
        </p:txBody>
      </p:sp>
      <p:sp>
        <p:nvSpPr>
          <p:cNvPr id="6" name="Footer Placeholder 5">
            <a:extLst>
              <a:ext uri="{FF2B5EF4-FFF2-40B4-BE49-F238E27FC236}">
                <a16:creationId xmlns:a16="http://schemas.microsoft.com/office/drawing/2014/main" id="{E47B1C27-4B52-4BDA-BA29-B83AFE9532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5969EA-DD31-4CCE-8813-595362D9B73D}"/>
              </a:ext>
            </a:extLst>
          </p:cNvPr>
          <p:cNvSpPr>
            <a:spLocks noGrp="1"/>
          </p:cNvSpPr>
          <p:nvPr>
            <p:ph type="sldNum" sz="quarter" idx="12"/>
          </p:nvPr>
        </p:nvSpPr>
        <p:spPr/>
        <p:txBody>
          <a:bodyPr/>
          <a:lstStyle/>
          <a:p>
            <a:fld id="{58136029-D5A8-4507-B86F-63763ECE911A}" type="slidenum">
              <a:rPr lang="en-GB" smtClean="0"/>
              <a:t>‹#›</a:t>
            </a:fld>
            <a:endParaRPr lang="en-GB"/>
          </a:p>
        </p:txBody>
      </p:sp>
    </p:spTree>
    <p:extLst>
      <p:ext uri="{BB962C8B-B14F-4D97-AF65-F5344CB8AC3E}">
        <p14:creationId xmlns:p14="http://schemas.microsoft.com/office/powerpoint/2010/main" val="41829974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5F0841-8EE9-9358-30DE-14DBE1BD56AA}"/>
              </a:ext>
            </a:extLst>
          </p:cNvPr>
          <p:cNvSpPr/>
          <p:nvPr userDrawn="1"/>
        </p:nvSpPr>
        <p:spPr>
          <a:xfrm>
            <a:off x="0" y="6485441"/>
            <a:ext cx="12221028" cy="365760"/>
          </a:xfrm>
          <a:prstGeom prst="rect">
            <a:avLst/>
          </a:prstGeom>
          <a:solidFill>
            <a:srgbClr val="9D17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FF00"/>
                </a:solidFill>
              </a:rPr>
              <a:t>Management Undergraduate Internship &amp; Research Symposium - 2023</a:t>
            </a:r>
          </a:p>
        </p:txBody>
      </p:sp>
      <p:sp>
        <p:nvSpPr>
          <p:cNvPr id="2" name="Title Placeholder 1">
            <a:extLst>
              <a:ext uri="{FF2B5EF4-FFF2-40B4-BE49-F238E27FC236}">
                <a16:creationId xmlns:a16="http://schemas.microsoft.com/office/drawing/2014/main" id="{E74A7415-8878-44C7-9491-B1ECE0BB07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CFF498-2B39-4C43-9E1B-074AD1AB1A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380449BD-BBBB-4F10-A58A-34617382D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D332B-DB09-4487-BEA6-BA6B2B1011EB}" type="datetime1">
              <a:rPr lang="en-GB" smtClean="0"/>
              <a:t>19/12/2023</a:t>
            </a:fld>
            <a:endParaRPr lang="en-GB"/>
          </a:p>
        </p:txBody>
      </p:sp>
      <p:sp>
        <p:nvSpPr>
          <p:cNvPr id="5" name="Footer Placeholder 4">
            <a:extLst>
              <a:ext uri="{FF2B5EF4-FFF2-40B4-BE49-F238E27FC236}">
                <a16:creationId xmlns:a16="http://schemas.microsoft.com/office/drawing/2014/main" id="{FA91E991-8F39-4314-A70A-94D8F0160B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A4BEA80-2ECF-4659-A0D4-23E686BD3DAA}"/>
              </a:ext>
            </a:extLst>
          </p:cNvPr>
          <p:cNvSpPr>
            <a:spLocks noGrp="1"/>
          </p:cNvSpPr>
          <p:nvPr>
            <p:ph type="sldNum" sz="quarter" idx="4"/>
          </p:nvPr>
        </p:nvSpPr>
        <p:spPr>
          <a:xfrm>
            <a:off x="9186797" y="6492875"/>
            <a:ext cx="2743200" cy="365125"/>
          </a:xfrm>
          <a:prstGeom prst="rect">
            <a:avLst/>
          </a:prstGeom>
        </p:spPr>
        <p:txBody>
          <a:bodyPr vert="horz" lIns="91440" tIns="45720" rIns="91440" bIns="45720" rtlCol="0" anchor="ctr"/>
          <a:lstStyle>
            <a:lvl1pPr algn="r">
              <a:defRPr sz="1200">
                <a:solidFill>
                  <a:srgbClr val="FFFF00"/>
                </a:solidFill>
              </a:defRPr>
            </a:lvl1pPr>
          </a:lstStyle>
          <a:p>
            <a:fld id="{58136029-D5A8-4507-B86F-63763ECE911A}" type="slidenum">
              <a:rPr lang="en-GB" smtClean="0"/>
              <a:pPr/>
              <a:t>‹#›</a:t>
            </a:fld>
            <a:endParaRPr lang="en-GB"/>
          </a:p>
        </p:txBody>
      </p:sp>
      <p:sp>
        <p:nvSpPr>
          <p:cNvPr id="10" name="Rectangle 9">
            <a:extLst>
              <a:ext uri="{FF2B5EF4-FFF2-40B4-BE49-F238E27FC236}">
                <a16:creationId xmlns:a16="http://schemas.microsoft.com/office/drawing/2014/main" id="{AB082973-FA8D-F1A2-CE20-BC3E3B2D8C3E}"/>
              </a:ext>
            </a:extLst>
          </p:cNvPr>
          <p:cNvSpPr/>
          <p:nvPr userDrawn="1"/>
        </p:nvSpPr>
        <p:spPr>
          <a:xfrm>
            <a:off x="-12526" y="6434591"/>
            <a:ext cx="12221028" cy="27432"/>
          </a:xfrm>
          <a:prstGeom prst="rect">
            <a:avLst/>
          </a:prstGeom>
          <a:solidFill>
            <a:srgbClr val="9D17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solidFill>
                <a:srgbClr val="FFFF00"/>
              </a:solidFill>
            </a:endParaRPr>
          </a:p>
        </p:txBody>
      </p:sp>
    </p:spTree>
    <p:extLst>
      <p:ext uri="{BB962C8B-B14F-4D97-AF65-F5344CB8AC3E}">
        <p14:creationId xmlns:p14="http://schemas.microsoft.com/office/powerpoint/2010/main" val="3112941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3.jfif"/></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3.jfif"/></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3.jfif"/></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sv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jfif"/></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svg"/><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3.jfif"/></Relationships>
</file>

<file path=ppt/slides/_rels/slide15.xml.rels><?xml version="1.0" encoding="UTF-8" standalone="yes"?>
<Relationships xmlns="http://schemas.openxmlformats.org/package/2006/relationships"><Relationship Id="rId3" Type="http://schemas.openxmlformats.org/officeDocument/2006/relationships/hyperlink" Target="https://www.ft.lk/columns/Inflation-is-falling-what-is-happening-to-prices/4-753389" TargetMode="External"/><Relationship Id="rId2" Type="http://schemas.openxmlformats.org/officeDocument/2006/relationships/hyperlink" Target="https://www.ips.lk/talkingeconomics/2022/07/27/sri-lankas-runaway-inflation-and-the-limits-of-monetary-policy/"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3.jfi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fif"/><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fif"/><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fif"/><Relationship Id="rId1" Type="http://schemas.openxmlformats.org/officeDocument/2006/relationships/slideLayout" Target="../slideLayouts/slideLayout6.xml"/><Relationship Id="rId5" Type="http://schemas.openxmlformats.org/officeDocument/2006/relationships/image" Target="../media/image7.jp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fif"/><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3.jfif"/><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7CA3AA-D971-4181-B5A3-B7E71224660F}"/>
              </a:ext>
            </a:extLst>
          </p:cNvPr>
          <p:cNvSpPr>
            <a:spLocks noGrp="1"/>
          </p:cNvSpPr>
          <p:nvPr>
            <p:ph type="sldNum" sz="quarter" idx="12"/>
          </p:nvPr>
        </p:nvSpPr>
        <p:spPr>
          <a:xfrm>
            <a:off x="9177466" y="6003926"/>
            <a:ext cx="2743200" cy="365125"/>
          </a:xfrm>
        </p:spPr>
        <p:txBody>
          <a:bodyPr/>
          <a:lstStyle/>
          <a:p>
            <a:fld id="{DB826247-4628-4AC8-A947-1A9741004EF3}" type="slidenum">
              <a:rPr lang="en-GB" smtClean="0"/>
              <a:t>1</a:t>
            </a:fld>
            <a:endParaRPr lang="en-GB" dirty="0"/>
          </a:p>
        </p:txBody>
      </p:sp>
      <p:sp>
        <p:nvSpPr>
          <p:cNvPr id="3" name="Subtitle 2">
            <a:extLst>
              <a:ext uri="{FF2B5EF4-FFF2-40B4-BE49-F238E27FC236}">
                <a16:creationId xmlns:a16="http://schemas.microsoft.com/office/drawing/2014/main" id="{417A1A76-C978-EE31-A225-A9ADA314A527}"/>
              </a:ext>
            </a:extLst>
          </p:cNvPr>
          <p:cNvSpPr txBox="1">
            <a:spLocks/>
          </p:cNvSpPr>
          <p:nvPr/>
        </p:nvSpPr>
        <p:spPr>
          <a:xfrm>
            <a:off x="3930597" y="5023905"/>
            <a:ext cx="4330807" cy="1182244"/>
          </a:xfrm>
          <a:prstGeom prst="rect">
            <a:avLst/>
          </a:prstGeom>
        </p:spPr>
        <p:txBody>
          <a:bodyPr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400" b="1" dirty="0"/>
              <a:t>Name – A. Mithursan</a:t>
            </a:r>
          </a:p>
          <a:p>
            <a:pPr marL="0" indent="0" algn="ctr">
              <a:buNone/>
            </a:pPr>
            <a:r>
              <a:rPr lang="en-GB" sz="2400" b="1" dirty="0"/>
              <a:t>Reg No – MG/17/085</a:t>
            </a:r>
          </a:p>
          <a:p>
            <a:pPr marL="0" indent="0" algn="ctr">
              <a:buNone/>
            </a:pPr>
            <a:r>
              <a:rPr lang="en-GB" sz="2400" b="1" dirty="0"/>
              <a:t>Department- Management Studies </a:t>
            </a:r>
          </a:p>
        </p:txBody>
      </p:sp>
      <p:pic>
        <p:nvPicPr>
          <p:cNvPr id="6" name="Picture 5">
            <a:extLst>
              <a:ext uri="{FF2B5EF4-FFF2-40B4-BE49-F238E27FC236}">
                <a16:creationId xmlns:a16="http://schemas.microsoft.com/office/drawing/2014/main" id="{99B5C414-C424-E4BD-D049-E74B2C97B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446" y="231516"/>
            <a:ext cx="1634934" cy="1634934"/>
          </a:xfrm>
          <a:prstGeom prst="rect">
            <a:avLst/>
          </a:prstGeom>
        </p:spPr>
      </p:pic>
      <p:sp>
        <p:nvSpPr>
          <p:cNvPr id="8" name="TextBox 7">
            <a:extLst>
              <a:ext uri="{FF2B5EF4-FFF2-40B4-BE49-F238E27FC236}">
                <a16:creationId xmlns:a16="http://schemas.microsoft.com/office/drawing/2014/main" id="{A594A3F1-1572-27F4-59CD-5ED36A8F227C}"/>
              </a:ext>
            </a:extLst>
          </p:cNvPr>
          <p:cNvSpPr txBox="1"/>
          <p:nvPr/>
        </p:nvSpPr>
        <p:spPr>
          <a:xfrm>
            <a:off x="2578359" y="2844225"/>
            <a:ext cx="7035282" cy="1077218"/>
          </a:xfrm>
          <a:prstGeom prst="rect">
            <a:avLst/>
          </a:prstGeom>
          <a:noFill/>
        </p:spPr>
        <p:txBody>
          <a:bodyPr wrap="square" rtlCol="0">
            <a:spAutoFit/>
          </a:bodyPr>
          <a:lstStyle/>
          <a:p>
            <a:pPr algn="ctr"/>
            <a:r>
              <a:rPr lang="en-US" sz="3200" b="1" dirty="0">
                <a:solidFill>
                  <a:srgbClr val="C00000"/>
                </a:solidFill>
              </a:rPr>
              <a:t>Management Internship </a:t>
            </a:r>
            <a:r>
              <a:rPr lang="en-US" sz="3200" b="1" i="0" dirty="0">
                <a:solidFill>
                  <a:srgbClr val="C00000"/>
                </a:solidFill>
                <a:effectLst/>
              </a:rPr>
              <a:t>Symposium</a:t>
            </a:r>
            <a:r>
              <a:rPr lang="en-US" sz="3200" b="0" i="0" dirty="0">
                <a:solidFill>
                  <a:srgbClr val="C00000"/>
                </a:solidFill>
                <a:effectLst/>
                <a:latin typeface="Google Sans"/>
              </a:rPr>
              <a:t> </a:t>
            </a:r>
          </a:p>
          <a:p>
            <a:pPr algn="ctr"/>
            <a:r>
              <a:rPr lang="en-US" sz="3200" b="1" dirty="0">
                <a:solidFill>
                  <a:srgbClr val="C00000"/>
                </a:solidFill>
                <a:latin typeface="Google Sans"/>
              </a:rPr>
              <a:t>2023</a:t>
            </a:r>
            <a:endParaRPr lang="en-GB" sz="3200" b="1" dirty="0">
              <a:solidFill>
                <a:srgbClr val="C00000"/>
              </a:solidFill>
            </a:endParaRPr>
          </a:p>
        </p:txBody>
      </p:sp>
    </p:spTree>
    <p:extLst>
      <p:ext uri="{BB962C8B-B14F-4D97-AF65-F5344CB8AC3E}">
        <p14:creationId xmlns:p14="http://schemas.microsoft.com/office/powerpoint/2010/main" val="12418050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7CEA25-92BE-ED56-DCE8-92DDB3B94871}"/>
              </a:ext>
            </a:extLst>
          </p:cNvPr>
          <p:cNvSpPr>
            <a:spLocks noGrp="1"/>
          </p:cNvSpPr>
          <p:nvPr>
            <p:ph type="sldNum" sz="quarter" idx="12"/>
          </p:nvPr>
        </p:nvSpPr>
        <p:spPr/>
        <p:txBody>
          <a:bodyPr/>
          <a:lstStyle/>
          <a:p>
            <a:fld id="{58136029-D5A8-4507-B86F-63763ECE911A}" type="slidenum">
              <a:rPr lang="en-GB" smtClean="0"/>
              <a:t>10</a:t>
            </a:fld>
            <a:endParaRPr lang="en-GB" dirty="0"/>
          </a:p>
        </p:txBody>
      </p:sp>
      <p:sp>
        <p:nvSpPr>
          <p:cNvPr id="4" name="TextBox 3">
            <a:extLst>
              <a:ext uri="{FF2B5EF4-FFF2-40B4-BE49-F238E27FC236}">
                <a16:creationId xmlns:a16="http://schemas.microsoft.com/office/drawing/2014/main" id="{86AF2359-D2E9-60E1-952C-47A028AFCB15}"/>
              </a:ext>
            </a:extLst>
          </p:cNvPr>
          <p:cNvSpPr txBox="1"/>
          <p:nvPr/>
        </p:nvSpPr>
        <p:spPr>
          <a:xfrm>
            <a:off x="851348" y="607240"/>
            <a:ext cx="6184938" cy="461665"/>
          </a:xfrm>
          <a:prstGeom prst="rect">
            <a:avLst/>
          </a:prstGeom>
          <a:noFill/>
        </p:spPr>
        <p:txBody>
          <a:bodyPr wrap="square" rtlCol="0">
            <a:spAutoFit/>
          </a:bodyPr>
          <a:lstStyle/>
          <a:p>
            <a:r>
              <a:rPr lang="en-US" sz="24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Case Study Analysis  </a:t>
            </a:r>
          </a:p>
        </p:txBody>
      </p:sp>
      <p:pic>
        <p:nvPicPr>
          <p:cNvPr id="5" name="Graphic 4" descr="Direction with solid fill">
            <a:extLst>
              <a:ext uri="{FF2B5EF4-FFF2-40B4-BE49-F238E27FC236}">
                <a16:creationId xmlns:a16="http://schemas.microsoft.com/office/drawing/2014/main" id="{EDE4925E-2202-361E-6913-668A5A9D72A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32068">
            <a:off x="497752" y="685603"/>
            <a:ext cx="304941" cy="304941"/>
          </a:xfrm>
          <a:prstGeom prst="rect">
            <a:avLst/>
          </a:prstGeom>
        </p:spPr>
      </p:pic>
      <p:sp>
        <p:nvSpPr>
          <p:cNvPr id="6" name="TextBox 5">
            <a:extLst>
              <a:ext uri="{FF2B5EF4-FFF2-40B4-BE49-F238E27FC236}">
                <a16:creationId xmlns:a16="http://schemas.microsoft.com/office/drawing/2014/main" id="{CE28C9E2-6947-E4A1-E143-344273225876}"/>
              </a:ext>
            </a:extLst>
          </p:cNvPr>
          <p:cNvSpPr txBox="1"/>
          <p:nvPr/>
        </p:nvSpPr>
        <p:spPr>
          <a:xfrm>
            <a:off x="1912334" y="1076176"/>
            <a:ext cx="7638756" cy="777777"/>
          </a:xfrm>
          <a:prstGeom prst="rect">
            <a:avLst/>
          </a:prstGeom>
          <a:noFill/>
        </p:spPr>
        <p:txBody>
          <a:bodyPr wrap="square">
            <a:spAutoFit/>
          </a:bodyPr>
          <a:lstStyle/>
          <a:p>
            <a:pPr algn="ctr">
              <a:lnSpc>
                <a:spcPct val="115000"/>
              </a:lnSpc>
              <a:spcAft>
                <a:spcPts val="10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Can the Monetary Policy of the Central Bank of Sri Lanka alone control Inflation?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CA10251-BA26-9B04-054B-5DF8AC0821AC}"/>
              </a:ext>
            </a:extLst>
          </p:cNvPr>
          <p:cNvSpPr txBox="1"/>
          <p:nvPr/>
        </p:nvSpPr>
        <p:spPr>
          <a:xfrm>
            <a:off x="449097" y="1895718"/>
            <a:ext cx="3036276" cy="492122"/>
          </a:xfrm>
          <a:prstGeom prst="rect">
            <a:avLst/>
          </a:prstGeom>
          <a:noFill/>
        </p:spPr>
        <p:txBody>
          <a:bodyPr wrap="square">
            <a:spAutoFit/>
          </a:bodyPr>
          <a:lstStyle/>
          <a:p>
            <a:pPr algn="ctr">
              <a:lnSpc>
                <a:spcPct val="115000"/>
              </a:lnSpc>
              <a:spcAft>
                <a:spcPts val="1000"/>
              </a:spcAft>
            </a:pPr>
            <a:r>
              <a:rPr lang="en-US" sz="2400" b="1" dirty="0">
                <a:solidFill>
                  <a:schemeClr val="accent6">
                    <a:lumMod val="50000"/>
                  </a:schemeClr>
                </a:solidFill>
                <a:effectLst/>
                <a:ea typeface="Calibri" panose="020F0502020204030204" pitchFamily="34" charset="0"/>
                <a:cs typeface="Times New Roman" panose="02020603050405020304" pitchFamily="18" charset="0"/>
              </a:rPr>
              <a:t>Problem Identification</a:t>
            </a:r>
            <a:endParaRPr lang="en-GB" dirty="0">
              <a:solidFill>
                <a:schemeClr val="accent6">
                  <a:lumMod val="50000"/>
                </a:schemeClr>
              </a:solidFill>
              <a:effectLst/>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AEE22AD1-710D-BFAC-33C9-876F1669121D}"/>
              </a:ext>
            </a:extLst>
          </p:cNvPr>
          <p:cNvSpPr txBox="1"/>
          <p:nvPr/>
        </p:nvSpPr>
        <p:spPr>
          <a:xfrm>
            <a:off x="268461" y="2571005"/>
            <a:ext cx="7750121" cy="2805640"/>
          </a:xfrm>
          <a:prstGeom prst="rect">
            <a:avLst/>
          </a:prstGeom>
          <a:noFill/>
        </p:spPr>
        <p:txBody>
          <a:bodyPr wrap="square">
            <a:spAutoFit/>
          </a:bodyPr>
          <a:lstStyle/>
          <a:p>
            <a:pPr marL="342900" indent="-342900" algn="just">
              <a:lnSpc>
                <a:spcPct val="115000"/>
              </a:lnSpc>
              <a:spcAft>
                <a:spcPts val="1000"/>
              </a:spcAft>
              <a:buFont typeface="Wingdings" panose="05000000000000000000" pitchFamily="2" charset="2"/>
              <a:buChar char="§"/>
            </a:pPr>
            <a:r>
              <a:rPr lang="en-US" sz="2000" dirty="0">
                <a:solidFill>
                  <a:srgbClr val="000000"/>
                </a:solidFill>
                <a:ea typeface="Calibri" panose="020F0502020204030204" pitchFamily="34" charset="0"/>
              </a:rPr>
              <a:t>Inflation is driven by two different forces either demand- pull or cost-push inflation</a:t>
            </a:r>
            <a:endParaRPr lang="en-US" sz="2000" dirty="0">
              <a:solidFill>
                <a:srgbClr val="000000"/>
              </a:solidFill>
              <a:effectLst/>
              <a:ea typeface="Calibri" panose="020F0502020204030204" pitchFamily="34" charset="0"/>
            </a:endParaRPr>
          </a:p>
          <a:p>
            <a:pPr marL="342900" indent="-342900" algn="just">
              <a:lnSpc>
                <a:spcPct val="115000"/>
              </a:lnSpc>
              <a:spcAft>
                <a:spcPts val="1000"/>
              </a:spcAft>
              <a:buFont typeface="Wingdings" panose="05000000000000000000" pitchFamily="2" charset="2"/>
              <a:buChar char="§"/>
            </a:pPr>
            <a:r>
              <a:rPr lang="en-US" sz="2000" dirty="0">
                <a:solidFill>
                  <a:srgbClr val="000000"/>
                </a:solidFill>
                <a:effectLst/>
                <a:ea typeface="Calibri" panose="020F0502020204030204" pitchFamily="34" charset="0"/>
              </a:rPr>
              <a:t>The tightening/ monetary policy tools can’t control the </a:t>
            </a:r>
            <a:r>
              <a:rPr lang="en-US" sz="2000" dirty="0">
                <a:solidFill>
                  <a:srgbClr val="000000"/>
                </a:solidFill>
                <a:ea typeface="Calibri" panose="020F0502020204030204" pitchFamily="34" charset="0"/>
                <a:cs typeface="Times New Roman" panose="02020603050405020304" pitchFamily="18" charset="0"/>
              </a:rPr>
              <a:t>i</a:t>
            </a:r>
            <a:r>
              <a:rPr lang="en-US" sz="2000" dirty="0">
                <a:solidFill>
                  <a:srgbClr val="000000"/>
                </a:solidFill>
                <a:effectLst/>
                <a:ea typeface="Calibri" panose="020F0502020204030204" pitchFamily="34" charset="0"/>
                <a:cs typeface="Times New Roman" panose="02020603050405020304" pitchFamily="18" charset="0"/>
              </a:rPr>
              <a:t>nflation driven by the supply side. </a:t>
            </a:r>
          </a:p>
          <a:p>
            <a:pPr marL="342900" indent="-342900" algn="just">
              <a:lnSpc>
                <a:spcPct val="115000"/>
              </a:lnSpc>
              <a:spcAft>
                <a:spcPts val="1000"/>
              </a:spcAft>
              <a:buFont typeface="Wingdings" panose="05000000000000000000" pitchFamily="2" charset="2"/>
              <a:buChar char="§"/>
            </a:pPr>
            <a:r>
              <a:rPr lang="en-US" sz="2000" dirty="0">
                <a:solidFill>
                  <a:srgbClr val="000000"/>
                </a:solidFill>
                <a:ea typeface="Calibri" panose="020F0502020204030204" pitchFamily="34" charset="0"/>
                <a:cs typeface="Times New Roman" panose="02020603050405020304" pitchFamily="18" charset="0"/>
              </a:rPr>
              <a:t>High price pressure exists due to supply-side inflation, 80 % currency depreciation because of global price increases in food and fuels (</a:t>
            </a:r>
            <a:r>
              <a:rPr lang="en-US" sz="2000" dirty="0"/>
              <a:t>Weerakoon, 2022).</a:t>
            </a:r>
          </a:p>
        </p:txBody>
      </p:sp>
      <p:cxnSp>
        <p:nvCxnSpPr>
          <p:cNvPr id="9" name="Straight Connector 8">
            <a:extLst>
              <a:ext uri="{FF2B5EF4-FFF2-40B4-BE49-F238E27FC236}">
                <a16:creationId xmlns:a16="http://schemas.microsoft.com/office/drawing/2014/main" id="{F66F0AE0-C727-5D54-AB71-D49D787B1DA1}"/>
              </a:ext>
            </a:extLst>
          </p:cNvPr>
          <p:cNvCxnSpPr>
            <a:cxnSpLocks/>
          </p:cNvCxnSpPr>
          <p:nvPr/>
        </p:nvCxnSpPr>
        <p:spPr>
          <a:xfrm>
            <a:off x="8553156" y="2758832"/>
            <a:ext cx="0" cy="216486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EB60809-BED3-ECEE-BAC9-B1B16F3EAA92}"/>
              </a:ext>
            </a:extLst>
          </p:cNvPr>
          <p:cNvCxnSpPr/>
          <p:nvPr/>
        </p:nvCxnSpPr>
        <p:spPr>
          <a:xfrm>
            <a:off x="8553156" y="4923692"/>
            <a:ext cx="2588456"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33DFA5E0-7554-E6F7-FC65-37B2702DC352}"/>
              </a:ext>
            </a:extLst>
          </p:cNvPr>
          <p:cNvCxnSpPr>
            <a:cxnSpLocks/>
          </p:cNvCxnSpPr>
          <p:nvPr/>
        </p:nvCxnSpPr>
        <p:spPr>
          <a:xfrm flipV="1">
            <a:off x="8581290" y="3052689"/>
            <a:ext cx="1899141" cy="1828799"/>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D8B0265-B0D5-47B2-ADAA-7163A548B3A9}"/>
              </a:ext>
            </a:extLst>
          </p:cNvPr>
          <p:cNvCxnSpPr>
            <a:cxnSpLocks/>
          </p:cNvCxnSpPr>
          <p:nvPr/>
        </p:nvCxnSpPr>
        <p:spPr>
          <a:xfrm>
            <a:off x="8792308" y="3052689"/>
            <a:ext cx="1899138" cy="1828799"/>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7A13D0-3287-CD96-19D1-2E771CC27A4C}"/>
              </a:ext>
            </a:extLst>
          </p:cNvPr>
          <p:cNvCxnSpPr>
            <a:cxnSpLocks/>
          </p:cNvCxnSpPr>
          <p:nvPr/>
        </p:nvCxnSpPr>
        <p:spPr>
          <a:xfrm flipH="1">
            <a:off x="8553156" y="3826412"/>
            <a:ext cx="1645921" cy="2813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5614574-4EC2-843B-6102-F23ED62D7A42}"/>
              </a:ext>
            </a:extLst>
          </p:cNvPr>
          <p:cNvCxnSpPr/>
          <p:nvPr/>
        </p:nvCxnSpPr>
        <p:spPr>
          <a:xfrm>
            <a:off x="9650437" y="3854548"/>
            <a:ext cx="0" cy="1069144"/>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BC2E9D1-B4BC-E0B8-4D1C-0FA42D75D52C}"/>
              </a:ext>
            </a:extLst>
          </p:cNvPr>
          <p:cNvSpPr txBox="1"/>
          <p:nvPr/>
        </p:nvSpPr>
        <p:spPr>
          <a:xfrm>
            <a:off x="8236636" y="2295524"/>
            <a:ext cx="1111343" cy="369331"/>
          </a:xfrm>
          <a:prstGeom prst="rect">
            <a:avLst/>
          </a:prstGeom>
          <a:noFill/>
        </p:spPr>
        <p:txBody>
          <a:bodyPr wrap="square" rtlCol="0">
            <a:spAutoFit/>
          </a:bodyPr>
          <a:lstStyle/>
          <a:p>
            <a:r>
              <a:rPr lang="en-US" b="1" dirty="0"/>
              <a:t>Price </a:t>
            </a:r>
            <a:endParaRPr lang="en-GB" b="1" dirty="0"/>
          </a:p>
        </p:txBody>
      </p:sp>
      <p:sp>
        <p:nvSpPr>
          <p:cNvPr id="16" name="TextBox 15">
            <a:extLst>
              <a:ext uri="{FF2B5EF4-FFF2-40B4-BE49-F238E27FC236}">
                <a16:creationId xmlns:a16="http://schemas.microsoft.com/office/drawing/2014/main" id="{21D88403-14B1-5131-9820-55C68A7F285D}"/>
              </a:ext>
            </a:extLst>
          </p:cNvPr>
          <p:cNvSpPr txBox="1"/>
          <p:nvPr/>
        </p:nvSpPr>
        <p:spPr>
          <a:xfrm>
            <a:off x="10871545" y="4949664"/>
            <a:ext cx="1111343" cy="369331"/>
          </a:xfrm>
          <a:prstGeom prst="rect">
            <a:avLst/>
          </a:prstGeom>
          <a:noFill/>
        </p:spPr>
        <p:txBody>
          <a:bodyPr wrap="square" rtlCol="0">
            <a:spAutoFit/>
          </a:bodyPr>
          <a:lstStyle/>
          <a:p>
            <a:r>
              <a:rPr lang="en-US" b="1" dirty="0"/>
              <a:t>GDP </a:t>
            </a:r>
            <a:endParaRPr lang="en-GB" b="1" dirty="0"/>
          </a:p>
        </p:txBody>
      </p:sp>
      <p:cxnSp>
        <p:nvCxnSpPr>
          <p:cNvPr id="17" name="Straight Connector 16">
            <a:extLst>
              <a:ext uri="{FF2B5EF4-FFF2-40B4-BE49-F238E27FC236}">
                <a16:creationId xmlns:a16="http://schemas.microsoft.com/office/drawing/2014/main" id="{52A2BD1E-5382-31E2-7A7A-C39BB1314E4D}"/>
              </a:ext>
            </a:extLst>
          </p:cNvPr>
          <p:cNvCxnSpPr>
            <a:cxnSpLocks/>
          </p:cNvCxnSpPr>
          <p:nvPr/>
        </p:nvCxnSpPr>
        <p:spPr>
          <a:xfrm>
            <a:off x="9144001" y="2842455"/>
            <a:ext cx="1899138" cy="1828799"/>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2080D627-F5E2-36DF-F246-D0342D42E155}"/>
              </a:ext>
            </a:extLst>
          </p:cNvPr>
          <p:cNvSpPr txBox="1"/>
          <p:nvPr/>
        </p:nvSpPr>
        <p:spPr>
          <a:xfrm>
            <a:off x="8553156" y="2756095"/>
            <a:ext cx="604909" cy="323165"/>
          </a:xfrm>
          <a:prstGeom prst="rect">
            <a:avLst/>
          </a:prstGeom>
          <a:noFill/>
        </p:spPr>
        <p:txBody>
          <a:bodyPr wrap="square" rtlCol="0">
            <a:spAutoFit/>
          </a:bodyPr>
          <a:lstStyle/>
          <a:p>
            <a:r>
              <a:rPr lang="en-US" sz="1500" dirty="0"/>
              <a:t>AD1</a:t>
            </a:r>
            <a:endParaRPr lang="en-GB" sz="1500" dirty="0"/>
          </a:p>
        </p:txBody>
      </p:sp>
      <p:sp>
        <p:nvSpPr>
          <p:cNvPr id="19" name="TextBox 18">
            <a:extLst>
              <a:ext uri="{FF2B5EF4-FFF2-40B4-BE49-F238E27FC236}">
                <a16:creationId xmlns:a16="http://schemas.microsoft.com/office/drawing/2014/main" id="{13E3ADF7-F29F-F9AF-0B30-A9874F5CFAB5}"/>
              </a:ext>
            </a:extLst>
          </p:cNvPr>
          <p:cNvSpPr txBox="1"/>
          <p:nvPr/>
        </p:nvSpPr>
        <p:spPr>
          <a:xfrm>
            <a:off x="10506222" y="3992986"/>
            <a:ext cx="604909" cy="323165"/>
          </a:xfrm>
          <a:prstGeom prst="rect">
            <a:avLst/>
          </a:prstGeom>
          <a:noFill/>
        </p:spPr>
        <p:txBody>
          <a:bodyPr wrap="square" rtlCol="0">
            <a:spAutoFit/>
          </a:bodyPr>
          <a:lstStyle/>
          <a:p>
            <a:r>
              <a:rPr lang="en-US" sz="1500" dirty="0"/>
              <a:t>AD2</a:t>
            </a:r>
            <a:endParaRPr lang="en-GB" sz="1500" dirty="0"/>
          </a:p>
        </p:txBody>
      </p:sp>
      <p:sp>
        <p:nvSpPr>
          <p:cNvPr id="20" name="TextBox 19">
            <a:extLst>
              <a:ext uri="{FF2B5EF4-FFF2-40B4-BE49-F238E27FC236}">
                <a16:creationId xmlns:a16="http://schemas.microsoft.com/office/drawing/2014/main" id="{D823E618-1FE7-6A53-892A-943EB46AFB6A}"/>
              </a:ext>
            </a:extLst>
          </p:cNvPr>
          <p:cNvSpPr txBox="1"/>
          <p:nvPr/>
        </p:nvSpPr>
        <p:spPr>
          <a:xfrm>
            <a:off x="8060788" y="3699803"/>
            <a:ext cx="464234" cy="369331"/>
          </a:xfrm>
          <a:prstGeom prst="rect">
            <a:avLst/>
          </a:prstGeom>
          <a:noFill/>
        </p:spPr>
        <p:txBody>
          <a:bodyPr wrap="square" rtlCol="0">
            <a:spAutoFit/>
          </a:bodyPr>
          <a:lstStyle/>
          <a:p>
            <a:r>
              <a:rPr lang="en-US" dirty="0"/>
              <a:t>P*</a:t>
            </a:r>
            <a:endParaRPr lang="en-GB" dirty="0"/>
          </a:p>
        </p:txBody>
      </p:sp>
      <p:sp>
        <p:nvSpPr>
          <p:cNvPr id="21" name="TextBox 20">
            <a:extLst>
              <a:ext uri="{FF2B5EF4-FFF2-40B4-BE49-F238E27FC236}">
                <a16:creationId xmlns:a16="http://schemas.microsoft.com/office/drawing/2014/main" id="{8740D45B-6490-7165-60DD-52CE992182E9}"/>
              </a:ext>
            </a:extLst>
          </p:cNvPr>
          <p:cNvSpPr txBox="1"/>
          <p:nvPr/>
        </p:nvSpPr>
        <p:spPr>
          <a:xfrm>
            <a:off x="9460523" y="4949664"/>
            <a:ext cx="696353" cy="369332"/>
          </a:xfrm>
          <a:prstGeom prst="rect">
            <a:avLst/>
          </a:prstGeom>
          <a:noFill/>
        </p:spPr>
        <p:txBody>
          <a:bodyPr wrap="square" rtlCol="0">
            <a:spAutoFit/>
          </a:bodyPr>
          <a:lstStyle/>
          <a:p>
            <a:r>
              <a:rPr lang="en-US" dirty="0"/>
              <a:t>Q*</a:t>
            </a:r>
            <a:endParaRPr lang="en-GB" dirty="0"/>
          </a:p>
        </p:txBody>
      </p:sp>
      <p:sp>
        <p:nvSpPr>
          <p:cNvPr id="22" name="TextBox 21">
            <a:extLst>
              <a:ext uri="{FF2B5EF4-FFF2-40B4-BE49-F238E27FC236}">
                <a16:creationId xmlns:a16="http://schemas.microsoft.com/office/drawing/2014/main" id="{EEDDFDE4-55A1-CCBD-EAFB-EF6C1FF6C4C5}"/>
              </a:ext>
            </a:extLst>
          </p:cNvPr>
          <p:cNvSpPr txBox="1"/>
          <p:nvPr/>
        </p:nvSpPr>
        <p:spPr>
          <a:xfrm>
            <a:off x="10449517" y="2685957"/>
            <a:ext cx="844056" cy="338554"/>
          </a:xfrm>
          <a:prstGeom prst="rect">
            <a:avLst/>
          </a:prstGeom>
          <a:noFill/>
        </p:spPr>
        <p:txBody>
          <a:bodyPr wrap="square" rtlCol="0">
            <a:spAutoFit/>
          </a:bodyPr>
          <a:lstStyle/>
          <a:p>
            <a:r>
              <a:rPr lang="en-US" sz="1600" dirty="0"/>
              <a:t>AS1</a:t>
            </a:r>
            <a:endParaRPr lang="en-GB" sz="1600" dirty="0"/>
          </a:p>
        </p:txBody>
      </p:sp>
      <p:cxnSp>
        <p:nvCxnSpPr>
          <p:cNvPr id="23" name="Straight Connector 22">
            <a:extLst>
              <a:ext uri="{FF2B5EF4-FFF2-40B4-BE49-F238E27FC236}">
                <a16:creationId xmlns:a16="http://schemas.microsoft.com/office/drawing/2014/main" id="{127A95C8-C536-D93F-085D-00A908195F55}"/>
              </a:ext>
            </a:extLst>
          </p:cNvPr>
          <p:cNvCxnSpPr/>
          <p:nvPr/>
        </p:nvCxnSpPr>
        <p:spPr>
          <a:xfrm flipH="1">
            <a:off x="8581290" y="3573194"/>
            <a:ext cx="1308297" cy="0"/>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9F83101-F15F-61AF-3C1C-8C912A8C5349}"/>
              </a:ext>
            </a:extLst>
          </p:cNvPr>
          <p:cNvSpPr txBox="1"/>
          <p:nvPr/>
        </p:nvSpPr>
        <p:spPr>
          <a:xfrm>
            <a:off x="8060788" y="3400864"/>
            <a:ext cx="464234" cy="369332"/>
          </a:xfrm>
          <a:prstGeom prst="rect">
            <a:avLst/>
          </a:prstGeom>
          <a:noFill/>
        </p:spPr>
        <p:txBody>
          <a:bodyPr wrap="square" rtlCol="0">
            <a:spAutoFit/>
          </a:bodyPr>
          <a:lstStyle/>
          <a:p>
            <a:r>
              <a:rPr lang="en-US" dirty="0"/>
              <a:t>P1</a:t>
            </a:r>
            <a:endParaRPr lang="en-GB" dirty="0"/>
          </a:p>
        </p:txBody>
      </p:sp>
      <p:cxnSp>
        <p:nvCxnSpPr>
          <p:cNvPr id="25" name="Straight Connector 24">
            <a:extLst>
              <a:ext uri="{FF2B5EF4-FFF2-40B4-BE49-F238E27FC236}">
                <a16:creationId xmlns:a16="http://schemas.microsoft.com/office/drawing/2014/main" id="{C6A4FA37-C5CC-8023-514E-E56068B2051C}"/>
              </a:ext>
            </a:extLst>
          </p:cNvPr>
          <p:cNvCxnSpPr>
            <a:cxnSpLocks/>
          </p:cNvCxnSpPr>
          <p:nvPr/>
        </p:nvCxnSpPr>
        <p:spPr>
          <a:xfrm flipV="1">
            <a:off x="9158074" y="3176953"/>
            <a:ext cx="1756117" cy="1662331"/>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A288F582-1870-CBF1-3178-D1483C1394D7}"/>
              </a:ext>
            </a:extLst>
          </p:cNvPr>
          <p:cNvSpPr txBox="1"/>
          <p:nvPr/>
        </p:nvSpPr>
        <p:spPr>
          <a:xfrm>
            <a:off x="10871545" y="2851916"/>
            <a:ext cx="844056" cy="338554"/>
          </a:xfrm>
          <a:prstGeom prst="rect">
            <a:avLst/>
          </a:prstGeom>
          <a:noFill/>
        </p:spPr>
        <p:txBody>
          <a:bodyPr wrap="square" rtlCol="0">
            <a:spAutoFit/>
          </a:bodyPr>
          <a:lstStyle/>
          <a:p>
            <a:r>
              <a:rPr lang="en-US" sz="1600" dirty="0"/>
              <a:t>AS2</a:t>
            </a:r>
            <a:endParaRPr lang="en-GB" sz="1600" dirty="0"/>
          </a:p>
        </p:txBody>
      </p:sp>
      <p:cxnSp>
        <p:nvCxnSpPr>
          <p:cNvPr id="27" name="Straight Connector 26">
            <a:extLst>
              <a:ext uri="{FF2B5EF4-FFF2-40B4-BE49-F238E27FC236}">
                <a16:creationId xmlns:a16="http://schemas.microsoft.com/office/drawing/2014/main" id="{BC246643-F43C-7365-A2D7-9F01DFEA9F47}"/>
              </a:ext>
            </a:extLst>
          </p:cNvPr>
          <p:cNvCxnSpPr/>
          <p:nvPr/>
        </p:nvCxnSpPr>
        <p:spPr>
          <a:xfrm>
            <a:off x="10168597" y="3840480"/>
            <a:ext cx="0" cy="1069144"/>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479CF1F1-2C00-7900-3701-3148D078BEDB}"/>
              </a:ext>
            </a:extLst>
          </p:cNvPr>
          <p:cNvSpPr txBox="1"/>
          <p:nvPr/>
        </p:nvSpPr>
        <p:spPr>
          <a:xfrm>
            <a:off x="10050200" y="4951828"/>
            <a:ext cx="642425" cy="369332"/>
          </a:xfrm>
          <a:prstGeom prst="rect">
            <a:avLst/>
          </a:prstGeom>
          <a:noFill/>
        </p:spPr>
        <p:txBody>
          <a:bodyPr wrap="square" rtlCol="0">
            <a:spAutoFit/>
          </a:bodyPr>
          <a:lstStyle/>
          <a:p>
            <a:r>
              <a:rPr lang="en-US" dirty="0"/>
              <a:t>Q1</a:t>
            </a:r>
            <a:endParaRPr lang="en-GB" dirty="0"/>
          </a:p>
        </p:txBody>
      </p:sp>
      <p:pic>
        <p:nvPicPr>
          <p:cNvPr id="29" name="Picture 28">
            <a:extLst>
              <a:ext uri="{FF2B5EF4-FFF2-40B4-BE49-F238E27FC236}">
                <a16:creationId xmlns:a16="http://schemas.microsoft.com/office/drawing/2014/main" id="{4061DECB-4AEC-EB20-D10B-936B9DB12B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8221" y="136577"/>
            <a:ext cx="2640910" cy="1475803"/>
          </a:xfrm>
          <a:prstGeom prst="rect">
            <a:avLst/>
          </a:prstGeom>
        </p:spPr>
      </p:pic>
    </p:spTree>
    <p:extLst>
      <p:ext uri="{BB962C8B-B14F-4D97-AF65-F5344CB8AC3E}">
        <p14:creationId xmlns:p14="http://schemas.microsoft.com/office/powerpoint/2010/main" val="21602155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7CEA25-92BE-ED56-DCE8-92DDB3B94871}"/>
              </a:ext>
            </a:extLst>
          </p:cNvPr>
          <p:cNvSpPr>
            <a:spLocks noGrp="1"/>
          </p:cNvSpPr>
          <p:nvPr>
            <p:ph type="sldNum" sz="quarter" idx="12"/>
          </p:nvPr>
        </p:nvSpPr>
        <p:spPr/>
        <p:txBody>
          <a:bodyPr/>
          <a:lstStyle/>
          <a:p>
            <a:fld id="{58136029-D5A8-4507-B86F-63763ECE911A}" type="slidenum">
              <a:rPr lang="en-GB" smtClean="0"/>
              <a:t>11</a:t>
            </a:fld>
            <a:endParaRPr lang="en-GB" dirty="0"/>
          </a:p>
        </p:txBody>
      </p:sp>
      <p:sp>
        <p:nvSpPr>
          <p:cNvPr id="2" name="TextBox 1">
            <a:extLst>
              <a:ext uri="{FF2B5EF4-FFF2-40B4-BE49-F238E27FC236}">
                <a16:creationId xmlns:a16="http://schemas.microsoft.com/office/drawing/2014/main" id="{ADC8444D-E530-C396-7590-A6D7F6BA1A5B}"/>
              </a:ext>
            </a:extLst>
          </p:cNvPr>
          <p:cNvSpPr txBox="1"/>
          <p:nvPr/>
        </p:nvSpPr>
        <p:spPr>
          <a:xfrm>
            <a:off x="852271" y="625319"/>
            <a:ext cx="3884574" cy="954107"/>
          </a:xfrm>
          <a:prstGeom prst="rect">
            <a:avLst/>
          </a:prstGeom>
          <a:noFill/>
        </p:spPr>
        <p:txBody>
          <a:bodyPr wrap="square" rtlCol="0">
            <a:spAutoFit/>
          </a:bodyPr>
          <a:lstStyle/>
          <a:p>
            <a:r>
              <a:rPr lang="en-US" sz="2800" b="1"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Findings </a:t>
            </a:r>
            <a:endParaRPr lang="en-US" sz="28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sz="2800" b="1" dirty="0">
              <a:solidFill>
                <a:schemeClr val="accent6">
                  <a:lumMod val="50000"/>
                </a:schemeClr>
              </a:solidFill>
            </a:endParaRPr>
          </a:p>
        </p:txBody>
      </p:sp>
      <p:pic>
        <p:nvPicPr>
          <p:cNvPr id="4" name="Graphic 3" descr="Direction with solid fill">
            <a:extLst>
              <a:ext uri="{FF2B5EF4-FFF2-40B4-BE49-F238E27FC236}">
                <a16:creationId xmlns:a16="http://schemas.microsoft.com/office/drawing/2014/main" id="{F2EC98C3-7A02-A502-26FB-347C881F006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32068">
            <a:off x="497752" y="713739"/>
            <a:ext cx="304941" cy="304941"/>
          </a:xfrm>
          <a:prstGeom prst="rect">
            <a:avLst/>
          </a:prstGeom>
        </p:spPr>
      </p:pic>
      <p:sp>
        <p:nvSpPr>
          <p:cNvPr id="5" name="TextBox 4">
            <a:extLst>
              <a:ext uri="{FF2B5EF4-FFF2-40B4-BE49-F238E27FC236}">
                <a16:creationId xmlns:a16="http://schemas.microsoft.com/office/drawing/2014/main" id="{F3A7B64C-C6B4-BDC7-3DCB-460705CD0F17}"/>
              </a:ext>
            </a:extLst>
          </p:cNvPr>
          <p:cNvSpPr txBox="1"/>
          <p:nvPr/>
        </p:nvSpPr>
        <p:spPr>
          <a:xfrm>
            <a:off x="449097" y="1200394"/>
            <a:ext cx="9609303" cy="70788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NCPI based headline inflation recorded at 73.7% on year-on-year basis in September 2022 (CBSL website, 2023). Today, Inflation rate (NCPI) is 1.00% (CBSL website, 2023).</a:t>
            </a:r>
          </a:p>
        </p:txBody>
      </p:sp>
      <p:sp>
        <p:nvSpPr>
          <p:cNvPr id="6" name="TextBox 5">
            <a:extLst>
              <a:ext uri="{FF2B5EF4-FFF2-40B4-BE49-F238E27FC236}">
                <a16:creationId xmlns:a16="http://schemas.microsoft.com/office/drawing/2014/main" id="{4662257F-1DAF-2575-D4F0-9114BF9BDC0C}"/>
              </a:ext>
            </a:extLst>
          </p:cNvPr>
          <p:cNvSpPr txBox="1"/>
          <p:nvPr/>
        </p:nvSpPr>
        <p:spPr>
          <a:xfrm>
            <a:off x="449097" y="2324183"/>
            <a:ext cx="10915589" cy="5186035"/>
          </a:xfrm>
          <a:prstGeom prst="rect">
            <a:avLst/>
          </a:prstGeom>
          <a:noFill/>
        </p:spPr>
        <p:txBody>
          <a:bodyPr wrap="square" rtlCol="0">
            <a:spAutoFit/>
          </a:bodyPr>
          <a:lstStyle/>
          <a:p>
            <a:pPr marL="285750" indent="-285750" algn="just">
              <a:buFont typeface="Arial" panose="020B0604020202020204" pitchFamily="34" charset="0"/>
              <a:buChar char="•"/>
            </a:pPr>
            <a:r>
              <a:rPr lang="en-US" sz="2000" u="sng" dirty="0"/>
              <a:t>Steve H. Hanke, a professor at Johns Hopkins University states suggests</a:t>
            </a:r>
          </a:p>
          <a:p>
            <a:pPr algn="just"/>
            <a:endParaRPr lang="en-US" sz="1050" dirty="0"/>
          </a:p>
          <a:p>
            <a:pPr marL="285750" indent="-285750" algn="just">
              <a:buFont typeface="Arial" panose="020B0604020202020204" pitchFamily="34" charset="0"/>
              <a:buChar char="•"/>
            </a:pPr>
            <a:r>
              <a:rPr lang="en-US" sz="2000" dirty="0"/>
              <a:t>During 2022, the Sri Lanka was among the top 10 countries with high inflation. </a:t>
            </a:r>
          </a:p>
          <a:p>
            <a:pPr algn="just"/>
            <a:endParaRPr lang="en-US" sz="1050" dirty="0"/>
          </a:p>
          <a:p>
            <a:pPr marL="342900" indent="-342900" algn="just">
              <a:buFont typeface="Arial" panose="020B0604020202020204" pitchFamily="34" charset="0"/>
              <a:buChar char="•"/>
            </a:pPr>
            <a:r>
              <a:rPr lang="en-US" sz="2000" dirty="0"/>
              <a:t>However, It appears that inflation is finally well under control and remains </a:t>
            </a:r>
            <a:r>
              <a:rPr lang="en-US" sz="2000" b="1" dirty="0"/>
              <a:t>within the comfortable corridor of the central bank</a:t>
            </a:r>
            <a:r>
              <a:rPr lang="en-US" sz="2000" dirty="0"/>
              <a:t>. Yes, inflation is in single digits, yet prices remains elevated. Many people ask this question. If inflation is in single digits, why prices are so high?</a:t>
            </a:r>
          </a:p>
          <a:p>
            <a:pPr algn="just"/>
            <a:endParaRPr lang="en-US" sz="1400" dirty="0"/>
          </a:p>
          <a:p>
            <a:pPr marL="285750" indent="-285750" algn="just">
              <a:buFont typeface="Arial" panose="020B0604020202020204" pitchFamily="34" charset="0"/>
              <a:buChar char="•"/>
            </a:pPr>
            <a:r>
              <a:rPr lang="en-US" sz="2000" dirty="0"/>
              <a:t>Domestic inflation in Sri Lanka reached a peak of 69.8% in September 2022. This means the general price level in the country increased by 69.8% in comparison to the previous year. </a:t>
            </a:r>
          </a:p>
          <a:p>
            <a:pPr algn="just"/>
            <a:endParaRPr lang="en-US" sz="1200" dirty="0"/>
          </a:p>
          <a:p>
            <a:pPr marL="285750" indent="-285750" algn="just">
              <a:buFont typeface="Arial" panose="020B0604020202020204" pitchFamily="34" charset="0"/>
              <a:buChar char="•"/>
            </a:pPr>
            <a:r>
              <a:rPr lang="en-US" sz="2000" dirty="0"/>
              <a:t>Lower inflation means that the rate at which the prices are increasing is indeed lower. This does not mean that prices are coming down. The price level in fact increases, but at a much lower pace</a:t>
            </a:r>
          </a:p>
          <a:p>
            <a:pPr algn="just"/>
            <a:endParaRPr lang="en-US" sz="2000" dirty="0"/>
          </a:p>
          <a:p>
            <a:pPr marL="285750" indent="-285750" algn="just">
              <a:buFont typeface="Arial" panose="020B0604020202020204" pitchFamily="34" charset="0"/>
              <a:buChar char="•"/>
            </a:pPr>
            <a:endParaRPr lang="en-US" sz="2000" dirty="0"/>
          </a:p>
          <a:p>
            <a:pPr algn="just"/>
            <a:endParaRPr lang="en-US" sz="2000" dirty="0"/>
          </a:p>
          <a:p>
            <a:pPr algn="just"/>
            <a:endParaRPr lang="en-US" sz="2000" dirty="0"/>
          </a:p>
          <a:p>
            <a:pPr algn="just"/>
            <a:endParaRPr lang="en-US" sz="2000" dirty="0"/>
          </a:p>
        </p:txBody>
      </p:sp>
      <p:pic>
        <p:nvPicPr>
          <p:cNvPr id="7" name="Picture 6">
            <a:extLst>
              <a:ext uri="{FF2B5EF4-FFF2-40B4-BE49-F238E27FC236}">
                <a16:creationId xmlns:a16="http://schemas.microsoft.com/office/drawing/2014/main" id="{FDB1E5B6-E0CC-5EE0-EA43-A53795579D28}"/>
              </a:ext>
            </a:extLst>
          </p:cNvPr>
          <p:cNvPicPr>
            <a:picLocks noChangeAspect="1"/>
          </p:cNvPicPr>
          <p:nvPr/>
        </p:nvPicPr>
        <p:blipFill rotWithShape="1">
          <a:blip r:embed="rId4">
            <a:extLst>
              <a:ext uri="{28A0092B-C50C-407E-A947-70E740481C1C}">
                <a14:useLocalDpi xmlns:a14="http://schemas.microsoft.com/office/drawing/2010/main" val="0"/>
              </a:ext>
            </a:extLst>
          </a:blip>
          <a:srcRect l="18029" r="21378"/>
          <a:stretch/>
        </p:blipFill>
        <p:spPr>
          <a:xfrm>
            <a:off x="10214264" y="128307"/>
            <a:ext cx="1600201" cy="1475803"/>
          </a:xfrm>
          <a:prstGeom prst="rect">
            <a:avLst/>
          </a:prstGeom>
        </p:spPr>
      </p:pic>
      <p:sp>
        <p:nvSpPr>
          <p:cNvPr id="9" name="TextBox 8">
            <a:extLst>
              <a:ext uri="{FF2B5EF4-FFF2-40B4-BE49-F238E27FC236}">
                <a16:creationId xmlns:a16="http://schemas.microsoft.com/office/drawing/2014/main" id="{E0FD0522-8E61-284E-F4F2-6CBCFEDC888C}"/>
              </a:ext>
            </a:extLst>
          </p:cNvPr>
          <p:cNvSpPr txBox="1"/>
          <p:nvPr/>
        </p:nvSpPr>
        <p:spPr>
          <a:xfrm>
            <a:off x="449097" y="1903587"/>
            <a:ext cx="9752350" cy="400110"/>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Japan inflation rate is 3.3% (Source: Bank of Japan) Are we heading than Japan?</a:t>
            </a:r>
          </a:p>
        </p:txBody>
      </p:sp>
    </p:spTree>
    <p:extLst>
      <p:ext uri="{BB962C8B-B14F-4D97-AF65-F5344CB8AC3E}">
        <p14:creationId xmlns:p14="http://schemas.microsoft.com/office/powerpoint/2010/main" val="22457116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7CEA25-92BE-ED56-DCE8-92DDB3B94871}"/>
              </a:ext>
            </a:extLst>
          </p:cNvPr>
          <p:cNvSpPr>
            <a:spLocks noGrp="1"/>
          </p:cNvSpPr>
          <p:nvPr>
            <p:ph type="sldNum" sz="quarter" idx="12"/>
          </p:nvPr>
        </p:nvSpPr>
        <p:spPr/>
        <p:txBody>
          <a:bodyPr/>
          <a:lstStyle/>
          <a:p>
            <a:fld id="{58136029-D5A8-4507-B86F-63763ECE911A}" type="slidenum">
              <a:rPr lang="en-GB" smtClean="0"/>
              <a:t>12</a:t>
            </a:fld>
            <a:endParaRPr lang="en-GB" dirty="0"/>
          </a:p>
        </p:txBody>
      </p:sp>
      <p:sp>
        <p:nvSpPr>
          <p:cNvPr id="2" name="TextBox 1">
            <a:extLst>
              <a:ext uri="{FF2B5EF4-FFF2-40B4-BE49-F238E27FC236}">
                <a16:creationId xmlns:a16="http://schemas.microsoft.com/office/drawing/2014/main" id="{8C5DB4B3-866B-311E-E31A-A13AB6217EE6}"/>
              </a:ext>
            </a:extLst>
          </p:cNvPr>
          <p:cNvSpPr txBox="1"/>
          <p:nvPr/>
        </p:nvSpPr>
        <p:spPr>
          <a:xfrm>
            <a:off x="852271" y="272025"/>
            <a:ext cx="3884574" cy="954107"/>
          </a:xfrm>
          <a:prstGeom prst="rect">
            <a:avLst/>
          </a:prstGeom>
          <a:noFill/>
        </p:spPr>
        <p:txBody>
          <a:bodyPr wrap="square" rtlCol="0">
            <a:spAutoFit/>
          </a:bodyPr>
          <a:lstStyle/>
          <a:p>
            <a:r>
              <a:rPr lang="en-US" sz="2800" b="1"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Findings </a:t>
            </a:r>
            <a:endParaRPr lang="en-US" sz="28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GB" sz="2800" b="1" dirty="0">
              <a:solidFill>
                <a:schemeClr val="accent6">
                  <a:lumMod val="50000"/>
                </a:schemeClr>
              </a:solidFill>
            </a:endParaRPr>
          </a:p>
        </p:txBody>
      </p:sp>
      <p:pic>
        <p:nvPicPr>
          <p:cNvPr id="4" name="Graphic 3" descr="Direction with solid fill">
            <a:extLst>
              <a:ext uri="{FF2B5EF4-FFF2-40B4-BE49-F238E27FC236}">
                <a16:creationId xmlns:a16="http://schemas.microsoft.com/office/drawing/2014/main" id="{630E2A30-0851-6548-A842-87A42FD32F0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32068">
            <a:off x="497752" y="402009"/>
            <a:ext cx="304941" cy="304941"/>
          </a:xfrm>
          <a:prstGeom prst="rect">
            <a:avLst/>
          </a:prstGeom>
        </p:spPr>
      </p:pic>
      <p:sp>
        <p:nvSpPr>
          <p:cNvPr id="5" name="TextBox 4">
            <a:extLst>
              <a:ext uri="{FF2B5EF4-FFF2-40B4-BE49-F238E27FC236}">
                <a16:creationId xmlns:a16="http://schemas.microsoft.com/office/drawing/2014/main" id="{C7993CAD-042C-EF22-F9F1-B8665EF1AA98}"/>
              </a:ext>
            </a:extLst>
          </p:cNvPr>
          <p:cNvSpPr txBox="1"/>
          <p:nvPr/>
        </p:nvSpPr>
        <p:spPr>
          <a:xfrm>
            <a:off x="301423" y="1002830"/>
            <a:ext cx="9923233"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t>Sir Mervyn King, former Governor of the Bank of England (BOE), explained why managing inflation is so important: “Once higher inflation becomes entrenched, it may be costly to dislodge. The best thing that we can do to promote economic stability is to avoid inflation, and inflation expectations”</a:t>
            </a:r>
          </a:p>
          <a:p>
            <a:pPr algn="just"/>
            <a:endParaRPr lang="en-US" sz="2000" dirty="0"/>
          </a:p>
        </p:txBody>
      </p:sp>
      <p:sp>
        <p:nvSpPr>
          <p:cNvPr id="6" name="TextBox 5">
            <a:extLst>
              <a:ext uri="{FF2B5EF4-FFF2-40B4-BE49-F238E27FC236}">
                <a16:creationId xmlns:a16="http://schemas.microsoft.com/office/drawing/2014/main" id="{32C6EFB6-D9F6-544B-D1F7-7CD4E532685E}"/>
              </a:ext>
            </a:extLst>
          </p:cNvPr>
          <p:cNvSpPr txBox="1"/>
          <p:nvPr/>
        </p:nvSpPr>
        <p:spPr>
          <a:xfrm>
            <a:off x="301423" y="2262557"/>
            <a:ext cx="11265292" cy="4593565"/>
          </a:xfrm>
          <a:prstGeom prst="rect">
            <a:avLst/>
          </a:prstGeom>
          <a:noFill/>
        </p:spPr>
        <p:txBody>
          <a:bodyPr wrap="square" rtlCol="0">
            <a:spAutoFit/>
          </a:bodyPr>
          <a:lstStyle/>
          <a:p>
            <a:pPr marL="285750" indent="-285750">
              <a:buFont typeface="Arial" panose="020B0604020202020204" pitchFamily="34" charset="0"/>
              <a:buChar char="•"/>
            </a:pPr>
            <a:r>
              <a:rPr lang="en-US" sz="2000" dirty="0"/>
              <a:t>One of the most immediate and visible costs of inflation is the erosion of purchasing power &amp; </a:t>
            </a:r>
            <a:r>
              <a:rPr lang="en-US" sz="2000" b="1" dirty="0"/>
              <a:t>Food and beverage industry </a:t>
            </a:r>
            <a:r>
              <a:rPr lang="en-US" sz="2000" dirty="0"/>
              <a:t>operating Sri Lanka are susceptible in this context.</a:t>
            </a:r>
          </a:p>
          <a:p>
            <a:endParaRPr lang="en-US" sz="700" dirty="0"/>
          </a:p>
          <a:p>
            <a:pPr marL="285750" indent="-285750" algn="just">
              <a:buFont typeface="Arial" panose="020B0604020202020204" pitchFamily="34" charset="0"/>
              <a:buChar char="•"/>
            </a:pPr>
            <a:r>
              <a:rPr lang="en-US" sz="2000" dirty="0"/>
              <a:t>Sustained inflation can create uncertainty in the economy. When </a:t>
            </a:r>
            <a:r>
              <a:rPr lang="en-US" sz="2000" b="1" dirty="0"/>
              <a:t>businesses</a:t>
            </a:r>
            <a:r>
              <a:rPr lang="en-US" sz="2000" dirty="0"/>
              <a:t> are uncertain about future prices, they may delay investment decisions or raise prices, which can dampen economic growth. </a:t>
            </a:r>
          </a:p>
          <a:p>
            <a:pPr algn="just"/>
            <a:endParaRPr lang="en-US" sz="1100" dirty="0"/>
          </a:p>
          <a:p>
            <a:pPr marL="285750" indent="-285750" algn="just">
              <a:buFont typeface="Arial" panose="020B0604020202020204" pitchFamily="34" charset="0"/>
              <a:buChar char="•"/>
            </a:pPr>
            <a:r>
              <a:rPr lang="en-US" sz="2000" dirty="0"/>
              <a:t>Inflation can distort price signals in the economy. When prices rise due to inflation rather than changes in supply and demand, it becomes more challenging for businesses and consumers to make informed decisions about resource allocation. This can lead to misallocation of resources and inefficiencies in the economy. </a:t>
            </a:r>
          </a:p>
          <a:p>
            <a:endParaRPr lang="en-US" sz="1050" b="0" i="0" dirty="0">
              <a:solidFill>
                <a:srgbClr val="212529"/>
              </a:solidFill>
              <a:effectLst/>
              <a:latin typeface="-apple-system"/>
            </a:endParaRPr>
          </a:p>
          <a:p>
            <a:pPr marL="285750" indent="-285750">
              <a:buFont typeface="Arial" panose="020B0604020202020204" pitchFamily="34" charset="0"/>
              <a:buChar char="•"/>
            </a:pPr>
            <a:r>
              <a:rPr lang="en-US" sz="2000" b="0" i="0" dirty="0">
                <a:effectLst/>
                <a:latin typeface="-apple-system"/>
              </a:rPr>
              <a:t>The public is concerned why prices are not coming down when inflation is low. Inflation measures the movement of the prices. It does not reflect level of prices. Lower inflation means the prices are still going up, albeit at a lower rate.</a:t>
            </a:r>
          </a:p>
          <a:p>
            <a:r>
              <a:rPr lang="en-US" sz="2000" b="0" i="0" dirty="0">
                <a:solidFill>
                  <a:srgbClr val="212529"/>
                </a:solidFill>
                <a:effectLst/>
                <a:latin typeface="-apple-system"/>
              </a:rPr>
              <a:t>                    							                     (</a:t>
            </a:r>
            <a:r>
              <a:rPr lang="en-US" sz="2000" b="0" i="0" dirty="0" err="1">
                <a:solidFill>
                  <a:srgbClr val="212529"/>
                </a:solidFill>
                <a:effectLst/>
                <a:latin typeface="-apple-system"/>
              </a:rPr>
              <a:t>Somaratne</a:t>
            </a:r>
            <a:r>
              <a:rPr lang="en-US" sz="2000" b="0" i="0" dirty="0">
                <a:solidFill>
                  <a:srgbClr val="212529"/>
                </a:solidFill>
                <a:effectLst/>
                <a:latin typeface="-apple-system"/>
              </a:rPr>
              <a:t>, 2023)</a:t>
            </a:r>
          </a:p>
          <a:p>
            <a:endParaRPr lang="en-US" sz="2000" dirty="0"/>
          </a:p>
        </p:txBody>
      </p:sp>
      <p:pic>
        <p:nvPicPr>
          <p:cNvPr id="7" name="Picture 6">
            <a:extLst>
              <a:ext uri="{FF2B5EF4-FFF2-40B4-BE49-F238E27FC236}">
                <a16:creationId xmlns:a16="http://schemas.microsoft.com/office/drawing/2014/main" id="{F754F62F-57EE-A640-6851-3F1F5B6F685B}"/>
              </a:ext>
            </a:extLst>
          </p:cNvPr>
          <p:cNvPicPr>
            <a:picLocks noChangeAspect="1"/>
          </p:cNvPicPr>
          <p:nvPr/>
        </p:nvPicPr>
        <p:blipFill rotWithShape="1">
          <a:blip r:embed="rId4">
            <a:extLst>
              <a:ext uri="{28A0092B-C50C-407E-A947-70E740481C1C}">
                <a14:useLocalDpi xmlns:a14="http://schemas.microsoft.com/office/drawing/2010/main" val="0"/>
              </a:ext>
            </a:extLst>
          </a:blip>
          <a:srcRect l="15275" r="17006"/>
          <a:stretch/>
        </p:blipFill>
        <p:spPr>
          <a:xfrm>
            <a:off x="10224656" y="194180"/>
            <a:ext cx="1788413" cy="1475803"/>
          </a:xfrm>
          <a:prstGeom prst="rect">
            <a:avLst/>
          </a:prstGeom>
        </p:spPr>
      </p:pic>
    </p:spTree>
    <p:extLst>
      <p:ext uri="{BB962C8B-B14F-4D97-AF65-F5344CB8AC3E}">
        <p14:creationId xmlns:p14="http://schemas.microsoft.com/office/powerpoint/2010/main" val="27093968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7CEA25-92BE-ED56-DCE8-92DDB3B94871}"/>
              </a:ext>
            </a:extLst>
          </p:cNvPr>
          <p:cNvSpPr>
            <a:spLocks noGrp="1"/>
          </p:cNvSpPr>
          <p:nvPr>
            <p:ph type="sldNum" sz="quarter" idx="12"/>
          </p:nvPr>
        </p:nvSpPr>
        <p:spPr/>
        <p:txBody>
          <a:bodyPr/>
          <a:lstStyle/>
          <a:p>
            <a:fld id="{58136029-D5A8-4507-B86F-63763ECE911A}" type="slidenum">
              <a:rPr lang="en-GB" smtClean="0"/>
              <a:t>13</a:t>
            </a:fld>
            <a:endParaRPr lang="en-GB" dirty="0"/>
          </a:p>
        </p:txBody>
      </p:sp>
      <p:sp>
        <p:nvSpPr>
          <p:cNvPr id="2" name="TextBox 1">
            <a:extLst>
              <a:ext uri="{FF2B5EF4-FFF2-40B4-BE49-F238E27FC236}">
                <a16:creationId xmlns:a16="http://schemas.microsoft.com/office/drawing/2014/main" id="{A218F82B-7ABD-D320-7177-042CA339C6FD}"/>
              </a:ext>
            </a:extLst>
          </p:cNvPr>
          <p:cNvSpPr txBox="1"/>
          <p:nvPr/>
        </p:nvSpPr>
        <p:spPr>
          <a:xfrm>
            <a:off x="604390" y="1195101"/>
            <a:ext cx="3036276" cy="492122"/>
          </a:xfrm>
          <a:prstGeom prst="rect">
            <a:avLst/>
          </a:prstGeom>
          <a:noFill/>
        </p:spPr>
        <p:txBody>
          <a:bodyPr wrap="square">
            <a:spAutoFit/>
          </a:bodyPr>
          <a:lstStyle/>
          <a:p>
            <a:pPr algn="ctr">
              <a:lnSpc>
                <a:spcPct val="115000"/>
              </a:lnSpc>
              <a:spcAft>
                <a:spcPts val="1000"/>
              </a:spcAft>
            </a:pPr>
            <a:r>
              <a:rPr lang="en-US" sz="2400" b="1" dirty="0">
                <a:solidFill>
                  <a:schemeClr val="accent6">
                    <a:lumMod val="50000"/>
                  </a:schemeClr>
                </a:solidFill>
                <a:ea typeface="Calibri" panose="020F0502020204030204" pitchFamily="34" charset="0"/>
                <a:cs typeface="Times New Roman" panose="02020603050405020304" pitchFamily="18" charset="0"/>
              </a:rPr>
              <a:t>Recommendations </a:t>
            </a:r>
            <a:endParaRPr lang="en-GB" dirty="0">
              <a:solidFill>
                <a:schemeClr val="accent6">
                  <a:lumMod val="50000"/>
                </a:schemeClr>
              </a:solidFill>
              <a:effectLst/>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69404FB-E78D-3FFA-B6AA-18F423A04EAA}"/>
              </a:ext>
            </a:extLst>
          </p:cNvPr>
          <p:cNvSpPr txBox="1"/>
          <p:nvPr/>
        </p:nvSpPr>
        <p:spPr>
          <a:xfrm>
            <a:off x="851348" y="607240"/>
            <a:ext cx="6184938" cy="461665"/>
          </a:xfrm>
          <a:prstGeom prst="rect">
            <a:avLst/>
          </a:prstGeom>
          <a:noFill/>
        </p:spPr>
        <p:txBody>
          <a:bodyPr wrap="square" rtlCol="0">
            <a:spAutoFit/>
          </a:bodyPr>
          <a:lstStyle/>
          <a:p>
            <a:r>
              <a:rPr lang="en-US" sz="24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Case Study Analysis  </a:t>
            </a:r>
          </a:p>
        </p:txBody>
      </p:sp>
      <p:pic>
        <p:nvPicPr>
          <p:cNvPr id="5" name="Graphic 4" descr="Direction with solid fill">
            <a:extLst>
              <a:ext uri="{FF2B5EF4-FFF2-40B4-BE49-F238E27FC236}">
                <a16:creationId xmlns:a16="http://schemas.microsoft.com/office/drawing/2014/main" id="{02CFA623-4D6C-A55E-682C-3832B08E170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32068">
            <a:off x="497752" y="685603"/>
            <a:ext cx="304941" cy="304941"/>
          </a:xfrm>
          <a:prstGeom prst="rect">
            <a:avLst/>
          </a:prstGeom>
        </p:spPr>
      </p:pic>
      <p:graphicFrame>
        <p:nvGraphicFramePr>
          <p:cNvPr id="6" name="TextBox 13">
            <a:extLst>
              <a:ext uri="{FF2B5EF4-FFF2-40B4-BE49-F238E27FC236}">
                <a16:creationId xmlns:a16="http://schemas.microsoft.com/office/drawing/2014/main" id="{DA118C66-DCCD-96FE-CE58-DE8E808FB924}"/>
              </a:ext>
            </a:extLst>
          </p:cNvPr>
          <p:cNvGraphicFramePr/>
          <p:nvPr>
            <p:extLst>
              <p:ext uri="{D42A27DB-BD31-4B8C-83A1-F6EECF244321}">
                <p14:modId xmlns:p14="http://schemas.microsoft.com/office/powerpoint/2010/main" val="1202984903"/>
              </p:ext>
            </p:extLst>
          </p:nvPr>
        </p:nvGraphicFramePr>
        <p:xfrm>
          <a:off x="851348" y="1933003"/>
          <a:ext cx="9707777" cy="32832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6">
            <a:extLst>
              <a:ext uri="{FF2B5EF4-FFF2-40B4-BE49-F238E27FC236}">
                <a16:creationId xmlns:a16="http://schemas.microsoft.com/office/drawing/2014/main" id="{DE3EA39D-743D-FCF9-C1B2-972E2F4A11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51090" y="114033"/>
            <a:ext cx="2640910" cy="1475803"/>
          </a:xfrm>
          <a:prstGeom prst="rect">
            <a:avLst/>
          </a:prstGeom>
        </p:spPr>
      </p:pic>
    </p:spTree>
    <p:extLst>
      <p:ext uri="{BB962C8B-B14F-4D97-AF65-F5344CB8AC3E}">
        <p14:creationId xmlns:p14="http://schemas.microsoft.com/office/powerpoint/2010/main" val="25615102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7CEA25-92BE-ED56-DCE8-92DDB3B94871}"/>
              </a:ext>
            </a:extLst>
          </p:cNvPr>
          <p:cNvSpPr>
            <a:spLocks noGrp="1"/>
          </p:cNvSpPr>
          <p:nvPr>
            <p:ph type="sldNum" sz="quarter" idx="12"/>
          </p:nvPr>
        </p:nvSpPr>
        <p:spPr/>
        <p:txBody>
          <a:bodyPr/>
          <a:lstStyle/>
          <a:p>
            <a:fld id="{58136029-D5A8-4507-B86F-63763ECE911A}" type="slidenum">
              <a:rPr lang="en-GB" smtClean="0"/>
              <a:t>14</a:t>
            </a:fld>
            <a:endParaRPr lang="en-GB" dirty="0"/>
          </a:p>
        </p:txBody>
      </p:sp>
      <p:sp>
        <p:nvSpPr>
          <p:cNvPr id="2" name="TextBox 1">
            <a:extLst>
              <a:ext uri="{FF2B5EF4-FFF2-40B4-BE49-F238E27FC236}">
                <a16:creationId xmlns:a16="http://schemas.microsoft.com/office/drawing/2014/main" id="{CA5CE4D5-7677-7AF3-7CE1-90A0E6110C69}"/>
              </a:ext>
            </a:extLst>
          </p:cNvPr>
          <p:cNvSpPr txBox="1"/>
          <p:nvPr/>
        </p:nvSpPr>
        <p:spPr>
          <a:xfrm>
            <a:off x="625172" y="1350966"/>
            <a:ext cx="3036276" cy="492122"/>
          </a:xfrm>
          <a:prstGeom prst="rect">
            <a:avLst/>
          </a:prstGeom>
          <a:noFill/>
        </p:spPr>
        <p:txBody>
          <a:bodyPr wrap="square">
            <a:spAutoFit/>
          </a:bodyPr>
          <a:lstStyle/>
          <a:p>
            <a:pPr algn="ctr">
              <a:lnSpc>
                <a:spcPct val="115000"/>
              </a:lnSpc>
              <a:spcAft>
                <a:spcPts val="1000"/>
              </a:spcAft>
            </a:pPr>
            <a:r>
              <a:rPr lang="en-US" sz="2400" b="1" dirty="0">
                <a:solidFill>
                  <a:schemeClr val="accent6">
                    <a:lumMod val="50000"/>
                  </a:schemeClr>
                </a:solidFill>
                <a:ea typeface="Calibri" panose="020F0502020204030204" pitchFamily="34" charset="0"/>
                <a:cs typeface="Times New Roman" panose="02020603050405020304" pitchFamily="18" charset="0"/>
              </a:rPr>
              <a:t>Recommendations </a:t>
            </a:r>
            <a:endParaRPr lang="en-GB" dirty="0">
              <a:solidFill>
                <a:schemeClr val="accent6">
                  <a:lumMod val="50000"/>
                </a:schemeClr>
              </a:solidFill>
              <a:effectLst/>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8F383B9-7745-D7FB-8431-1049D8EAF0CD}"/>
              </a:ext>
            </a:extLst>
          </p:cNvPr>
          <p:cNvSpPr txBox="1"/>
          <p:nvPr/>
        </p:nvSpPr>
        <p:spPr>
          <a:xfrm>
            <a:off x="872130" y="659195"/>
            <a:ext cx="6184938" cy="461665"/>
          </a:xfrm>
          <a:prstGeom prst="rect">
            <a:avLst/>
          </a:prstGeom>
          <a:noFill/>
        </p:spPr>
        <p:txBody>
          <a:bodyPr wrap="square" rtlCol="0">
            <a:spAutoFit/>
          </a:bodyPr>
          <a:lstStyle/>
          <a:p>
            <a:r>
              <a:rPr lang="en-US" sz="24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Case Study Analysis  </a:t>
            </a:r>
          </a:p>
        </p:txBody>
      </p:sp>
      <p:pic>
        <p:nvPicPr>
          <p:cNvPr id="5" name="Graphic 4" descr="Direction with solid fill">
            <a:extLst>
              <a:ext uri="{FF2B5EF4-FFF2-40B4-BE49-F238E27FC236}">
                <a16:creationId xmlns:a16="http://schemas.microsoft.com/office/drawing/2014/main" id="{B6FE4F4A-06FB-7D7C-74DA-011B68B8A1B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32068">
            <a:off x="518534" y="747949"/>
            <a:ext cx="304941" cy="304941"/>
          </a:xfrm>
          <a:prstGeom prst="rect">
            <a:avLst/>
          </a:prstGeom>
        </p:spPr>
      </p:pic>
      <p:graphicFrame>
        <p:nvGraphicFramePr>
          <p:cNvPr id="6" name="TextBox 13">
            <a:extLst>
              <a:ext uri="{FF2B5EF4-FFF2-40B4-BE49-F238E27FC236}">
                <a16:creationId xmlns:a16="http://schemas.microsoft.com/office/drawing/2014/main" id="{B7D9B706-E855-FA09-919C-F6C63A1BEEF3}"/>
              </a:ext>
            </a:extLst>
          </p:cNvPr>
          <p:cNvGraphicFramePr/>
          <p:nvPr>
            <p:extLst>
              <p:ext uri="{D42A27DB-BD31-4B8C-83A1-F6EECF244321}">
                <p14:modId xmlns:p14="http://schemas.microsoft.com/office/powerpoint/2010/main" val="2666108837"/>
              </p:ext>
            </p:extLst>
          </p:nvPr>
        </p:nvGraphicFramePr>
        <p:xfrm>
          <a:off x="872130" y="2088868"/>
          <a:ext cx="9707777" cy="2880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a:extLst>
              <a:ext uri="{FF2B5EF4-FFF2-40B4-BE49-F238E27FC236}">
                <a16:creationId xmlns:a16="http://schemas.microsoft.com/office/drawing/2014/main" id="{BD4FCC0C-02A3-3088-F5DA-404CF62EEC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51090" y="83124"/>
            <a:ext cx="2640910" cy="1475803"/>
          </a:xfrm>
          <a:prstGeom prst="rect">
            <a:avLst/>
          </a:prstGeom>
        </p:spPr>
      </p:pic>
    </p:spTree>
    <p:extLst>
      <p:ext uri="{BB962C8B-B14F-4D97-AF65-F5344CB8AC3E}">
        <p14:creationId xmlns:p14="http://schemas.microsoft.com/office/powerpoint/2010/main" val="20767808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7CEA25-92BE-ED56-DCE8-92DDB3B94871}"/>
              </a:ext>
            </a:extLst>
          </p:cNvPr>
          <p:cNvSpPr>
            <a:spLocks noGrp="1"/>
          </p:cNvSpPr>
          <p:nvPr>
            <p:ph type="sldNum" sz="quarter" idx="12"/>
          </p:nvPr>
        </p:nvSpPr>
        <p:spPr/>
        <p:txBody>
          <a:bodyPr/>
          <a:lstStyle/>
          <a:p>
            <a:fld id="{58136029-D5A8-4507-B86F-63763ECE911A}" type="slidenum">
              <a:rPr lang="en-GB" smtClean="0"/>
              <a:t>15</a:t>
            </a:fld>
            <a:endParaRPr lang="en-GB" dirty="0"/>
          </a:p>
        </p:txBody>
      </p:sp>
      <p:sp>
        <p:nvSpPr>
          <p:cNvPr id="2" name="TextBox 1">
            <a:extLst>
              <a:ext uri="{FF2B5EF4-FFF2-40B4-BE49-F238E27FC236}">
                <a16:creationId xmlns:a16="http://schemas.microsoft.com/office/drawing/2014/main" id="{092A739B-DE9B-6094-B555-B3229DB9D895}"/>
              </a:ext>
            </a:extLst>
          </p:cNvPr>
          <p:cNvSpPr txBox="1"/>
          <p:nvPr/>
        </p:nvSpPr>
        <p:spPr>
          <a:xfrm>
            <a:off x="594371" y="633530"/>
            <a:ext cx="8238066" cy="461665"/>
          </a:xfrm>
          <a:prstGeom prst="rect">
            <a:avLst/>
          </a:prstGeom>
          <a:noFill/>
        </p:spPr>
        <p:txBody>
          <a:bodyPr wrap="square" rtlCol="0">
            <a:spAutoFit/>
          </a:bodyPr>
          <a:lstStyle/>
          <a:p>
            <a:r>
              <a:rPr lang="en-US" sz="2400" b="1" i="1" dirty="0">
                <a:solidFill>
                  <a:srgbClr val="C00000"/>
                </a:solidFill>
              </a:rPr>
              <a:t>References </a:t>
            </a:r>
          </a:p>
        </p:txBody>
      </p:sp>
      <p:sp>
        <p:nvSpPr>
          <p:cNvPr id="4" name="TextBox 3">
            <a:extLst>
              <a:ext uri="{FF2B5EF4-FFF2-40B4-BE49-F238E27FC236}">
                <a16:creationId xmlns:a16="http://schemas.microsoft.com/office/drawing/2014/main" id="{EEDBE197-4048-1293-B5D5-EC723BBC6C0C}"/>
              </a:ext>
            </a:extLst>
          </p:cNvPr>
          <p:cNvSpPr txBox="1"/>
          <p:nvPr/>
        </p:nvSpPr>
        <p:spPr>
          <a:xfrm>
            <a:off x="499753" y="1095195"/>
            <a:ext cx="10784774" cy="626325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effectLst/>
                <a:latin typeface="+mj-lt"/>
                <a:ea typeface="Calibri" panose="020F0502020204030204" pitchFamily="34" charset="0"/>
                <a:cs typeface="Times New Roman" panose="02020603050405020304" pitchFamily="18" charset="0"/>
              </a:rPr>
              <a:t>Weerakoon, D. (2022). Sri Lanka’s Runaway Inflation and the Limits of Monetary Policy. [online] IPS/ Talking economics. Available at: </a:t>
            </a:r>
            <a:r>
              <a:rPr lang="en-US" sz="2000" dirty="0">
                <a:effectLst/>
                <a:latin typeface="+mj-lt"/>
                <a:ea typeface="Calibri" panose="020F0502020204030204" pitchFamily="34" charset="0"/>
                <a:cs typeface="Times New Roman" panose="02020603050405020304" pitchFamily="18" charset="0"/>
                <a:hlinkClick r:id="rId2"/>
              </a:rPr>
              <a:t>https://www.ips.lk/talkingeconomics/2022/07/27/sri-lankas-runaway-inflation-and-the-limits-of-monetary-policy/</a:t>
            </a:r>
            <a:r>
              <a:rPr lang="en-US" sz="2000" dirty="0">
                <a:effectLst/>
                <a:latin typeface="+mj-lt"/>
                <a:ea typeface="Calibri" panose="020F0502020204030204" pitchFamily="34" charset="0"/>
                <a:cs typeface="Times New Roman" panose="02020603050405020304" pitchFamily="18" charset="0"/>
              </a:rPr>
              <a:t>.</a:t>
            </a:r>
            <a:endParaRPr lang="en-US" sz="2000" dirty="0">
              <a:latin typeface="+mj-lt"/>
              <a:ea typeface="Calibri" panose="020F0502020204030204" pitchFamily="34" charset="0"/>
              <a:cs typeface="Times New Roman" panose="02020603050405020304" pitchFamily="18" charset="0"/>
            </a:endParaRPr>
          </a:p>
          <a:p>
            <a:pPr algn="just">
              <a:lnSpc>
                <a:spcPct val="150000"/>
              </a:lnSpc>
            </a:pPr>
            <a:endParaRPr lang="en-US" sz="300" dirty="0">
              <a:effectLst/>
              <a:latin typeface="+mj-lt"/>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solidFill>
                  <a:srgbClr val="000000"/>
                </a:solidFill>
                <a:effectLst/>
                <a:latin typeface="+mj-lt"/>
                <a:ea typeface="Calibri" panose="020F0502020204030204" pitchFamily="34" charset="0"/>
                <a:cs typeface="Times New Roman" panose="02020603050405020304" pitchFamily="18" charset="0"/>
              </a:rPr>
              <a:t>Central Bank of Sri Lanka website. Available at: https://www.cbsl.gov.lk/en (Accessed: February 6, 2023). </a:t>
            </a:r>
            <a:endParaRPr lang="en-US" sz="2000" dirty="0">
              <a:solidFill>
                <a:srgbClr val="000000"/>
              </a:solidFill>
              <a:latin typeface="+mj-lt"/>
              <a:ea typeface="Calibri" panose="020F0502020204030204" pitchFamily="34" charset="0"/>
              <a:cs typeface="Times New Roman" panose="02020603050405020304" pitchFamily="18" charset="0"/>
            </a:endParaRPr>
          </a:p>
          <a:p>
            <a:pPr algn="just">
              <a:lnSpc>
                <a:spcPct val="150000"/>
              </a:lnSpc>
            </a:pPr>
            <a:endParaRPr lang="en-GB" sz="600" dirty="0">
              <a:effectLst/>
              <a:latin typeface="+mj-l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333333"/>
                </a:solidFill>
                <a:effectLst/>
                <a:latin typeface="+mj-lt"/>
              </a:rPr>
              <a:t>Latest news, analysis and opinions from the Daily FT, Sri Lanka's latest business updates.</a:t>
            </a:r>
            <a:r>
              <a:rPr lang="en-US" sz="2000" dirty="0">
                <a:latin typeface="+mj-lt"/>
                <a:hlinkClick r:id="rId3"/>
              </a:rPr>
              <a:t> Inflation is falling, what is happening to prices? | Daily FT</a:t>
            </a:r>
            <a:endParaRPr lang="en-US" sz="2000" dirty="0">
              <a:latin typeface="+mj-lt"/>
            </a:endParaRPr>
          </a:p>
          <a:p>
            <a:pPr algn="l"/>
            <a:endParaRPr lang="en-US" sz="2000" b="0" i="0" dirty="0">
              <a:solidFill>
                <a:srgbClr val="222222"/>
              </a:solidFill>
              <a:effectLst/>
              <a:latin typeface="+mj-lt"/>
            </a:endParaRPr>
          </a:p>
          <a:p>
            <a:pPr marL="285750" indent="-285750" algn="l">
              <a:buFont typeface="Arial" panose="020B0604020202020204" pitchFamily="34" charset="0"/>
              <a:buChar char="•"/>
            </a:pPr>
            <a:r>
              <a:rPr lang="en-US" sz="2000" b="0" i="0" dirty="0">
                <a:solidFill>
                  <a:srgbClr val="222222"/>
                </a:solidFill>
                <a:effectLst/>
                <a:latin typeface="+mj-lt"/>
              </a:rPr>
              <a:t>Weerasinghe, P.N., 2018. Evolution of monetary and exchange rate policy in Sri Lanka and the way forward. </a:t>
            </a:r>
            <a:r>
              <a:rPr lang="en-US" sz="2000" b="0" i="1" dirty="0">
                <a:solidFill>
                  <a:srgbClr val="222222"/>
                </a:solidFill>
                <a:effectLst/>
                <a:latin typeface="+mj-lt"/>
              </a:rPr>
              <a:t>Staff Studies</a:t>
            </a:r>
            <a:r>
              <a:rPr lang="en-US" sz="2000" b="0" i="0" dirty="0">
                <a:solidFill>
                  <a:srgbClr val="222222"/>
                </a:solidFill>
                <a:effectLst/>
                <a:latin typeface="+mj-lt"/>
              </a:rPr>
              <a:t>, </a:t>
            </a:r>
            <a:r>
              <a:rPr lang="en-US" sz="2000" b="0" i="1" dirty="0">
                <a:solidFill>
                  <a:srgbClr val="222222"/>
                </a:solidFill>
                <a:effectLst/>
                <a:latin typeface="+mj-lt"/>
              </a:rPr>
              <a:t>48</a:t>
            </a:r>
            <a:r>
              <a:rPr lang="en-US" sz="2000" b="0" i="0" dirty="0">
                <a:solidFill>
                  <a:srgbClr val="222222"/>
                </a:solidFill>
                <a:effectLst/>
                <a:latin typeface="+mj-lt"/>
              </a:rPr>
              <a:t>(1).</a:t>
            </a:r>
          </a:p>
          <a:p>
            <a:pPr algn="l"/>
            <a:endParaRPr lang="en-US" sz="1400" dirty="0">
              <a:solidFill>
                <a:srgbClr val="212529"/>
              </a:solidFill>
              <a:latin typeface="+mj-lt"/>
            </a:endParaRPr>
          </a:p>
          <a:p>
            <a:pPr marL="285750" indent="-285750" algn="just">
              <a:buFont typeface="Arial" panose="020B0604020202020204" pitchFamily="34" charset="0"/>
              <a:buChar char="•"/>
            </a:pPr>
            <a:r>
              <a:rPr lang="en-US" sz="2000" b="0" i="0" dirty="0" err="1">
                <a:solidFill>
                  <a:srgbClr val="222222"/>
                </a:solidFill>
                <a:effectLst/>
                <a:latin typeface="+mj-lt"/>
              </a:rPr>
              <a:t>Abeygunawardana</a:t>
            </a:r>
            <a:r>
              <a:rPr lang="en-US" sz="2000" b="0" i="0" dirty="0">
                <a:solidFill>
                  <a:srgbClr val="222222"/>
                </a:solidFill>
                <a:effectLst/>
                <a:latin typeface="+mj-lt"/>
              </a:rPr>
              <a:t>, K., 2017. Inflation targeting in Sri Lanka: the fiscal challenge. </a:t>
            </a:r>
            <a:r>
              <a:rPr lang="en-US" sz="2000" b="0" i="1" dirty="0">
                <a:solidFill>
                  <a:srgbClr val="222222"/>
                </a:solidFill>
                <a:effectLst/>
                <a:latin typeface="+mj-lt"/>
              </a:rPr>
              <a:t>Economic Research</a:t>
            </a:r>
            <a:r>
              <a:rPr lang="en-US" sz="2000" b="0" i="0" dirty="0">
                <a:solidFill>
                  <a:srgbClr val="222222"/>
                </a:solidFill>
                <a:effectLst/>
                <a:latin typeface="+mj-lt"/>
              </a:rPr>
              <a:t>, </a:t>
            </a:r>
            <a:r>
              <a:rPr lang="en-US" sz="2000" b="0" i="1" dirty="0">
                <a:solidFill>
                  <a:srgbClr val="222222"/>
                </a:solidFill>
                <a:effectLst/>
                <a:latin typeface="+mj-lt"/>
              </a:rPr>
              <a:t>4</a:t>
            </a:r>
            <a:r>
              <a:rPr lang="en-US" sz="2000" b="0" i="0" dirty="0">
                <a:solidFill>
                  <a:srgbClr val="222222"/>
                </a:solidFill>
                <a:effectLst/>
                <a:latin typeface="+mj-lt"/>
              </a:rPr>
              <a:t>, p.2.</a:t>
            </a:r>
            <a:endParaRPr lang="en-GB" sz="2000" dirty="0">
              <a:effectLst/>
              <a:latin typeface="+mj-lt"/>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000" dirty="0"/>
          </a:p>
          <a:p>
            <a:endParaRPr lang="en-US" sz="2000" u="sng" dirty="0"/>
          </a:p>
          <a:p>
            <a:endParaRPr lang="en-US" sz="2000" dirty="0"/>
          </a:p>
        </p:txBody>
      </p:sp>
    </p:spTree>
    <p:extLst>
      <p:ext uri="{BB962C8B-B14F-4D97-AF65-F5344CB8AC3E}">
        <p14:creationId xmlns:p14="http://schemas.microsoft.com/office/powerpoint/2010/main" val="1229044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7CEA25-92BE-ED56-DCE8-92DDB3B94871}"/>
              </a:ext>
            </a:extLst>
          </p:cNvPr>
          <p:cNvSpPr>
            <a:spLocks noGrp="1"/>
          </p:cNvSpPr>
          <p:nvPr>
            <p:ph type="sldNum" sz="quarter" idx="12"/>
          </p:nvPr>
        </p:nvSpPr>
        <p:spPr/>
        <p:txBody>
          <a:bodyPr/>
          <a:lstStyle/>
          <a:p>
            <a:fld id="{58136029-D5A8-4507-B86F-63763ECE911A}" type="slidenum">
              <a:rPr lang="en-GB" smtClean="0"/>
              <a:t>16</a:t>
            </a:fld>
            <a:endParaRPr lang="en-GB" dirty="0"/>
          </a:p>
        </p:txBody>
      </p:sp>
      <p:pic>
        <p:nvPicPr>
          <p:cNvPr id="2" name="Picture 1">
            <a:extLst>
              <a:ext uri="{FF2B5EF4-FFF2-40B4-BE49-F238E27FC236}">
                <a16:creationId xmlns:a16="http://schemas.microsoft.com/office/drawing/2014/main" id="{48254D8E-A1B0-1793-3371-67BD2ADD07E0}"/>
              </a:ext>
            </a:extLst>
          </p:cNvPr>
          <p:cNvPicPr>
            <a:picLocks noChangeAspect="1"/>
          </p:cNvPicPr>
          <p:nvPr/>
        </p:nvPicPr>
        <p:blipFill>
          <a:blip r:embed="rId2"/>
          <a:stretch>
            <a:fillRect/>
          </a:stretch>
        </p:blipFill>
        <p:spPr>
          <a:xfrm>
            <a:off x="535935" y="1257300"/>
            <a:ext cx="3790681" cy="2255047"/>
          </a:xfrm>
          <a:prstGeom prst="rect">
            <a:avLst/>
          </a:prstGeom>
        </p:spPr>
      </p:pic>
      <p:pic>
        <p:nvPicPr>
          <p:cNvPr id="4" name="Picture 3">
            <a:extLst>
              <a:ext uri="{FF2B5EF4-FFF2-40B4-BE49-F238E27FC236}">
                <a16:creationId xmlns:a16="http://schemas.microsoft.com/office/drawing/2014/main" id="{E0BABAC7-9347-360F-D48A-DC578007188D}"/>
              </a:ext>
            </a:extLst>
          </p:cNvPr>
          <p:cNvPicPr>
            <a:picLocks noChangeAspect="1"/>
          </p:cNvPicPr>
          <p:nvPr/>
        </p:nvPicPr>
        <p:blipFill>
          <a:blip r:embed="rId3"/>
          <a:stretch>
            <a:fillRect/>
          </a:stretch>
        </p:blipFill>
        <p:spPr>
          <a:xfrm>
            <a:off x="4910568" y="800124"/>
            <a:ext cx="6981502" cy="5257751"/>
          </a:xfrm>
          <a:prstGeom prst="rect">
            <a:avLst/>
          </a:prstGeom>
        </p:spPr>
      </p:pic>
      <p:pic>
        <p:nvPicPr>
          <p:cNvPr id="5" name="Picture 4">
            <a:extLst>
              <a:ext uri="{FF2B5EF4-FFF2-40B4-BE49-F238E27FC236}">
                <a16:creationId xmlns:a16="http://schemas.microsoft.com/office/drawing/2014/main" id="{77212672-A5BD-8FBA-76EE-EC7F99CE5D4F}"/>
              </a:ext>
            </a:extLst>
          </p:cNvPr>
          <p:cNvPicPr>
            <a:picLocks noChangeAspect="1"/>
          </p:cNvPicPr>
          <p:nvPr/>
        </p:nvPicPr>
        <p:blipFill>
          <a:blip r:embed="rId4"/>
          <a:stretch>
            <a:fillRect/>
          </a:stretch>
        </p:blipFill>
        <p:spPr>
          <a:xfrm>
            <a:off x="535935" y="3788616"/>
            <a:ext cx="3764253" cy="1861243"/>
          </a:xfrm>
          <a:prstGeom prst="rect">
            <a:avLst/>
          </a:prstGeom>
        </p:spPr>
      </p:pic>
      <p:sp>
        <p:nvSpPr>
          <p:cNvPr id="6" name="TextBox 5">
            <a:extLst>
              <a:ext uri="{FF2B5EF4-FFF2-40B4-BE49-F238E27FC236}">
                <a16:creationId xmlns:a16="http://schemas.microsoft.com/office/drawing/2014/main" id="{845A8823-9ECC-28F5-2353-B45649F36C6E}"/>
              </a:ext>
            </a:extLst>
          </p:cNvPr>
          <p:cNvSpPr txBox="1"/>
          <p:nvPr/>
        </p:nvSpPr>
        <p:spPr>
          <a:xfrm>
            <a:off x="535935" y="338459"/>
            <a:ext cx="8238066" cy="461665"/>
          </a:xfrm>
          <a:prstGeom prst="rect">
            <a:avLst/>
          </a:prstGeom>
          <a:noFill/>
        </p:spPr>
        <p:txBody>
          <a:bodyPr wrap="square" rtlCol="0">
            <a:spAutoFit/>
          </a:bodyPr>
          <a:lstStyle/>
          <a:p>
            <a:r>
              <a:rPr lang="en-US" sz="2400" b="1" i="1" dirty="0">
                <a:solidFill>
                  <a:srgbClr val="C00000"/>
                </a:solidFill>
              </a:rPr>
              <a:t>Annextures  </a:t>
            </a:r>
          </a:p>
        </p:txBody>
      </p:sp>
    </p:spTree>
    <p:extLst>
      <p:ext uri="{BB962C8B-B14F-4D97-AF65-F5344CB8AC3E}">
        <p14:creationId xmlns:p14="http://schemas.microsoft.com/office/powerpoint/2010/main" val="40665025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7CEA25-92BE-ED56-DCE8-92DDB3B94871}"/>
              </a:ext>
            </a:extLst>
          </p:cNvPr>
          <p:cNvSpPr>
            <a:spLocks noGrp="1"/>
          </p:cNvSpPr>
          <p:nvPr>
            <p:ph type="sldNum" sz="quarter" idx="12"/>
          </p:nvPr>
        </p:nvSpPr>
        <p:spPr/>
        <p:txBody>
          <a:bodyPr/>
          <a:lstStyle/>
          <a:p>
            <a:fld id="{58136029-D5A8-4507-B86F-63763ECE911A}" type="slidenum">
              <a:rPr lang="en-GB" smtClean="0"/>
              <a:t>17</a:t>
            </a:fld>
            <a:endParaRPr lang="en-GB" dirty="0"/>
          </a:p>
        </p:txBody>
      </p:sp>
      <p:sp>
        <p:nvSpPr>
          <p:cNvPr id="6" name="TextBox 5">
            <a:extLst>
              <a:ext uri="{FF2B5EF4-FFF2-40B4-BE49-F238E27FC236}">
                <a16:creationId xmlns:a16="http://schemas.microsoft.com/office/drawing/2014/main" id="{845A8823-9ECC-28F5-2353-B45649F36C6E}"/>
              </a:ext>
            </a:extLst>
          </p:cNvPr>
          <p:cNvSpPr txBox="1"/>
          <p:nvPr/>
        </p:nvSpPr>
        <p:spPr>
          <a:xfrm>
            <a:off x="535935" y="338459"/>
            <a:ext cx="8238066" cy="461665"/>
          </a:xfrm>
          <a:prstGeom prst="rect">
            <a:avLst/>
          </a:prstGeom>
          <a:noFill/>
        </p:spPr>
        <p:txBody>
          <a:bodyPr wrap="square" rtlCol="0">
            <a:spAutoFit/>
          </a:bodyPr>
          <a:lstStyle/>
          <a:p>
            <a:r>
              <a:rPr lang="en-US" sz="2400" b="1" i="1" dirty="0">
                <a:solidFill>
                  <a:srgbClr val="C00000"/>
                </a:solidFill>
              </a:rPr>
              <a:t>Annextures  </a:t>
            </a:r>
          </a:p>
        </p:txBody>
      </p:sp>
      <p:pic>
        <p:nvPicPr>
          <p:cNvPr id="8" name="Picture 7">
            <a:extLst>
              <a:ext uri="{FF2B5EF4-FFF2-40B4-BE49-F238E27FC236}">
                <a16:creationId xmlns:a16="http://schemas.microsoft.com/office/drawing/2014/main" id="{C8EC5025-26C8-AF8E-D90B-5C9262EC4CDA}"/>
              </a:ext>
            </a:extLst>
          </p:cNvPr>
          <p:cNvPicPr>
            <a:picLocks noChangeAspect="1"/>
          </p:cNvPicPr>
          <p:nvPr/>
        </p:nvPicPr>
        <p:blipFill>
          <a:blip r:embed="rId2"/>
          <a:stretch>
            <a:fillRect/>
          </a:stretch>
        </p:blipFill>
        <p:spPr>
          <a:xfrm>
            <a:off x="172252" y="716971"/>
            <a:ext cx="6074166" cy="5422134"/>
          </a:xfrm>
          <a:prstGeom prst="rect">
            <a:avLst/>
          </a:prstGeom>
        </p:spPr>
      </p:pic>
      <p:pic>
        <p:nvPicPr>
          <p:cNvPr id="10" name="Picture 9">
            <a:extLst>
              <a:ext uri="{FF2B5EF4-FFF2-40B4-BE49-F238E27FC236}">
                <a16:creationId xmlns:a16="http://schemas.microsoft.com/office/drawing/2014/main" id="{5ED12ED5-1D2D-6092-58EA-E5DDE3A6703A}"/>
              </a:ext>
            </a:extLst>
          </p:cNvPr>
          <p:cNvPicPr>
            <a:picLocks noChangeAspect="1"/>
          </p:cNvPicPr>
          <p:nvPr/>
        </p:nvPicPr>
        <p:blipFill rotWithShape="1">
          <a:blip r:embed="rId3"/>
          <a:srcRect r="49465"/>
          <a:stretch/>
        </p:blipFill>
        <p:spPr>
          <a:xfrm>
            <a:off x="7114467" y="3004558"/>
            <a:ext cx="4125192" cy="3333898"/>
          </a:xfrm>
          <a:prstGeom prst="rect">
            <a:avLst/>
          </a:prstGeom>
        </p:spPr>
      </p:pic>
      <p:pic>
        <p:nvPicPr>
          <p:cNvPr id="12" name="Picture 11">
            <a:extLst>
              <a:ext uri="{FF2B5EF4-FFF2-40B4-BE49-F238E27FC236}">
                <a16:creationId xmlns:a16="http://schemas.microsoft.com/office/drawing/2014/main" id="{36EE43BC-86D2-2978-B68F-7723D125CE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7963" y="519544"/>
            <a:ext cx="4419441" cy="2352301"/>
          </a:xfrm>
          <a:prstGeom prst="rect">
            <a:avLst/>
          </a:prstGeom>
        </p:spPr>
      </p:pic>
    </p:spTree>
    <p:extLst>
      <p:ext uri="{BB962C8B-B14F-4D97-AF65-F5344CB8AC3E}">
        <p14:creationId xmlns:p14="http://schemas.microsoft.com/office/powerpoint/2010/main" val="16927105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7CEA25-92BE-ED56-DCE8-92DDB3B94871}"/>
              </a:ext>
            </a:extLst>
          </p:cNvPr>
          <p:cNvSpPr>
            <a:spLocks noGrp="1"/>
          </p:cNvSpPr>
          <p:nvPr>
            <p:ph type="sldNum" sz="quarter" idx="12"/>
          </p:nvPr>
        </p:nvSpPr>
        <p:spPr/>
        <p:txBody>
          <a:bodyPr/>
          <a:lstStyle/>
          <a:p>
            <a:fld id="{58136029-D5A8-4507-B86F-63763ECE911A}" type="slidenum">
              <a:rPr lang="en-GB" smtClean="0"/>
              <a:t>18</a:t>
            </a:fld>
            <a:endParaRPr lang="en-GB" dirty="0"/>
          </a:p>
        </p:txBody>
      </p:sp>
      <p:pic>
        <p:nvPicPr>
          <p:cNvPr id="2" name="Picture 1">
            <a:extLst>
              <a:ext uri="{FF2B5EF4-FFF2-40B4-BE49-F238E27FC236}">
                <a16:creationId xmlns:a16="http://schemas.microsoft.com/office/drawing/2014/main" id="{F488D491-D346-C170-FCE4-B6A1731B4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182" y="2009245"/>
            <a:ext cx="5244419" cy="2978391"/>
          </a:xfrm>
          <a:prstGeom prst="rect">
            <a:avLst/>
          </a:prstGeom>
          <a:ln>
            <a:noFill/>
          </a:ln>
          <a:effectLst>
            <a:softEdge rad="112500"/>
          </a:effectLst>
        </p:spPr>
      </p:pic>
      <p:sp>
        <p:nvSpPr>
          <p:cNvPr id="5" name="Title 1">
            <a:extLst>
              <a:ext uri="{FF2B5EF4-FFF2-40B4-BE49-F238E27FC236}">
                <a16:creationId xmlns:a16="http://schemas.microsoft.com/office/drawing/2014/main" id="{23BEEA68-BBEF-397F-2E35-216863EDAC36}"/>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rgbClr val="C00000"/>
                </a:solidFill>
                <a:latin typeface="Tahoma" panose="020B0604030504040204" pitchFamily="34" charset="0"/>
                <a:ea typeface="Tahoma" panose="020B0604030504040204" pitchFamily="34" charset="0"/>
                <a:cs typeface="Tahoma" panose="020B0604030504040204" pitchFamily="34" charset="0"/>
              </a:rPr>
              <a:t>Thank You !</a:t>
            </a:r>
          </a:p>
        </p:txBody>
      </p:sp>
    </p:spTree>
    <p:extLst>
      <p:ext uri="{BB962C8B-B14F-4D97-AF65-F5344CB8AC3E}">
        <p14:creationId xmlns:p14="http://schemas.microsoft.com/office/powerpoint/2010/main" val="22960629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9CC3AD-7A26-D17B-BDC5-11BB115A38C7}"/>
              </a:ext>
            </a:extLst>
          </p:cNvPr>
          <p:cNvSpPr>
            <a:spLocks noGrp="1"/>
          </p:cNvSpPr>
          <p:nvPr>
            <p:ph type="sldNum" sz="quarter" idx="12"/>
          </p:nvPr>
        </p:nvSpPr>
        <p:spPr/>
        <p:txBody>
          <a:bodyPr/>
          <a:lstStyle/>
          <a:p>
            <a:fld id="{58136029-D5A8-4507-B86F-63763ECE911A}" type="slidenum">
              <a:rPr lang="en-GB" smtClean="0"/>
              <a:t>19</a:t>
            </a:fld>
            <a:endParaRPr lang="en-GB" dirty="0"/>
          </a:p>
        </p:txBody>
      </p:sp>
      <p:grpSp>
        <p:nvGrpSpPr>
          <p:cNvPr id="4" name="Group 3">
            <a:extLst>
              <a:ext uri="{FF2B5EF4-FFF2-40B4-BE49-F238E27FC236}">
                <a16:creationId xmlns:a16="http://schemas.microsoft.com/office/drawing/2014/main" id="{C7C567F7-AFD2-3272-E2FA-8149EA7F8066}"/>
              </a:ext>
            </a:extLst>
          </p:cNvPr>
          <p:cNvGrpSpPr/>
          <p:nvPr/>
        </p:nvGrpSpPr>
        <p:grpSpPr>
          <a:xfrm>
            <a:off x="203200" y="2482544"/>
            <a:ext cx="11754613" cy="1488397"/>
            <a:chOff x="0" y="0"/>
            <a:chExt cx="6307405" cy="798658"/>
          </a:xfrm>
        </p:grpSpPr>
        <p:sp>
          <p:nvSpPr>
            <p:cNvPr id="5" name="Freeform 4">
              <a:extLst>
                <a:ext uri="{FF2B5EF4-FFF2-40B4-BE49-F238E27FC236}">
                  <a16:creationId xmlns:a16="http://schemas.microsoft.com/office/drawing/2014/main" id="{C5CBA991-2660-5302-7667-9FD227C01F96}"/>
                </a:ext>
              </a:extLst>
            </p:cNvPr>
            <p:cNvSpPr/>
            <p:nvPr/>
          </p:nvSpPr>
          <p:spPr>
            <a:xfrm>
              <a:off x="0" y="0"/>
              <a:ext cx="6307405" cy="798658"/>
            </a:xfrm>
            <a:custGeom>
              <a:avLst/>
              <a:gdLst/>
              <a:ahLst/>
              <a:cxnLst/>
              <a:rect l="l" t="t" r="r" b="b"/>
              <a:pathLst>
                <a:path w="3832285" h="798658">
                  <a:moveTo>
                    <a:pt x="0" y="0"/>
                  </a:moveTo>
                  <a:lnTo>
                    <a:pt x="0" y="798658"/>
                  </a:lnTo>
                  <a:lnTo>
                    <a:pt x="3832285" y="798658"/>
                  </a:lnTo>
                  <a:lnTo>
                    <a:pt x="3832285" y="0"/>
                  </a:lnTo>
                  <a:lnTo>
                    <a:pt x="0" y="0"/>
                  </a:lnTo>
                  <a:close/>
                  <a:moveTo>
                    <a:pt x="3771325" y="737698"/>
                  </a:moveTo>
                  <a:lnTo>
                    <a:pt x="59690" y="737698"/>
                  </a:lnTo>
                  <a:lnTo>
                    <a:pt x="59690" y="59690"/>
                  </a:lnTo>
                  <a:lnTo>
                    <a:pt x="3771325" y="59690"/>
                  </a:lnTo>
                  <a:lnTo>
                    <a:pt x="3771325" y="737698"/>
                  </a:lnTo>
                  <a:close/>
                </a:path>
              </a:pathLst>
            </a:custGeom>
            <a:solidFill>
              <a:srgbClr val="92D050"/>
            </a:solidFill>
          </p:spPr>
        </p:sp>
      </p:grpSp>
      <p:sp>
        <p:nvSpPr>
          <p:cNvPr id="6" name="TextBox 5">
            <a:extLst>
              <a:ext uri="{FF2B5EF4-FFF2-40B4-BE49-F238E27FC236}">
                <a16:creationId xmlns:a16="http://schemas.microsoft.com/office/drawing/2014/main" id="{45C8FAC4-24AC-7D16-5E47-6491BE81CA29}"/>
              </a:ext>
            </a:extLst>
          </p:cNvPr>
          <p:cNvSpPr txBox="1"/>
          <p:nvPr/>
        </p:nvSpPr>
        <p:spPr>
          <a:xfrm>
            <a:off x="354137" y="2594090"/>
            <a:ext cx="11452739" cy="1282402"/>
          </a:xfrm>
          <a:prstGeom prst="rect">
            <a:avLst/>
          </a:prstGeom>
          <a:solidFill>
            <a:srgbClr val="002060"/>
          </a:solidFill>
        </p:spPr>
        <p:txBody>
          <a:bodyPr wrap="square" lIns="0" tIns="0" rIns="0" bIns="0" rtlCol="0" anchor="t">
            <a:spAutoFit/>
          </a:bodyPr>
          <a:lstStyle/>
          <a:p>
            <a:pPr>
              <a:lnSpc>
                <a:spcPts val="4950"/>
              </a:lnSpc>
            </a:pPr>
            <a:endParaRPr lang="en-US" sz="4467" dirty="0">
              <a:solidFill>
                <a:srgbClr val="002060"/>
              </a:solidFill>
              <a:latin typeface="League Spartan"/>
            </a:endParaRPr>
          </a:p>
          <a:p>
            <a:pPr>
              <a:lnSpc>
                <a:spcPts val="4950"/>
              </a:lnSpc>
            </a:pPr>
            <a:endParaRPr lang="en-US" sz="4467" dirty="0">
              <a:solidFill>
                <a:srgbClr val="002060"/>
              </a:solidFill>
              <a:latin typeface="League Spartan"/>
            </a:endParaRPr>
          </a:p>
        </p:txBody>
      </p:sp>
      <p:sp>
        <p:nvSpPr>
          <p:cNvPr id="7" name="TextBox 5">
            <a:extLst>
              <a:ext uri="{FF2B5EF4-FFF2-40B4-BE49-F238E27FC236}">
                <a16:creationId xmlns:a16="http://schemas.microsoft.com/office/drawing/2014/main" id="{55319071-C2AD-9900-2CBB-48E5125B69A5}"/>
              </a:ext>
            </a:extLst>
          </p:cNvPr>
          <p:cNvSpPr txBox="1"/>
          <p:nvPr/>
        </p:nvSpPr>
        <p:spPr>
          <a:xfrm>
            <a:off x="4556506" y="4551860"/>
            <a:ext cx="3048000" cy="641201"/>
          </a:xfrm>
          <a:prstGeom prst="rect">
            <a:avLst/>
          </a:prstGeom>
        </p:spPr>
        <p:txBody>
          <a:bodyPr wrap="square" lIns="0" tIns="0" rIns="0" bIns="0" rtlCol="0" anchor="t">
            <a:spAutoFit/>
          </a:bodyPr>
          <a:lstStyle/>
          <a:p>
            <a:pPr>
              <a:lnSpc>
                <a:spcPts val="4950"/>
              </a:lnSpc>
            </a:pPr>
            <a:r>
              <a:rPr lang="en-US" sz="4467" dirty="0">
                <a:solidFill>
                  <a:srgbClr val="002060"/>
                </a:solidFill>
                <a:latin typeface="+mj-lt"/>
              </a:rPr>
              <a:t>MG/17/085</a:t>
            </a:r>
          </a:p>
        </p:txBody>
      </p:sp>
      <p:sp>
        <p:nvSpPr>
          <p:cNvPr id="8" name="TextBox 7">
            <a:extLst>
              <a:ext uri="{FF2B5EF4-FFF2-40B4-BE49-F238E27FC236}">
                <a16:creationId xmlns:a16="http://schemas.microsoft.com/office/drawing/2014/main" id="{35ED1BD9-36C0-22B2-F4C9-42C164B9737C}"/>
              </a:ext>
            </a:extLst>
          </p:cNvPr>
          <p:cNvSpPr txBox="1"/>
          <p:nvPr/>
        </p:nvSpPr>
        <p:spPr>
          <a:xfrm>
            <a:off x="5239996" y="2891212"/>
            <a:ext cx="1930400" cy="954107"/>
          </a:xfrm>
          <a:prstGeom prst="rect">
            <a:avLst/>
          </a:prstGeom>
          <a:solidFill>
            <a:srgbClr val="002060"/>
          </a:solidFill>
        </p:spPr>
        <p:txBody>
          <a:bodyPr wrap="square" rtlCol="0">
            <a:spAutoFit/>
          </a:bodyPr>
          <a:lstStyle/>
          <a:p>
            <a:r>
              <a:rPr lang="en-US" sz="4400" dirty="0">
                <a:solidFill>
                  <a:schemeClr val="bg1"/>
                </a:solidFill>
                <a:latin typeface="League Spartan"/>
              </a:rPr>
              <a:t>Q &amp; A</a:t>
            </a:r>
          </a:p>
          <a:p>
            <a:endParaRPr lang="en-US" sz="1200" dirty="0"/>
          </a:p>
        </p:txBody>
      </p:sp>
    </p:spTree>
    <p:extLst>
      <p:ext uri="{BB962C8B-B14F-4D97-AF65-F5344CB8AC3E}">
        <p14:creationId xmlns:p14="http://schemas.microsoft.com/office/powerpoint/2010/main" val="5969927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334162-F361-4607-B867-BF20B519AAB6}"/>
              </a:ext>
            </a:extLst>
          </p:cNvPr>
          <p:cNvSpPr>
            <a:spLocks noGrp="1"/>
          </p:cNvSpPr>
          <p:nvPr>
            <p:ph type="sldNum" sz="quarter" idx="12"/>
          </p:nvPr>
        </p:nvSpPr>
        <p:spPr/>
        <p:txBody>
          <a:bodyPr/>
          <a:lstStyle/>
          <a:p>
            <a:fld id="{58136029-D5A8-4507-B86F-63763ECE911A}" type="slidenum">
              <a:rPr lang="en-GB" smtClean="0"/>
              <a:t>2</a:t>
            </a:fld>
            <a:endParaRPr lang="en-GB"/>
          </a:p>
        </p:txBody>
      </p:sp>
      <p:pic>
        <p:nvPicPr>
          <p:cNvPr id="4" name="Picture 3">
            <a:extLst>
              <a:ext uri="{FF2B5EF4-FFF2-40B4-BE49-F238E27FC236}">
                <a16:creationId xmlns:a16="http://schemas.microsoft.com/office/drawing/2014/main" id="{CE4A0848-7D55-7E10-E018-42204AD55F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7474" y="595168"/>
            <a:ext cx="2845208" cy="3472942"/>
          </a:xfrm>
          <a:prstGeom prst="rect">
            <a:avLst/>
          </a:prstGeom>
        </p:spPr>
      </p:pic>
      <p:sp>
        <p:nvSpPr>
          <p:cNvPr id="5" name="Text Placeholder 5">
            <a:extLst>
              <a:ext uri="{FF2B5EF4-FFF2-40B4-BE49-F238E27FC236}">
                <a16:creationId xmlns:a16="http://schemas.microsoft.com/office/drawing/2014/main" id="{49ECBCA8-9877-F437-0BBA-7E6DE666BDFD}"/>
              </a:ext>
            </a:extLst>
          </p:cNvPr>
          <p:cNvSpPr txBox="1">
            <a:spLocks/>
          </p:cNvSpPr>
          <p:nvPr/>
        </p:nvSpPr>
        <p:spPr>
          <a:xfrm>
            <a:off x="574819" y="3523481"/>
            <a:ext cx="4357107" cy="17526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800" b="1" dirty="0"/>
          </a:p>
          <a:p>
            <a:pPr marL="0" indent="0">
              <a:buNone/>
            </a:pPr>
            <a:r>
              <a:rPr lang="en-US" sz="4800" b="1" dirty="0">
                <a:latin typeface="Times New Roman" pitchFamily="18" charset="0"/>
                <a:cs typeface="Times New Roman" pitchFamily="18" charset="0"/>
              </a:rPr>
              <a:t>A. Mithursan</a:t>
            </a:r>
          </a:p>
        </p:txBody>
      </p:sp>
      <p:sp>
        <p:nvSpPr>
          <p:cNvPr id="6" name="TextBox 5">
            <a:extLst>
              <a:ext uri="{FF2B5EF4-FFF2-40B4-BE49-F238E27FC236}">
                <a16:creationId xmlns:a16="http://schemas.microsoft.com/office/drawing/2014/main" id="{22F7582A-19E2-24E0-587B-5D2641B7A731}"/>
              </a:ext>
            </a:extLst>
          </p:cNvPr>
          <p:cNvSpPr txBox="1"/>
          <p:nvPr/>
        </p:nvSpPr>
        <p:spPr>
          <a:xfrm>
            <a:off x="1532506" y="5045248"/>
            <a:ext cx="1675143" cy="46166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MG/17/085</a:t>
            </a:r>
          </a:p>
        </p:txBody>
      </p:sp>
      <p:sp>
        <p:nvSpPr>
          <p:cNvPr id="7" name="Content Placeholder 4">
            <a:extLst>
              <a:ext uri="{FF2B5EF4-FFF2-40B4-BE49-F238E27FC236}">
                <a16:creationId xmlns:a16="http://schemas.microsoft.com/office/drawing/2014/main" id="{5FDB2E8F-E2B6-11E0-7FB4-2B7C3C6BEE5C}"/>
              </a:ext>
            </a:extLst>
          </p:cNvPr>
          <p:cNvSpPr txBox="1">
            <a:spLocks/>
          </p:cNvSpPr>
          <p:nvPr/>
        </p:nvSpPr>
        <p:spPr>
          <a:xfrm>
            <a:off x="4924386" y="662923"/>
            <a:ext cx="5625081" cy="61277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500" b="1" dirty="0">
                <a:latin typeface="Times New Roman" pitchFamily="18" charset="0"/>
                <a:cs typeface="Times New Roman" pitchFamily="18" charset="0"/>
              </a:rPr>
              <a:t>Internship Provider: </a:t>
            </a:r>
          </a:p>
          <a:p>
            <a:r>
              <a:rPr lang="en-US" sz="2500" dirty="0">
                <a:latin typeface="Times New Roman" pitchFamily="18" charset="0"/>
                <a:cs typeface="Times New Roman" pitchFamily="18" charset="0"/>
              </a:rPr>
              <a:t>The Central Bank of Sri Lanka</a:t>
            </a:r>
          </a:p>
          <a:p>
            <a:r>
              <a:rPr lang="en-US" sz="2500" b="1" dirty="0">
                <a:latin typeface="Times New Roman" pitchFamily="18" charset="0"/>
                <a:cs typeface="Times New Roman" pitchFamily="18" charset="0"/>
              </a:rPr>
              <a:t>Specialization Area : </a:t>
            </a:r>
          </a:p>
          <a:p>
            <a:r>
              <a:rPr lang="en-US" dirty="0">
                <a:latin typeface="Times New Roman" pitchFamily="18" charset="0"/>
                <a:cs typeface="Times New Roman" pitchFamily="18" charset="0"/>
              </a:rPr>
              <a:t>Organizational Management </a:t>
            </a:r>
          </a:p>
          <a:p>
            <a:r>
              <a:rPr lang="en-US" sz="2500" b="1" dirty="0">
                <a:latin typeface="Times New Roman" pitchFamily="18" charset="0"/>
                <a:cs typeface="Times New Roman" pitchFamily="18" charset="0"/>
              </a:rPr>
              <a:t>Professional Qualifications:</a:t>
            </a:r>
          </a:p>
          <a:p>
            <a:r>
              <a:rPr lang="en-US" dirty="0">
                <a:latin typeface="Times New Roman" pitchFamily="18" charset="0"/>
                <a:cs typeface="Times New Roman" pitchFamily="18" charset="0"/>
              </a:rPr>
              <a:t>CA Sri Lanka, CR Level (R) </a:t>
            </a:r>
          </a:p>
          <a:p>
            <a:r>
              <a:rPr lang="en-US" sz="2500" b="1" dirty="0">
                <a:latin typeface="Times New Roman" pitchFamily="18" charset="0"/>
                <a:cs typeface="Times New Roman" pitchFamily="18" charset="0"/>
              </a:rPr>
              <a:t>Other Achievements:</a:t>
            </a:r>
          </a:p>
          <a:p>
            <a:r>
              <a:rPr lang="en-US" dirty="0">
                <a:latin typeface="Times New Roman" pitchFamily="18" charset="0"/>
                <a:cs typeface="Times New Roman" pitchFamily="18" charset="0"/>
              </a:rPr>
              <a:t>Batch top in the Major Module</a:t>
            </a:r>
          </a:p>
          <a:p>
            <a:r>
              <a:rPr lang="en-US" dirty="0">
                <a:latin typeface="Times New Roman" pitchFamily="18" charset="0"/>
                <a:cs typeface="Times New Roman" pitchFamily="18" charset="0"/>
              </a:rPr>
              <a:t>Gold medalist for the Innovation Day Competition</a:t>
            </a:r>
          </a:p>
          <a:p>
            <a:r>
              <a:rPr lang="en-US" dirty="0">
                <a:latin typeface="Times New Roman" pitchFamily="18" charset="0"/>
                <a:cs typeface="Times New Roman" pitchFamily="18" charset="0"/>
              </a:rPr>
              <a:t>Finalist of International INNOTAL Business Pitching Competition</a:t>
            </a:r>
          </a:p>
          <a:p>
            <a:r>
              <a:rPr lang="en-US" sz="2500" b="1" dirty="0">
                <a:latin typeface="Times New Roman" pitchFamily="18" charset="0"/>
                <a:cs typeface="Times New Roman" pitchFamily="18" charset="0"/>
              </a:rPr>
              <a:t>   </a:t>
            </a:r>
          </a:p>
          <a:p>
            <a:endParaRPr lang="en-US" sz="2500" b="1"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409F6EAD-B155-43AF-3D12-2A5763EF0C8F}"/>
              </a:ext>
            </a:extLst>
          </p:cNvPr>
          <p:cNvPicPr>
            <a:picLocks noChangeAspect="1"/>
          </p:cNvPicPr>
          <p:nvPr/>
        </p:nvPicPr>
        <p:blipFill rotWithShape="1">
          <a:blip r:embed="rId3">
            <a:extLst>
              <a:ext uri="{28A0092B-C50C-407E-A947-70E740481C1C}">
                <a14:useLocalDpi xmlns:a14="http://schemas.microsoft.com/office/drawing/2010/main" val="0"/>
              </a:ext>
            </a:extLst>
          </a:blip>
          <a:srcRect l="17541" r="20414"/>
          <a:stretch/>
        </p:blipFill>
        <p:spPr>
          <a:xfrm>
            <a:off x="10425241" y="179186"/>
            <a:ext cx="1638570" cy="1475803"/>
          </a:xfrm>
          <a:prstGeom prst="rect">
            <a:avLst/>
          </a:prstGeom>
        </p:spPr>
      </p:pic>
    </p:spTree>
    <p:extLst>
      <p:ext uri="{BB962C8B-B14F-4D97-AF65-F5344CB8AC3E}">
        <p14:creationId xmlns:p14="http://schemas.microsoft.com/office/powerpoint/2010/main" val="14106136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5127D36-BA5D-EAF2-44DC-8D6C37FF11B0}"/>
              </a:ext>
            </a:extLst>
          </p:cNvPr>
          <p:cNvSpPr>
            <a:spLocks noGrp="1"/>
          </p:cNvSpPr>
          <p:nvPr>
            <p:ph type="sldNum" sz="quarter" idx="12"/>
          </p:nvPr>
        </p:nvSpPr>
        <p:spPr/>
        <p:txBody>
          <a:bodyPr/>
          <a:lstStyle/>
          <a:p>
            <a:fld id="{58136029-D5A8-4507-B86F-63763ECE911A}" type="slidenum">
              <a:rPr lang="en-GB" smtClean="0"/>
              <a:t>3</a:t>
            </a:fld>
            <a:endParaRPr lang="en-GB" dirty="0"/>
          </a:p>
        </p:txBody>
      </p:sp>
      <p:sp>
        <p:nvSpPr>
          <p:cNvPr id="4" name="Title 1">
            <a:extLst>
              <a:ext uri="{FF2B5EF4-FFF2-40B4-BE49-F238E27FC236}">
                <a16:creationId xmlns:a16="http://schemas.microsoft.com/office/drawing/2014/main" id="{9C48841D-3CBB-6E63-FDCC-3B912EFCEFA3}"/>
              </a:ext>
            </a:extLst>
          </p:cNvPr>
          <p:cNvSpPr txBox="1">
            <a:spLocks/>
          </p:cNvSpPr>
          <p:nvPr/>
        </p:nvSpPr>
        <p:spPr>
          <a:xfrm>
            <a:off x="461973" y="545185"/>
            <a:ext cx="3646714" cy="583614"/>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buFont typeface="Wingdings" panose="05000000000000000000" pitchFamily="2" charset="2"/>
              <a:buChar char="v"/>
            </a:pPr>
            <a:r>
              <a:rPr lang="en-US" sz="4000" b="1" dirty="0">
                <a:solidFill>
                  <a:schemeClr val="accent6">
                    <a:lumMod val="50000"/>
                  </a:schemeClr>
                </a:solidFill>
              </a:rPr>
              <a:t>Content</a:t>
            </a:r>
            <a:r>
              <a:rPr lang="en-US" sz="4000" dirty="0">
                <a:solidFill>
                  <a:schemeClr val="accent6">
                    <a:lumMod val="50000"/>
                  </a:schemeClr>
                </a:solidFill>
              </a:rPr>
              <a:t> </a:t>
            </a:r>
          </a:p>
        </p:txBody>
      </p:sp>
      <p:sp>
        <p:nvSpPr>
          <p:cNvPr id="5" name="Diamond 4">
            <a:extLst>
              <a:ext uri="{FF2B5EF4-FFF2-40B4-BE49-F238E27FC236}">
                <a16:creationId xmlns:a16="http://schemas.microsoft.com/office/drawing/2014/main" id="{6DE53EC7-D740-776B-A023-3F1D9A771943}"/>
              </a:ext>
            </a:extLst>
          </p:cNvPr>
          <p:cNvSpPr/>
          <p:nvPr/>
        </p:nvSpPr>
        <p:spPr>
          <a:xfrm rot="19451805">
            <a:off x="1368917" y="1153442"/>
            <a:ext cx="709067" cy="779861"/>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Diamond 5">
            <a:extLst>
              <a:ext uri="{FF2B5EF4-FFF2-40B4-BE49-F238E27FC236}">
                <a16:creationId xmlns:a16="http://schemas.microsoft.com/office/drawing/2014/main" id="{5FC625D2-3E31-164A-F677-28CD29F7B636}"/>
              </a:ext>
            </a:extLst>
          </p:cNvPr>
          <p:cNvSpPr/>
          <p:nvPr/>
        </p:nvSpPr>
        <p:spPr>
          <a:xfrm>
            <a:off x="1263224" y="1244451"/>
            <a:ext cx="909261" cy="574369"/>
          </a:xfrm>
          <a:prstGeom prst="diamond">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en-GB" dirty="0"/>
          </a:p>
        </p:txBody>
      </p:sp>
      <p:sp>
        <p:nvSpPr>
          <p:cNvPr id="7" name="TextBox 6">
            <a:extLst>
              <a:ext uri="{FF2B5EF4-FFF2-40B4-BE49-F238E27FC236}">
                <a16:creationId xmlns:a16="http://schemas.microsoft.com/office/drawing/2014/main" id="{23E38C06-68A9-841A-84EA-D30E5FF783B3}"/>
              </a:ext>
            </a:extLst>
          </p:cNvPr>
          <p:cNvSpPr txBox="1"/>
          <p:nvPr/>
        </p:nvSpPr>
        <p:spPr>
          <a:xfrm>
            <a:off x="2248933" y="1282486"/>
            <a:ext cx="3646714" cy="461665"/>
          </a:xfrm>
          <a:prstGeom prst="rect">
            <a:avLst/>
          </a:prstGeom>
          <a:noFill/>
        </p:spPr>
        <p:txBody>
          <a:bodyPr wrap="square" rtlCol="0">
            <a:spAutoFit/>
          </a:bodyPr>
          <a:lstStyle/>
          <a:p>
            <a:r>
              <a:rPr lang="en-US" sz="2400" b="1" dirty="0"/>
              <a:t>Industry &amp; Self Reflection </a:t>
            </a:r>
            <a:endParaRPr lang="en-GB" sz="2400" b="1" dirty="0"/>
          </a:p>
        </p:txBody>
      </p:sp>
      <p:pic>
        <p:nvPicPr>
          <p:cNvPr id="8" name="Graphic 7" descr="Direction with solid fill">
            <a:extLst>
              <a:ext uri="{FF2B5EF4-FFF2-40B4-BE49-F238E27FC236}">
                <a16:creationId xmlns:a16="http://schemas.microsoft.com/office/drawing/2014/main" id="{3385D950-9D14-DF77-E2A3-D96122A13ED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32068">
            <a:off x="1543622" y="2094682"/>
            <a:ext cx="304941" cy="304941"/>
          </a:xfrm>
          <a:prstGeom prst="rect">
            <a:avLst/>
          </a:prstGeom>
        </p:spPr>
      </p:pic>
      <p:sp>
        <p:nvSpPr>
          <p:cNvPr id="9" name="TextBox 8">
            <a:extLst>
              <a:ext uri="{FF2B5EF4-FFF2-40B4-BE49-F238E27FC236}">
                <a16:creationId xmlns:a16="http://schemas.microsoft.com/office/drawing/2014/main" id="{DBF73D59-0FF5-F78E-2DBC-FF3288A593E0}"/>
              </a:ext>
            </a:extLst>
          </p:cNvPr>
          <p:cNvSpPr txBox="1"/>
          <p:nvPr/>
        </p:nvSpPr>
        <p:spPr>
          <a:xfrm>
            <a:off x="1955870" y="2026059"/>
            <a:ext cx="3884574" cy="707886"/>
          </a:xfrm>
          <a:prstGeom prst="rect">
            <a:avLst/>
          </a:prstGeom>
          <a:noFill/>
        </p:spPr>
        <p:txBody>
          <a:bodyPr wrap="squar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Nature of the Organization</a:t>
            </a:r>
          </a:p>
          <a:p>
            <a:endParaRPr lang="en-GB" sz="2000" dirty="0"/>
          </a:p>
        </p:txBody>
      </p:sp>
      <p:sp>
        <p:nvSpPr>
          <p:cNvPr id="10" name="TextBox 9">
            <a:extLst>
              <a:ext uri="{FF2B5EF4-FFF2-40B4-BE49-F238E27FC236}">
                <a16:creationId xmlns:a16="http://schemas.microsoft.com/office/drawing/2014/main" id="{64788549-0D52-123E-C4F2-A6FDD858E1C1}"/>
              </a:ext>
            </a:extLst>
          </p:cNvPr>
          <p:cNvSpPr txBox="1"/>
          <p:nvPr/>
        </p:nvSpPr>
        <p:spPr>
          <a:xfrm>
            <a:off x="1955870" y="3034519"/>
            <a:ext cx="4958056" cy="400110"/>
          </a:xfrm>
          <a:prstGeom prst="rect">
            <a:avLst/>
          </a:prstGeom>
          <a:noFill/>
        </p:spPr>
        <p:txBody>
          <a:bodyPr wrap="squar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General Experience &amp; Knowledge Insights </a:t>
            </a:r>
          </a:p>
        </p:txBody>
      </p:sp>
      <p:sp>
        <p:nvSpPr>
          <p:cNvPr id="11" name="TextBox 10">
            <a:extLst>
              <a:ext uri="{FF2B5EF4-FFF2-40B4-BE49-F238E27FC236}">
                <a16:creationId xmlns:a16="http://schemas.microsoft.com/office/drawing/2014/main" id="{412F54E0-F9CA-7AE0-B145-30C957A9B264}"/>
              </a:ext>
            </a:extLst>
          </p:cNvPr>
          <p:cNvSpPr txBox="1"/>
          <p:nvPr/>
        </p:nvSpPr>
        <p:spPr>
          <a:xfrm>
            <a:off x="1955870" y="2541074"/>
            <a:ext cx="6652474" cy="400110"/>
          </a:xfrm>
          <a:prstGeom prst="rect">
            <a:avLst/>
          </a:prstGeom>
          <a:noFill/>
        </p:spPr>
        <p:txBody>
          <a:bodyPr wrap="squar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Tasks, Duties</a:t>
            </a:r>
            <a:r>
              <a:rPr lang="en-US" sz="2000" dirty="0">
                <a:latin typeface="Calibri" panose="020F0502020204030204" pitchFamily="34" charset="0"/>
                <a:ea typeface="Calibri" panose="020F0502020204030204" pitchFamily="34" charset="0"/>
                <a:cs typeface="Times New Roman" panose="02020603050405020304" pitchFamily="18" charset="0"/>
              </a:rPr>
              <a:t>, Responsibilities and Reporting structure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2B10403-58CC-F879-DEB7-90724587ADC0}"/>
              </a:ext>
            </a:extLst>
          </p:cNvPr>
          <p:cNvSpPr txBox="1"/>
          <p:nvPr/>
        </p:nvSpPr>
        <p:spPr>
          <a:xfrm>
            <a:off x="1955870" y="4480678"/>
            <a:ext cx="5059431" cy="400110"/>
          </a:xfrm>
          <a:prstGeom prst="rect">
            <a:avLst/>
          </a:prstGeom>
          <a:noFill/>
        </p:spPr>
        <p:txBody>
          <a:bodyPr wrap="squar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Problem Identification </a:t>
            </a:r>
          </a:p>
        </p:txBody>
      </p:sp>
      <p:sp>
        <p:nvSpPr>
          <p:cNvPr id="13" name="TextBox 12">
            <a:extLst>
              <a:ext uri="{FF2B5EF4-FFF2-40B4-BE49-F238E27FC236}">
                <a16:creationId xmlns:a16="http://schemas.microsoft.com/office/drawing/2014/main" id="{264602D0-7440-A1CC-FB48-C257939ED5C3}"/>
              </a:ext>
            </a:extLst>
          </p:cNvPr>
          <p:cNvSpPr txBox="1"/>
          <p:nvPr/>
        </p:nvSpPr>
        <p:spPr>
          <a:xfrm>
            <a:off x="1955870" y="4952427"/>
            <a:ext cx="3884574" cy="400110"/>
          </a:xfrm>
          <a:prstGeom prst="rect">
            <a:avLst/>
          </a:prstGeom>
          <a:noFill/>
        </p:spPr>
        <p:txBody>
          <a:bodyPr wrap="squar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Findings </a:t>
            </a:r>
            <a:endParaRPr lang="en-GB" sz="2000" dirty="0"/>
          </a:p>
        </p:txBody>
      </p:sp>
      <p:pic>
        <p:nvPicPr>
          <p:cNvPr id="14" name="Graphic 13" descr="Direction with solid fill">
            <a:extLst>
              <a:ext uri="{FF2B5EF4-FFF2-40B4-BE49-F238E27FC236}">
                <a16:creationId xmlns:a16="http://schemas.microsoft.com/office/drawing/2014/main" id="{32E89B30-E676-F5E5-4E32-8049BF107F6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32068">
            <a:off x="1542536" y="2618026"/>
            <a:ext cx="304941" cy="304941"/>
          </a:xfrm>
          <a:prstGeom prst="rect">
            <a:avLst/>
          </a:prstGeom>
        </p:spPr>
      </p:pic>
      <p:pic>
        <p:nvPicPr>
          <p:cNvPr id="15" name="Graphic 14" descr="Direction with solid fill">
            <a:extLst>
              <a:ext uri="{FF2B5EF4-FFF2-40B4-BE49-F238E27FC236}">
                <a16:creationId xmlns:a16="http://schemas.microsoft.com/office/drawing/2014/main" id="{DD905443-6D1B-1B1A-929F-E69511A7334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32068">
            <a:off x="1556323" y="3154805"/>
            <a:ext cx="288957" cy="288957"/>
          </a:xfrm>
          <a:prstGeom prst="rect">
            <a:avLst/>
          </a:prstGeom>
        </p:spPr>
      </p:pic>
      <p:pic>
        <p:nvPicPr>
          <p:cNvPr id="16" name="Graphic 15" descr="Direction with solid fill">
            <a:extLst>
              <a:ext uri="{FF2B5EF4-FFF2-40B4-BE49-F238E27FC236}">
                <a16:creationId xmlns:a16="http://schemas.microsoft.com/office/drawing/2014/main" id="{9D408B9F-51D7-DEF7-E9FB-2DC43F65E57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32068">
            <a:off x="1554804" y="4525577"/>
            <a:ext cx="288957" cy="288957"/>
          </a:xfrm>
          <a:prstGeom prst="rect">
            <a:avLst/>
          </a:prstGeom>
        </p:spPr>
      </p:pic>
      <p:pic>
        <p:nvPicPr>
          <p:cNvPr id="17" name="Graphic 16" descr="Direction with solid fill">
            <a:extLst>
              <a:ext uri="{FF2B5EF4-FFF2-40B4-BE49-F238E27FC236}">
                <a16:creationId xmlns:a16="http://schemas.microsoft.com/office/drawing/2014/main" id="{636260F2-BCA8-09A0-A874-53B09256E66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32068">
            <a:off x="1547454" y="5030873"/>
            <a:ext cx="288957" cy="288957"/>
          </a:xfrm>
          <a:prstGeom prst="rect">
            <a:avLst/>
          </a:prstGeom>
        </p:spPr>
      </p:pic>
      <p:sp>
        <p:nvSpPr>
          <p:cNvPr id="18" name="TextBox 17">
            <a:extLst>
              <a:ext uri="{FF2B5EF4-FFF2-40B4-BE49-F238E27FC236}">
                <a16:creationId xmlns:a16="http://schemas.microsoft.com/office/drawing/2014/main" id="{01BBCADA-AEB4-BF24-40A2-7858C14C3D2C}"/>
              </a:ext>
            </a:extLst>
          </p:cNvPr>
          <p:cNvSpPr txBox="1"/>
          <p:nvPr/>
        </p:nvSpPr>
        <p:spPr>
          <a:xfrm>
            <a:off x="2304431" y="3737445"/>
            <a:ext cx="3646714" cy="461665"/>
          </a:xfrm>
          <a:prstGeom prst="rect">
            <a:avLst/>
          </a:prstGeom>
          <a:noFill/>
        </p:spPr>
        <p:txBody>
          <a:bodyPr wrap="square" rtlCol="0">
            <a:spAutoFit/>
          </a:bodyPr>
          <a:lstStyle/>
          <a:p>
            <a:r>
              <a:rPr lang="en-US" sz="2400" b="1" dirty="0"/>
              <a:t>Case Study Analysis </a:t>
            </a:r>
            <a:endParaRPr lang="en-GB" sz="2400" b="1" dirty="0"/>
          </a:p>
        </p:txBody>
      </p:sp>
      <p:sp>
        <p:nvSpPr>
          <p:cNvPr id="19" name="Diamond 18">
            <a:extLst>
              <a:ext uri="{FF2B5EF4-FFF2-40B4-BE49-F238E27FC236}">
                <a16:creationId xmlns:a16="http://schemas.microsoft.com/office/drawing/2014/main" id="{41C4755B-F20E-6ABC-2E5E-56D2E32A6B14}"/>
              </a:ext>
            </a:extLst>
          </p:cNvPr>
          <p:cNvSpPr/>
          <p:nvPr/>
        </p:nvSpPr>
        <p:spPr>
          <a:xfrm rot="19451805">
            <a:off x="1413022" y="3647945"/>
            <a:ext cx="709067" cy="779861"/>
          </a:xfrm>
          <a:prstGeom prst="diamon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Diamond 19">
            <a:extLst>
              <a:ext uri="{FF2B5EF4-FFF2-40B4-BE49-F238E27FC236}">
                <a16:creationId xmlns:a16="http://schemas.microsoft.com/office/drawing/2014/main" id="{C0AA4CA8-D722-ABED-C01F-EA8ABBAF491D}"/>
              </a:ext>
            </a:extLst>
          </p:cNvPr>
          <p:cNvSpPr/>
          <p:nvPr/>
        </p:nvSpPr>
        <p:spPr>
          <a:xfrm>
            <a:off x="1273134" y="3720375"/>
            <a:ext cx="909261" cy="574369"/>
          </a:xfrm>
          <a:prstGeom prst="diamond">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a:t>
            </a:r>
            <a:endParaRPr lang="en-GB" dirty="0"/>
          </a:p>
        </p:txBody>
      </p:sp>
      <p:sp>
        <p:nvSpPr>
          <p:cNvPr id="21" name="TextBox 20">
            <a:extLst>
              <a:ext uri="{FF2B5EF4-FFF2-40B4-BE49-F238E27FC236}">
                <a16:creationId xmlns:a16="http://schemas.microsoft.com/office/drawing/2014/main" id="{1C0A87C5-2CBC-1444-B33C-6E3CED11B1FD}"/>
              </a:ext>
            </a:extLst>
          </p:cNvPr>
          <p:cNvSpPr txBox="1"/>
          <p:nvPr/>
        </p:nvSpPr>
        <p:spPr>
          <a:xfrm>
            <a:off x="1955870" y="5447130"/>
            <a:ext cx="3884574" cy="400110"/>
          </a:xfrm>
          <a:prstGeom prst="rect">
            <a:avLst/>
          </a:prstGeom>
          <a:noFill/>
        </p:spPr>
        <p:txBody>
          <a:bodyPr wrap="squar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Recommendations </a:t>
            </a:r>
            <a:endParaRPr lang="en-GB" sz="2000" dirty="0"/>
          </a:p>
        </p:txBody>
      </p:sp>
      <p:pic>
        <p:nvPicPr>
          <p:cNvPr id="22" name="Graphic 21" descr="Direction with solid fill">
            <a:extLst>
              <a:ext uri="{FF2B5EF4-FFF2-40B4-BE49-F238E27FC236}">
                <a16:creationId xmlns:a16="http://schemas.microsoft.com/office/drawing/2014/main" id="{A4FD3E4E-5EF8-6EE6-B2DD-26D98D59820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32068">
            <a:off x="1550412" y="5514947"/>
            <a:ext cx="288957" cy="288957"/>
          </a:xfrm>
          <a:prstGeom prst="rect">
            <a:avLst/>
          </a:prstGeom>
        </p:spPr>
      </p:pic>
    </p:spTree>
    <p:extLst>
      <p:ext uri="{BB962C8B-B14F-4D97-AF65-F5344CB8AC3E}">
        <p14:creationId xmlns:p14="http://schemas.microsoft.com/office/powerpoint/2010/main" val="42761810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D2E3A1-A95D-C91A-A26D-6C239FCB8A36}"/>
              </a:ext>
            </a:extLst>
          </p:cNvPr>
          <p:cNvSpPr>
            <a:spLocks noGrp="1"/>
          </p:cNvSpPr>
          <p:nvPr>
            <p:ph type="sldNum" sz="quarter" idx="12"/>
          </p:nvPr>
        </p:nvSpPr>
        <p:spPr/>
        <p:txBody>
          <a:bodyPr/>
          <a:lstStyle/>
          <a:p>
            <a:fld id="{58136029-D5A8-4507-B86F-63763ECE911A}" type="slidenum">
              <a:rPr lang="en-GB" smtClean="0"/>
              <a:t>4</a:t>
            </a:fld>
            <a:endParaRPr lang="en-GB" dirty="0"/>
          </a:p>
        </p:txBody>
      </p:sp>
      <p:sp>
        <p:nvSpPr>
          <p:cNvPr id="4" name="Rectangle 3">
            <a:extLst>
              <a:ext uri="{FF2B5EF4-FFF2-40B4-BE49-F238E27FC236}">
                <a16:creationId xmlns:a16="http://schemas.microsoft.com/office/drawing/2014/main" id="{3CC02254-45E3-D7E7-7BC1-8C428B8F8582}"/>
              </a:ext>
            </a:extLst>
          </p:cNvPr>
          <p:cNvSpPr/>
          <p:nvPr/>
        </p:nvSpPr>
        <p:spPr>
          <a:xfrm>
            <a:off x="1926784" y="1209821"/>
            <a:ext cx="7416000" cy="544347"/>
          </a:xfrm>
          <a:prstGeom prst="rect">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9C37A417-2F3C-C8B2-E541-DE65E3A3B23B}"/>
              </a:ext>
            </a:extLst>
          </p:cNvPr>
          <p:cNvSpPr txBox="1"/>
          <p:nvPr/>
        </p:nvSpPr>
        <p:spPr>
          <a:xfrm>
            <a:off x="852271" y="540911"/>
            <a:ext cx="3884574" cy="830997"/>
          </a:xfrm>
          <a:prstGeom prst="rect">
            <a:avLst/>
          </a:prstGeom>
          <a:noFill/>
        </p:spPr>
        <p:txBody>
          <a:bodyPr wrap="square" rtlCol="0">
            <a:spAutoFit/>
          </a:bodyPr>
          <a:lstStyle/>
          <a:p>
            <a:r>
              <a:rPr lang="en-US" sz="24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Nature of the Organization</a:t>
            </a:r>
          </a:p>
          <a:p>
            <a:endParaRPr lang="en-GB" sz="2400" b="1" dirty="0">
              <a:solidFill>
                <a:schemeClr val="accent6">
                  <a:lumMod val="50000"/>
                </a:schemeClr>
              </a:solidFill>
            </a:endParaRPr>
          </a:p>
        </p:txBody>
      </p:sp>
      <p:pic>
        <p:nvPicPr>
          <p:cNvPr id="6" name="Graphic 5" descr="Direction with solid fill">
            <a:extLst>
              <a:ext uri="{FF2B5EF4-FFF2-40B4-BE49-F238E27FC236}">
                <a16:creationId xmlns:a16="http://schemas.microsoft.com/office/drawing/2014/main" id="{4DFA976F-148E-128C-6EFB-51862CDDA72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32068">
            <a:off x="474716" y="645018"/>
            <a:ext cx="304941" cy="304941"/>
          </a:xfrm>
          <a:prstGeom prst="rect">
            <a:avLst/>
          </a:prstGeom>
        </p:spPr>
      </p:pic>
      <p:sp>
        <p:nvSpPr>
          <p:cNvPr id="7" name="Title 1">
            <a:extLst>
              <a:ext uri="{FF2B5EF4-FFF2-40B4-BE49-F238E27FC236}">
                <a16:creationId xmlns:a16="http://schemas.microsoft.com/office/drawing/2014/main" id="{368E25EB-A7C9-E51A-3D0B-18ADE57884BB}"/>
              </a:ext>
            </a:extLst>
          </p:cNvPr>
          <p:cNvSpPr txBox="1">
            <a:spLocks/>
          </p:cNvSpPr>
          <p:nvPr/>
        </p:nvSpPr>
        <p:spPr>
          <a:xfrm>
            <a:off x="1872415" y="680250"/>
            <a:ext cx="7540284" cy="9956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Introduction to the Central Bank of Sri Lanka (CBSL)</a:t>
            </a:r>
            <a:endParaRPr lang="en-US" sz="28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DA4522F7-34F2-B413-1235-3134D42CCB97}"/>
              </a:ext>
            </a:extLst>
          </p:cNvPr>
          <p:cNvSpPr txBox="1"/>
          <p:nvPr/>
        </p:nvSpPr>
        <p:spPr>
          <a:xfrm>
            <a:off x="852271" y="2114010"/>
            <a:ext cx="9495692" cy="769441"/>
          </a:xfrm>
          <a:prstGeom prst="rect">
            <a:avLst/>
          </a:prstGeom>
          <a:noFill/>
        </p:spPr>
        <p:txBody>
          <a:bodyPr wrap="square" rtlCol="0">
            <a:spAutoFit/>
          </a:bodyPr>
          <a:lstStyle/>
          <a:p>
            <a:pPr algn="ctr"/>
            <a:r>
              <a:rPr lang="en-US" sz="2200" dirty="0">
                <a:effectLst/>
                <a:ea typeface="Calibri" panose="020F0502020204030204" pitchFamily="34" charset="0"/>
              </a:rPr>
              <a:t>The CBSL is the main administrative body (apex institution) that governs the functions of financial sectors in Sri Lanka</a:t>
            </a:r>
            <a:endParaRPr lang="en-GB" sz="2200" dirty="0"/>
          </a:p>
        </p:txBody>
      </p:sp>
      <p:pic>
        <p:nvPicPr>
          <p:cNvPr id="9" name="Picture 8">
            <a:extLst>
              <a:ext uri="{FF2B5EF4-FFF2-40B4-BE49-F238E27FC236}">
                <a16:creationId xmlns:a16="http://schemas.microsoft.com/office/drawing/2014/main" id="{32C5FF3B-A5BC-C0AA-E82E-4A432DAAD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1090" y="218507"/>
            <a:ext cx="2640910" cy="1475803"/>
          </a:xfrm>
          <a:prstGeom prst="rect">
            <a:avLst/>
          </a:prstGeom>
        </p:spPr>
      </p:pic>
      <p:sp>
        <p:nvSpPr>
          <p:cNvPr id="10" name="Content Placeholder 2">
            <a:extLst>
              <a:ext uri="{FF2B5EF4-FFF2-40B4-BE49-F238E27FC236}">
                <a16:creationId xmlns:a16="http://schemas.microsoft.com/office/drawing/2014/main" id="{0DBEDE12-AEFE-3B71-E9E9-41C7D9AB8955}"/>
              </a:ext>
            </a:extLst>
          </p:cNvPr>
          <p:cNvSpPr txBox="1">
            <a:spLocks/>
          </p:cNvSpPr>
          <p:nvPr/>
        </p:nvSpPr>
        <p:spPr>
          <a:xfrm>
            <a:off x="1716258" y="3114620"/>
            <a:ext cx="8440616"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ea typeface="Tahoma" panose="020B0604030504040204" pitchFamily="34" charset="0"/>
                <a:cs typeface="Tahoma" panose="020B0604030504040204" pitchFamily="34" charset="0"/>
              </a:rPr>
              <a:t>          </a:t>
            </a:r>
            <a:r>
              <a:rPr lang="en-US" sz="2200" dirty="0"/>
              <a:t>Established by the Monetary Law Act (MLA) No.58 of 1949</a:t>
            </a:r>
          </a:p>
          <a:p>
            <a:pPr algn="l">
              <a:lnSpc>
                <a:spcPct val="100000"/>
              </a:lnSpc>
            </a:pPr>
            <a:r>
              <a:rPr lang="en-US" sz="2200" dirty="0"/>
              <a:t>          Commenced operations on August 28, 1950</a:t>
            </a:r>
          </a:p>
          <a:p>
            <a:pPr algn="l">
              <a:lnSpc>
                <a:spcPct val="150000"/>
              </a:lnSpc>
            </a:pPr>
            <a:r>
              <a:rPr lang="en-US" sz="2200" dirty="0">
                <a:ea typeface="Tahoma" panose="020B0604030504040204" pitchFamily="34" charset="0"/>
                <a:cs typeface="Tahoma" panose="020B0604030504040204" pitchFamily="34" charset="0"/>
              </a:rPr>
              <a:t>           </a:t>
            </a:r>
            <a:r>
              <a:rPr lang="en-US" sz="2200" dirty="0">
                <a:solidFill>
                  <a:srgbClr val="0070C0"/>
                </a:solidFill>
                <a:ea typeface="Tahoma" panose="020B0604030504040204" pitchFamily="34" charset="0"/>
                <a:cs typeface="Tahoma" panose="020B0604030504040204" pitchFamily="34" charset="0"/>
              </a:rPr>
              <a:t>Objectives</a:t>
            </a:r>
          </a:p>
          <a:p>
            <a:pPr algn="l">
              <a:lnSpc>
                <a:spcPct val="150000"/>
              </a:lnSpc>
            </a:pPr>
            <a:r>
              <a:rPr lang="en-US" sz="2200" dirty="0">
                <a:ea typeface="Tahoma" panose="020B0604030504040204" pitchFamily="34" charset="0"/>
                <a:cs typeface="Tahoma" panose="020B0604030504040204" pitchFamily="34" charset="0"/>
              </a:rPr>
              <a:t>	1. The maintaining of economic and price stability</a:t>
            </a:r>
            <a:br>
              <a:rPr lang="en-US" sz="2200" dirty="0">
                <a:ea typeface="Tahoma" panose="020B0604030504040204" pitchFamily="34" charset="0"/>
                <a:cs typeface="Tahoma" panose="020B0604030504040204" pitchFamily="34" charset="0"/>
              </a:rPr>
            </a:br>
            <a:r>
              <a:rPr lang="en-US" sz="2200" dirty="0">
                <a:ea typeface="Tahoma" panose="020B0604030504040204" pitchFamily="34" charset="0"/>
                <a:cs typeface="Tahoma" panose="020B0604030504040204" pitchFamily="34" charset="0"/>
              </a:rPr>
              <a:t>   	2. The maintaining of financial system stability</a:t>
            </a:r>
          </a:p>
          <a:p>
            <a:pPr algn="l"/>
            <a:endParaRPr lang="en-US" sz="22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121335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D2E3A1-A95D-C91A-A26D-6C239FCB8A36}"/>
              </a:ext>
            </a:extLst>
          </p:cNvPr>
          <p:cNvSpPr>
            <a:spLocks noGrp="1"/>
          </p:cNvSpPr>
          <p:nvPr>
            <p:ph type="sldNum" sz="quarter" idx="12"/>
          </p:nvPr>
        </p:nvSpPr>
        <p:spPr/>
        <p:txBody>
          <a:bodyPr/>
          <a:lstStyle/>
          <a:p>
            <a:fld id="{58136029-D5A8-4507-B86F-63763ECE911A}" type="slidenum">
              <a:rPr lang="en-GB" smtClean="0"/>
              <a:t>5</a:t>
            </a:fld>
            <a:endParaRPr lang="en-GB" dirty="0"/>
          </a:p>
        </p:txBody>
      </p:sp>
      <p:pic>
        <p:nvPicPr>
          <p:cNvPr id="9" name="Picture 8">
            <a:extLst>
              <a:ext uri="{FF2B5EF4-FFF2-40B4-BE49-F238E27FC236}">
                <a16:creationId xmlns:a16="http://schemas.microsoft.com/office/drawing/2014/main" id="{32C5FF3B-A5BC-C0AA-E82E-4A432DAAD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1090" y="218507"/>
            <a:ext cx="2640910" cy="1475803"/>
          </a:xfrm>
          <a:prstGeom prst="rect">
            <a:avLst/>
          </a:prstGeom>
        </p:spPr>
      </p:pic>
      <p:sp>
        <p:nvSpPr>
          <p:cNvPr id="2" name="TextBox 1">
            <a:extLst>
              <a:ext uri="{FF2B5EF4-FFF2-40B4-BE49-F238E27FC236}">
                <a16:creationId xmlns:a16="http://schemas.microsoft.com/office/drawing/2014/main" id="{8611049C-18D0-24D8-77B2-843682670CD6}"/>
              </a:ext>
            </a:extLst>
          </p:cNvPr>
          <p:cNvSpPr txBox="1"/>
          <p:nvPr/>
        </p:nvSpPr>
        <p:spPr>
          <a:xfrm>
            <a:off x="807530" y="743937"/>
            <a:ext cx="3884574" cy="830997"/>
          </a:xfrm>
          <a:prstGeom prst="rect">
            <a:avLst/>
          </a:prstGeom>
          <a:noFill/>
        </p:spPr>
        <p:txBody>
          <a:bodyPr wrap="square" rtlCol="0">
            <a:spAutoFit/>
          </a:bodyPr>
          <a:lstStyle/>
          <a:p>
            <a:r>
              <a:rPr lang="en-US" sz="24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Nature of the Organization</a:t>
            </a:r>
          </a:p>
          <a:p>
            <a:endParaRPr lang="en-GB" sz="2400" b="1" dirty="0">
              <a:solidFill>
                <a:schemeClr val="accent6">
                  <a:lumMod val="50000"/>
                </a:schemeClr>
              </a:solidFill>
            </a:endParaRPr>
          </a:p>
        </p:txBody>
      </p:sp>
      <p:pic>
        <p:nvPicPr>
          <p:cNvPr id="11" name="Graphic 10" descr="Direction with solid fill">
            <a:extLst>
              <a:ext uri="{FF2B5EF4-FFF2-40B4-BE49-F238E27FC236}">
                <a16:creationId xmlns:a16="http://schemas.microsoft.com/office/drawing/2014/main" id="{E48424DD-F775-FDAF-648F-75D69E7E1F5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432068">
            <a:off x="453934" y="805840"/>
            <a:ext cx="304941" cy="304941"/>
          </a:xfrm>
          <a:prstGeom prst="rect">
            <a:avLst/>
          </a:prstGeom>
        </p:spPr>
      </p:pic>
      <p:sp>
        <p:nvSpPr>
          <p:cNvPr id="12" name="TextBox 11">
            <a:extLst>
              <a:ext uri="{FF2B5EF4-FFF2-40B4-BE49-F238E27FC236}">
                <a16:creationId xmlns:a16="http://schemas.microsoft.com/office/drawing/2014/main" id="{D4CFE60F-7BC4-466F-0616-91D88FD48C17}"/>
              </a:ext>
            </a:extLst>
          </p:cNvPr>
          <p:cNvSpPr txBox="1"/>
          <p:nvPr/>
        </p:nvSpPr>
        <p:spPr>
          <a:xfrm>
            <a:off x="231465" y="2273075"/>
            <a:ext cx="10367890" cy="430887"/>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effectLst/>
                <a:ea typeface="Calibri" panose="020F0502020204030204" pitchFamily="34" charset="0"/>
              </a:rPr>
              <a:t>Economic and Research Department (ERD)</a:t>
            </a:r>
            <a:endParaRPr lang="en-GB" sz="2200" dirty="0"/>
          </a:p>
        </p:txBody>
      </p:sp>
      <p:pic>
        <p:nvPicPr>
          <p:cNvPr id="13" name="Picture 12">
            <a:extLst>
              <a:ext uri="{FF2B5EF4-FFF2-40B4-BE49-F238E27FC236}">
                <a16:creationId xmlns:a16="http://schemas.microsoft.com/office/drawing/2014/main" id="{ACBC161A-CFF5-C025-EF3A-2C2FF1E7A62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76017" y="2054925"/>
            <a:ext cx="5678657" cy="3829656"/>
          </a:xfrm>
          <a:prstGeom prst="rect">
            <a:avLst/>
          </a:prstGeom>
          <a:noFill/>
          <a:ln>
            <a:noFill/>
          </a:ln>
        </p:spPr>
      </p:pic>
      <p:sp>
        <p:nvSpPr>
          <p:cNvPr id="14" name="TextBox 13">
            <a:extLst>
              <a:ext uri="{FF2B5EF4-FFF2-40B4-BE49-F238E27FC236}">
                <a16:creationId xmlns:a16="http://schemas.microsoft.com/office/drawing/2014/main" id="{C7A30ED9-762A-6561-BDA1-E10E858239D8}"/>
              </a:ext>
            </a:extLst>
          </p:cNvPr>
          <p:cNvSpPr txBox="1"/>
          <p:nvPr/>
        </p:nvSpPr>
        <p:spPr>
          <a:xfrm>
            <a:off x="386213" y="1640571"/>
            <a:ext cx="3884574" cy="430887"/>
          </a:xfrm>
          <a:prstGeom prst="rect">
            <a:avLst/>
          </a:prstGeom>
          <a:noFill/>
        </p:spPr>
        <p:txBody>
          <a:bodyPr wrap="square" rtlCol="0">
            <a:spAutoFit/>
          </a:bodyPr>
          <a:lstStyle/>
          <a:p>
            <a:r>
              <a:rPr lang="en-US" sz="2200" dirty="0">
                <a:solidFill>
                  <a:schemeClr val="accent6">
                    <a:lumMod val="50000"/>
                  </a:schemeClr>
                </a:solidFill>
                <a:effectLst/>
                <a:latin typeface="Tahoma" panose="020B0604030504040204" pitchFamily="34" charset="0"/>
                <a:ea typeface="Tahoma" panose="020B0604030504040204" pitchFamily="34" charset="0"/>
                <a:cs typeface="Tahoma" panose="020B0604030504040204" pitchFamily="34" charset="0"/>
              </a:rPr>
              <a:t>Departments worked with:</a:t>
            </a:r>
            <a:endParaRPr lang="en-GB" sz="2200"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E1D35F00-20B9-E3E3-813E-4C66EFBF0CA9}"/>
              </a:ext>
            </a:extLst>
          </p:cNvPr>
          <p:cNvSpPr txBox="1"/>
          <p:nvPr/>
        </p:nvSpPr>
        <p:spPr>
          <a:xfrm>
            <a:off x="245533" y="2811420"/>
            <a:ext cx="10367890" cy="430887"/>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effectLst/>
                <a:ea typeface="Calibri" panose="020F0502020204030204" pitchFamily="34" charset="0"/>
              </a:rPr>
              <a:t>Policy Review and Monitoring Department (</a:t>
            </a:r>
            <a:r>
              <a:rPr lang="en-US" sz="2200" dirty="0">
                <a:ea typeface="Calibri" panose="020F0502020204030204" pitchFamily="34" charset="0"/>
              </a:rPr>
              <a:t>P</a:t>
            </a:r>
            <a:r>
              <a:rPr lang="en-US" sz="2200" dirty="0">
                <a:effectLst/>
                <a:ea typeface="Calibri" panose="020F0502020204030204" pitchFamily="34" charset="0"/>
              </a:rPr>
              <a:t>RMD)</a:t>
            </a:r>
            <a:endParaRPr lang="en-GB" sz="2200" dirty="0"/>
          </a:p>
        </p:txBody>
      </p:sp>
      <p:sp>
        <p:nvSpPr>
          <p:cNvPr id="16" name="TextBox 15">
            <a:extLst>
              <a:ext uri="{FF2B5EF4-FFF2-40B4-BE49-F238E27FC236}">
                <a16:creationId xmlns:a16="http://schemas.microsoft.com/office/drawing/2014/main" id="{0FD57534-E07D-F7FC-2EA2-1BC24788CB9F}"/>
              </a:ext>
            </a:extLst>
          </p:cNvPr>
          <p:cNvSpPr txBox="1"/>
          <p:nvPr/>
        </p:nvSpPr>
        <p:spPr>
          <a:xfrm>
            <a:off x="245533" y="3347818"/>
            <a:ext cx="10367890" cy="430887"/>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Banking and Supervision Department (BSD)</a:t>
            </a:r>
            <a:endParaRPr lang="en-GB" sz="2200" dirty="0"/>
          </a:p>
        </p:txBody>
      </p:sp>
      <p:sp>
        <p:nvSpPr>
          <p:cNvPr id="17" name="TextBox 16">
            <a:extLst>
              <a:ext uri="{FF2B5EF4-FFF2-40B4-BE49-F238E27FC236}">
                <a16:creationId xmlns:a16="http://schemas.microsoft.com/office/drawing/2014/main" id="{6BDF51F8-FDA1-0759-4DCA-F7CB91AAACF4}"/>
              </a:ext>
            </a:extLst>
          </p:cNvPr>
          <p:cNvSpPr txBox="1"/>
          <p:nvPr/>
        </p:nvSpPr>
        <p:spPr>
          <a:xfrm>
            <a:off x="245533" y="3930433"/>
            <a:ext cx="10367890" cy="430887"/>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Finance Department (FD)</a:t>
            </a:r>
            <a:endParaRPr lang="en-GB" sz="2200" dirty="0"/>
          </a:p>
        </p:txBody>
      </p:sp>
      <p:sp>
        <p:nvSpPr>
          <p:cNvPr id="18" name="TextBox 17">
            <a:extLst>
              <a:ext uri="{FF2B5EF4-FFF2-40B4-BE49-F238E27FC236}">
                <a16:creationId xmlns:a16="http://schemas.microsoft.com/office/drawing/2014/main" id="{75116729-0992-BD76-33EB-986E09A66020}"/>
              </a:ext>
            </a:extLst>
          </p:cNvPr>
          <p:cNvSpPr txBox="1"/>
          <p:nvPr/>
        </p:nvSpPr>
        <p:spPr>
          <a:xfrm>
            <a:off x="245533" y="4422130"/>
            <a:ext cx="10367890" cy="430887"/>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EPF Department (EPFD)</a:t>
            </a:r>
            <a:endParaRPr lang="en-GB" sz="2200" dirty="0"/>
          </a:p>
        </p:txBody>
      </p:sp>
      <p:sp>
        <p:nvSpPr>
          <p:cNvPr id="19" name="TextBox 18">
            <a:extLst>
              <a:ext uri="{FF2B5EF4-FFF2-40B4-BE49-F238E27FC236}">
                <a16:creationId xmlns:a16="http://schemas.microsoft.com/office/drawing/2014/main" id="{AC4A0FD4-511B-B5B0-BC5C-FCC9A8B16B4D}"/>
              </a:ext>
            </a:extLst>
          </p:cNvPr>
          <p:cNvSpPr txBox="1"/>
          <p:nvPr/>
        </p:nvSpPr>
        <p:spPr>
          <a:xfrm>
            <a:off x="245533" y="4905939"/>
            <a:ext cx="10367890" cy="430887"/>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Internal Audit Department (IAD)</a:t>
            </a:r>
            <a:endParaRPr lang="en-GB" sz="2200" dirty="0"/>
          </a:p>
        </p:txBody>
      </p:sp>
      <p:sp>
        <p:nvSpPr>
          <p:cNvPr id="20" name="TextBox 19">
            <a:extLst>
              <a:ext uri="{FF2B5EF4-FFF2-40B4-BE49-F238E27FC236}">
                <a16:creationId xmlns:a16="http://schemas.microsoft.com/office/drawing/2014/main" id="{CEE5CA1C-BD2A-6CE6-2EFE-8D729384A6DD}"/>
              </a:ext>
            </a:extLst>
          </p:cNvPr>
          <p:cNvSpPr txBox="1"/>
          <p:nvPr/>
        </p:nvSpPr>
        <p:spPr>
          <a:xfrm>
            <a:off x="7124374" y="5870457"/>
            <a:ext cx="3587262" cy="369332"/>
          </a:xfrm>
          <a:prstGeom prst="rect">
            <a:avLst/>
          </a:prstGeom>
          <a:noFill/>
        </p:spPr>
        <p:txBody>
          <a:bodyPr wrap="square" rtlCol="0">
            <a:spAutoFit/>
          </a:bodyPr>
          <a:lstStyle/>
          <a:p>
            <a:r>
              <a:rPr lang="en-US" b="1" dirty="0"/>
              <a:t>(Source: </a:t>
            </a:r>
            <a:r>
              <a:rPr lang="en-US" dirty="0"/>
              <a:t>CBSL website)</a:t>
            </a:r>
            <a:endParaRPr lang="en-GB" b="1" dirty="0"/>
          </a:p>
        </p:txBody>
      </p:sp>
    </p:spTree>
    <p:extLst>
      <p:ext uri="{BB962C8B-B14F-4D97-AF65-F5344CB8AC3E}">
        <p14:creationId xmlns:p14="http://schemas.microsoft.com/office/powerpoint/2010/main" val="2856590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D2E3A1-A95D-C91A-A26D-6C239FCB8A36}"/>
              </a:ext>
            </a:extLst>
          </p:cNvPr>
          <p:cNvSpPr>
            <a:spLocks noGrp="1"/>
          </p:cNvSpPr>
          <p:nvPr>
            <p:ph type="sldNum" sz="quarter" idx="12"/>
          </p:nvPr>
        </p:nvSpPr>
        <p:spPr/>
        <p:txBody>
          <a:bodyPr/>
          <a:lstStyle/>
          <a:p>
            <a:fld id="{58136029-D5A8-4507-B86F-63763ECE911A}" type="slidenum">
              <a:rPr lang="en-GB" smtClean="0"/>
              <a:t>6</a:t>
            </a:fld>
            <a:endParaRPr lang="en-GB" dirty="0"/>
          </a:p>
        </p:txBody>
      </p:sp>
      <p:pic>
        <p:nvPicPr>
          <p:cNvPr id="9" name="Picture 8">
            <a:extLst>
              <a:ext uri="{FF2B5EF4-FFF2-40B4-BE49-F238E27FC236}">
                <a16:creationId xmlns:a16="http://schemas.microsoft.com/office/drawing/2014/main" id="{32C5FF3B-A5BC-C0AA-E82E-4A432DAAD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1090" y="218507"/>
            <a:ext cx="2640910" cy="1475803"/>
          </a:xfrm>
          <a:prstGeom prst="rect">
            <a:avLst/>
          </a:prstGeom>
        </p:spPr>
      </p:pic>
      <p:pic>
        <p:nvPicPr>
          <p:cNvPr id="4" name="Graphic 3" descr="Direction with solid fill">
            <a:extLst>
              <a:ext uri="{FF2B5EF4-FFF2-40B4-BE49-F238E27FC236}">
                <a16:creationId xmlns:a16="http://schemas.microsoft.com/office/drawing/2014/main" id="{DAFEDE77-279B-A2E9-00FB-F077F7406D9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432068">
            <a:off x="497752" y="741589"/>
            <a:ext cx="304941" cy="304941"/>
          </a:xfrm>
          <a:prstGeom prst="rect">
            <a:avLst/>
          </a:prstGeom>
        </p:spPr>
      </p:pic>
      <p:sp>
        <p:nvSpPr>
          <p:cNvPr id="5" name="TextBox 4">
            <a:extLst>
              <a:ext uri="{FF2B5EF4-FFF2-40B4-BE49-F238E27FC236}">
                <a16:creationId xmlns:a16="http://schemas.microsoft.com/office/drawing/2014/main" id="{608090AC-C0B1-D024-7633-EB825D9290D2}"/>
              </a:ext>
            </a:extLst>
          </p:cNvPr>
          <p:cNvSpPr txBox="1"/>
          <p:nvPr/>
        </p:nvSpPr>
        <p:spPr>
          <a:xfrm>
            <a:off x="851348" y="683603"/>
            <a:ext cx="8936888" cy="461665"/>
          </a:xfrm>
          <a:prstGeom prst="rect">
            <a:avLst/>
          </a:prstGeom>
          <a:noFill/>
        </p:spPr>
        <p:txBody>
          <a:bodyPr wrap="square" rtlCol="0">
            <a:spAutoFit/>
          </a:bodyPr>
          <a:lstStyle/>
          <a:p>
            <a:r>
              <a:rPr lang="en-US" sz="24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Description of Task, Duties</a:t>
            </a:r>
            <a:r>
              <a:rPr lang="en-US" sz="2400" b="1"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US" sz="24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responsibilities and Reporting structure </a:t>
            </a:r>
          </a:p>
        </p:txBody>
      </p:sp>
      <p:sp>
        <p:nvSpPr>
          <p:cNvPr id="6" name="TextBox 5">
            <a:extLst>
              <a:ext uri="{FF2B5EF4-FFF2-40B4-BE49-F238E27FC236}">
                <a16:creationId xmlns:a16="http://schemas.microsoft.com/office/drawing/2014/main" id="{6C46CB23-FEA8-6D2E-4C6B-26925757C999}"/>
              </a:ext>
            </a:extLst>
          </p:cNvPr>
          <p:cNvSpPr txBox="1"/>
          <p:nvPr/>
        </p:nvSpPr>
        <p:spPr>
          <a:xfrm>
            <a:off x="449097" y="1386086"/>
            <a:ext cx="10402405" cy="4734373"/>
          </a:xfrm>
          <a:prstGeom prst="rect">
            <a:avLst/>
          </a:prstGeom>
          <a:noFill/>
        </p:spPr>
        <p:txBody>
          <a:bodyPr wrap="square">
            <a:spAutoFit/>
          </a:bodyPr>
          <a:lstStyle/>
          <a:p>
            <a:pPr marL="342900" indent="-342900" algn="just">
              <a:lnSpc>
                <a:spcPct val="115000"/>
              </a:lnSpc>
              <a:spcAft>
                <a:spcPts val="1000"/>
              </a:spcAft>
              <a:buFont typeface="Wingdings" panose="05000000000000000000" pitchFamily="2" charset="2"/>
              <a:buChar char="§"/>
            </a:pPr>
            <a:r>
              <a:rPr lang="en-US" sz="2000" dirty="0">
                <a:solidFill>
                  <a:srgbClr val="000000"/>
                </a:solidFill>
                <a:ea typeface="Calibri" panose="020F0502020204030204" pitchFamily="34" charset="0"/>
              </a:rPr>
              <a:t>Had  sessions with top-level officials of each division in the departments</a:t>
            </a:r>
          </a:p>
          <a:p>
            <a:pPr marL="342900" indent="-342900" algn="just">
              <a:lnSpc>
                <a:spcPct val="115000"/>
              </a:lnSpc>
              <a:spcAft>
                <a:spcPts val="1000"/>
              </a:spcAft>
              <a:buFont typeface="Wingdings" panose="05000000000000000000" pitchFamily="2" charset="2"/>
              <a:buChar char="§"/>
            </a:pPr>
            <a:r>
              <a:rPr lang="en-US" sz="2000" dirty="0">
                <a:solidFill>
                  <a:srgbClr val="000000"/>
                </a:solidFill>
                <a:ea typeface="Calibri" panose="020F0502020204030204" pitchFamily="34" charset="0"/>
              </a:rPr>
              <a:t>Doing presentations, Data analysis &amp; forecasting, and tasks assigned by the supervisors</a:t>
            </a:r>
          </a:p>
          <a:p>
            <a:pPr marL="342900" indent="-342900" algn="just">
              <a:lnSpc>
                <a:spcPct val="115000"/>
              </a:lnSpc>
              <a:spcAft>
                <a:spcPts val="1000"/>
              </a:spcAft>
              <a:buFont typeface="Wingdings" panose="05000000000000000000" pitchFamily="2" charset="2"/>
              <a:buChar char="§"/>
            </a:pPr>
            <a:r>
              <a:rPr lang="en-US" sz="2000" dirty="0">
                <a:solidFill>
                  <a:srgbClr val="000000"/>
                </a:solidFill>
                <a:ea typeface="Calibri" panose="020F0502020204030204" pitchFamily="34" charset="0"/>
              </a:rPr>
              <a:t>Facing interviews, examinations, preparing financial statement analysis, Group works, learning by doing, asset verification, Government securities evaluations</a:t>
            </a:r>
          </a:p>
          <a:p>
            <a:pPr marL="342900" indent="-342900" algn="just">
              <a:lnSpc>
                <a:spcPct val="115000"/>
              </a:lnSpc>
              <a:spcAft>
                <a:spcPts val="1000"/>
              </a:spcAft>
              <a:buFont typeface="Wingdings" panose="05000000000000000000" pitchFamily="2" charset="2"/>
              <a:buChar char="§"/>
            </a:pPr>
            <a:r>
              <a:rPr lang="en-US" sz="2000" dirty="0">
                <a:solidFill>
                  <a:srgbClr val="000000"/>
                </a:solidFill>
                <a:ea typeface="Calibri" panose="020F0502020204030204" pitchFamily="34" charset="0"/>
              </a:rPr>
              <a:t>Worked with senior economists (Annual report chapter analysis), conducted </a:t>
            </a:r>
            <a:r>
              <a:rPr lang="en-US" sz="2000" dirty="0">
                <a:solidFill>
                  <a:srgbClr val="000000"/>
                </a:solidFill>
                <a:effectLst/>
                <a:ea typeface="Calibri" panose="020F0502020204030204" pitchFamily="34" charset="0"/>
                <a:cs typeface="Times New Roman" panose="02020603050405020304" pitchFamily="18" charset="0"/>
              </a:rPr>
              <a:t>mini research on “Sri Lanka’s Position in Global Innovation Ranking”, </a:t>
            </a:r>
            <a:endParaRPr lang="en-US" sz="2000" dirty="0">
              <a:solidFill>
                <a:srgbClr val="000000"/>
              </a:solidFill>
              <a:ea typeface="Calibri" panose="020F0502020204030204" pitchFamily="34" charset="0"/>
              <a:cs typeface="Times New Roman" panose="02020603050405020304" pitchFamily="18" charset="0"/>
            </a:endParaRPr>
          </a:p>
          <a:p>
            <a:pPr marL="342900" indent="-342900" algn="just">
              <a:lnSpc>
                <a:spcPct val="115000"/>
              </a:lnSpc>
              <a:spcAft>
                <a:spcPts val="1000"/>
              </a:spcAft>
              <a:buFont typeface="Wingdings" panose="05000000000000000000" pitchFamily="2" charset="2"/>
              <a:buChar char="§"/>
            </a:pPr>
            <a:r>
              <a:rPr lang="en-US" sz="2000" dirty="0">
                <a:solidFill>
                  <a:srgbClr val="000000"/>
                </a:solidFill>
                <a:effectLst/>
                <a:ea typeface="Calibri" panose="020F0502020204030204" pitchFamily="34" charset="0"/>
              </a:rPr>
              <a:t>Analyzed the key economic and social factors proposed in the budget 2023 (PRMD), present the application of the FHC concept in other countries, Prepared an Annual Audit plan for PAN ASIA Bank and Financial statement analysis (BSD) </a:t>
            </a:r>
          </a:p>
          <a:p>
            <a:pPr marL="342900" indent="-342900" algn="just">
              <a:lnSpc>
                <a:spcPct val="115000"/>
              </a:lnSpc>
              <a:spcAft>
                <a:spcPts val="1000"/>
              </a:spcAft>
              <a:buFont typeface="Wingdings" panose="05000000000000000000" pitchFamily="2" charset="2"/>
              <a:buChar char="§"/>
            </a:pPr>
            <a:r>
              <a:rPr lang="en-US" sz="2000" dirty="0">
                <a:solidFill>
                  <a:srgbClr val="000000"/>
                </a:solidFill>
                <a:ea typeface="Calibri" panose="020F0502020204030204" pitchFamily="34" charset="0"/>
              </a:rPr>
              <a:t>V</a:t>
            </a:r>
            <a:r>
              <a:rPr lang="en-US" sz="2000" dirty="0">
                <a:solidFill>
                  <a:srgbClr val="000000"/>
                </a:solidFill>
                <a:effectLst/>
                <a:ea typeface="Calibri" panose="020F0502020204030204" pitchFamily="34" charset="0"/>
              </a:rPr>
              <a:t>isited the highly secured currency department, and museum and interacted with Governor</a:t>
            </a:r>
            <a:endParaRPr lang="en-US" sz="2000" dirty="0">
              <a:solidFill>
                <a:srgbClr val="000000"/>
              </a:solidFill>
              <a:ea typeface="Calibri" panose="020F0502020204030204" pitchFamily="34" charset="0"/>
            </a:endParaRPr>
          </a:p>
          <a:p>
            <a:pPr marL="342900" indent="-342900" algn="just">
              <a:lnSpc>
                <a:spcPct val="115000"/>
              </a:lnSpc>
              <a:spcAft>
                <a:spcPts val="1000"/>
              </a:spcAft>
              <a:buFont typeface="Wingdings" panose="05000000000000000000" pitchFamily="2" charset="2"/>
              <a:buChar char="§"/>
            </a:pPr>
            <a:endParaRPr lang="en-GB"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97827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D2E3A1-A95D-C91A-A26D-6C239FCB8A36}"/>
              </a:ext>
            </a:extLst>
          </p:cNvPr>
          <p:cNvSpPr>
            <a:spLocks noGrp="1"/>
          </p:cNvSpPr>
          <p:nvPr>
            <p:ph type="sldNum" sz="quarter" idx="12"/>
          </p:nvPr>
        </p:nvSpPr>
        <p:spPr/>
        <p:txBody>
          <a:bodyPr/>
          <a:lstStyle/>
          <a:p>
            <a:fld id="{58136029-D5A8-4507-B86F-63763ECE911A}" type="slidenum">
              <a:rPr lang="en-GB" smtClean="0"/>
              <a:t>7</a:t>
            </a:fld>
            <a:endParaRPr lang="en-GB" dirty="0"/>
          </a:p>
        </p:txBody>
      </p:sp>
      <p:pic>
        <p:nvPicPr>
          <p:cNvPr id="9" name="Picture 8">
            <a:extLst>
              <a:ext uri="{FF2B5EF4-FFF2-40B4-BE49-F238E27FC236}">
                <a16:creationId xmlns:a16="http://schemas.microsoft.com/office/drawing/2014/main" id="{32C5FF3B-A5BC-C0AA-E82E-4A432DAAD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1090" y="218507"/>
            <a:ext cx="2640910" cy="1475803"/>
          </a:xfrm>
          <a:prstGeom prst="rect">
            <a:avLst/>
          </a:prstGeom>
        </p:spPr>
      </p:pic>
      <p:sp>
        <p:nvSpPr>
          <p:cNvPr id="2" name="TextBox 1">
            <a:extLst>
              <a:ext uri="{FF2B5EF4-FFF2-40B4-BE49-F238E27FC236}">
                <a16:creationId xmlns:a16="http://schemas.microsoft.com/office/drawing/2014/main" id="{88F9AABB-4809-ED5C-8B25-91B1B716F88C}"/>
              </a:ext>
            </a:extLst>
          </p:cNvPr>
          <p:cNvSpPr txBox="1"/>
          <p:nvPr/>
        </p:nvSpPr>
        <p:spPr>
          <a:xfrm>
            <a:off x="852271" y="583115"/>
            <a:ext cx="3884574" cy="461665"/>
          </a:xfrm>
          <a:prstGeom prst="rect">
            <a:avLst/>
          </a:prstGeom>
          <a:noFill/>
        </p:spPr>
        <p:txBody>
          <a:bodyPr wrap="square" rtlCol="0">
            <a:spAutoFit/>
          </a:bodyPr>
          <a:lstStyle/>
          <a:p>
            <a:r>
              <a:rPr lang="en-US" sz="2400" dirty="0">
                <a:solidFill>
                  <a:schemeClr val="accent6">
                    <a:lumMod val="50000"/>
                  </a:schemeClr>
                </a:solidFill>
                <a:latin typeface="Calibri" panose="020F0502020204030204" pitchFamily="34" charset="0"/>
                <a:cs typeface="Times New Roman" panose="02020603050405020304" pitchFamily="18" charset="0"/>
              </a:rPr>
              <a:t>Self Reflection</a:t>
            </a:r>
            <a:endParaRPr lang="en-GB" sz="2400" dirty="0">
              <a:solidFill>
                <a:schemeClr val="accent6">
                  <a:lumMod val="50000"/>
                </a:schemeClr>
              </a:solidFill>
            </a:endParaRPr>
          </a:p>
        </p:txBody>
      </p:sp>
      <p:pic>
        <p:nvPicPr>
          <p:cNvPr id="4" name="Graphic 3" descr="Direction with solid fill">
            <a:extLst>
              <a:ext uri="{FF2B5EF4-FFF2-40B4-BE49-F238E27FC236}">
                <a16:creationId xmlns:a16="http://schemas.microsoft.com/office/drawing/2014/main" id="{A61B2455-9878-4141-60F4-9582BF07A49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432068">
            <a:off x="497752" y="685603"/>
            <a:ext cx="304941" cy="304941"/>
          </a:xfrm>
          <a:prstGeom prst="rect">
            <a:avLst/>
          </a:prstGeom>
        </p:spPr>
      </p:pic>
      <p:sp>
        <p:nvSpPr>
          <p:cNvPr id="5" name="TextBox 4">
            <a:extLst>
              <a:ext uri="{FF2B5EF4-FFF2-40B4-BE49-F238E27FC236}">
                <a16:creationId xmlns:a16="http://schemas.microsoft.com/office/drawing/2014/main" id="{FD5B4222-0163-6AEE-7E8B-31C00E8D770E}"/>
              </a:ext>
            </a:extLst>
          </p:cNvPr>
          <p:cNvSpPr txBox="1"/>
          <p:nvPr/>
        </p:nvSpPr>
        <p:spPr>
          <a:xfrm>
            <a:off x="650222" y="1093032"/>
            <a:ext cx="5666172" cy="415498"/>
          </a:xfrm>
          <a:prstGeom prst="rect">
            <a:avLst/>
          </a:prstGeom>
          <a:noFill/>
        </p:spPr>
        <p:txBody>
          <a:bodyPr wrap="square" rtlCol="0">
            <a:spAutoFit/>
          </a:bodyPr>
          <a:lstStyle/>
          <a:p>
            <a:r>
              <a:rPr lang="en-US" sz="2100" b="1" dirty="0">
                <a:solidFill>
                  <a:schemeClr val="accent6">
                    <a:lumMod val="50000"/>
                  </a:schemeClr>
                </a:solidFill>
                <a:latin typeface="Calibri" panose="020F0502020204030204" pitchFamily="34" charset="0"/>
                <a:ea typeface="Calibri" panose="020F0502020204030204" pitchFamily="34" charset="0"/>
                <a:cs typeface="Times New Roman" panose="02020603050405020304" pitchFamily="18" charset="0"/>
              </a:rPr>
              <a:t>Internship Experience </a:t>
            </a:r>
            <a:endParaRPr lang="en-US" sz="21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396770C-683E-1DD0-7321-997562970C6B}"/>
              </a:ext>
            </a:extLst>
          </p:cNvPr>
          <p:cNvSpPr txBox="1"/>
          <p:nvPr/>
        </p:nvSpPr>
        <p:spPr>
          <a:xfrm>
            <a:off x="440060" y="1616307"/>
            <a:ext cx="6521850" cy="4524315"/>
          </a:xfrm>
          <a:prstGeom prst="rect">
            <a:avLst/>
          </a:prstGeom>
          <a:noFill/>
        </p:spPr>
        <p:txBody>
          <a:bodyPr wrap="square" rtlCol="0">
            <a:spAutoFit/>
          </a:bodyPr>
          <a:lstStyle/>
          <a:p>
            <a:pPr algn="just">
              <a:lnSpc>
                <a:spcPct val="150000"/>
              </a:lnSpc>
            </a:pPr>
            <a:r>
              <a:rPr lang="en-US" sz="2000" dirty="0">
                <a:solidFill>
                  <a:srgbClr val="000000"/>
                </a:solidFill>
                <a:effectLst/>
                <a:ea typeface="Calibri" panose="020F0502020204030204" pitchFamily="34" charset="0"/>
                <a:cs typeface="Times New Roman" panose="02020603050405020304" pitchFamily="18" charset="0"/>
              </a:rPr>
              <a:t>CBSL internship was a great opportunity for an Organizational Management student to understand the practical application of theories, concepts, and models that I learnt from my specialization. The learning sessions, on-the-job training, and banking professional guidance helped me to excel in my soft skills, competencies, and professionalism. I never dreamt that I would meet these inspired economists, and the governor of the CBSL. Fortunately, I worked with them, and this is an unforgettable learning experience in my life.</a:t>
            </a:r>
            <a:endParaRPr lang="en-GB" sz="2000" dirty="0">
              <a:effectLst/>
              <a:ea typeface="Calibri" panose="020F0502020204030204" pitchFamily="34" charset="0"/>
              <a:cs typeface="Times New Roman" panose="02020603050405020304" pitchFamily="18" charset="0"/>
            </a:endParaRPr>
          </a:p>
          <a:p>
            <a:endParaRPr lang="en-GB" dirty="0"/>
          </a:p>
        </p:txBody>
      </p:sp>
      <p:pic>
        <p:nvPicPr>
          <p:cNvPr id="7" name="Picture 6" descr="A group of people posing for a photo&#10;&#10;Description automatically generated">
            <a:extLst>
              <a:ext uri="{FF2B5EF4-FFF2-40B4-BE49-F238E27FC236}">
                <a16:creationId xmlns:a16="http://schemas.microsoft.com/office/drawing/2014/main" id="{36184EF5-B7F8-A28C-A866-E28BF3CCEE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93422" y="2421082"/>
            <a:ext cx="4762590" cy="3793199"/>
          </a:xfrm>
          <a:prstGeom prst="rect">
            <a:avLst/>
          </a:prstGeom>
        </p:spPr>
      </p:pic>
    </p:spTree>
    <p:extLst>
      <p:ext uri="{BB962C8B-B14F-4D97-AF65-F5344CB8AC3E}">
        <p14:creationId xmlns:p14="http://schemas.microsoft.com/office/powerpoint/2010/main" val="21165678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D2E3A1-A95D-C91A-A26D-6C239FCB8A36}"/>
              </a:ext>
            </a:extLst>
          </p:cNvPr>
          <p:cNvSpPr>
            <a:spLocks noGrp="1"/>
          </p:cNvSpPr>
          <p:nvPr>
            <p:ph type="sldNum" sz="quarter" idx="12"/>
          </p:nvPr>
        </p:nvSpPr>
        <p:spPr/>
        <p:txBody>
          <a:bodyPr/>
          <a:lstStyle/>
          <a:p>
            <a:fld id="{58136029-D5A8-4507-B86F-63763ECE911A}" type="slidenum">
              <a:rPr lang="en-GB" smtClean="0"/>
              <a:t>8</a:t>
            </a:fld>
            <a:endParaRPr lang="en-GB" dirty="0"/>
          </a:p>
        </p:txBody>
      </p:sp>
      <p:pic>
        <p:nvPicPr>
          <p:cNvPr id="9" name="Picture 8">
            <a:extLst>
              <a:ext uri="{FF2B5EF4-FFF2-40B4-BE49-F238E27FC236}">
                <a16:creationId xmlns:a16="http://schemas.microsoft.com/office/drawing/2014/main" id="{32C5FF3B-A5BC-C0AA-E82E-4A432DAAD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1090" y="218507"/>
            <a:ext cx="2640910" cy="1475803"/>
          </a:xfrm>
          <a:prstGeom prst="rect">
            <a:avLst/>
          </a:prstGeom>
        </p:spPr>
      </p:pic>
      <p:sp>
        <p:nvSpPr>
          <p:cNvPr id="2" name="TextBox 1">
            <a:extLst>
              <a:ext uri="{FF2B5EF4-FFF2-40B4-BE49-F238E27FC236}">
                <a16:creationId xmlns:a16="http://schemas.microsoft.com/office/drawing/2014/main" id="{9B655217-26FB-5CBF-1F0C-DA24373D88E9}"/>
              </a:ext>
            </a:extLst>
          </p:cNvPr>
          <p:cNvSpPr txBox="1"/>
          <p:nvPr/>
        </p:nvSpPr>
        <p:spPr>
          <a:xfrm>
            <a:off x="852271" y="583115"/>
            <a:ext cx="3884574" cy="461665"/>
          </a:xfrm>
          <a:prstGeom prst="rect">
            <a:avLst/>
          </a:prstGeom>
          <a:noFill/>
        </p:spPr>
        <p:txBody>
          <a:bodyPr wrap="square" rtlCol="0">
            <a:spAutoFit/>
          </a:bodyPr>
          <a:lstStyle/>
          <a:p>
            <a:r>
              <a:rPr lang="en-US" sz="2400" dirty="0">
                <a:solidFill>
                  <a:schemeClr val="accent6">
                    <a:lumMod val="50000"/>
                  </a:schemeClr>
                </a:solidFill>
                <a:latin typeface="Calibri" panose="020F0502020204030204" pitchFamily="34" charset="0"/>
                <a:cs typeface="Times New Roman" panose="02020603050405020304" pitchFamily="18" charset="0"/>
              </a:rPr>
              <a:t>Self Reflection</a:t>
            </a:r>
            <a:endParaRPr lang="en-GB" sz="2400" dirty="0">
              <a:solidFill>
                <a:schemeClr val="accent6">
                  <a:lumMod val="50000"/>
                </a:schemeClr>
              </a:solidFill>
            </a:endParaRPr>
          </a:p>
        </p:txBody>
      </p:sp>
      <p:pic>
        <p:nvPicPr>
          <p:cNvPr id="4" name="Graphic 3" descr="Direction with solid fill">
            <a:extLst>
              <a:ext uri="{FF2B5EF4-FFF2-40B4-BE49-F238E27FC236}">
                <a16:creationId xmlns:a16="http://schemas.microsoft.com/office/drawing/2014/main" id="{DAAB76E6-488F-E8A0-0633-1CBA1CDF2C1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432068">
            <a:off x="497752" y="685603"/>
            <a:ext cx="304941" cy="304941"/>
          </a:xfrm>
          <a:prstGeom prst="rect">
            <a:avLst/>
          </a:prstGeom>
        </p:spPr>
      </p:pic>
      <p:sp>
        <p:nvSpPr>
          <p:cNvPr id="5" name="TextBox 4">
            <a:extLst>
              <a:ext uri="{FF2B5EF4-FFF2-40B4-BE49-F238E27FC236}">
                <a16:creationId xmlns:a16="http://schemas.microsoft.com/office/drawing/2014/main" id="{9CD79BFA-F4FB-33BA-05CC-AFF9699A82D7}"/>
              </a:ext>
            </a:extLst>
          </p:cNvPr>
          <p:cNvSpPr txBox="1"/>
          <p:nvPr/>
        </p:nvSpPr>
        <p:spPr>
          <a:xfrm>
            <a:off x="3650295" y="713648"/>
            <a:ext cx="5666172" cy="415498"/>
          </a:xfrm>
          <a:prstGeom prst="rect">
            <a:avLst/>
          </a:prstGeom>
          <a:noFill/>
        </p:spPr>
        <p:txBody>
          <a:bodyPr wrap="square" rtlCol="0">
            <a:spAutoFit/>
          </a:bodyPr>
          <a:lstStyle/>
          <a:p>
            <a:r>
              <a:rPr lang="en-US" sz="21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Specific Knowledge and Insights </a:t>
            </a:r>
          </a:p>
        </p:txBody>
      </p:sp>
      <p:graphicFrame>
        <p:nvGraphicFramePr>
          <p:cNvPr id="6" name="Table 10">
            <a:extLst>
              <a:ext uri="{FF2B5EF4-FFF2-40B4-BE49-F238E27FC236}">
                <a16:creationId xmlns:a16="http://schemas.microsoft.com/office/drawing/2014/main" id="{4366B45F-5891-89CA-7D5B-43C256FCFFAF}"/>
              </a:ext>
            </a:extLst>
          </p:cNvPr>
          <p:cNvGraphicFramePr>
            <a:graphicFrameLocks noGrp="1"/>
          </p:cNvGraphicFramePr>
          <p:nvPr>
            <p:extLst>
              <p:ext uri="{D42A27DB-BD31-4B8C-83A1-F6EECF244321}">
                <p14:modId xmlns:p14="http://schemas.microsoft.com/office/powerpoint/2010/main" val="3240634382"/>
              </p:ext>
            </p:extLst>
          </p:nvPr>
        </p:nvGraphicFramePr>
        <p:xfrm>
          <a:off x="650222" y="1323265"/>
          <a:ext cx="9411287" cy="4815840"/>
        </p:xfrm>
        <a:graphic>
          <a:graphicData uri="http://schemas.openxmlformats.org/drawingml/2006/table">
            <a:tbl>
              <a:tblPr firstRow="1" bandRow="1">
                <a:tableStyleId>{5940675A-B579-460E-94D1-54222C63F5DA}</a:tableStyleId>
              </a:tblPr>
              <a:tblGrid>
                <a:gridCol w="1603717">
                  <a:extLst>
                    <a:ext uri="{9D8B030D-6E8A-4147-A177-3AD203B41FA5}">
                      <a16:colId xmlns:a16="http://schemas.microsoft.com/office/drawing/2014/main" val="3738230579"/>
                    </a:ext>
                  </a:extLst>
                </a:gridCol>
                <a:gridCol w="7807570">
                  <a:extLst>
                    <a:ext uri="{9D8B030D-6E8A-4147-A177-3AD203B41FA5}">
                      <a16:colId xmlns:a16="http://schemas.microsoft.com/office/drawing/2014/main" val="596590753"/>
                    </a:ext>
                  </a:extLst>
                </a:gridCol>
              </a:tblGrid>
              <a:tr h="370840">
                <a:tc>
                  <a:txBody>
                    <a:bodyPr/>
                    <a:lstStyle/>
                    <a:p>
                      <a:r>
                        <a:rPr lang="en-US" sz="2000" b="1" dirty="0"/>
                        <a:t>Departments </a:t>
                      </a:r>
                      <a:endParaRPr lang="en-GB" sz="2000" b="1" dirty="0"/>
                    </a:p>
                  </a:txBody>
                  <a:tcPr/>
                </a:tc>
                <a:tc>
                  <a:txBody>
                    <a:bodyPr/>
                    <a:lstStyle/>
                    <a:p>
                      <a:r>
                        <a:rPr lang="en-US" sz="2000" b="1" kern="1200" dirty="0">
                          <a:solidFill>
                            <a:schemeClr val="tx1"/>
                          </a:solidFill>
                          <a:effectLst/>
                          <a:latin typeface="+mn-lt"/>
                          <a:ea typeface="+mn-ea"/>
                          <a:cs typeface="+mn-cs"/>
                        </a:rPr>
                        <a:t>Applications of theories, concepts, and models in the CBSL</a:t>
                      </a:r>
                      <a:endParaRPr lang="en-GB" sz="2000" dirty="0"/>
                    </a:p>
                  </a:txBody>
                  <a:tcPr/>
                </a:tc>
                <a:extLst>
                  <a:ext uri="{0D108BD9-81ED-4DB2-BD59-A6C34878D82A}">
                    <a16:rowId xmlns:a16="http://schemas.microsoft.com/office/drawing/2014/main" val="641009855"/>
                  </a:ext>
                </a:extLst>
              </a:tr>
              <a:tr h="370840">
                <a:tc>
                  <a:txBody>
                    <a:bodyPr/>
                    <a:lstStyle/>
                    <a:p>
                      <a:r>
                        <a:rPr lang="en-US" sz="2000" b="1" dirty="0"/>
                        <a:t>ERD</a:t>
                      </a:r>
                      <a:endParaRPr lang="en-GB" sz="2000" b="1" dirty="0"/>
                    </a:p>
                  </a:txBody>
                  <a:tcPr/>
                </a:tc>
                <a:tc>
                  <a:txBody>
                    <a:bodyPr/>
                    <a:lstStyle/>
                    <a:p>
                      <a:pPr algn="just"/>
                      <a:r>
                        <a:rPr lang="en-US" dirty="0"/>
                        <a:t>Law of Demand &amp; Supply, CCPI &amp; NCPI, Inflation, SDGs, theoretical approach to poverty, economic indicators, FIT, IMF Facilities, self sufficiency etc.</a:t>
                      </a:r>
                      <a:endParaRPr lang="en-GB" dirty="0"/>
                    </a:p>
                  </a:txBody>
                  <a:tcPr/>
                </a:tc>
                <a:extLst>
                  <a:ext uri="{0D108BD9-81ED-4DB2-BD59-A6C34878D82A}">
                    <a16:rowId xmlns:a16="http://schemas.microsoft.com/office/drawing/2014/main" val="3739117293"/>
                  </a:ext>
                </a:extLst>
              </a:tr>
              <a:tr h="370840">
                <a:tc>
                  <a:txBody>
                    <a:bodyPr/>
                    <a:lstStyle/>
                    <a:p>
                      <a:r>
                        <a:rPr lang="en-US" sz="2000" b="1" dirty="0"/>
                        <a:t>PRMD</a:t>
                      </a:r>
                      <a:endParaRPr lang="en-GB" sz="2000" b="1" dirty="0"/>
                    </a:p>
                  </a:txBody>
                  <a:tcPr/>
                </a:tc>
                <a:tc>
                  <a:txBody>
                    <a:bodyPr/>
                    <a:lstStyle/>
                    <a:p>
                      <a:pPr algn="just"/>
                      <a:r>
                        <a:rPr lang="en-US" dirty="0"/>
                        <a:t>Strategic Management (Action plan, KPI) and planning process, vision, mission building, setting future directions, Internal &amp; External environment analysis, Business communication, corporate governance etc.</a:t>
                      </a:r>
                      <a:endParaRPr lang="en-GB" dirty="0"/>
                    </a:p>
                  </a:txBody>
                  <a:tcPr/>
                </a:tc>
                <a:extLst>
                  <a:ext uri="{0D108BD9-81ED-4DB2-BD59-A6C34878D82A}">
                    <a16:rowId xmlns:a16="http://schemas.microsoft.com/office/drawing/2014/main" val="4160925711"/>
                  </a:ext>
                </a:extLst>
              </a:tr>
              <a:tr h="370840">
                <a:tc>
                  <a:txBody>
                    <a:bodyPr/>
                    <a:lstStyle/>
                    <a:p>
                      <a:r>
                        <a:rPr lang="en-US" sz="2000" b="1" dirty="0"/>
                        <a:t>BSD</a:t>
                      </a:r>
                      <a:endParaRPr lang="en-GB" sz="2000" b="1" dirty="0"/>
                    </a:p>
                  </a:txBody>
                  <a:tcPr/>
                </a:tc>
                <a:tc>
                  <a:txBody>
                    <a:bodyPr/>
                    <a:lstStyle/>
                    <a:p>
                      <a:pPr algn="just"/>
                      <a:r>
                        <a:rPr lang="en-US" dirty="0"/>
                        <a:t>Holding company concept, MIS, Corporate finance, Sustainable development, customer charter, </a:t>
                      </a:r>
                      <a:r>
                        <a:rPr lang="en-US" sz="1800" kern="1200" dirty="0">
                          <a:solidFill>
                            <a:schemeClr val="tx1"/>
                          </a:solidFill>
                          <a:effectLst/>
                          <a:latin typeface="+mn-lt"/>
                          <a:ea typeface="+mn-ea"/>
                          <a:cs typeface="+mn-cs"/>
                        </a:rPr>
                        <a:t>Group consolidated supervision, Foreign exchange risk assessments, Financial statement analysis </a:t>
                      </a:r>
                      <a:endParaRPr lang="en-GB" sz="1800" kern="1200" dirty="0">
                        <a:solidFill>
                          <a:schemeClr val="tx1"/>
                        </a:solidFill>
                        <a:effectLst/>
                        <a:latin typeface="+mn-lt"/>
                        <a:ea typeface="+mn-ea"/>
                        <a:cs typeface="+mn-cs"/>
                      </a:endParaRPr>
                    </a:p>
                  </a:txBody>
                  <a:tcPr/>
                </a:tc>
                <a:extLst>
                  <a:ext uri="{0D108BD9-81ED-4DB2-BD59-A6C34878D82A}">
                    <a16:rowId xmlns:a16="http://schemas.microsoft.com/office/drawing/2014/main" val="1705817337"/>
                  </a:ext>
                </a:extLst>
              </a:tr>
              <a:tr h="370840">
                <a:tc>
                  <a:txBody>
                    <a:bodyPr/>
                    <a:lstStyle/>
                    <a:p>
                      <a:r>
                        <a:rPr lang="en-US" sz="2000" b="1" dirty="0"/>
                        <a:t>FD</a:t>
                      </a:r>
                      <a:endParaRPr lang="en-GB" sz="2000" b="1" dirty="0"/>
                    </a:p>
                  </a:txBody>
                  <a:tcPr/>
                </a:tc>
                <a:tc>
                  <a:txBody>
                    <a:bodyPr/>
                    <a:lstStyle/>
                    <a:p>
                      <a:r>
                        <a:rPr lang="en-US" dirty="0"/>
                        <a:t>FDI, IMF facilities, Nostro A/C, foreign reserves, Government securities, Budgeting, SWIFT, SLIP, RTGS and IFRS etc.</a:t>
                      </a:r>
                      <a:endParaRPr lang="en-GB" dirty="0"/>
                    </a:p>
                  </a:txBody>
                  <a:tcPr/>
                </a:tc>
                <a:extLst>
                  <a:ext uri="{0D108BD9-81ED-4DB2-BD59-A6C34878D82A}">
                    <a16:rowId xmlns:a16="http://schemas.microsoft.com/office/drawing/2014/main" val="3939443754"/>
                  </a:ext>
                </a:extLst>
              </a:tr>
              <a:tr h="370840">
                <a:tc>
                  <a:txBody>
                    <a:bodyPr/>
                    <a:lstStyle/>
                    <a:p>
                      <a:r>
                        <a:rPr lang="en-US" sz="2000" b="1" dirty="0"/>
                        <a:t>EPFD</a:t>
                      </a:r>
                      <a:endParaRPr lang="en-GB" sz="2000" b="1" dirty="0"/>
                    </a:p>
                  </a:txBody>
                  <a:tcPr/>
                </a:tc>
                <a:tc>
                  <a:txBody>
                    <a:bodyPr/>
                    <a:lstStyle/>
                    <a:p>
                      <a:r>
                        <a:rPr lang="en-US" sz="1800" kern="1200" dirty="0">
                          <a:solidFill>
                            <a:schemeClr val="tx1"/>
                          </a:solidFill>
                          <a:effectLst/>
                          <a:latin typeface="+mn-lt"/>
                          <a:ea typeface="+mn-ea"/>
                          <a:cs typeface="+mn-cs"/>
                        </a:rPr>
                        <a:t>Customer relationship management, Business process model (BPM)</a:t>
                      </a:r>
                      <a:endParaRPr lang="en-GB" sz="1800" kern="1200" dirty="0">
                        <a:solidFill>
                          <a:schemeClr val="tx1"/>
                        </a:solidFill>
                        <a:effectLst/>
                        <a:latin typeface="+mn-lt"/>
                        <a:ea typeface="+mn-ea"/>
                        <a:cs typeface="+mn-cs"/>
                      </a:endParaRPr>
                    </a:p>
                    <a:p>
                      <a:r>
                        <a:rPr lang="en-US" sz="1800" kern="1200" dirty="0">
                          <a:solidFill>
                            <a:schemeClr val="tx1"/>
                          </a:solidFill>
                          <a:effectLst/>
                          <a:latin typeface="+mn-lt"/>
                          <a:ea typeface="+mn-ea"/>
                          <a:cs typeface="+mn-cs"/>
                        </a:rPr>
                        <a:t>Business process review</a:t>
                      </a:r>
                      <a:r>
                        <a:rPr lang="en-GB" sz="1800" kern="120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Project management tools, and techniques </a:t>
                      </a:r>
                      <a:endParaRPr lang="en-GB" sz="1800" kern="1200" dirty="0">
                        <a:solidFill>
                          <a:schemeClr val="tx1"/>
                        </a:solidFill>
                        <a:effectLst/>
                        <a:latin typeface="+mn-lt"/>
                        <a:ea typeface="+mn-ea"/>
                        <a:cs typeface="+mn-cs"/>
                      </a:endParaRPr>
                    </a:p>
                    <a:p>
                      <a:r>
                        <a:rPr lang="en-US" sz="1800" kern="1200" dirty="0">
                          <a:solidFill>
                            <a:schemeClr val="tx1"/>
                          </a:solidFill>
                          <a:effectLst/>
                          <a:latin typeface="+mn-lt"/>
                          <a:ea typeface="+mn-ea"/>
                          <a:cs typeface="+mn-cs"/>
                        </a:rPr>
                        <a:t>business administrations functions</a:t>
                      </a:r>
                      <a:endParaRPr lang="en-GB" dirty="0"/>
                    </a:p>
                  </a:txBody>
                  <a:tcPr/>
                </a:tc>
                <a:extLst>
                  <a:ext uri="{0D108BD9-81ED-4DB2-BD59-A6C34878D82A}">
                    <a16:rowId xmlns:a16="http://schemas.microsoft.com/office/drawing/2014/main" val="848738035"/>
                  </a:ext>
                </a:extLst>
              </a:tr>
              <a:tr h="370840">
                <a:tc>
                  <a:txBody>
                    <a:bodyPr/>
                    <a:lstStyle/>
                    <a:p>
                      <a:r>
                        <a:rPr lang="en-US" sz="2000" b="1" dirty="0"/>
                        <a:t>IAD</a:t>
                      </a:r>
                      <a:endParaRPr lang="en-GB"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Code of ethics, Audit functions, process, risk audit universe, QARM</a:t>
                      </a:r>
                      <a:endParaRPr lang="en-GB" sz="1800" kern="1200" dirty="0">
                        <a:solidFill>
                          <a:schemeClr val="tx1"/>
                        </a:solidFill>
                        <a:effectLst/>
                        <a:latin typeface="+mn-lt"/>
                        <a:ea typeface="+mn-ea"/>
                        <a:cs typeface="+mn-cs"/>
                      </a:endParaRPr>
                    </a:p>
                  </a:txBody>
                  <a:tcPr/>
                </a:tc>
                <a:extLst>
                  <a:ext uri="{0D108BD9-81ED-4DB2-BD59-A6C34878D82A}">
                    <a16:rowId xmlns:a16="http://schemas.microsoft.com/office/drawing/2014/main" val="3568311742"/>
                  </a:ext>
                </a:extLst>
              </a:tr>
            </a:tbl>
          </a:graphicData>
        </a:graphic>
      </p:graphicFrame>
    </p:spTree>
    <p:extLst>
      <p:ext uri="{BB962C8B-B14F-4D97-AF65-F5344CB8AC3E}">
        <p14:creationId xmlns:p14="http://schemas.microsoft.com/office/powerpoint/2010/main" val="17873998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7CEA25-92BE-ED56-DCE8-92DDB3B94871}"/>
              </a:ext>
            </a:extLst>
          </p:cNvPr>
          <p:cNvSpPr>
            <a:spLocks noGrp="1"/>
          </p:cNvSpPr>
          <p:nvPr>
            <p:ph type="sldNum" sz="quarter" idx="12"/>
          </p:nvPr>
        </p:nvSpPr>
        <p:spPr/>
        <p:txBody>
          <a:bodyPr/>
          <a:lstStyle/>
          <a:p>
            <a:fld id="{58136029-D5A8-4507-B86F-63763ECE911A}" type="slidenum">
              <a:rPr lang="en-GB" smtClean="0"/>
              <a:t>9</a:t>
            </a:fld>
            <a:endParaRPr lang="en-GB" dirty="0"/>
          </a:p>
        </p:txBody>
      </p:sp>
      <p:sp>
        <p:nvSpPr>
          <p:cNvPr id="4" name="TextBox 3">
            <a:extLst>
              <a:ext uri="{FF2B5EF4-FFF2-40B4-BE49-F238E27FC236}">
                <a16:creationId xmlns:a16="http://schemas.microsoft.com/office/drawing/2014/main" id="{14474BAF-F7D4-0514-1B58-8B1295F25738}"/>
              </a:ext>
            </a:extLst>
          </p:cNvPr>
          <p:cNvSpPr txBox="1"/>
          <p:nvPr/>
        </p:nvSpPr>
        <p:spPr>
          <a:xfrm>
            <a:off x="851348" y="607240"/>
            <a:ext cx="6184938" cy="461665"/>
          </a:xfrm>
          <a:prstGeom prst="rect">
            <a:avLst/>
          </a:prstGeom>
          <a:noFill/>
        </p:spPr>
        <p:txBody>
          <a:bodyPr wrap="square" rtlCol="0">
            <a:spAutoFit/>
          </a:bodyPr>
          <a:lstStyle/>
          <a:p>
            <a:r>
              <a:rPr lang="en-US" sz="2400" b="1"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rPr>
              <a:t>Case Study Analysis  </a:t>
            </a:r>
          </a:p>
        </p:txBody>
      </p:sp>
      <p:pic>
        <p:nvPicPr>
          <p:cNvPr id="5" name="Graphic 4" descr="Direction with solid fill">
            <a:extLst>
              <a:ext uri="{FF2B5EF4-FFF2-40B4-BE49-F238E27FC236}">
                <a16:creationId xmlns:a16="http://schemas.microsoft.com/office/drawing/2014/main" id="{6046BA97-B2D1-C2BA-75A0-ABE854B533A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432068">
            <a:off x="497752" y="685603"/>
            <a:ext cx="304941" cy="304941"/>
          </a:xfrm>
          <a:prstGeom prst="rect">
            <a:avLst/>
          </a:prstGeom>
        </p:spPr>
      </p:pic>
      <p:sp>
        <p:nvSpPr>
          <p:cNvPr id="6" name="TextBox 5">
            <a:extLst>
              <a:ext uri="{FF2B5EF4-FFF2-40B4-BE49-F238E27FC236}">
                <a16:creationId xmlns:a16="http://schemas.microsoft.com/office/drawing/2014/main" id="{1B06E364-8FD5-83D6-F3F6-E5AD499EF9A0}"/>
              </a:ext>
            </a:extLst>
          </p:cNvPr>
          <p:cNvSpPr txBox="1"/>
          <p:nvPr/>
        </p:nvSpPr>
        <p:spPr>
          <a:xfrm>
            <a:off x="2475914" y="1152245"/>
            <a:ext cx="6105378" cy="423834"/>
          </a:xfrm>
          <a:prstGeom prst="rect">
            <a:avLst/>
          </a:prstGeom>
          <a:noFill/>
        </p:spPr>
        <p:txBody>
          <a:bodyPr wrap="square">
            <a:spAutoFit/>
          </a:bodyPr>
          <a:lstStyle/>
          <a:p>
            <a:pPr algn="ctr">
              <a:lnSpc>
                <a:spcPct val="115000"/>
              </a:lnSpc>
              <a:spcAft>
                <a:spcPts val="10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TAKES TWO TO TANGO”</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E46D1A4-2348-98C0-8923-207CD7B84560}"/>
              </a:ext>
            </a:extLst>
          </p:cNvPr>
          <p:cNvSpPr txBox="1"/>
          <p:nvPr/>
        </p:nvSpPr>
        <p:spPr>
          <a:xfrm>
            <a:off x="1912334" y="1582613"/>
            <a:ext cx="7638756" cy="777777"/>
          </a:xfrm>
          <a:prstGeom prst="rect">
            <a:avLst/>
          </a:prstGeom>
          <a:noFill/>
        </p:spPr>
        <p:txBody>
          <a:bodyPr wrap="square">
            <a:spAutoFit/>
          </a:bodyPr>
          <a:lstStyle/>
          <a:p>
            <a:pPr algn="ctr">
              <a:lnSpc>
                <a:spcPct val="115000"/>
              </a:lnSpc>
              <a:spcAft>
                <a:spcPts val="10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Can the Monetary Policy of the Central Bank of Sri Lanka alone control Inflation?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24CA531-54C3-F48E-27D0-4B0D6426F4F6}"/>
              </a:ext>
            </a:extLst>
          </p:cNvPr>
          <p:cNvSpPr txBox="1"/>
          <p:nvPr/>
        </p:nvSpPr>
        <p:spPr>
          <a:xfrm>
            <a:off x="449097" y="2208386"/>
            <a:ext cx="3036276" cy="492122"/>
          </a:xfrm>
          <a:prstGeom prst="rect">
            <a:avLst/>
          </a:prstGeom>
          <a:noFill/>
        </p:spPr>
        <p:txBody>
          <a:bodyPr wrap="square">
            <a:spAutoFit/>
          </a:bodyPr>
          <a:lstStyle/>
          <a:p>
            <a:pPr algn="ctr">
              <a:lnSpc>
                <a:spcPct val="115000"/>
              </a:lnSpc>
              <a:spcAft>
                <a:spcPts val="1000"/>
              </a:spcAft>
            </a:pPr>
            <a:r>
              <a:rPr lang="en-US" sz="2400" b="1" dirty="0">
                <a:solidFill>
                  <a:schemeClr val="accent6">
                    <a:lumMod val="50000"/>
                  </a:schemeClr>
                </a:solidFill>
                <a:effectLst/>
                <a:ea typeface="Calibri" panose="020F0502020204030204" pitchFamily="34" charset="0"/>
                <a:cs typeface="Times New Roman" panose="02020603050405020304" pitchFamily="18" charset="0"/>
              </a:rPr>
              <a:t>Problem Identification</a:t>
            </a:r>
            <a:endParaRPr lang="en-GB" dirty="0">
              <a:solidFill>
                <a:schemeClr val="accent6">
                  <a:lumMod val="50000"/>
                </a:schemeClr>
              </a:solidFill>
              <a:effectLst/>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196904A0-029C-912A-1F8E-F97A289DF82D}"/>
              </a:ext>
            </a:extLst>
          </p:cNvPr>
          <p:cNvSpPr txBox="1"/>
          <p:nvPr/>
        </p:nvSpPr>
        <p:spPr>
          <a:xfrm>
            <a:off x="309489" y="2671847"/>
            <a:ext cx="5425987" cy="3287823"/>
          </a:xfrm>
          <a:prstGeom prst="rect">
            <a:avLst/>
          </a:prstGeom>
          <a:noFill/>
        </p:spPr>
        <p:txBody>
          <a:bodyPr wrap="square">
            <a:spAutoFit/>
          </a:bodyPr>
          <a:lstStyle/>
          <a:p>
            <a:pPr marL="342900" indent="-342900" algn="just">
              <a:lnSpc>
                <a:spcPct val="115000"/>
              </a:lnSpc>
              <a:spcAft>
                <a:spcPts val="1000"/>
              </a:spcAft>
              <a:buFont typeface="Wingdings" panose="05000000000000000000" pitchFamily="2" charset="2"/>
              <a:buChar char="§"/>
            </a:pPr>
            <a:r>
              <a:rPr lang="en-US" sz="2000" dirty="0">
                <a:solidFill>
                  <a:srgbClr val="000000"/>
                </a:solidFill>
                <a:effectLst/>
                <a:ea typeface="Calibri" panose="020F0502020204030204" pitchFamily="34" charset="0"/>
              </a:rPr>
              <a:t>The hot topic was in the monetary policy of the Central Bank of Sri Lanka </a:t>
            </a:r>
          </a:p>
          <a:p>
            <a:pPr marL="342900" indent="-342900" algn="just">
              <a:lnSpc>
                <a:spcPct val="115000"/>
              </a:lnSpc>
              <a:spcAft>
                <a:spcPts val="1000"/>
              </a:spcAft>
              <a:buFont typeface="Wingdings" panose="05000000000000000000" pitchFamily="2" charset="2"/>
              <a:buChar char="§"/>
            </a:pPr>
            <a:r>
              <a:rPr lang="en-US" sz="2000" dirty="0">
                <a:solidFill>
                  <a:srgbClr val="000000"/>
                </a:solidFill>
                <a:effectLst/>
                <a:ea typeface="Calibri" panose="020F0502020204030204" pitchFamily="34" charset="0"/>
              </a:rPr>
              <a:t>The objective of price and economic stability was questionable.</a:t>
            </a:r>
          </a:p>
          <a:p>
            <a:pPr marL="342900" indent="-342900" algn="just">
              <a:lnSpc>
                <a:spcPct val="115000"/>
              </a:lnSpc>
              <a:spcAft>
                <a:spcPts val="1000"/>
              </a:spcAft>
              <a:buFont typeface="Wingdings" panose="05000000000000000000" pitchFamily="2" charset="2"/>
              <a:buChar char="§"/>
            </a:pPr>
            <a:r>
              <a:rPr lang="en-US" sz="2000" dirty="0">
                <a:solidFill>
                  <a:srgbClr val="000000"/>
                </a:solidFill>
                <a:effectLst/>
                <a:ea typeface="Calibri" panose="020F0502020204030204" pitchFamily="34" charset="0"/>
              </a:rPr>
              <a:t>Does the decreasing inflation mean that prices of goods and services will go down? </a:t>
            </a:r>
          </a:p>
          <a:p>
            <a:pPr marL="342900" indent="-342900" algn="just">
              <a:lnSpc>
                <a:spcPct val="115000"/>
              </a:lnSpc>
              <a:spcAft>
                <a:spcPts val="1000"/>
              </a:spcAft>
              <a:buFont typeface="Wingdings" panose="05000000000000000000" pitchFamily="2" charset="2"/>
              <a:buChar char="§"/>
            </a:pPr>
            <a:r>
              <a:rPr lang="en-US" sz="2000" dirty="0">
                <a:solidFill>
                  <a:srgbClr val="000000"/>
                </a:solidFill>
                <a:effectLst/>
                <a:ea typeface="Calibri" panose="020F0502020204030204" pitchFamily="34" charset="0"/>
                <a:cs typeface="Times New Roman" panose="02020603050405020304" pitchFamily="18" charset="0"/>
              </a:rPr>
              <a:t>Inflation or the contraction of the economy has a severe impact on the public standard of living</a:t>
            </a:r>
            <a:endParaRPr lang="en-GB" sz="2000" dirty="0">
              <a:effectLst/>
              <a:ea typeface="Calibri" panose="020F0502020204030204" pitchFamily="34" charset="0"/>
              <a:cs typeface="Times New Roman" panose="02020603050405020304" pitchFamily="18" charset="0"/>
            </a:endParaRPr>
          </a:p>
        </p:txBody>
      </p:sp>
      <p:pic>
        <p:nvPicPr>
          <p:cNvPr id="10" name="Picture 9" descr="Chart, line chart&#10;&#10;Description automatically generated">
            <a:extLst>
              <a:ext uri="{FF2B5EF4-FFF2-40B4-BE49-F238E27FC236}">
                <a16:creationId xmlns:a16="http://schemas.microsoft.com/office/drawing/2014/main" id="{07DD1707-AB24-29FE-5908-1A62260AFC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1264" y="2446711"/>
            <a:ext cx="5440055" cy="3306407"/>
          </a:xfrm>
          <a:prstGeom prst="rect">
            <a:avLst/>
          </a:prstGeom>
        </p:spPr>
      </p:pic>
      <p:sp>
        <p:nvSpPr>
          <p:cNvPr id="11" name="TextBox 10">
            <a:extLst>
              <a:ext uri="{FF2B5EF4-FFF2-40B4-BE49-F238E27FC236}">
                <a16:creationId xmlns:a16="http://schemas.microsoft.com/office/drawing/2014/main" id="{D74C14EC-5ED9-7054-6BCA-6AF768D7E4BE}"/>
              </a:ext>
            </a:extLst>
          </p:cNvPr>
          <p:cNvSpPr txBox="1"/>
          <p:nvPr/>
        </p:nvSpPr>
        <p:spPr>
          <a:xfrm>
            <a:off x="6465537" y="5827164"/>
            <a:ext cx="5430129" cy="369332"/>
          </a:xfrm>
          <a:prstGeom prst="rect">
            <a:avLst/>
          </a:prstGeom>
          <a:noFill/>
        </p:spPr>
        <p:txBody>
          <a:bodyPr wrap="square" rtlCol="0">
            <a:spAutoFit/>
          </a:bodyPr>
          <a:lstStyle/>
          <a:p>
            <a:r>
              <a:rPr lang="en-US" dirty="0"/>
              <a:t>(</a:t>
            </a:r>
            <a:r>
              <a:rPr lang="en-US" b="1" dirty="0"/>
              <a:t>Source: </a:t>
            </a:r>
            <a:r>
              <a:rPr lang="en-US" dirty="0"/>
              <a:t>CBSL Website)</a:t>
            </a:r>
            <a:endParaRPr lang="en-GB" dirty="0"/>
          </a:p>
        </p:txBody>
      </p:sp>
      <p:pic>
        <p:nvPicPr>
          <p:cNvPr id="12" name="Picture 11">
            <a:extLst>
              <a:ext uri="{FF2B5EF4-FFF2-40B4-BE49-F238E27FC236}">
                <a16:creationId xmlns:a16="http://schemas.microsoft.com/office/drawing/2014/main" id="{776703CA-5D5D-02FD-BE20-3BCD8F5C6C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1090" y="290664"/>
            <a:ext cx="2640910" cy="1475803"/>
          </a:xfrm>
          <a:prstGeom prst="rect">
            <a:avLst/>
          </a:prstGeom>
        </p:spPr>
      </p:pic>
    </p:spTree>
    <p:extLst>
      <p:ext uri="{BB962C8B-B14F-4D97-AF65-F5344CB8AC3E}">
        <p14:creationId xmlns:p14="http://schemas.microsoft.com/office/powerpoint/2010/main" val="17046607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alibri"/>
        <a:ea typeface=""/>
        <a:cs typeface="Calibri"/>
      </a:majorFont>
      <a:minorFont>
        <a:latin typeface="Calibri"/>
        <a:ea typeface=""/>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2071</TotalTime>
  <Words>1525</Words>
  <Application>Microsoft Office PowerPoint</Application>
  <PresentationFormat>Widescreen</PresentationFormat>
  <Paragraphs>171</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-apple-system</vt:lpstr>
      <vt:lpstr>Arial</vt:lpstr>
      <vt:lpstr>Calibri</vt:lpstr>
      <vt:lpstr>Google Sans</vt:lpstr>
      <vt:lpstr>League Spartan</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Undergraduate Research Presentation</dc:title>
  <dc:creator>K. Sachin</dc:creator>
  <cp:lastModifiedBy>Mithursan Asokkumar</cp:lastModifiedBy>
  <cp:revision>11</cp:revision>
  <dcterms:created xsi:type="dcterms:W3CDTF">2022-03-02T06:46:34Z</dcterms:created>
  <dcterms:modified xsi:type="dcterms:W3CDTF">2023-12-19T17:17:24Z</dcterms:modified>
</cp:coreProperties>
</file>