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4" r:id="rId3"/>
    <p:sldId id="346" r:id="rId4"/>
    <p:sldId id="360" r:id="rId5"/>
    <p:sldId id="262" r:id="rId6"/>
    <p:sldId id="343" r:id="rId7"/>
    <p:sldId id="264" r:id="rId8"/>
    <p:sldId id="342" r:id="rId9"/>
    <p:sldId id="266" r:id="rId10"/>
    <p:sldId id="267" r:id="rId11"/>
    <p:sldId id="271" r:id="rId12"/>
    <p:sldId id="316" r:id="rId13"/>
    <p:sldId id="318" r:id="rId14"/>
    <p:sldId id="325" r:id="rId15"/>
    <p:sldId id="324" r:id="rId16"/>
    <p:sldId id="326" r:id="rId17"/>
    <p:sldId id="379" r:id="rId18"/>
    <p:sldId id="355" r:id="rId19"/>
    <p:sldId id="376" r:id="rId20"/>
    <p:sldId id="340" r:id="rId21"/>
    <p:sldId id="351" r:id="rId22"/>
    <p:sldId id="352" r:id="rId23"/>
    <p:sldId id="353" r:id="rId24"/>
    <p:sldId id="354" r:id="rId25"/>
    <p:sldId id="309" r:id="rId26"/>
    <p:sldId id="339" r:id="rId27"/>
    <p:sldId id="35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8F93-FF2D-EBCD-B261-BE3B8CABA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A2C3C-3245-D437-31A0-E099E58F2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A126-C2D6-76D8-FF1F-69F72E31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8401-E538-F8CB-F29B-6E905670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D526D-0502-CE0F-279B-F76B8B08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C79D-161B-0D30-BE1F-66B603FF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2BDF1-4B57-4E9E-0AE9-19BBB126B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2D400-FADB-DEAD-99AA-C2A34C14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B29C-9FF8-503E-A6A7-558D02B5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7E09-21BB-BBAB-65DB-E486A498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8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88676-68DD-A1D1-8C7B-5374E8BCE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9C3FE-05FA-F19B-F1E1-51BDE21F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6AE8B-0A2A-86F6-8B7D-CD8EAB14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B991-2D89-1C37-1326-D5081B8D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9167-04F1-03BE-F77C-18950921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58E5-4D1A-42EC-ABE1-4358DE9E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5CCC-E584-9222-6403-03FA12E8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50D8-A4BE-1E90-80F9-740B7AEC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B4C2C-FD79-4AF9-423D-2CCABF04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105F-549D-CC5B-F6AC-DD7553BA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4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1982-C73A-34B3-B9E8-6661D591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6732F-01AC-8C8E-675F-E698EE5AC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EBF4-B706-7274-2936-9F7DF3B2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B028-BC1D-3347-0B1B-E907FB3F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0F4F-5094-5EBC-72DA-A005A61B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AE55-1ED6-A92D-98F6-721D4E7D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0573-F330-8E08-437A-845900559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A60D6-494A-8EE4-C756-948EA8AD9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A0CE-D489-04EF-3F3C-9D0C3635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D1F88-5E11-B942-8BDC-4131FF7A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228B-8615-D084-AB92-7416F087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DE98-D9B1-E7A0-F804-1045FEBB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117B4-C9D2-0126-C192-8BC44A184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B135E-5CA7-A32C-1852-5499FD69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CA958-3849-90D3-70B6-E016E2DAF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BFAA9-1CF1-88AA-BEC0-C4335E3F4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06F04-24AC-E9B1-77B8-9F2010A6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5F776-28B1-4799-174A-FA14BD86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325D5-9237-388D-F898-E57712FF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7E3D-2006-08C9-D60C-1CEB4FB3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D683D-2153-7BD4-B286-A06F3CF4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D9593-C8C4-BC7E-55A7-ABB30E26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A8B73-DA2B-ACFD-2EC4-89F23A48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8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F51FF-79D4-25B5-E045-EA97309E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CB54C-7BA6-925B-0E65-624DBACB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DCFC-F14F-CF8C-007F-C4C0CD9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03CC-B174-8DC2-1A81-0D797F16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4158-C9AB-9BC2-BDAE-80E0D227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DA53-CF8D-4B8E-7F34-CDE62F70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6D6CA-5CCF-F136-4F79-67902CAC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997FD-C001-275A-50F1-E50AA904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3435-154C-B69B-2A1B-B15DE72E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BF2A-FED2-5A0E-FD44-08A3E28A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8E683-E053-5049-868E-FF659158A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E3C63-701D-C2EC-DF78-B14A39C6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E444C-C8E6-C9F0-B375-367CFE15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4D9D-D995-97E7-B388-633B6C2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C60C-57CD-8CC6-0057-CFF03325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1B4D1-BA34-92A0-BC3F-4F401647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07C3-4F57-A4AC-FFA1-853473C9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C334-4EAD-9F32-72D1-97B3AA570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3ECB-58F9-49A8-8434-16A3C96C8AE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4107-9B28-5DBE-77DF-3658E133B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B10F2-83A1-4AB1-23CF-CB317F6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A917-7524-4A1D-939C-2C00B1D0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45" y="3928188"/>
            <a:ext cx="11495133" cy="2432113"/>
          </a:xfrm>
        </p:spPr>
        <p:txBody>
          <a:bodyPr>
            <a:normAutofit fontScale="85000" lnSpcReduction="20000"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 Samaranayake</a:t>
            </a: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Maheswaran</a:t>
            </a: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A.Mithursan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*Department of Management Studies, Faculty of Management, University of Peradeniya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*Department of Operations Management, Faculty of Management, University of Peradeniya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*Department of Management Studies, Faculty of Management, University of Peradeniya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69280" y="-324852"/>
            <a:ext cx="10970214" cy="18796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00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Contemporary Management - 2024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62F5E-3D80-E8E7-7C59-BCCC183387A7}"/>
              </a:ext>
            </a:extLst>
          </p:cNvPr>
          <p:cNvSpPr txBox="1"/>
          <p:nvPr/>
        </p:nvSpPr>
        <p:spPr>
          <a:xfrm>
            <a:off x="428772" y="1922156"/>
            <a:ext cx="11495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as Epiphenomenon of Economics!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Experimenting the Social Enterprise Intention of Non-STEM  University Students</a:t>
            </a:r>
            <a:endParaRPr lang="en-LK" sz="3600" dirty="0"/>
          </a:p>
        </p:txBody>
      </p:sp>
    </p:spTree>
    <p:extLst>
      <p:ext uri="{BB962C8B-B14F-4D97-AF65-F5344CB8AC3E}">
        <p14:creationId xmlns:p14="http://schemas.microsoft.com/office/powerpoint/2010/main" val="37407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[cont.]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4A6F7-F81D-584C-BD38-F87EBCD18378}"/>
              </a:ext>
            </a:extLst>
          </p:cNvPr>
          <p:cNvSpPr txBox="1"/>
          <p:nvPr/>
        </p:nvSpPr>
        <p:spPr>
          <a:xfrm>
            <a:off x="265632" y="866505"/>
            <a:ext cx="8048374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Binary </a:t>
            </a:r>
            <a:r>
              <a:rPr lang="de-DE" sz="32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Logistic</a:t>
            </a:r>
            <a:r>
              <a:rPr lang="de-DE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Model (BLM)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FA9E4-DCB4-0C38-34FE-2B80D409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30" y="1727200"/>
            <a:ext cx="9542102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EA708E-671E-4503-25CE-A9D415B935CC}"/>
                  </a:ext>
                </a:extLst>
              </p:cNvPr>
              <p:cNvSpPr/>
              <p:nvPr/>
            </p:nvSpPr>
            <p:spPr>
              <a:xfrm>
                <a:off x="1239130" y="3378200"/>
                <a:ext cx="7848600" cy="2980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tabLst>
                    <a:tab pos="598805" algn="l"/>
                  </a:tabLst>
                </a:pPr>
                <a:r>
                  <a:rPr lang="en-US" sz="3200" dirty="0">
                    <a:latin typeface="Times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 of the odds ratio [ln P/(1-P)]</a:t>
                </a:r>
              </a:p>
              <a:p>
                <a:pPr marL="285750" marR="0" lvl="0" indent="-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tabLst>
                    <a:tab pos="598805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sz="3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constatnt</m:t>
                    </m:r>
                  </m:oMath>
                </a14:m>
                <a:r>
                  <a:rPr lang="en-US" sz="3200" dirty="0">
                    <a:effectLst/>
                    <a:latin typeface="Times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  <a:latin typeface="Times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marR="0" lvl="0" indent="-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tabLst>
                    <a:tab pos="598805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Response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variables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…+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latin typeface="Times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lnSpc>
                    <a:spcPct val="150000"/>
                  </a:lnSpc>
                  <a:buFontTx/>
                  <a:buChar char="-"/>
                  <a:tabLst>
                    <a:tab pos="598805" algn="l"/>
                  </a:tabLst>
                </a:pPr>
                <a:r>
                  <a:rPr lang="en-US" sz="3200" dirty="0">
                    <a:latin typeface="Times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 term 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3200" dirty="0">
                    <a:latin typeface="Times" pitchFamily="2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EA708E-671E-4503-25CE-A9D415B93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30" y="3378200"/>
                <a:ext cx="7848600" cy="2980496"/>
              </a:xfrm>
              <a:prstGeom prst="rect">
                <a:avLst/>
              </a:prstGeom>
              <a:blipFill>
                <a:blip r:embed="rId3"/>
                <a:stretch>
                  <a:fillRect l="-1454" b="-6356"/>
                </a:stretch>
              </a:blipFill>
            </p:spPr>
            <p:txBody>
              <a:bodyPr/>
              <a:lstStyle/>
              <a:p>
                <a:r>
                  <a:rPr lang="en-L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66098-8792-FCC2-DEA7-BBD12C0558E4}"/>
              </a:ext>
            </a:extLst>
          </p:cNvPr>
          <p:cNvSpPr/>
          <p:nvPr/>
        </p:nvSpPr>
        <p:spPr>
          <a:xfrm>
            <a:off x="310323" y="945373"/>
            <a:ext cx="3700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rgbClr val="0000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Respondent’s Profile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EEFC3-F8C5-AFD0-BF71-589183821D1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1761" r="19646" b="13091"/>
          <a:stretch/>
        </p:blipFill>
        <p:spPr bwMode="auto">
          <a:xfrm>
            <a:off x="1278800" y="1530148"/>
            <a:ext cx="3962400" cy="39773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348493-73C7-EAAC-3A1F-00EA3BD31317}"/>
              </a:ext>
            </a:extLst>
          </p:cNvPr>
          <p:cNvSpPr/>
          <p:nvPr/>
        </p:nvSpPr>
        <p:spPr>
          <a:xfrm>
            <a:off x="1278800" y="5755606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profile of the respondents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A3B2AB-2C65-567C-91A1-A452F3F0C89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" r="3687" b="11356"/>
          <a:stretch/>
        </p:blipFill>
        <p:spPr bwMode="auto">
          <a:xfrm>
            <a:off x="6472025" y="1530148"/>
            <a:ext cx="4800600" cy="39773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A582D9-0499-404E-0382-A345732E4647}"/>
              </a:ext>
            </a:extLst>
          </p:cNvPr>
          <p:cNvSpPr/>
          <p:nvPr/>
        </p:nvSpPr>
        <p:spPr>
          <a:xfrm>
            <a:off x="6096000" y="5758112"/>
            <a:ext cx="5019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composition of the respondents</a:t>
            </a:r>
          </a:p>
        </p:txBody>
      </p:sp>
    </p:spTree>
    <p:extLst>
      <p:ext uri="{BB962C8B-B14F-4D97-AF65-F5344CB8AC3E}">
        <p14:creationId xmlns:p14="http://schemas.microsoft.com/office/powerpoint/2010/main" val="133227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00551" y="770456"/>
            <a:ext cx="9590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Respondents Preferences: The Best at Each Round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14827" y="1739900"/>
          <a:ext cx="7762345" cy="4326472"/>
        </p:xfrm>
        <a:graphic>
          <a:graphicData uri="http://schemas.openxmlformats.org/drawingml/2006/table">
            <a:tbl>
              <a:tblPr firstRow="1" firstCol="1" bandRow="1"/>
              <a:tblGrid>
                <a:gridCol w="871284">
                  <a:extLst>
                    <a:ext uri="{9D8B030D-6E8A-4147-A177-3AD203B41FA5}">
                      <a16:colId xmlns:a16="http://schemas.microsoft.com/office/drawing/2014/main" val="4246477072"/>
                    </a:ext>
                  </a:extLst>
                </a:gridCol>
                <a:gridCol w="1188114">
                  <a:extLst>
                    <a:ext uri="{9D8B030D-6E8A-4147-A177-3AD203B41FA5}">
                      <a16:colId xmlns:a16="http://schemas.microsoft.com/office/drawing/2014/main" val="2028734219"/>
                    </a:ext>
                  </a:extLst>
                </a:gridCol>
                <a:gridCol w="1985309">
                  <a:extLst>
                    <a:ext uri="{9D8B030D-6E8A-4147-A177-3AD203B41FA5}">
                      <a16:colId xmlns:a16="http://schemas.microsoft.com/office/drawing/2014/main" val="3308231015"/>
                    </a:ext>
                  </a:extLst>
                </a:gridCol>
                <a:gridCol w="1083954">
                  <a:extLst>
                    <a:ext uri="{9D8B030D-6E8A-4147-A177-3AD203B41FA5}">
                      <a16:colId xmlns:a16="http://schemas.microsoft.com/office/drawing/2014/main" val="1822365907"/>
                    </a:ext>
                  </a:extLst>
                </a:gridCol>
                <a:gridCol w="1119739">
                  <a:extLst>
                    <a:ext uri="{9D8B030D-6E8A-4147-A177-3AD203B41FA5}">
                      <a16:colId xmlns:a16="http://schemas.microsoft.com/office/drawing/2014/main" val="1007480088"/>
                    </a:ext>
                  </a:extLst>
                </a:gridCol>
                <a:gridCol w="1513945">
                  <a:extLst>
                    <a:ext uri="{9D8B030D-6E8A-4147-A177-3AD203B41FA5}">
                      <a16:colId xmlns:a16="http://schemas.microsoft.com/office/drawing/2014/main" val="395583575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Round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Preference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210393"/>
                  </a:ext>
                </a:extLst>
              </a:tr>
              <a:tr h="47413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C-Self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520337"/>
                  </a:ext>
                </a:extLst>
              </a:tr>
              <a:tr h="474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ENROLL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8162"/>
                  </a:ext>
                </a:extLst>
              </a:tr>
              <a:tr h="47413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B-Public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64726"/>
                  </a:ext>
                </a:extLst>
              </a:tr>
              <a:tr h="474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ENROLL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305965"/>
                  </a:ext>
                </a:extLst>
              </a:tr>
              <a:tr h="47413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C-Self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045458"/>
                  </a:ext>
                </a:extLst>
              </a:tr>
              <a:tr h="474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ENROLL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492504"/>
                  </a:ext>
                </a:extLst>
              </a:tr>
              <a:tr h="47413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C-Self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8.625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234532"/>
                  </a:ext>
                </a:extLst>
              </a:tr>
              <a:tr h="474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ENROLL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19150" algn="l"/>
                        </a:tabLs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27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3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0400" y="164704"/>
            <a:ext cx="8382000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Binary Logistic Model (BLM)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05000" y="2029003"/>
          <a:ext cx="8534400" cy="1633220"/>
        </p:xfrm>
        <a:graphic>
          <a:graphicData uri="http://schemas.openxmlformats.org/drawingml/2006/table">
            <a:tbl>
              <a:tblPr firstRow="1" firstCol="1" bandRow="1"/>
              <a:tblGrid>
                <a:gridCol w="4435611">
                  <a:extLst>
                    <a:ext uri="{9D8B030D-6E8A-4147-A177-3AD203B41FA5}">
                      <a16:colId xmlns:a16="http://schemas.microsoft.com/office/drawing/2014/main" val="3840851148"/>
                    </a:ext>
                  </a:extLst>
                </a:gridCol>
                <a:gridCol w="4098789">
                  <a:extLst>
                    <a:ext uri="{9D8B030D-6E8A-4147-A177-3AD203B41FA5}">
                      <a16:colId xmlns:a16="http://schemas.microsoft.com/office/drawing/2014/main" val="427657071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for the Model Fitness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Fitness Index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7533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Omnibus Test of Model Coefficients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Chi-square: 59.052, Significance: ***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359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Hosmer and 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Lemeshow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0.967 (Significance level)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191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Nagelkerke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 Square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0.456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642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4648200"/>
          <a:ext cx="8534400" cy="1633220"/>
        </p:xfrm>
        <a:graphic>
          <a:graphicData uri="http://schemas.openxmlformats.org/drawingml/2006/table">
            <a:tbl>
              <a:tblPr firstRow="1" firstCol="1" bandRow="1"/>
              <a:tblGrid>
                <a:gridCol w="4435611">
                  <a:extLst>
                    <a:ext uri="{9D8B030D-6E8A-4147-A177-3AD203B41FA5}">
                      <a16:colId xmlns:a16="http://schemas.microsoft.com/office/drawing/2014/main" val="3840851148"/>
                    </a:ext>
                  </a:extLst>
                </a:gridCol>
                <a:gridCol w="4098789">
                  <a:extLst>
                    <a:ext uri="{9D8B030D-6E8A-4147-A177-3AD203B41FA5}">
                      <a16:colId xmlns:a16="http://schemas.microsoft.com/office/drawing/2014/main" val="427657071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for the Model Fitness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Fitness Index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7533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Omnibus Test of Model Coefficients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Chi-square: 65.190, Significance: ***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359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Hosmer and 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Lemeshow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0.983 (Significance level)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191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Nagelkerke R Square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6427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5000" y="1107629"/>
            <a:ext cx="838200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i="1" dirty="0">
                <a:latin typeface="Times New Roman" pitchFamily="18" charset="0"/>
                <a:cs typeface="Times New Roman" pitchFamily="18" charset="0"/>
              </a:rPr>
              <a:t>Model Fitness: Baseline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3810001"/>
            <a:ext cx="838200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i="1" dirty="0">
                <a:latin typeface="Times New Roman" pitchFamily="18" charset="0"/>
                <a:cs typeface="Times New Roman" pitchFamily="18" charset="0"/>
              </a:rPr>
              <a:t>Model Fitness: Treatment 1</a:t>
            </a:r>
          </a:p>
        </p:txBody>
      </p:sp>
    </p:spTree>
    <p:extLst>
      <p:ext uri="{BB962C8B-B14F-4D97-AF65-F5344CB8AC3E}">
        <p14:creationId xmlns:p14="http://schemas.microsoft.com/office/powerpoint/2010/main" val="281904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5000" y="152859"/>
            <a:ext cx="8382000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Binary Logistic Model (BLM) – cont.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05000" y="1995795"/>
          <a:ext cx="8534400" cy="1633220"/>
        </p:xfrm>
        <a:graphic>
          <a:graphicData uri="http://schemas.openxmlformats.org/drawingml/2006/table">
            <a:tbl>
              <a:tblPr firstRow="1" firstCol="1" bandRow="1"/>
              <a:tblGrid>
                <a:gridCol w="4435611">
                  <a:extLst>
                    <a:ext uri="{9D8B030D-6E8A-4147-A177-3AD203B41FA5}">
                      <a16:colId xmlns:a16="http://schemas.microsoft.com/office/drawing/2014/main" val="3840851148"/>
                    </a:ext>
                  </a:extLst>
                </a:gridCol>
                <a:gridCol w="4098789">
                  <a:extLst>
                    <a:ext uri="{9D8B030D-6E8A-4147-A177-3AD203B41FA5}">
                      <a16:colId xmlns:a16="http://schemas.microsoft.com/office/drawing/2014/main" val="427657071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for the Model Fitness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Fitness Index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7533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Omnibus Test of Model Coefficients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Chi-square: 55.412, Significance: ***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359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Hosmer and 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Lemeshow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0.854 (Significance level)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191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Nagelkerke R Square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642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4648200"/>
          <a:ext cx="8534400" cy="1633220"/>
        </p:xfrm>
        <a:graphic>
          <a:graphicData uri="http://schemas.openxmlformats.org/drawingml/2006/table">
            <a:tbl>
              <a:tblPr firstRow="1" firstCol="1" bandRow="1"/>
              <a:tblGrid>
                <a:gridCol w="4435611">
                  <a:extLst>
                    <a:ext uri="{9D8B030D-6E8A-4147-A177-3AD203B41FA5}">
                      <a16:colId xmlns:a16="http://schemas.microsoft.com/office/drawing/2014/main" val="3840851148"/>
                    </a:ext>
                  </a:extLst>
                </a:gridCol>
                <a:gridCol w="4098789">
                  <a:extLst>
                    <a:ext uri="{9D8B030D-6E8A-4147-A177-3AD203B41FA5}">
                      <a16:colId xmlns:a16="http://schemas.microsoft.com/office/drawing/2014/main" val="427657071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for the Model Fitness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Fitness Index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7533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Omnibus Test of Model Coefficients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Chi-square: 44.277, Significance: ***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0359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Hosmer and </a:t>
                      </a:r>
                      <a:r>
                        <a:rPr lang="en-US" sz="20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Lemeshow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 (Significance level)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191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Nagelkerke R Square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6427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5000" y="1072298"/>
            <a:ext cx="838200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i="1" dirty="0">
                <a:latin typeface="Times New Roman" pitchFamily="18" charset="0"/>
                <a:cs typeface="Times New Roman" pitchFamily="18" charset="0"/>
              </a:rPr>
              <a:t>Model Fitness: Treatment 2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0" y="3810001"/>
            <a:ext cx="838200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i="1" dirty="0">
                <a:latin typeface="Times New Roman" pitchFamily="18" charset="0"/>
                <a:cs typeface="Times New Roman" pitchFamily="18" charset="0"/>
              </a:rPr>
              <a:t>Model Fitness: Treatment 3</a:t>
            </a:r>
          </a:p>
        </p:txBody>
      </p:sp>
    </p:spTree>
    <p:extLst>
      <p:ext uri="{BB962C8B-B14F-4D97-AF65-F5344CB8AC3E}">
        <p14:creationId xmlns:p14="http://schemas.microsoft.com/office/powerpoint/2010/main" val="73185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500" y="403445"/>
            <a:ext cx="8382000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600" b="1" i="1" dirty="0">
                <a:solidFill>
                  <a:srgbClr val="0000E7"/>
                </a:solidFill>
                <a:latin typeface="Times New Roman" pitchFamily="18" charset="0"/>
                <a:cs typeface="Times New Roman" pitchFamily="18" charset="0"/>
              </a:rPr>
              <a:t>BLM: Estimated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2590800" y="1594616"/>
              <a:ext cx="7862455" cy="504036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63388">
                      <a:extLst>
                        <a:ext uri="{9D8B030D-6E8A-4147-A177-3AD203B41FA5}">
                          <a16:colId xmlns:a16="http://schemas.microsoft.com/office/drawing/2014/main" val="1782629182"/>
                        </a:ext>
                      </a:extLst>
                    </a:gridCol>
                    <a:gridCol w="1780179">
                      <a:extLst>
                        <a:ext uri="{9D8B030D-6E8A-4147-A177-3AD203B41FA5}">
                          <a16:colId xmlns:a16="http://schemas.microsoft.com/office/drawing/2014/main" val="3919161251"/>
                        </a:ext>
                      </a:extLst>
                    </a:gridCol>
                    <a:gridCol w="1435511">
                      <a:extLst>
                        <a:ext uri="{9D8B030D-6E8A-4147-A177-3AD203B41FA5}">
                          <a16:colId xmlns:a16="http://schemas.microsoft.com/office/drawing/2014/main" val="399123186"/>
                        </a:ext>
                      </a:extLst>
                    </a:gridCol>
                    <a:gridCol w="816922">
                      <a:extLst>
                        <a:ext uri="{9D8B030D-6E8A-4147-A177-3AD203B41FA5}">
                          <a16:colId xmlns:a16="http://schemas.microsoft.com/office/drawing/2014/main" val="2251894429"/>
                        </a:ext>
                      </a:extLst>
                    </a:gridCol>
                    <a:gridCol w="1766455">
                      <a:extLst>
                        <a:ext uri="{9D8B030D-6E8A-4147-A177-3AD203B41FA5}">
                          <a16:colId xmlns:a16="http://schemas.microsoft.com/office/drawing/2014/main" val="2647934184"/>
                        </a:ext>
                      </a:extLst>
                    </a:gridCol>
                  </a:tblGrid>
                  <a:tr h="3455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Coefficient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Wald Stat.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6255771"/>
                      </a:ext>
                    </a:extLst>
                  </a:tr>
                  <a:tr h="3735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Ambition (1)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4.184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6.824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0.009***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098545"/>
                      </a:ext>
                    </a:extLst>
                  </a:tr>
                  <a:tr h="3455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Occupation (2)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1.868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2.874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0.090*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62289104"/>
                      </a:ext>
                    </a:extLst>
                  </a:tr>
                  <a:tr h="39594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(1)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-2.095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6.775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0.009***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5025817"/>
                      </a:ext>
                    </a:extLst>
                  </a:tr>
                  <a:tr h="3599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(2)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-1.655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3.224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773683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0455275"/>
                      </a:ext>
                    </a:extLst>
                  </a:tr>
                  <a:tr h="45354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Ambition (1)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2.246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3.258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0.710*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5648137"/>
                      </a:ext>
                    </a:extLst>
                  </a:tr>
                  <a:tr h="3599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-3.086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23.85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192620"/>
                      </a:ext>
                    </a:extLst>
                  </a:tr>
                  <a:tr h="3599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(2)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-3.295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9.807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0.002***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4544014"/>
                      </a:ext>
                    </a:extLst>
                  </a:tr>
                  <a:tr h="791898">
                    <a:tc gridSpan="5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573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615841"/>
                  </p:ext>
                </p:extLst>
              </p:nvPr>
            </p:nvGraphicFramePr>
            <p:xfrm>
              <a:off x="2590800" y="1594616"/>
              <a:ext cx="7862455" cy="504036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63388">
                      <a:extLst>
                        <a:ext uri="{9D8B030D-6E8A-4147-A177-3AD203B41FA5}">
                          <a16:colId xmlns:a16="http://schemas.microsoft.com/office/drawing/2014/main" val="1782629182"/>
                        </a:ext>
                      </a:extLst>
                    </a:gridCol>
                    <a:gridCol w="1780179">
                      <a:extLst>
                        <a:ext uri="{9D8B030D-6E8A-4147-A177-3AD203B41FA5}">
                          <a16:colId xmlns:a16="http://schemas.microsoft.com/office/drawing/2014/main" val="3919161251"/>
                        </a:ext>
                      </a:extLst>
                    </a:gridCol>
                    <a:gridCol w="1435511">
                      <a:extLst>
                        <a:ext uri="{9D8B030D-6E8A-4147-A177-3AD203B41FA5}">
                          <a16:colId xmlns:a16="http://schemas.microsoft.com/office/drawing/2014/main" val="399123186"/>
                        </a:ext>
                      </a:extLst>
                    </a:gridCol>
                    <a:gridCol w="816922">
                      <a:extLst>
                        <a:ext uri="{9D8B030D-6E8A-4147-A177-3AD203B41FA5}">
                          <a16:colId xmlns:a16="http://schemas.microsoft.com/office/drawing/2014/main" val="2251894429"/>
                        </a:ext>
                      </a:extLst>
                    </a:gridCol>
                    <a:gridCol w="1766455">
                      <a:extLst>
                        <a:ext uri="{9D8B030D-6E8A-4147-A177-3AD203B41FA5}">
                          <a16:colId xmlns:a16="http://schemas.microsoft.com/office/drawing/2014/main" val="2647934184"/>
                        </a:ext>
                      </a:extLst>
                    </a:gridCol>
                  </a:tblGrid>
                  <a:tr h="40830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LK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429" t="-3125" r="-226429" b="-11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Wald Stat.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6255771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Ambition (1)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4.184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6.824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0.009***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098545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Occupation (2)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1.868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2.874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0.090*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62289104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(1)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-2.095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6.775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0.009***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5025817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(2)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-1.655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3.224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7736837"/>
                      </a:ext>
                    </a:extLst>
                  </a:tr>
                  <a:tr h="4099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0455275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Ambition (1)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2.246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3.258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0.710*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5648137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-3.086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23.85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192620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(2)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-3.295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9.807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0.002***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4544014"/>
                      </a:ext>
                    </a:extLst>
                  </a:tr>
                  <a:tr h="791898">
                    <a:tc gridSpan="5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5738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1549400" y="2112198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9400" y="43688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15260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5000" y="130395"/>
            <a:ext cx="8382000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600" b="1" i="1" dirty="0">
                <a:solidFill>
                  <a:srgbClr val="0000E7"/>
                </a:solidFill>
                <a:latin typeface="Times New Roman" pitchFamily="18" charset="0"/>
                <a:cs typeface="Times New Roman" pitchFamily="18" charset="0"/>
              </a:rPr>
              <a:t>BLM: Estimated Variables 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2576945" y="1079500"/>
              <a:ext cx="7862455" cy="610240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63388">
                      <a:extLst>
                        <a:ext uri="{9D8B030D-6E8A-4147-A177-3AD203B41FA5}">
                          <a16:colId xmlns:a16="http://schemas.microsoft.com/office/drawing/2014/main" val="1782629182"/>
                        </a:ext>
                      </a:extLst>
                    </a:gridCol>
                    <a:gridCol w="1780179">
                      <a:extLst>
                        <a:ext uri="{9D8B030D-6E8A-4147-A177-3AD203B41FA5}">
                          <a16:colId xmlns:a16="http://schemas.microsoft.com/office/drawing/2014/main" val="3919161251"/>
                        </a:ext>
                      </a:extLst>
                    </a:gridCol>
                    <a:gridCol w="1435511">
                      <a:extLst>
                        <a:ext uri="{9D8B030D-6E8A-4147-A177-3AD203B41FA5}">
                          <a16:colId xmlns:a16="http://schemas.microsoft.com/office/drawing/2014/main" val="399123186"/>
                        </a:ext>
                      </a:extLst>
                    </a:gridCol>
                    <a:gridCol w="816922">
                      <a:extLst>
                        <a:ext uri="{9D8B030D-6E8A-4147-A177-3AD203B41FA5}">
                          <a16:colId xmlns:a16="http://schemas.microsoft.com/office/drawing/2014/main" val="2251894429"/>
                        </a:ext>
                      </a:extLst>
                    </a:gridCol>
                    <a:gridCol w="1766455">
                      <a:extLst>
                        <a:ext uri="{9D8B030D-6E8A-4147-A177-3AD203B41FA5}">
                          <a16:colId xmlns:a16="http://schemas.microsoft.com/office/drawing/2014/main" val="2647934184"/>
                        </a:ext>
                      </a:extLst>
                    </a:gridCol>
                  </a:tblGrid>
                  <a:tr h="3455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Coefficient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Wald Stat.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6255771"/>
                      </a:ext>
                    </a:extLst>
                  </a:tr>
                  <a:tr h="37355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Ambition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2.250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3.006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0.083*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098545"/>
                      </a:ext>
                    </a:extLst>
                  </a:tr>
                  <a:tr h="3455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R_Q4 (2)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1.502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62289104"/>
                      </a:ext>
                    </a:extLst>
                  </a:tr>
                  <a:tr h="39594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-3.376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29.04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5025817"/>
                      </a:ext>
                    </a:extLst>
                  </a:tr>
                  <a:tr h="3599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(2)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-2.397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9.970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0.002***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773683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Awareness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-0.805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2.981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0.088*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0455275"/>
                      </a:ext>
                    </a:extLst>
                  </a:tr>
                  <a:tr h="5530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5648137"/>
                      </a:ext>
                    </a:extLst>
                  </a:tr>
                  <a:tr h="3599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Ambition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3.111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7.443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0.003***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192620"/>
                      </a:ext>
                    </a:extLst>
                  </a:tr>
                  <a:tr h="3599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Ambition (3)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0.988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2.991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0.084*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4544014"/>
                      </a:ext>
                    </a:extLst>
                  </a:tr>
                  <a:tr h="3599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R_Q5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-1.129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2.759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0.097*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1334920"/>
                      </a:ext>
                    </a:extLst>
                  </a:tr>
                  <a:tr h="35995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-2.328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14.445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018324"/>
                      </a:ext>
                    </a:extLst>
                  </a:tr>
                  <a:tr h="791898">
                    <a:tc gridSpan="5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573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088442"/>
                  </p:ext>
                </p:extLst>
              </p:nvPr>
            </p:nvGraphicFramePr>
            <p:xfrm>
              <a:off x="2576945" y="1079500"/>
              <a:ext cx="7862455" cy="610240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63388">
                      <a:extLst>
                        <a:ext uri="{9D8B030D-6E8A-4147-A177-3AD203B41FA5}">
                          <a16:colId xmlns:a16="http://schemas.microsoft.com/office/drawing/2014/main" val="1782629182"/>
                        </a:ext>
                      </a:extLst>
                    </a:gridCol>
                    <a:gridCol w="1780179">
                      <a:extLst>
                        <a:ext uri="{9D8B030D-6E8A-4147-A177-3AD203B41FA5}">
                          <a16:colId xmlns:a16="http://schemas.microsoft.com/office/drawing/2014/main" val="3919161251"/>
                        </a:ext>
                      </a:extLst>
                    </a:gridCol>
                    <a:gridCol w="1435511">
                      <a:extLst>
                        <a:ext uri="{9D8B030D-6E8A-4147-A177-3AD203B41FA5}">
                          <a16:colId xmlns:a16="http://schemas.microsoft.com/office/drawing/2014/main" val="399123186"/>
                        </a:ext>
                      </a:extLst>
                    </a:gridCol>
                    <a:gridCol w="816922">
                      <a:extLst>
                        <a:ext uri="{9D8B030D-6E8A-4147-A177-3AD203B41FA5}">
                          <a16:colId xmlns:a16="http://schemas.microsoft.com/office/drawing/2014/main" val="2251894429"/>
                        </a:ext>
                      </a:extLst>
                    </a:gridCol>
                    <a:gridCol w="1766455">
                      <a:extLst>
                        <a:ext uri="{9D8B030D-6E8A-4147-A177-3AD203B41FA5}">
                          <a16:colId xmlns:a16="http://schemas.microsoft.com/office/drawing/2014/main" val="2647934184"/>
                        </a:ext>
                      </a:extLst>
                    </a:gridCol>
                  </a:tblGrid>
                  <a:tr h="40830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LK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429" t="-3125" r="-227143" b="-1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Wald Stat.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36255771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Ambition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2.250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3.006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0.083*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098545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R_Q4 (2)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1.502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62289104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-3.376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29.04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65025817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(2)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-2.397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9.970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0.002***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7736837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Awareness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-0.805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2.981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0.088*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0455275"/>
                      </a:ext>
                    </a:extLst>
                  </a:tr>
                  <a:tr h="49193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5648137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Ambition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3.111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7.443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0.003***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192620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Ambition (3)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0.988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2.991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0.084*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4544014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R_Q5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-1.129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2.759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0.097*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1334920"/>
                      </a:ext>
                    </a:extLst>
                  </a:tr>
                  <a:tr h="49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R_Q6 (1)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-2.328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14.445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0.000***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5018324"/>
                      </a:ext>
                    </a:extLst>
                  </a:tr>
                  <a:tr h="791898">
                    <a:tc gridSpan="5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15738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1497445" y="2214453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7445" y="48768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08368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10746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F12AD-0F86-379C-D452-70334AA155A5}"/>
              </a:ext>
            </a:extLst>
          </p:cNvPr>
          <p:cNvSpPr txBox="1"/>
          <p:nvPr/>
        </p:nvSpPr>
        <p:spPr>
          <a:xfrm>
            <a:off x="265632" y="915770"/>
            <a:ext cx="1166073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 </a:t>
            </a: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study found that income-driven underemployment significantly motivates individuals to engage in the shadow economy.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 pressure of financial constraints generated an adverse effect on the respondents’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prosociality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and stimulates their engagement in anti-social occupations.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 pressure of financial constraints decrease the respondents’ purchasing power and stimulates their engagement in anti-social occupations.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self-employed cluster demonstrated highest degree of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prosociality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burden of income driven underemployment stimulate respondents to improve their engagement in 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anti-social occupations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 respondents who disclosed lower ambitions enrolled significantly in anti-social occupations</a:t>
            </a:r>
            <a:r>
              <a:rPr lang="en-LK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/>
            <a:endParaRPr lang="en-LK" sz="3200" dirty="0"/>
          </a:p>
        </p:txBody>
      </p:sp>
    </p:spTree>
    <p:extLst>
      <p:ext uri="{BB962C8B-B14F-4D97-AF65-F5344CB8AC3E}">
        <p14:creationId xmlns:p14="http://schemas.microsoft.com/office/powerpoint/2010/main" val="2983381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F12AD-0F86-379C-D452-70334AA155A5}"/>
              </a:ext>
            </a:extLst>
          </p:cNvPr>
          <p:cNvSpPr txBox="1"/>
          <p:nvPr/>
        </p:nvSpPr>
        <p:spPr>
          <a:xfrm>
            <a:off x="265632" y="1001400"/>
            <a:ext cx="116607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 majority from the sample of the experiment are motivated for anti-social occupations in response to the financial constraints and promotes private gains.</a:t>
            </a:r>
            <a:endParaRPr lang="en-US" sz="24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Financial constraints do matter in developing entrepreneurial motivation and people first attitude among undergraduates</a:t>
            </a:r>
            <a:r>
              <a:rPr lang="en-LK" sz="2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ro-social motivation among undergraduates needs to be reinforced in order to increase potential SEs in Sri Lanka in the times of crisis.</a:t>
            </a:r>
            <a:endParaRPr lang="en-LK" sz="24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LK" sz="24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L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F12AD-0F86-379C-D452-70334AA155A5}"/>
              </a:ext>
            </a:extLst>
          </p:cNvPr>
          <p:cNvSpPr txBox="1"/>
          <p:nvPr/>
        </p:nvSpPr>
        <p:spPr>
          <a:xfrm>
            <a:off x="265632" y="4180344"/>
            <a:ext cx="116607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The laboratory experiment might not fully capture the real-world decision making behaviors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The study primarily examines the behavioral influences, not account for other factors like cultural norms, policy changes and external economic conditions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The study’s findings may be limited Sri Lankan youth, which may not be generalizable to other contexts.</a:t>
            </a:r>
            <a:endParaRPr lang="en-LK" sz="24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LK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5632" y="3132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6795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F12AD-0F86-379C-D452-70334AA155A5}"/>
              </a:ext>
            </a:extLst>
          </p:cNvPr>
          <p:cNvSpPr txBox="1"/>
          <p:nvPr/>
        </p:nvSpPr>
        <p:spPr>
          <a:xfrm>
            <a:off x="265632" y="1001400"/>
            <a:ext cx="1166073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Integrate pro-social motives and practices into curricula to influence the behavior and morality of undergraduates.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Develop programs to motivate and educate youth to express and expand their social enterprise intentions.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Implement strategies to reduce underemployment and its impact on the shadow economy.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Introduce progressive tax schemes to discourage participation in shadow economic activities and reduce adverse incentives from regressive taxes.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Create a more inclusive and sustainable economic system that benefits all, reducing anti-social activities.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LK" sz="28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LK" sz="2800" dirty="0"/>
          </a:p>
        </p:txBody>
      </p:sp>
    </p:spTree>
    <p:extLst>
      <p:ext uri="{BB962C8B-B14F-4D97-AF65-F5344CB8AC3E}">
        <p14:creationId xmlns:p14="http://schemas.microsoft.com/office/powerpoint/2010/main" val="65702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[cont.]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55BF3-6D47-6C0D-5B6F-098E7BAE9450}"/>
              </a:ext>
            </a:extLst>
          </p:cNvPr>
          <p:cNvSpPr txBox="1"/>
          <p:nvPr/>
        </p:nvSpPr>
        <p:spPr>
          <a:xfrm>
            <a:off x="306724" y="699152"/>
            <a:ext cx="115769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LK" sz="32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i="1" kern="100" dirty="0">
                <a:solidFill>
                  <a:srgbClr val="0000E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Pathways to social entrepreneurship: </a:t>
            </a:r>
            <a:r>
              <a:rPr lang="de-DE" sz="3200" i="1" dirty="0" err="1">
                <a:latin typeface="Times New Roman" pitchFamily="18" charset="0"/>
                <a:cs typeface="Times New Roman" pitchFamily="18" charset="0"/>
              </a:rPr>
              <a:t>Germak</a:t>
            </a:r>
            <a:r>
              <a:rPr lang="de-DE" sz="3200" i="1" dirty="0">
                <a:latin typeface="Times New Roman" pitchFamily="18" charset="0"/>
                <a:cs typeface="Times New Roman" pitchFamily="18" charset="0"/>
              </a:rPr>
              <a:t> &amp; Robinson (2014)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686E9-FD9A-EF85-CF42-BE7B92404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79" y="1916821"/>
            <a:ext cx="7772400" cy="4378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7C653C-401F-0205-6F4B-CC837A01BF4F}"/>
              </a:ext>
            </a:extLst>
          </p:cNvPr>
          <p:cNvSpPr txBox="1"/>
          <p:nvPr/>
        </p:nvSpPr>
        <p:spPr>
          <a:xfrm>
            <a:off x="265632" y="6095740"/>
            <a:ext cx="4231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Worshipping two gods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392984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455C2-DA4B-EE84-1F66-19E73F3E19B9}"/>
              </a:ext>
            </a:extLst>
          </p:cNvPr>
          <p:cNvSpPr txBox="1"/>
          <p:nvPr/>
        </p:nvSpPr>
        <p:spPr>
          <a:xfrm>
            <a:off x="265632" y="1237761"/>
            <a:ext cx="11405668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Akerlof</a:t>
            </a:r>
            <a:r>
              <a:rPr lang="en-US" sz="20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G.A. &amp; </a:t>
            </a:r>
            <a:r>
              <a:rPr lang="en-US" sz="2000" dirty="0" err="1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Kranton</a:t>
            </a:r>
            <a:r>
              <a:rPr lang="en-US" sz="20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R.E. (2000). Economics and Identity, </a:t>
            </a:r>
            <a:r>
              <a:rPr lang="en-US" sz="2000" i="1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Quarterly Journal of Economics</a:t>
            </a:r>
            <a:r>
              <a:rPr lang="en-US" sz="2000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115:3, 715-753. </a:t>
            </a:r>
            <a:endParaRPr lang="en-L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" pitchFamily="2" charset="0"/>
            </a:endParaRPr>
          </a:p>
          <a:p>
            <a:r>
              <a:rPr lang="en-GB" sz="2000" dirty="0">
                <a:latin typeface="Times" pitchFamily="2" charset="0"/>
              </a:rPr>
              <a:t>Ajzen, I. (1991). The theory of planned </a:t>
            </a:r>
            <a:r>
              <a:rPr lang="en-GB" sz="2000" dirty="0" err="1">
                <a:latin typeface="Times" pitchFamily="2" charset="0"/>
              </a:rPr>
              <a:t>behavior</a:t>
            </a:r>
            <a:r>
              <a:rPr lang="en-GB" sz="2000" dirty="0">
                <a:latin typeface="Times" pitchFamily="2" charset="0"/>
              </a:rPr>
              <a:t>. Organizational </a:t>
            </a:r>
            <a:r>
              <a:rPr lang="en-GB" sz="2000" dirty="0" err="1">
                <a:latin typeface="Times" pitchFamily="2" charset="0"/>
              </a:rPr>
              <a:t>Behavior</a:t>
            </a:r>
            <a:r>
              <a:rPr lang="en-GB" sz="2000" dirty="0">
                <a:latin typeface="Times" pitchFamily="2" charset="0"/>
              </a:rPr>
              <a:t> and Human Decision Processes, </a:t>
            </a:r>
            <a:r>
              <a:rPr lang="en-GB" sz="2000" i="1" dirty="0">
                <a:latin typeface="Times" pitchFamily="2" charset="0"/>
              </a:rPr>
              <a:t>Theories of Cognitive Self-Regulation</a:t>
            </a:r>
            <a:r>
              <a:rPr lang="en-GB" sz="2000" dirty="0">
                <a:latin typeface="Times" pitchFamily="2" charset="0"/>
              </a:rPr>
              <a:t>, 50, 179–211. </a:t>
            </a:r>
          </a:p>
          <a:p>
            <a:endParaRPr lang="en-GB" sz="1400" dirty="0">
              <a:latin typeface="Times" pitchFamily="2" charset="0"/>
            </a:endParaRPr>
          </a:p>
          <a:p>
            <a:r>
              <a:rPr lang="en-GB" sz="2000" dirty="0" err="1">
                <a:latin typeface="Times" pitchFamily="2" charset="0"/>
              </a:rPr>
              <a:t>Germak</a:t>
            </a:r>
            <a:r>
              <a:rPr lang="en-GB" sz="2000" dirty="0">
                <a:latin typeface="Times" pitchFamily="2" charset="0"/>
              </a:rPr>
              <a:t>, J. &amp; Robinson, J.A. (2014) Exploring the Motivation of Nascent Social Entrepreneurs, </a:t>
            </a:r>
            <a:r>
              <a:rPr lang="en-GB" sz="2000" i="1" dirty="0">
                <a:latin typeface="Times" pitchFamily="2" charset="0"/>
              </a:rPr>
              <a:t>Journal of Social Entrepreneurship</a:t>
            </a:r>
            <a:r>
              <a:rPr lang="en-GB" sz="2000" dirty="0">
                <a:latin typeface="Times" pitchFamily="2" charset="0"/>
              </a:rPr>
              <a:t>, 5:1, 5-21, DOI: 10.1080/19420676.2013.820781.</a:t>
            </a:r>
          </a:p>
          <a:p>
            <a:endParaRPr lang="en-GB" sz="2000" dirty="0">
              <a:latin typeface="Times" pitchFamily="2" charset="0"/>
            </a:endParaRPr>
          </a:p>
          <a:p>
            <a:r>
              <a:rPr lang="en-GB" sz="2000" dirty="0">
                <a:latin typeface="Times" pitchFamily="2" charset="0"/>
              </a:rPr>
              <a:t>Gagne, M &amp; Desi, E.L. (2005) Self Determination Theory and Work Motivation, </a:t>
            </a:r>
            <a:r>
              <a:rPr lang="en-GB" sz="2000" i="1" dirty="0">
                <a:latin typeface="Times" pitchFamily="2" charset="0"/>
              </a:rPr>
              <a:t>Journal of Organizational Behaviour</a:t>
            </a:r>
            <a:r>
              <a:rPr lang="en-GB" sz="2000" dirty="0">
                <a:latin typeface="Times" pitchFamily="2" charset="0"/>
              </a:rPr>
              <a:t>, 26, 331-362, DOI: </a:t>
            </a:r>
            <a:r>
              <a:rPr lang="en-GB" sz="2000" dirty="0">
                <a:effectLst/>
                <a:latin typeface="Times" pitchFamily="2" charset="0"/>
              </a:rPr>
              <a:t>10.1002/job.322 </a:t>
            </a:r>
          </a:p>
          <a:p>
            <a:endParaRPr lang="en-GB" sz="2000" dirty="0">
              <a:latin typeface="Times" pitchFamily="2" charset="0"/>
            </a:endParaRPr>
          </a:p>
          <a:p>
            <a:r>
              <a:rPr lang="en-GB" sz="2000" dirty="0">
                <a:effectLst/>
                <a:latin typeface="Times" pitchFamily="2" charset="0"/>
              </a:rPr>
              <a:t>Maslow, A. H. 1943. “A Theory of Human Motivation.” Psychological Review 50: 370–396.</a:t>
            </a:r>
          </a:p>
          <a:p>
            <a:endParaRPr lang="en-GB" sz="2000" dirty="0">
              <a:latin typeface="Times" pitchFamily="2" charset="0"/>
            </a:endParaRPr>
          </a:p>
          <a:p>
            <a:r>
              <a:rPr lang="en-GB" sz="2000" dirty="0">
                <a:latin typeface="Times" pitchFamily="2" charset="0"/>
              </a:rPr>
              <a:t>Rayan, R.M &amp; Desi, E.L. (2000) </a:t>
            </a:r>
            <a:r>
              <a:rPr lang="en-GB" sz="2000" i="0" u="none" strike="noStrike" dirty="0">
                <a:effectLst/>
                <a:latin typeface="Times" pitchFamily="2" charset="0"/>
              </a:rPr>
              <a:t>Self-determination theory and the facilitation of intrinsic motivation, social development, and well-being</a:t>
            </a:r>
            <a:r>
              <a:rPr lang="en-GB" sz="2000" dirty="0">
                <a:latin typeface="Times" pitchFamily="2" charset="0"/>
              </a:rPr>
              <a:t>, 55:1, 68-78, DOI: </a:t>
            </a:r>
            <a:r>
              <a:rPr lang="en-GB" sz="2000" dirty="0">
                <a:effectLst/>
                <a:latin typeface="Times" pitchFamily="2" charset="0"/>
              </a:rPr>
              <a:t>10.1037110003-066X.55.1. </a:t>
            </a:r>
          </a:p>
          <a:p>
            <a:endParaRPr lang="en-GB" sz="2000" dirty="0"/>
          </a:p>
          <a:p>
            <a:r>
              <a:rPr lang="en-GB" sz="2000" dirty="0"/>
              <a:t>.</a:t>
            </a:r>
          </a:p>
          <a:p>
            <a:endParaRPr lang="en-LK" sz="2000" dirty="0"/>
          </a:p>
        </p:txBody>
      </p:sp>
    </p:spTree>
    <p:extLst>
      <p:ext uri="{BB962C8B-B14F-4D97-AF65-F5344CB8AC3E}">
        <p14:creationId xmlns:p14="http://schemas.microsoft.com/office/powerpoint/2010/main" val="12196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8769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1CEC6-81AB-1B45-3BAA-6117C939971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2"/>
          <a:stretch/>
        </p:blipFill>
        <p:spPr bwMode="auto">
          <a:xfrm>
            <a:off x="5726632" y="1237761"/>
            <a:ext cx="6199736" cy="55117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ACAC2-D44A-AF0E-5F75-4E936499A8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2" y="2123281"/>
            <a:ext cx="5461000" cy="26114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63E19-7978-A222-C2EC-B786AF1976C1}"/>
              </a:ext>
            </a:extLst>
          </p:cNvPr>
          <p:cNvSpPr txBox="1"/>
          <p:nvPr/>
        </p:nvSpPr>
        <p:spPr>
          <a:xfrm>
            <a:off x="265632" y="186813"/>
            <a:ext cx="2627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Annexures</a:t>
            </a:r>
          </a:p>
        </p:txBody>
      </p:sp>
    </p:spTree>
    <p:extLst>
      <p:ext uri="{BB962C8B-B14F-4D97-AF65-F5344CB8AC3E}">
        <p14:creationId xmlns:p14="http://schemas.microsoft.com/office/powerpoint/2010/main" val="421547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5CB67-499B-C461-88B7-F2F9A206F6E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5" b="3136"/>
          <a:stretch/>
        </p:blipFill>
        <p:spPr bwMode="auto">
          <a:xfrm>
            <a:off x="5664200" y="1237761"/>
            <a:ext cx="5916441" cy="4901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031EB-D080-EBFF-F806-555E3744B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237760"/>
            <a:ext cx="4710542" cy="208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9E54C5-D0A8-63A9-7401-82D7503CE8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3543301"/>
            <a:ext cx="4634342" cy="1878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12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AAFDC-D0E8-1C4B-A5D8-ACC7ADDB694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4" b="2631"/>
          <a:stretch/>
        </p:blipFill>
        <p:spPr bwMode="auto">
          <a:xfrm>
            <a:off x="5600700" y="1423378"/>
            <a:ext cx="6210904" cy="5091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EC0FE-96BA-A3ED-2FB9-D6D8AA6137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8" y="2057889"/>
            <a:ext cx="5099864" cy="2742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95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079DE-D19F-A311-FC08-5949BBDECEC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r="9615" b="2605"/>
          <a:stretch/>
        </p:blipFill>
        <p:spPr bwMode="auto">
          <a:xfrm>
            <a:off x="5713932" y="1237761"/>
            <a:ext cx="6030741" cy="54919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A3E97-BEAB-4F38-C2AB-BEE194F1BC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2" y="1993900"/>
            <a:ext cx="5258868" cy="287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05001" y="224136"/>
            <a:ext cx="846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of the Respondents on the Occupation: Rounds 1-4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r="12981"/>
          <a:stretch/>
        </p:blipFill>
        <p:spPr bwMode="auto">
          <a:xfrm>
            <a:off x="1870364" y="762000"/>
            <a:ext cx="4378036" cy="3105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" r="11700" b="1403"/>
          <a:stretch/>
        </p:blipFill>
        <p:spPr bwMode="auto">
          <a:xfrm>
            <a:off x="6248400" y="771526"/>
            <a:ext cx="4267200" cy="3038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r="12660" b="1603"/>
          <a:stretch/>
        </p:blipFill>
        <p:spPr bwMode="auto">
          <a:xfrm>
            <a:off x="1828800" y="3819526"/>
            <a:ext cx="4495800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r="13141" b="2004"/>
          <a:stretch/>
        </p:blipFill>
        <p:spPr bwMode="auto">
          <a:xfrm>
            <a:off x="6248400" y="3810001"/>
            <a:ext cx="4267200" cy="29718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Oval 7"/>
          <p:cNvSpPr/>
          <p:nvPr/>
        </p:nvSpPr>
        <p:spPr>
          <a:xfrm>
            <a:off x="4419600" y="3048000"/>
            <a:ext cx="990600" cy="8304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86800" y="2762251"/>
            <a:ext cx="990600" cy="1057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5257801"/>
            <a:ext cx="1066800" cy="14859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14510" y="4857750"/>
            <a:ext cx="1039091" cy="19335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43400" y="9906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45236" y="9906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43400" y="3964134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45236" y="38862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24328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1488B91-E071-B347-B466-7C7855A725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" r="13141" b="2605"/>
          <a:stretch/>
        </p:blipFill>
        <p:spPr bwMode="auto">
          <a:xfrm>
            <a:off x="6412894" y="3817605"/>
            <a:ext cx="4048125" cy="30293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6B2F16-DBE2-1849-98BC-21D26092228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" r="12981" b="1603"/>
          <a:stretch/>
        </p:blipFill>
        <p:spPr bwMode="auto">
          <a:xfrm>
            <a:off x="1981202" y="3817605"/>
            <a:ext cx="4190999" cy="30293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8AE09D-D7E5-4449-A632-474B207990E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r="12917" b="1981"/>
          <a:stretch/>
        </p:blipFill>
        <p:spPr bwMode="auto">
          <a:xfrm>
            <a:off x="6412894" y="752476"/>
            <a:ext cx="4048125" cy="30293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4C0C70-1ACF-054C-A3C4-73F0EC9A7629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" r="13635" b="1617"/>
          <a:stretch/>
        </p:blipFill>
        <p:spPr bwMode="auto">
          <a:xfrm>
            <a:off x="2047876" y="752476"/>
            <a:ext cx="4048125" cy="30293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905001" y="224136"/>
            <a:ext cx="713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pay tax on the official job: Rounds 1-4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3400" y="9906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45236" y="9906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43400" y="3964134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45236" y="3886200"/>
            <a:ext cx="91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4186095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32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455C2-DA4B-EE84-1F66-19E73F3E19B9}"/>
              </a:ext>
            </a:extLst>
          </p:cNvPr>
          <p:cNvSpPr txBox="1"/>
          <p:nvPr/>
        </p:nvSpPr>
        <p:spPr>
          <a:xfrm>
            <a:off x="570432" y="5809761"/>
            <a:ext cx="10437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Acknowledgement: </a:t>
            </a:r>
            <a:r>
              <a:rPr lang="en-US" sz="1800" i="1" dirty="0">
                <a:effectLst/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Deans of the Faculty of Management and the Faculty of Arts, University of Peradeniya for providing laboratory access together with permission to use undergraduates as subjects.</a:t>
            </a:r>
            <a:endParaRPr lang="en-GB" i="1" dirty="0"/>
          </a:p>
          <a:p>
            <a:endParaRPr lang="en-LK" i="1" dirty="0"/>
          </a:p>
        </p:txBody>
      </p:sp>
    </p:spTree>
    <p:extLst>
      <p:ext uri="{BB962C8B-B14F-4D97-AF65-F5344CB8AC3E}">
        <p14:creationId xmlns:p14="http://schemas.microsoft.com/office/powerpoint/2010/main" val="80608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[cont.]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55BF3-6D47-6C0D-5B6F-098E7BAE9450}"/>
              </a:ext>
            </a:extLst>
          </p:cNvPr>
          <p:cNvSpPr txBox="1"/>
          <p:nvPr/>
        </p:nvSpPr>
        <p:spPr>
          <a:xfrm>
            <a:off x="306724" y="699152"/>
            <a:ext cx="115769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LK" sz="32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800" i="1" kern="100" dirty="0">
                <a:solidFill>
                  <a:srgbClr val="0000E7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2800" i="1" kern="100" dirty="0">
                <a:solidFill>
                  <a:srgbClr val="0000E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ocial enterprise motivation framework: </a:t>
            </a:r>
            <a:r>
              <a:rPr lang="de-DE" sz="2800" i="1" dirty="0" err="1">
                <a:latin typeface="Times New Roman" pitchFamily="18" charset="0"/>
                <a:cs typeface="Times New Roman" pitchFamily="18" charset="0"/>
              </a:rPr>
              <a:t>Germak</a:t>
            </a:r>
            <a:r>
              <a:rPr lang="de-DE" sz="2800" i="1" dirty="0">
                <a:latin typeface="Times New Roman" pitchFamily="18" charset="0"/>
                <a:cs typeface="Times New Roman" pitchFamily="18" charset="0"/>
              </a:rPr>
              <a:t> &amp; Robinson (2014)</a:t>
            </a:r>
            <a:endParaRPr lang="de-DE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44EBF-A813-A038-A40B-6AA5BE969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43" y="1762302"/>
            <a:ext cx="9614389" cy="46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1" y="476388"/>
            <a:ext cx="11395427" cy="8344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Lankan non-STEM higher education trends in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Enterprise Promotion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55BF3-6D47-6C0D-5B6F-098E7BAE9450}"/>
              </a:ext>
            </a:extLst>
          </p:cNvPr>
          <p:cNvSpPr txBox="1"/>
          <p:nvPr/>
        </p:nvSpPr>
        <p:spPr>
          <a:xfrm>
            <a:off x="265631" y="1496930"/>
            <a:ext cx="115769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concept of Social </a:t>
            </a:r>
            <a:r>
              <a:rPr lang="en-US" sz="26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is emerging and its is in pre-paradigmatic status (Khun, 2000).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Unemployed graduates is a crisis of policies and priorities: only 3% of local graduate population are entrepreneurs (Chamara, 2023).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mismatch between the needs of society and Non-STEM courses offered by universities has contributed to a high-level of graduate unemployment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Udayanga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2023)</a:t>
            </a:r>
          </a:p>
          <a:p>
            <a:pPr algn="just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economic crisis influences students’ motivations, sometimes prioritizing financial security over societal contributions.</a:t>
            </a:r>
          </a:p>
          <a:p>
            <a:pPr algn="just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trends indicate an increased emphasis on integrating social enterprise concepts within the curriculum to foster Responsive Entrepreneurs that benefit society. </a:t>
            </a:r>
          </a:p>
          <a:p>
            <a:pPr algn="just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2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48474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55BF3-6D47-6C0D-5B6F-098E7BAE9450}"/>
              </a:ext>
            </a:extLst>
          </p:cNvPr>
          <p:cNvSpPr txBox="1"/>
          <p:nvPr/>
        </p:nvSpPr>
        <p:spPr>
          <a:xfrm>
            <a:off x="236136" y="975578"/>
            <a:ext cx="1156257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Literature verifies the importance of exploring the </a:t>
            </a:r>
            <a:r>
              <a:rPr lang="en-US" sz="26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social enterprise intention </a:t>
            </a:r>
            <a:r>
              <a:rPr lang="en-US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 youth as they have potential to improve economic outcomes while promoting societal wellbeing.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However, the ongoing multifaceted crisis in Sri Lanka poses significant challenges, making it crucial to explore how financial constraints influence the inclination of youth towards social entrepreneurship or anti-social ventures.</a:t>
            </a:r>
            <a:endParaRPr lang="en-US" sz="2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0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4DB251-1EEE-4389-087B-EE8140ACD0FD}"/>
              </a:ext>
            </a:extLst>
          </p:cNvPr>
          <p:cNvSpPr txBox="1">
            <a:spLocks/>
          </p:cNvSpPr>
          <p:nvPr/>
        </p:nvSpPr>
        <p:spPr>
          <a:xfrm>
            <a:off x="265632" y="3204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68836-E2E2-6BBF-992B-9BC8E9AD8084}"/>
              </a:ext>
            </a:extLst>
          </p:cNvPr>
          <p:cNvSpPr txBox="1"/>
          <p:nvPr/>
        </p:nvSpPr>
        <p:spPr>
          <a:xfrm>
            <a:off x="265633" y="4356141"/>
            <a:ext cx="1153307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kern="100" dirty="0">
                <a:solidFill>
                  <a:srgbClr val="000000"/>
                </a:solidFill>
                <a:latin typeface="Times" pitchFamily="2" charset="0"/>
                <a:ea typeface="Calibri" panose="020F0502020204030204" pitchFamily="34" charset="0"/>
              </a:rPr>
              <a:t>T</a:t>
            </a:r>
            <a:r>
              <a:rPr lang="en-US" sz="2600" kern="100" dirty="0">
                <a:solidFill>
                  <a:srgbClr val="000000"/>
                </a:solidFill>
                <a:effectLst/>
                <a:latin typeface="Times" pitchFamily="2" charset="0"/>
                <a:ea typeface="Calibri" panose="020F0502020204030204" pitchFamily="34" charset="0"/>
              </a:rPr>
              <a:t>o observe whether </a:t>
            </a:r>
            <a:r>
              <a:rPr lang="en-US" sz="2600" kern="100" dirty="0">
                <a:solidFill>
                  <a:srgbClr val="000000"/>
                </a:solidFill>
                <a:latin typeface="Times" pitchFamily="2" charset="0"/>
                <a:ea typeface="Calibri" panose="020F0502020204030204" pitchFamily="34" charset="0"/>
              </a:rPr>
              <a:t>financial </a:t>
            </a:r>
            <a:r>
              <a:rPr lang="en-US" sz="2600" kern="100" dirty="0">
                <a:solidFill>
                  <a:srgbClr val="000000"/>
                </a:solidFill>
                <a:effectLst/>
                <a:latin typeface="Times" pitchFamily="2" charset="0"/>
                <a:ea typeface="Calibri" panose="020F0502020204030204" pitchFamily="34" charset="0"/>
              </a:rPr>
              <a:t>constraints influence the inclination of</a:t>
            </a:r>
            <a:r>
              <a:rPr lang="en-US" sz="2600" kern="100" dirty="0">
                <a:effectLst/>
                <a:latin typeface="Times" pitchFamily="2" charset="0"/>
                <a:ea typeface="SimSun" panose="02010600030101010101" pitchFamily="2" charset="-122"/>
              </a:rPr>
              <a:t> undergraduates in Sri Lanka towards social entrepreneurship over anti-social occupations</a:t>
            </a:r>
            <a:endParaRPr lang="en-US" sz="260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[cont.]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55BF3-6D47-6C0D-5B6F-098E7BAE9450}"/>
              </a:ext>
            </a:extLst>
          </p:cNvPr>
          <p:cNvSpPr txBox="1"/>
          <p:nvPr/>
        </p:nvSpPr>
        <p:spPr>
          <a:xfrm>
            <a:off x="265632" y="699152"/>
            <a:ext cx="115769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LK" sz="32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3200" i="1" kern="100" dirty="0">
                <a:solidFill>
                  <a:srgbClr val="0000E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Theory of Identity: </a:t>
            </a:r>
            <a:r>
              <a:rPr lang="de-DE" sz="3200" i="1" dirty="0">
                <a:latin typeface="Times New Roman" pitchFamily="18" charset="0"/>
                <a:cs typeface="Times New Roman" pitchFamily="18" charset="0"/>
              </a:rPr>
              <a:t>Akerlof &amp; </a:t>
            </a:r>
            <a:r>
              <a:rPr lang="de-DE" sz="3200" i="1" dirty="0" err="1">
                <a:latin typeface="Times New Roman" pitchFamily="18" charset="0"/>
                <a:cs typeface="Times New Roman" pitchFamily="18" charset="0"/>
              </a:rPr>
              <a:t>Kranton</a:t>
            </a:r>
            <a:r>
              <a:rPr lang="de-DE" sz="3200" i="1" dirty="0">
                <a:latin typeface="Times New Roman" pitchFamily="18" charset="0"/>
                <a:cs typeface="Times New Roman" pitchFamily="18" charset="0"/>
              </a:rPr>
              <a:t> (2000)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A5205-F1D5-D319-FA87-6673C7AA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8" y="2240697"/>
            <a:ext cx="6458725" cy="1488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FE16E2-E3C3-E85C-AFAE-2C786EE6C2BC}"/>
                  </a:ext>
                </a:extLst>
              </p:cNvPr>
              <p:cNvSpPr/>
              <p:nvPr/>
            </p:nvSpPr>
            <p:spPr>
              <a:xfrm>
                <a:off x="751603" y="3606385"/>
                <a:ext cx="9518258" cy="2129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Assigned Social Category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Own given characteristics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Prescription (P): The difference between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FE16E2-E3C3-E85C-AFAE-2C786EE6C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03" y="3606385"/>
                <a:ext cx="9518258" cy="2129365"/>
              </a:xfrm>
              <a:prstGeom prst="rect">
                <a:avLst/>
              </a:prstGeom>
              <a:blipFill>
                <a:blip r:embed="rId3"/>
                <a:stretch>
                  <a:fillRect l="-1467" b="-5357"/>
                </a:stretch>
              </a:blipFill>
            </p:spPr>
            <p:txBody>
              <a:bodyPr/>
              <a:lstStyle/>
              <a:p>
                <a:r>
                  <a:rPr lang="en-L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42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0" y="3217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CDBDC-70B1-FEB1-090D-247659676DC1}"/>
              </a:ext>
            </a:extLst>
          </p:cNvPr>
          <p:cNvSpPr txBox="1"/>
          <p:nvPr/>
        </p:nvSpPr>
        <p:spPr>
          <a:xfrm>
            <a:off x="200809" y="1357738"/>
            <a:ext cx="1147991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conducted choice experiments for studying youth engagement in two   anti-social behaviours; ‘</a:t>
            </a:r>
            <a:r>
              <a:rPr lang="en-US" sz="2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tax evasion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and ‘</a:t>
            </a:r>
            <a:r>
              <a:rPr lang="en-US" sz="2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earning from shadow economy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with choices to optimize either the individual or societal wellbeing.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000000"/>
                </a:solidFill>
                <a:effectLst/>
                <a:latin typeface="Times" pitchFamily="2" charset="0"/>
                <a:ea typeface="Calibri" panose="020F0502020204030204" pitchFamily="34" charset="0"/>
              </a:rPr>
              <a:t>The experiment was processed using 240 undergraduates from the Faculty of Management and Arts, University of Peradeniya representing each academic year via eight sessions having thirty (30) respondents per each.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effectLst/>
              <a:latin typeface="Times" pitchFamily="2" charset="0"/>
              <a:ea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000000"/>
                </a:solidFill>
                <a:effectLst/>
                <a:latin typeface="Times" pitchFamily="2" charset="0"/>
                <a:ea typeface="Calibri" panose="020F0502020204030204" pitchFamily="34" charset="0"/>
              </a:rPr>
              <a:t>Participants </a:t>
            </a:r>
            <a:r>
              <a:rPr lang="en-US" sz="2800" kern="100" dirty="0">
                <a:solidFill>
                  <a:srgbClr val="000000"/>
                </a:solidFill>
                <a:latin typeface="Times" pitchFamily="2" charset="0"/>
                <a:ea typeface="Calibri" panose="020F0502020204030204" pitchFamily="34" charset="0"/>
              </a:rPr>
              <a:t>went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" pitchFamily="2" charset="0"/>
                <a:ea typeface="Calibri" panose="020F0502020204030204" pitchFamily="34" charset="0"/>
              </a:rPr>
              <a:t> through four rounds and each round represented a different hypothetical situation considering the assigned characteristics [</a:t>
            </a:r>
            <a:r>
              <a:rPr lang="en-US" sz="2800" i="1" kern="100" dirty="0">
                <a:solidFill>
                  <a:srgbClr val="000000"/>
                </a:solidFill>
                <a:effectLst/>
                <a:latin typeface="Times" pitchFamily="2" charset="0"/>
                <a:ea typeface="Calibri" panose="020F0502020204030204" pitchFamily="34" charset="0"/>
              </a:rPr>
              <a:t>i.e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" pitchFamily="2" charset="0"/>
                <a:ea typeface="Calibri" panose="020F0502020204030204" pitchFamily="34" charset="0"/>
              </a:rPr>
              <a:t>., type of the job; different earning levels] and own given characteristics [i.e., education, experiences &amp; expenses]</a:t>
            </a:r>
            <a:r>
              <a:rPr lang="en-LK" sz="2800" kern="100" dirty="0">
                <a:solidFill>
                  <a:srgbClr val="000000"/>
                </a:solidFill>
                <a:latin typeface="Times" pitchFamily="2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20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2" y="-8780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[cont.]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38D9DF-82AC-4211-A24E-5B4488534FCB}"/>
                  </a:ext>
                </a:extLst>
              </p:cNvPr>
              <p:cNvSpPr/>
              <p:nvPr/>
            </p:nvSpPr>
            <p:spPr>
              <a:xfrm>
                <a:off x="1111348" y="1223497"/>
                <a:ext cx="13135227" cy="5895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tabLst>
                    <a:tab pos="598805" algn="l"/>
                  </a:tabLst>
                </a:pPr>
                <a:r>
                  <a:rPr lang="en-US" sz="3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Round A [Baseline]: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 b="1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 b="1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both utility models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(Qualifications/skills matched + income&gt;expenditure)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tabLst>
                    <a:tab pos="598805" algn="l"/>
                  </a:tabLst>
                </a:pPr>
                <a:r>
                  <a:rPr lang="en-US" sz="3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Round B [Treatment 1]: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3200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first utility model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(Qualifications/skills mismatched + income&gt;expenditure)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tabLst>
                    <a:tab pos="598805" algn="l"/>
                  </a:tabLst>
                </a:pPr>
                <a:r>
                  <a:rPr lang="en-US" sz="3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Round C [Treatment 2]: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3200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second utility model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(Qualifications/skills matched + income&lt;expenditure)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lvl="0" indent="-285750" algn="just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tabLst>
                    <a:tab pos="598805" algn="l"/>
                  </a:tabLst>
                </a:pPr>
                <a:r>
                  <a:rPr lang="en-US" sz="3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Round D [Treatment 3]: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3200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3200" b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both utility models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(Qualifications/skills mismatched + income&lt;expenditure)</a:t>
                </a:r>
              </a:p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endParaRPr lang="en-US" sz="2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598805" algn="l"/>
                  </a:tabLst>
                </a:pPr>
                <a:endParaRPr lang="en-US" sz="2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38D9DF-82AC-4211-A24E-5B4488534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48" y="1223497"/>
                <a:ext cx="13135227" cy="5895204"/>
              </a:xfrm>
              <a:prstGeom prst="rect">
                <a:avLst/>
              </a:prstGeom>
              <a:blipFill>
                <a:blip r:embed="rId2"/>
                <a:stretch>
                  <a:fillRect l="-1063" t="-1290"/>
                </a:stretch>
              </a:blipFill>
            </p:spPr>
            <p:txBody>
              <a:bodyPr/>
              <a:lstStyle/>
              <a:p>
                <a:r>
                  <a:rPr lang="en-L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87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BC4E7C-3EE0-ED5F-D646-8671BECFDCD7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8458199" cy="6858002"/>
        </p:xfrm>
        <a:graphic>
          <a:graphicData uri="http://schemas.openxmlformats.org/drawingml/2006/table">
            <a:tbl>
              <a:tblPr firstRow="1" firstCol="1" bandRow="1"/>
              <a:tblGrid>
                <a:gridCol w="1428220">
                  <a:extLst>
                    <a:ext uri="{9D8B030D-6E8A-4147-A177-3AD203B41FA5}">
                      <a16:colId xmlns:a16="http://schemas.microsoft.com/office/drawing/2014/main" val="2280750012"/>
                    </a:ext>
                  </a:extLst>
                </a:gridCol>
                <a:gridCol w="909993">
                  <a:extLst>
                    <a:ext uri="{9D8B030D-6E8A-4147-A177-3AD203B41FA5}">
                      <a16:colId xmlns:a16="http://schemas.microsoft.com/office/drawing/2014/main" val="219451302"/>
                    </a:ext>
                  </a:extLst>
                </a:gridCol>
                <a:gridCol w="309826">
                  <a:extLst>
                    <a:ext uri="{9D8B030D-6E8A-4147-A177-3AD203B41FA5}">
                      <a16:colId xmlns:a16="http://schemas.microsoft.com/office/drawing/2014/main" val="3393694240"/>
                    </a:ext>
                  </a:extLst>
                </a:gridCol>
                <a:gridCol w="1432642">
                  <a:extLst>
                    <a:ext uri="{9D8B030D-6E8A-4147-A177-3AD203B41FA5}">
                      <a16:colId xmlns:a16="http://schemas.microsoft.com/office/drawing/2014/main" val="3088478331"/>
                    </a:ext>
                  </a:extLst>
                </a:gridCol>
                <a:gridCol w="1432642">
                  <a:extLst>
                    <a:ext uri="{9D8B030D-6E8A-4147-A177-3AD203B41FA5}">
                      <a16:colId xmlns:a16="http://schemas.microsoft.com/office/drawing/2014/main" val="1054921735"/>
                    </a:ext>
                  </a:extLst>
                </a:gridCol>
                <a:gridCol w="238775">
                  <a:extLst>
                    <a:ext uri="{9D8B030D-6E8A-4147-A177-3AD203B41FA5}">
                      <a16:colId xmlns:a16="http://schemas.microsoft.com/office/drawing/2014/main" val="3080434059"/>
                    </a:ext>
                  </a:extLst>
                </a:gridCol>
                <a:gridCol w="1432642">
                  <a:extLst>
                    <a:ext uri="{9D8B030D-6E8A-4147-A177-3AD203B41FA5}">
                      <a16:colId xmlns:a16="http://schemas.microsoft.com/office/drawing/2014/main" val="1471276999"/>
                    </a:ext>
                  </a:extLst>
                </a:gridCol>
                <a:gridCol w="1273459">
                  <a:extLst>
                    <a:ext uri="{9D8B030D-6E8A-4147-A177-3AD203B41FA5}">
                      <a16:colId xmlns:a16="http://schemas.microsoft.com/office/drawing/2014/main" val="3626929364"/>
                    </a:ext>
                  </a:extLst>
                </a:gridCol>
              </a:tblGrid>
              <a:tr h="35678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 of all ten players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 Earnings/Cost in each round (in points)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86162"/>
                  </a:ext>
                </a:extLst>
              </a:tr>
              <a:tr h="32110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Enroll (E)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Enroll (NE)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you take “E”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you take “NE”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55725"/>
                  </a:ext>
                </a:extLst>
              </a:tr>
              <a:tr h="685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(Numbers)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(Your Points)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 (Numbers)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 (Your Points)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824313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7594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581686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27559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062820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312206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403305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759124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46022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6898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59875"/>
                  </a:ext>
                </a:extLst>
              </a:tr>
              <a:tr h="499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16" marR="624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5784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7838330-AB3C-8C91-7921-C8B066424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1"/>
          <a:stretch/>
        </p:blipFill>
        <p:spPr>
          <a:xfrm>
            <a:off x="8595360" y="2857499"/>
            <a:ext cx="3541543" cy="29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1726</Words>
  <Application>Microsoft Office PowerPoint</Application>
  <PresentationFormat>Widescreen</PresentationFormat>
  <Paragraphs>386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Theory [cont.]</vt:lpstr>
      <vt:lpstr>Theory [cont.]</vt:lpstr>
      <vt:lpstr>Sri Lankan non-STEM higher education trends in  Social Enterprise Promotion</vt:lpstr>
      <vt:lpstr>Research Problem</vt:lpstr>
      <vt:lpstr>Theory [cont.]</vt:lpstr>
      <vt:lpstr>Methodology</vt:lpstr>
      <vt:lpstr>Methods [cont.]</vt:lpstr>
      <vt:lpstr>PowerPoint Presentation</vt:lpstr>
      <vt:lpstr>Methods [cont.]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Implications</vt:lpstr>
      <vt:lpstr>Recommendations </vt:lpstr>
      <vt:lpstr>References</vt:lpstr>
      <vt:lpstr>Results</vt:lpstr>
      <vt:lpstr>Results</vt:lpstr>
      <vt:lpstr>Results</vt:lpstr>
      <vt:lpstr>Results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A. MITHURSAN</dc:creator>
  <cp:lastModifiedBy>A. MITHURSAN</cp:lastModifiedBy>
  <cp:revision>12</cp:revision>
  <dcterms:created xsi:type="dcterms:W3CDTF">2024-06-05T13:17:24Z</dcterms:created>
  <dcterms:modified xsi:type="dcterms:W3CDTF">2024-06-11T16:43:59Z</dcterms:modified>
</cp:coreProperties>
</file>