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dhakshin@gmail.com" initials="s" lastIdx="1" clrIdx="0">
    <p:extLst>
      <p:ext uri="{19B8F6BF-5375-455C-9EA6-DF929625EA0E}">
        <p15:presenceInfo xmlns:p15="http://schemas.microsoft.com/office/powerpoint/2012/main" userId="5efaec4427362f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8" d="100"/>
          <a:sy n="78" d="100"/>
        </p:scale>
        <p:origin x="77" y="5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EMPLOYEE PERFORMANCE</a:t>
            </a:r>
            <a:endParaRPr lang="en-IN"/>
          </a:p>
        </c:rich>
      </c:tx>
      <c:layout>
        <c:manualLayout>
          <c:xMode val="edge"/>
          <c:yMode val="edge"/>
          <c:x val="0.38671095232467134"/>
          <c:y val="2.9447856554157648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HIGH</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Sheet1!$A$2:$A$11</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Sheet1!$B$2:$B$11</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96F-4209-BCB4-4D99F1454395}"/>
            </c:ext>
          </c:extLst>
        </c:ser>
        <c:ser>
          <c:idx val="1"/>
          <c:order val="1"/>
          <c:tx>
            <c:strRef>
              <c:f>Sheet1!$C$1</c:f>
              <c:strCache>
                <c:ptCount val="1"/>
                <c:pt idx="0">
                  <c:v>LOW</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Sheet1!$A$2:$A$11</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Sheet1!$C$2:$C$11</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196F-4209-BCB4-4D99F1454395}"/>
            </c:ext>
          </c:extLst>
        </c:ser>
        <c:ser>
          <c:idx val="2"/>
          <c:order val="2"/>
          <c:tx>
            <c:strRef>
              <c:f>Sheet1!$D$1</c:f>
              <c:strCache>
                <c:ptCount val="1"/>
                <c:pt idx="0">
                  <c:v>MEDIUM</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Sheet1!$A$2:$A$11</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Sheet1!$D$2:$D$11</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196F-4209-BCB4-4D99F1454395}"/>
            </c:ext>
          </c:extLst>
        </c:ser>
        <c:ser>
          <c:idx val="3"/>
          <c:order val="3"/>
          <c:tx>
            <c:strRef>
              <c:f>Sheet1!$E$1</c:f>
              <c:strCache>
                <c:ptCount val="1"/>
                <c:pt idx="0">
                  <c:v>VERY HIGH</c:v>
                </c:pt>
              </c:strCache>
            </c:strRef>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Sheet1!$A$2:$A$11</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Sheet1!$E$2:$E$11</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7-196F-4209-BCB4-4D99F1454395}"/>
            </c:ext>
          </c:extLst>
        </c:ser>
        <c:ser>
          <c:idx val="4"/>
          <c:order val="4"/>
          <c:tx>
            <c:strRef>
              <c:f>Sheet1!$F$1</c:f>
              <c:strCache>
                <c:ptCount val="1"/>
                <c:pt idx="0">
                  <c:v>BLANK</c:v>
                </c:pt>
              </c:strCache>
            </c:strRef>
          </c:tx>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Sheet1!$A$2:$A$11</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Sheet1!$F$2:$F$11</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8-196F-4209-BCB4-4D99F1454395}"/>
            </c:ext>
          </c:extLst>
        </c:ser>
        <c:dLbls>
          <c:showLegendKey val="0"/>
          <c:showVal val="0"/>
          <c:showCatName val="0"/>
          <c:showSerName val="0"/>
          <c:showPercent val="0"/>
          <c:showBubbleSize val="0"/>
        </c:dLbls>
        <c:gapWidth val="150"/>
        <c:shape val="box"/>
        <c:axId val="550447679"/>
        <c:axId val="423529615"/>
        <c:axId val="512346383"/>
      </c:bar3DChart>
      <c:catAx>
        <c:axId val="55044767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23529615"/>
        <c:crosses val="autoZero"/>
        <c:auto val="1"/>
        <c:lblAlgn val="ctr"/>
        <c:lblOffset val="100"/>
        <c:noMultiLvlLbl val="0"/>
      </c:catAx>
      <c:valAx>
        <c:axId val="423529615"/>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50447679"/>
        <c:crosses val="autoZero"/>
        <c:crossBetween val="between"/>
      </c:valAx>
      <c:serAx>
        <c:axId val="512346383"/>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23529615"/>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MADHUMITHA P.xlsx]Sheet1!PivotTable1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a:t>
            </a:r>
            <a:endParaRPr lang="en-IN" dirty="0"/>
          </a:p>
        </c:rich>
      </c:tx>
      <c:layout>
        <c:manualLayout>
          <c:xMode val="edge"/>
          <c:yMode val="edge"/>
          <c:x val="0.36047413249278815"/>
          <c:y val="4.955547686279927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Sheet1!$B$3:$B$4</c:f>
              <c:strCache>
                <c:ptCount val="1"/>
                <c:pt idx="0">
                  <c:v>HIGH</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141-4571-8F24-060EB2BA9A44}"/>
            </c:ext>
          </c:extLst>
        </c:ser>
        <c:ser>
          <c:idx val="1"/>
          <c:order val="1"/>
          <c:tx>
            <c:strRef>
              <c:f>Sheet1!$C$3:$C$4</c:f>
              <c:strCache>
                <c:ptCount val="1"/>
                <c:pt idx="0">
                  <c:v>LOW</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E141-4571-8F24-060EB2BA9A44}"/>
            </c:ext>
          </c:extLst>
        </c:ser>
        <c:ser>
          <c:idx val="2"/>
          <c:order val="2"/>
          <c:tx>
            <c:strRef>
              <c:f>Sheet1!$D$3:$D$4</c:f>
              <c:strCache>
                <c:ptCount val="1"/>
                <c:pt idx="0">
                  <c:v>MEDIUM</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E141-4571-8F24-060EB2BA9A44}"/>
            </c:ext>
          </c:extLst>
        </c:ser>
        <c:ser>
          <c:idx val="3"/>
          <c:order val="3"/>
          <c:tx>
            <c:strRef>
              <c:f>Sheet1!$E$3:$E$4</c:f>
              <c:strCache>
                <c:ptCount val="1"/>
                <c:pt idx="0">
                  <c:v>VERY HIGH</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E141-4571-8F24-060EB2BA9A44}"/>
            </c:ext>
          </c:extLst>
        </c:ser>
        <c:ser>
          <c:idx val="4"/>
          <c:order val="4"/>
          <c:tx>
            <c:strRef>
              <c:f>Sheet1!$F$3:$F$4</c:f>
              <c:strCache>
                <c:ptCount val="1"/>
                <c:pt idx="0">
                  <c:v>(blank)</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E141-4571-8F24-060EB2BA9A4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50E0A4-7569-4D54-BC1E-E85FDA6BC37F}"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A39C0-CEF7-4F77-ABE4-32671D872D33}" type="slidenum">
              <a:rPr lang="en-IN" smtClean="0"/>
              <a:t>‹#›</a:t>
            </a:fld>
            <a:endParaRPr lang="en-IN"/>
          </a:p>
        </p:txBody>
      </p:sp>
    </p:spTree>
    <p:extLst>
      <p:ext uri="{BB962C8B-B14F-4D97-AF65-F5344CB8AC3E}">
        <p14:creationId xmlns:p14="http://schemas.microsoft.com/office/powerpoint/2010/main" val="980144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0E0A4-7569-4D54-BC1E-E85FDA6BC37F}"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A39C0-CEF7-4F77-ABE4-32671D872D33}" type="slidenum">
              <a:rPr lang="en-IN" smtClean="0"/>
              <a:t>‹#›</a:t>
            </a:fld>
            <a:endParaRPr lang="en-IN"/>
          </a:p>
        </p:txBody>
      </p:sp>
    </p:spTree>
    <p:extLst>
      <p:ext uri="{BB962C8B-B14F-4D97-AF65-F5344CB8AC3E}">
        <p14:creationId xmlns:p14="http://schemas.microsoft.com/office/powerpoint/2010/main" val="147367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0E0A4-7569-4D54-BC1E-E85FDA6BC37F}"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A39C0-CEF7-4F77-ABE4-32671D872D3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4903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0E0A4-7569-4D54-BC1E-E85FDA6BC37F}"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A39C0-CEF7-4F77-ABE4-32671D872D33}" type="slidenum">
              <a:rPr lang="en-IN" smtClean="0"/>
              <a:t>‹#›</a:t>
            </a:fld>
            <a:endParaRPr lang="en-IN"/>
          </a:p>
        </p:txBody>
      </p:sp>
    </p:spTree>
    <p:extLst>
      <p:ext uri="{BB962C8B-B14F-4D97-AF65-F5344CB8AC3E}">
        <p14:creationId xmlns:p14="http://schemas.microsoft.com/office/powerpoint/2010/main" val="3725305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0E0A4-7569-4D54-BC1E-E85FDA6BC37F}"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A39C0-CEF7-4F77-ABE4-32671D872D3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3191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0E0A4-7569-4D54-BC1E-E85FDA6BC37F}"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A39C0-CEF7-4F77-ABE4-32671D872D33}" type="slidenum">
              <a:rPr lang="en-IN" smtClean="0"/>
              <a:t>‹#›</a:t>
            </a:fld>
            <a:endParaRPr lang="en-IN"/>
          </a:p>
        </p:txBody>
      </p:sp>
    </p:spTree>
    <p:extLst>
      <p:ext uri="{BB962C8B-B14F-4D97-AF65-F5344CB8AC3E}">
        <p14:creationId xmlns:p14="http://schemas.microsoft.com/office/powerpoint/2010/main" val="2352596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0E0A4-7569-4D54-BC1E-E85FDA6BC37F}"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A39C0-CEF7-4F77-ABE4-32671D872D33}" type="slidenum">
              <a:rPr lang="en-IN" smtClean="0"/>
              <a:t>‹#›</a:t>
            </a:fld>
            <a:endParaRPr lang="en-IN"/>
          </a:p>
        </p:txBody>
      </p:sp>
    </p:spTree>
    <p:extLst>
      <p:ext uri="{BB962C8B-B14F-4D97-AF65-F5344CB8AC3E}">
        <p14:creationId xmlns:p14="http://schemas.microsoft.com/office/powerpoint/2010/main" val="2430356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0E0A4-7569-4D54-BC1E-E85FDA6BC37F}"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A39C0-CEF7-4F77-ABE4-32671D872D33}" type="slidenum">
              <a:rPr lang="en-IN" smtClean="0"/>
              <a:t>‹#›</a:t>
            </a:fld>
            <a:endParaRPr lang="en-IN"/>
          </a:p>
        </p:txBody>
      </p:sp>
    </p:spTree>
    <p:extLst>
      <p:ext uri="{BB962C8B-B14F-4D97-AF65-F5344CB8AC3E}">
        <p14:creationId xmlns:p14="http://schemas.microsoft.com/office/powerpoint/2010/main" val="350789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0E0A4-7569-4D54-BC1E-E85FDA6BC37F}"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A39C0-CEF7-4F77-ABE4-32671D872D33}" type="slidenum">
              <a:rPr lang="en-IN" smtClean="0"/>
              <a:t>‹#›</a:t>
            </a:fld>
            <a:endParaRPr lang="en-IN"/>
          </a:p>
        </p:txBody>
      </p:sp>
    </p:spTree>
    <p:extLst>
      <p:ext uri="{BB962C8B-B14F-4D97-AF65-F5344CB8AC3E}">
        <p14:creationId xmlns:p14="http://schemas.microsoft.com/office/powerpoint/2010/main" val="285138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0E0A4-7569-4D54-BC1E-E85FDA6BC37F}"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A39C0-CEF7-4F77-ABE4-32671D872D33}" type="slidenum">
              <a:rPr lang="en-IN" smtClean="0"/>
              <a:t>‹#›</a:t>
            </a:fld>
            <a:endParaRPr lang="en-IN"/>
          </a:p>
        </p:txBody>
      </p:sp>
    </p:spTree>
    <p:extLst>
      <p:ext uri="{BB962C8B-B14F-4D97-AF65-F5344CB8AC3E}">
        <p14:creationId xmlns:p14="http://schemas.microsoft.com/office/powerpoint/2010/main" val="148525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50E0A4-7569-4D54-BC1E-E85FDA6BC37F}"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7A39C0-CEF7-4F77-ABE4-32671D872D33}" type="slidenum">
              <a:rPr lang="en-IN" smtClean="0"/>
              <a:t>‹#›</a:t>
            </a:fld>
            <a:endParaRPr lang="en-IN"/>
          </a:p>
        </p:txBody>
      </p:sp>
    </p:spTree>
    <p:extLst>
      <p:ext uri="{BB962C8B-B14F-4D97-AF65-F5344CB8AC3E}">
        <p14:creationId xmlns:p14="http://schemas.microsoft.com/office/powerpoint/2010/main" val="650380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50E0A4-7569-4D54-BC1E-E85FDA6BC37F}"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7A39C0-CEF7-4F77-ABE4-32671D872D33}" type="slidenum">
              <a:rPr lang="en-IN" smtClean="0"/>
              <a:t>‹#›</a:t>
            </a:fld>
            <a:endParaRPr lang="en-IN"/>
          </a:p>
        </p:txBody>
      </p:sp>
    </p:spTree>
    <p:extLst>
      <p:ext uri="{BB962C8B-B14F-4D97-AF65-F5344CB8AC3E}">
        <p14:creationId xmlns:p14="http://schemas.microsoft.com/office/powerpoint/2010/main" val="166639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50E0A4-7569-4D54-BC1E-E85FDA6BC37F}"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7A39C0-CEF7-4F77-ABE4-32671D872D33}" type="slidenum">
              <a:rPr lang="en-IN" smtClean="0"/>
              <a:t>‹#›</a:t>
            </a:fld>
            <a:endParaRPr lang="en-IN"/>
          </a:p>
        </p:txBody>
      </p:sp>
    </p:spTree>
    <p:extLst>
      <p:ext uri="{BB962C8B-B14F-4D97-AF65-F5344CB8AC3E}">
        <p14:creationId xmlns:p14="http://schemas.microsoft.com/office/powerpoint/2010/main" val="214130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0E0A4-7569-4D54-BC1E-E85FDA6BC37F}"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7A39C0-CEF7-4F77-ABE4-32671D872D33}" type="slidenum">
              <a:rPr lang="en-IN" smtClean="0"/>
              <a:t>‹#›</a:t>
            </a:fld>
            <a:endParaRPr lang="en-IN"/>
          </a:p>
        </p:txBody>
      </p:sp>
    </p:spTree>
    <p:extLst>
      <p:ext uri="{BB962C8B-B14F-4D97-AF65-F5344CB8AC3E}">
        <p14:creationId xmlns:p14="http://schemas.microsoft.com/office/powerpoint/2010/main" val="379752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50E0A4-7569-4D54-BC1E-E85FDA6BC37F}"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7A39C0-CEF7-4F77-ABE4-32671D872D33}" type="slidenum">
              <a:rPr lang="en-IN" smtClean="0"/>
              <a:t>‹#›</a:t>
            </a:fld>
            <a:endParaRPr lang="en-IN"/>
          </a:p>
        </p:txBody>
      </p:sp>
    </p:spTree>
    <p:extLst>
      <p:ext uri="{BB962C8B-B14F-4D97-AF65-F5344CB8AC3E}">
        <p14:creationId xmlns:p14="http://schemas.microsoft.com/office/powerpoint/2010/main" val="350063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7A39C0-CEF7-4F77-ABE4-32671D872D33}" type="slidenum">
              <a:rPr lang="en-IN" smtClean="0"/>
              <a:t>‹#›</a:t>
            </a:fld>
            <a:endParaRPr lang="en-IN"/>
          </a:p>
        </p:txBody>
      </p:sp>
      <p:sp>
        <p:nvSpPr>
          <p:cNvPr id="5" name="Date Placeholder 4"/>
          <p:cNvSpPr>
            <a:spLocks noGrp="1"/>
          </p:cNvSpPr>
          <p:nvPr>
            <p:ph type="dt" sz="half" idx="10"/>
          </p:nvPr>
        </p:nvSpPr>
        <p:spPr/>
        <p:txBody>
          <a:bodyPr/>
          <a:lstStyle/>
          <a:p>
            <a:fld id="{8D50E0A4-7569-4D54-BC1E-E85FDA6BC37F}" type="datetimeFigureOut">
              <a:rPr lang="en-IN" smtClean="0"/>
              <a:t>31-08-2024</a:t>
            </a:fld>
            <a:endParaRPr lang="en-IN"/>
          </a:p>
        </p:txBody>
      </p:sp>
    </p:spTree>
    <p:extLst>
      <p:ext uri="{BB962C8B-B14F-4D97-AF65-F5344CB8AC3E}">
        <p14:creationId xmlns:p14="http://schemas.microsoft.com/office/powerpoint/2010/main" val="399948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50E0A4-7569-4D54-BC1E-E85FDA6BC37F}" type="datetimeFigureOut">
              <a:rPr lang="en-IN" smtClean="0"/>
              <a:t>31-08-2024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7A39C0-CEF7-4F77-ABE4-32671D872D33}" type="slidenum">
              <a:rPr lang="en-IN" smtClean="0"/>
              <a:t>‹#›</a:t>
            </a:fld>
            <a:endParaRPr lang="en-IN"/>
          </a:p>
        </p:txBody>
      </p:sp>
    </p:spTree>
    <p:extLst>
      <p:ext uri="{BB962C8B-B14F-4D97-AF65-F5344CB8AC3E}">
        <p14:creationId xmlns:p14="http://schemas.microsoft.com/office/powerpoint/2010/main" val="9926271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9B97-EED5-4C8C-AB5B-9D16C83FBCF0}"/>
              </a:ext>
            </a:extLst>
          </p:cNvPr>
          <p:cNvSpPr>
            <a:spLocks noGrp="1"/>
          </p:cNvSpPr>
          <p:nvPr>
            <p:ph type="ctrTitle"/>
          </p:nvPr>
        </p:nvSpPr>
        <p:spPr>
          <a:xfrm>
            <a:off x="1181064" y="1"/>
            <a:ext cx="7766936" cy="795130"/>
          </a:xfrm>
        </p:spPr>
        <p:txBody>
          <a:bodyPr/>
          <a:lstStyle/>
          <a:p>
            <a:pPr algn="ctr"/>
            <a:r>
              <a:rPr lang="en-US" sz="3600" dirty="0">
                <a:solidFill>
                  <a:srgbClr val="0070C0"/>
                </a:solidFill>
                <a:latin typeface="Times New Roman" panose="02020603050405020304" pitchFamily="18" charset="0"/>
                <a:cs typeface="Times New Roman" panose="02020603050405020304" pitchFamily="18" charset="0"/>
              </a:rPr>
              <a:t>Employee Data Analysis using Excel</a:t>
            </a: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FD6BD06-CCB2-41E1-B123-73DF7B37D942}"/>
              </a:ext>
            </a:extLst>
          </p:cNvPr>
          <p:cNvSpPr>
            <a:spLocks noGrp="1"/>
          </p:cNvSpPr>
          <p:nvPr>
            <p:ph type="subTitle" idx="1"/>
          </p:nvPr>
        </p:nvSpPr>
        <p:spPr>
          <a:xfrm>
            <a:off x="1507067" y="3541643"/>
            <a:ext cx="4716752" cy="1606090"/>
          </a:xfrm>
        </p:spPr>
        <p:txBody>
          <a:bodyPr>
            <a:normAutofit fontScale="85000" lnSpcReduction="20000"/>
          </a:bodyPr>
          <a:lstStyle/>
          <a:p>
            <a:pPr algn="l"/>
            <a:r>
              <a:rPr lang="en-US" sz="2000" dirty="0">
                <a:solidFill>
                  <a:srgbClr val="0070C0"/>
                </a:solidFill>
                <a:latin typeface="Times New Roman" panose="02020603050405020304" pitchFamily="18" charset="0"/>
                <a:cs typeface="Times New Roman" panose="02020603050405020304" pitchFamily="18" charset="0"/>
              </a:rPr>
              <a:t>STUDENT NAME:MADHUMITHA P</a:t>
            </a:r>
          </a:p>
          <a:p>
            <a:pPr algn="l"/>
            <a:r>
              <a:rPr lang="en-US" sz="2000" dirty="0">
                <a:solidFill>
                  <a:srgbClr val="0070C0"/>
                </a:solidFill>
                <a:latin typeface="Times New Roman" panose="02020603050405020304" pitchFamily="18" charset="0"/>
                <a:cs typeface="Times New Roman" panose="02020603050405020304" pitchFamily="18" charset="0"/>
              </a:rPr>
              <a:t>REGISTER NO:2213371042025</a:t>
            </a:r>
          </a:p>
          <a:p>
            <a:pPr algn="l"/>
            <a:r>
              <a:rPr lang="en-US" sz="2000" dirty="0">
                <a:solidFill>
                  <a:srgbClr val="0070C0"/>
                </a:solidFill>
                <a:latin typeface="Times New Roman" panose="02020603050405020304" pitchFamily="18" charset="0"/>
                <a:cs typeface="Times New Roman" panose="02020603050405020304" pitchFamily="18" charset="0"/>
              </a:rPr>
              <a:t>DEPARTMENT:CORPORATE SECRETARYSHIP</a:t>
            </a:r>
          </a:p>
          <a:p>
            <a:pPr algn="l"/>
            <a:r>
              <a:rPr lang="en-US" sz="2000" dirty="0">
                <a:solidFill>
                  <a:srgbClr val="0070C0"/>
                </a:solidFill>
                <a:latin typeface="Times New Roman" panose="02020603050405020304" pitchFamily="18" charset="0"/>
                <a:cs typeface="Times New Roman" panose="02020603050405020304" pitchFamily="18" charset="0"/>
              </a:rPr>
              <a:t>COLLEGE:QUAID-E-MILLATH GOVERNMENT COLLEGE FOR WOMMEN</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Hexagon 3">
            <a:extLst>
              <a:ext uri="{FF2B5EF4-FFF2-40B4-BE49-F238E27FC236}">
                <a16:creationId xmlns:a16="http://schemas.microsoft.com/office/drawing/2014/main" id="{76BC0766-E7C5-41D7-9410-F9FF84BDF453}"/>
              </a:ext>
            </a:extLst>
          </p:cNvPr>
          <p:cNvSpPr/>
          <p:nvPr/>
        </p:nvSpPr>
        <p:spPr>
          <a:xfrm>
            <a:off x="985962" y="1710268"/>
            <a:ext cx="1025718" cy="929565"/>
          </a:xfrm>
          <a:prstGeom prst="hexago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29DB956F-00DB-4A1B-8C16-56DB44101AA1}"/>
              </a:ext>
            </a:extLst>
          </p:cNvPr>
          <p:cNvSpPr/>
          <p:nvPr/>
        </p:nvSpPr>
        <p:spPr>
          <a:xfrm>
            <a:off x="2011680" y="1484540"/>
            <a:ext cx="564544" cy="451455"/>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A4B408F0-CB42-44D7-914E-AEA7D30562DF}"/>
              </a:ext>
            </a:extLst>
          </p:cNvPr>
          <p:cNvSpPr/>
          <p:nvPr/>
        </p:nvSpPr>
        <p:spPr>
          <a:xfrm>
            <a:off x="4247321" y="1935995"/>
            <a:ext cx="1025718" cy="929565"/>
          </a:xfrm>
          <a:prstGeom prst="hexag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8AD49445-C538-4790-9F70-C49B86EA76F5}"/>
              </a:ext>
            </a:extLst>
          </p:cNvPr>
          <p:cNvSpPr/>
          <p:nvPr/>
        </p:nvSpPr>
        <p:spPr>
          <a:xfrm>
            <a:off x="3766265" y="2612077"/>
            <a:ext cx="498282" cy="381337"/>
          </a:xfrm>
          <a:prstGeom prst="hexago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Hexagon 7">
            <a:extLst>
              <a:ext uri="{FF2B5EF4-FFF2-40B4-BE49-F238E27FC236}">
                <a16:creationId xmlns:a16="http://schemas.microsoft.com/office/drawing/2014/main" id="{CE7E11EB-B6D7-4D47-ABF7-76C4562884F2}"/>
              </a:ext>
            </a:extLst>
          </p:cNvPr>
          <p:cNvSpPr/>
          <p:nvPr/>
        </p:nvSpPr>
        <p:spPr>
          <a:xfrm>
            <a:off x="6820891" y="3138555"/>
            <a:ext cx="398893" cy="290446"/>
          </a:xfrm>
          <a:prstGeom prst="hexago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Hexagon 8">
            <a:extLst>
              <a:ext uri="{FF2B5EF4-FFF2-40B4-BE49-F238E27FC236}">
                <a16:creationId xmlns:a16="http://schemas.microsoft.com/office/drawing/2014/main" id="{3EF22030-9ADE-452E-9A37-AF68E8B4FE2C}"/>
              </a:ext>
            </a:extLst>
          </p:cNvPr>
          <p:cNvSpPr/>
          <p:nvPr/>
        </p:nvSpPr>
        <p:spPr>
          <a:xfrm>
            <a:off x="8549107" y="1973215"/>
            <a:ext cx="398893" cy="381337"/>
          </a:xfrm>
          <a:prstGeom prst="hexag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Hexagon 9">
            <a:extLst>
              <a:ext uri="{FF2B5EF4-FFF2-40B4-BE49-F238E27FC236}">
                <a16:creationId xmlns:a16="http://schemas.microsoft.com/office/drawing/2014/main" id="{EF36628F-9F52-4E71-8F82-4925077AB799}"/>
              </a:ext>
            </a:extLst>
          </p:cNvPr>
          <p:cNvSpPr/>
          <p:nvPr/>
        </p:nvSpPr>
        <p:spPr>
          <a:xfrm>
            <a:off x="8357611" y="3204356"/>
            <a:ext cx="398893" cy="38133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Hexagon 10">
            <a:extLst>
              <a:ext uri="{FF2B5EF4-FFF2-40B4-BE49-F238E27FC236}">
                <a16:creationId xmlns:a16="http://schemas.microsoft.com/office/drawing/2014/main" id="{C598A5F8-703F-4FC9-AED4-ECF8150CFBE2}"/>
              </a:ext>
            </a:extLst>
          </p:cNvPr>
          <p:cNvSpPr/>
          <p:nvPr/>
        </p:nvSpPr>
        <p:spPr>
          <a:xfrm>
            <a:off x="894153" y="5923511"/>
            <a:ext cx="286911" cy="290446"/>
          </a:xfrm>
          <a:prstGeom prst="hexago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Hexagon 11">
            <a:extLst>
              <a:ext uri="{FF2B5EF4-FFF2-40B4-BE49-F238E27FC236}">
                <a16:creationId xmlns:a16="http://schemas.microsoft.com/office/drawing/2014/main" id="{07F58B37-9AAD-4193-9ED1-444B682E9FC7}"/>
              </a:ext>
            </a:extLst>
          </p:cNvPr>
          <p:cNvSpPr/>
          <p:nvPr/>
        </p:nvSpPr>
        <p:spPr>
          <a:xfrm>
            <a:off x="2503458" y="6321971"/>
            <a:ext cx="398893" cy="38133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Hexagon 12">
            <a:extLst>
              <a:ext uri="{FF2B5EF4-FFF2-40B4-BE49-F238E27FC236}">
                <a16:creationId xmlns:a16="http://schemas.microsoft.com/office/drawing/2014/main" id="{FAC9ECA3-FF5E-4C3F-99BE-EEB14BCDCDBA}"/>
              </a:ext>
            </a:extLst>
          </p:cNvPr>
          <p:cNvSpPr/>
          <p:nvPr/>
        </p:nvSpPr>
        <p:spPr>
          <a:xfrm>
            <a:off x="5053930" y="5881550"/>
            <a:ext cx="564544" cy="451455"/>
          </a:xfrm>
          <a:prstGeom prst="hexago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Hexagon 13">
            <a:extLst>
              <a:ext uri="{FF2B5EF4-FFF2-40B4-BE49-F238E27FC236}">
                <a16:creationId xmlns:a16="http://schemas.microsoft.com/office/drawing/2014/main" id="{9F6BF0BB-9881-4A2B-9A66-6565688330E3}"/>
              </a:ext>
            </a:extLst>
          </p:cNvPr>
          <p:cNvSpPr/>
          <p:nvPr/>
        </p:nvSpPr>
        <p:spPr>
          <a:xfrm>
            <a:off x="7371645" y="6253503"/>
            <a:ext cx="286911" cy="29044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036356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27FC-10E2-4C81-A35F-23277B0DF46C}"/>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MODELLING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90FED9-D542-43A7-8713-EB044B39F819}"/>
              </a:ext>
            </a:extLst>
          </p:cNvPr>
          <p:cNvSpPr>
            <a:spLocks noGrp="1"/>
          </p:cNvSpPr>
          <p:nvPr>
            <p:ph idx="1"/>
          </p:nvPr>
        </p:nvSpPr>
        <p:spPr/>
        <p:txBody>
          <a:bodyPr>
            <a:normAutofit/>
          </a:bodyPr>
          <a:lstStyle/>
          <a:p>
            <a:pPr>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Define objectives and metrics for evaluating performance</a:t>
            </a:r>
          </a:p>
          <a:p>
            <a:pPr>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Collect data from HR systems, reviews, and time tracking.</a:t>
            </a:r>
          </a:p>
          <a:p>
            <a:pPr>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Clean, normalize, and integrate the data.</a:t>
            </a:r>
          </a:p>
          <a:p>
            <a:pPr>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Analyze performance using descriptive, comparative, and predictive methods.</a:t>
            </a:r>
          </a:p>
          <a:p>
            <a:pPr>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Generate reports and dashboards for insights, and refine the model based on feedback.</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36059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7F0D-651A-4B00-BFF2-CC63A430FFFA}"/>
              </a:ext>
            </a:extLst>
          </p:cNvPr>
          <p:cNvSpPr>
            <a:spLocks noGrp="1"/>
          </p:cNvSpPr>
          <p:nvPr>
            <p:ph type="title"/>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RESULT</a:t>
            </a:r>
            <a:endParaRPr lang="en-IN" dirty="0">
              <a:solidFill>
                <a:schemeClr val="tx1"/>
              </a:solidFill>
              <a:latin typeface="Times New Roman" panose="02020603050405020304" pitchFamily="18" charset="0"/>
              <a:cs typeface="Times New Roman" panose="02020603050405020304" pitchFamily="18" charset="0"/>
            </a:endParaRPr>
          </a:p>
        </p:txBody>
      </p:sp>
      <p:graphicFrame>
        <p:nvGraphicFramePr>
          <p:cNvPr id="24" name="Content Placeholder 23">
            <a:extLst>
              <a:ext uri="{FF2B5EF4-FFF2-40B4-BE49-F238E27FC236}">
                <a16:creationId xmlns:a16="http://schemas.microsoft.com/office/drawing/2014/main" id="{76A69A60-E6EB-4CA2-8579-24F0A2E3D4CF}"/>
              </a:ext>
            </a:extLst>
          </p:cNvPr>
          <p:cNvGraphicFramePr>
            <a:graphicFrameLocks noGrp="1"/>
          </p:cNvGraphicFramePr>
          <p:nvPr>
            <p:ph idx="1"/>
            <p:extLst>
              <p:ext uri="{D42A27DB-BD31-4B8C-83A1-F6EECF244321}">
                <p14:modId xmlns:p14="http://schemas.microsoft.com/office/powerpoint/2010/main" val="1659246407"/>
              </p:ext>
            </p:extLst>
          </p:nvPr>
        </p:nvGraphicFramePr>
        <p:xfrm>
          <a:off x="677863" y="1445342"/>
          <a:ext cx="9183892" cy="4596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601150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CC10-F896-4E93-BA28-29BA4FF476C2}"/>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RESULT</a:t>
            </a:r>
            <a:endParaRPr lang="en-I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575AEDCC-CC43-192E-2E67-D6DAAB09F168}"/>
              </a:ext>
            </a:extLst>
          </p:cNvPr>
          <p:cNvGraphicFramePr>
            <a:graphicFrameLocks noGrp="1"/>
          </p:cNvGraphicFramePr>
          <p:nvPr>
            <p:ph idx="1"/>
            <p:extLst>
              <p:ext uri="{D42A27DB-BD31-4B8C-83A1-F6EECF244321}">
                <p14:modId xmlns:p14="http://schemas.microsoft.com/office/powerpoint/2010/main" val="2996549245"/>
              </p:ext>
            </p:extLst>
          </p:nvPr>
        </p:nvGraphicFramePr>
        <p:xfrm>
          <a:off x="-78658" y="1032388"/>
          <a:ext cx="9352660" cy="5009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381692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8CFA-B1FA-4C06-9FA0-94ECDE711FBF}"/>
              </a:ext>
            </a:extLst>
          </p:cNvPr>
          <p:cNvSpPr>
            <a:spLocks noGrp="1"/>
          </p:cNvSpPr>
          <p:nvPr>
            <p:ph type="title"/>
          </p:nvPr>
        </p:nvSpPr>
        <p:spPr/>
        <p:txBody>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CONCLUSION</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6122D4-01AD-48AB-A56C-C22BB7CAC4D2}"/>
              </a:ext>
            </a:extLst>
          </p:cNvPr>
          <p:cNvSpPr>
            <a:spLocks noGrp="1"/>
          </p:cNvSpPr>
          <p:nvPr>
            <p:ph idx="1"/>
          </p:nvPr>
        </p:nvSpPr>
        <p:spPr/>
        <p:txBody>
          <a:bodyPr/>
          <a:lstStyle/>
          <a:p>
            <a:pPr>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EMPLOYEE PERFORMANCE ANALYSIS</a:t>
            </a:r>
          </a:p>
          <a:p>
            <a:pPr>
              <a:buFont typeface="Wingdings" panose="05000000000000000000" pitchFamily="2" charset="2"/>
              <a:buChar char="Ø"/>
            </a:pPr>
            <a:r>
              <a:rPr lang="en-US" dirty="0">
                <a:solidFill>
                  <a:schemeClr val="accent6"/>
                </a:solidFill>
                <a:latin typeface="Times New Roman" panose="02020603050405020304" pitchFamily="18" charset="0"/>
                <a:cs typeface="Times New Roman" panose="02020603050405020304" pitchFamily="18" charset="0"/>
              </a:rPr>
              <a:t> </a:t>
            </a:r>
            <a:r>
              <a:rPr lang="en-US" sz="1800" dirty="0">
                <a:solidFill>
                  <a:schemeClr val="accent6"/>
                </a:solidFill>
                <a:latin typeface="Times New Roman" panose="02020603050405020304" pitchFamily="18" charset="0"/>
                <a:cs typeface="Times New Roman" panose="02020603050405020304" pitchFamily="18" charset="0"/>
              </a:rPr>
              <a:t>BY COMPARING THE PERFORMANCE OF THE EMPLOYEES. THE EMPLOYEES ARE HIGHER IN NUMBER. THERE ARE MORE PEOPLE IN AVERAGE LEVEL EMPLOYEES. </a:t>
            </a:r>
          </a:p>
          <a:p>
            <a:pPr>
              <a:buFont typeface="Wingdings" panose="05000000000000000000" pitchFamily="2" charset="2"/>
              <a:buChar char="Ø"/>
            </a:pPr>
            <a:r>
              <a:rPr lang="en-US" sz="1800" dirty="0">
                <a:solidFill>
                  <a:schemeClr val="accent6"/>
                </a:solidFill>
                <a:latin typeface="Times New Roman" panose="02020603050405020304" pitchFamily="18" charset="0"/>
                <a:cs typeface="Times New Roman" panose="02020603050405020304" pitchFamily="18" charset="0"/>
              </a:rPr>
              <a:t>WE HAVE TO MOTIVAYE THE EMPLOYEES TO DEVELOP THEIR SKILLS AND TALENTS TO ACHIEVE THE ORGANISATIONAL GOALS AND OBJECTIVES TO REACH THE PLACE OF HIGH LEVEL PERFORMANCE TO SUSTAIN THE GOALS AND TARGETS. </a:t>
            </a:r>
          </a:p>
          <a:p>
            <a:pPr>
              <a:buFont typeface="Wingdings" panose="05000000000000000000" pitchFamily="2" charset="2"/>
              <a:buChar char="Ø"/>
            </a:pPr>
            <a:r>
              <a:rPr lang="en-US" sz="1800" dirty="0">
                <a:solidFill>
                  <a:schemeClr val="accent6"/>
                </a:solidFill>
                <a:latin typeface="Times New Roman" panose="02020603050405020304" pitchFamily="18" charset="0"/>
                <a:cs typeface="Times New Roman" panose="02020603050405020304" pitchFamily="18" charset="0"/>
              </a:rPr>
              <a:t>WE HAVE TO TRAIN AND DEVELOP THE EMPLOYEES WITH BETTER OUTCOME TO REACH THE ORGANISATIONAL </a:t>
            </a:r>
            <a:endParaRPr lang="en-IN" sz="1800" dirty="0">
              <a:solidFill>
                <a:schemeClr val="accent6"/>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76018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5D5BE-0FA6-457B-8129-70ED3383246D}"/>
              </a:ext>
            </a:extLst>
          </p:cNvPr>
          <p:cNvSpPr>
            <a:spLocks noGrp="1"/>
          </p:cNvSpPr>
          <p:nvPr>
            <p:ph type="title"/>
          </p:nvPr>
        </p:nvSpPr>
        <p:spPr>
          <a:xfrm>
            <a:off x="677334" y="609600"/>
            <a:ext cx="8498471" cy="718268"/>
          </a:xfrm>
        </p:spPr>
        <p:txBody>
          <a:bodyPr>
            <a:noAutofit/>
          </a:bodyPr>
          <a:lstStyle/>
          <a:p>
            <a:r>
              <a:rPr lang="en-US" sz="6000" dirty="0">
                <a:solidFill>
                  <a:srgbClr val="0070C0"/>
                </a:solidFill>
                <a:latin typeface="Times New Roman" panose="02020603050405020304" pitchFamily="18" charset="0"/>
                <a:cs typeface="Times New Roman" panose="02020603050405020304" pitchFamily="18" charset="0"/>
              </a:rPr>
              <a:t>PROJECT TITLE</a:t>
            </a:r>
            <a:endParaRPr lang="en-IN" sz="6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A8180A-EEFF-47FB-BE74-C4E51A4DAEB1}"/>
              </a:ext>
            </a:extLst>
          </p:cNvPr>
          <p:cNvSpPr>
            <a:spLocks noGrp="1"/>
          </p:cNvSpPr>
          <p:nvPr>
            <p:ph idx="1"/>
          </p:nvPr>
        </p:nvSpPr>
        <p:spPr>
          <a:xfrm>
            <a:off x="363686" y="2929584"/>
            <a:ext cx="9399854" cy="850789"/>
          </a:xfrm>
        </p:spPr>
        <p:txBody>
          <a:bodyPr>
            <a:noAutofit/>
          </a:bodyPr>
          <a:lstStyle/>
          <a:p>
            <a:pPr marL="0" indent="0">
              <a:buNone/>
            </a:pPr>
            <a:r>
              <a:rPr lang="en-US" sz="3600" dirty="0">
                <a:solidFill>
                  <a:srgbClr val="0070C0"/>
                </a:solidFill>
                <a:latin typeface="Times New Roman" panose="02020603050405020304" pitchFamily="18" charset="0"/>
                <a:cs typeface="Times New Roman" panose="02020603050405020304" pitchFamily="18" charset="0"/>
              </a:rPr>
              <a:t>Employee Performance Analysis Using Excel</a:t>
            </a:r>
            <a:endParaRPr lang="en-IN" sz="3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147243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C8DB-6CDE-48C4-8DC1-80D72DD0148F}"/>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AGENDA</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2CF033-F67F-4F38-802B-CD43830112BD}"/>
              </a:ext>
            </a:extLst>
          </p:cNvPr>
          <p:cNvSpPr>
            <a:spLocks noGrp="1"/>
          </p:cNvSpPr>
          <p:nvPr>
            <p:ph idx="1"/>
          </p:nvPr>
        </p:nvSpPr>
        <p:spPr>
          <a:xfrm>
            <a:off x="677334" y="1701579"/>
            <a:ext cx="8596668" cy="4339783"/>
          </a:xfrm>
        </p:spPr>
        <p:txBody>
          <a:bodyPr>
            <a:normAutofit/>
          </a:bodyPr>
          <a:lstStyle/>
          <a:p>
            <a:pPr>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Project Statement</a:t>
            </a:r>
          </a:p>
          <a:p>
            <a:pPr>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Project overview</a:t>
            </a:r>
          </a:p>
          <a:p>
            <a:pPr>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End users</a:t>
            </a:r>
          </a:p>
          <a:p>
            <a:pPr>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Our Solution and Proposition</a:t>
            </a:r>
          </a:p>
          <a:p>
            <a:pPr>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Dataset Description</a:t>
            </a:r>
          </a:p>
          <a:p>
            <a:pPr>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Modelling Approach</a:t>
            </a:r>
          </a:p>
          <a:p>
            <a:pPr>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Results and Discussion</a:t>
            </a:r>
          </a:p>
          <a:p>
            <a:pPr>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Conclusion</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74657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9B7F-1D9E-4A06-8284-47E69FBB8EFE}"/>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PROBLEM</a:t>
            </a:r>
            <a:r>
              <a:rPr lang="en-US" dirty="0"/>
              <a:t> </a:t>
            </a:r>
            <a:r>
              <a:rPr lang="en-US" dirty="0">
                <a:solidFill>
                  <a:schemeClr val="tx1"/>
                </a:solidFill>
                <a:latin typeface="Times New Roman" panose="02020603050405020304" pitchFamily="18" charset="0"/>
                <a:cs typeface="Times New Roman" panose="02020603050405020304" pitchFamily="18" charset="0"/>
              </a:rPr>
              <a:t>STATEMENT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31659D-709C-49CC-83A2-2D10B7E480B6}"/>
              </a:ext>
            </a:extLst>
          </p:cNvPr>
          <p:cNvSpPr>
            <a:spLocks noGrp="1"/>
          </p:cNvSpPr>
          <p:nvPr>
            <p:ph idx="1"/>
          </p:nvPr>
        </p:nvSpPr>
        <p:spPr/>
        <p:txBody>
          <a:bodyPr>
            <a:normAutofit/>
          </a:bodyPr>
          <a:lstStyle/>
          <a:p>
            <a:pPr>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In</a:t>
            </a:r>
            <a:r>
              <a:rPr lang="en-US" sz="2000" dirty="0">
                <a:solidFill>
                  <a:schemeClr val="accent1">
                    <a:lumMod val="75000"/>
                  </a:schemeClr>
                </a:solidFill>
                <a:latin typeface="Times New Roman" panose="02020603050405020304" pitchFamily="18" charset="0"/>
                <a:cs typeface="Times New Roman" panose="02020603050405020304" pitchFamily="18" charset="0"/>
              </a:rPr>
              <a:t> employee performance analysis . A problem statement helps</a:t>
            </a:r>
            <a:r>
              <a:rPr lang="en-IN" sz="2000" dirty="0">
                <a:solidFill>
                  <a:schemeClr val="accent1">
                    <a:lumMod val="75000"/>
                  </a:schemeClr>
                </a:solidFill>
                <a:latin typeface="Times New Roman" panose="02020603050405020304" pitchFamily="18" charset="0"/>
                <a:cs typeface="Times New Roman" panose="02020603050405020304" pitchFamily="18" charset="0"/>
              </a:rPr>
              <a:t> define issues related to how employees are performing in their roles. Here’s how you might craft problem statement for this context:</a:t>
            </a:r>
          </a:p>
          <a:p>
            <a:pPr>
              <a:buFont typeface="Wingdings" panose="05000000000000000000" pitchFamily="2" charset="2"/>
              <a:buChar char="Ø"/>
            </a:pPr>
            <a:r>
              <a:rPr lang="en-IN" sz="2000" dirty="0">
                <a:solidFill>
                  <a:schemeClr val="accent1">
                    <a:lumMod val="75000"/>
                  </a:schemeClr>
                </a:solidFill>
                <a:latin typeface="Times New Roman" panose="02020603050405020304" pitchFamily="18" charset="0"/>
                <a:cs typeface="Times New Roman" panose="02020603050405020304" pitchFamily="18" charset="0"/>
              </a:rPr>
              <a:t>Provide background on the situation . This might include details about the performance metrics being used , recent changes in the work environment , or any relevant trends . For instance ,” despite the introduction of a new CRM system and training programs , sales performance has not improved </a:t>
            </a:r>
          </a:p>
          <a:p>
            <a:pPr>
              <a:buFont typeface="Wingdings" panose="05000000000000000000" pitchFamily="2" charset="2"/>
              <a:buChar char="Ø"/>
            </a:pPr>
            <a:r>
              <a:rPr lang="en-IN" sz="2000" dirty="0">
                <a:solidFill>
                  <a:schemeClr val="accent1">
                    <a:lumMod val="75000"/>
                  </a:schemeClr>
                </a:solidFill>
                <a:latin typeface="Times New Roman" panose="02020603050405020304" pitchFamily="18" charset="0"/>
                <a:cs typeface="Times New Roman" panose="02020603050405020304" pitchFamily="18" charset="0"/>
              </a:rPr>
              <a:t>A well-defined problem statement in employee performance analysis helps in targeting the root causes of performance issues and developing effective interventions</a:t>
            </a: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34402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183E-1C67-491C-9C1F-51618173E296}"/>
              </a:ext>
            </a:extLst>
          </p:cNvPr>
          <p:cNvSpPr>
            <a:spLocks noGrp="1"/>
          </p:cNvSpPr>
          <p:nvPr>
            <p:ph type="title"/>
          </p:nvPr>
        </p:nvSpPr>
        <p:spPr>
          <a:xfrm>
            <a:off x="677334" y="609599"/>
            <a:ext cx="8596668" cy="1076077"/>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PROJECT OVERVIEW</a:t>
            </a:r>
            <a:br>
              <a:rPr lang="en-US"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F24CAF-595D-4136-8607-7A6BB192096B}"/>
              </a:ext>
            </a:extLst>
          </p:cNvPr>
          <p:cNvSpPr>
            <a:spLocks noGrp="1"/>
          </p:cNvSpPr>
          <p:nvPr>
            <p:ph idx="1"/>
          </p:nvPr>
        </p:nvSpPr>
        <p:spPr/>
        <p:txBody>
          <a:bodyPr/>
          <a:lstStyle/>
          <a:p>
            <a:pPr>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OBJECTIVE SETTING</a:t>
            </a:r>
            <a:r>
              <a:rPr lang="en-US" dirty="0">
                <a:solidFill>
                  <a:schemeClr val="tx1"/>
                </a:solidFill>
                <a:latin typeface="Times New Roman" panose="02020603050405020304" pitchFamily="18" charset="0"/>
                <a:cs typeface="Times New Roman" panose="02020603050405020304" pitchFamily="18" charset="0"/>
              </a:rPr>
              <a:t>: Establish clear performance goals and expectations aligned with organizational objectives.</a:t>
            </a:r>
          </a:p>
          <a:p>
            <a:pPr>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DATA COLLECTION</a:t>
            </a:r>
            <a:r>
              <a:rPr lang="en-US" dirty="0">
                <a:solidFill>
                  <a:schemeClr val="tx1"/>
                </a:solidFill>
                <a:latin typeface="Times New Roman" panose="02020603050405020304" pitchFamily="18" charset="0"/>
                <a:cs typeface="Times New Roman" panose="02020603050405020304" pitchFamily="18" charset="0"/>
              </a:rPr>
              <a:t>: Gather relevant performance data through various methods such as performance reviews ,self -assessment, peer reviews,360-degree feedback , quantitative metrics.</a:t>
            </a:r>
          </a:p>
          <a:p>
            <a:pPr>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ANALYSIS</a:t>
            </a:r>
            <a:r>
              <a:rPr lang="en-US" dirty="0">
                <a:solidFill>
                  <a:schemeClr val="tx1"/>
                </a:solidFill>
                <a:latin typeface="Times New Roman" panose="02020603050405020304" pitchFamily="18" charset="0"/>
                <a:cs typeface="Times New Roman" panose="02020603050405020304" pitchFamily="18" charset="0"/>
              </a:rPr>
              <a:t>: Assess the collected data to identify patterns, strengths and areas for improvement.</a:t>
            </a:r>
          </a:p>
          <a:p>
            <a:pPr>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REPORTING AND DECISION MAKING</a:t>
            </a:r>
            <a:r>
              <a:rPr lang="en-US" dirty="0">
                <a:solidFill>
                  <a:schemeClr val="tx1"/>
                </a:solidFill>
                <a:latin typeface="Times New Roman" panose="02020603050405020304" pitchFamily="18" charset="0"/>
                <a:cs typeface="Times New Roman" panose="02020603050405020304" pitchFamily="18" charset="0"/>
              </a:rPr>
              <a:t>: Compile findings and insights from the analysis to make informed  decisions about promotions, raises, or other personnel actions.</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1443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75967-FB7C-4B28-A666-9D2A9EC32C6F}"/>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WHO ARE THE END USERS?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F724F65-541C-4AFB-B772-1C33ED5CD7F5}"/>
              </a:ext>
            </a:extLst>
          </p:cNvPr>
          <p:cNvSpPr txBox="1"/>
          <p:nvPr/>
        </p:nvSpPr>
        <p:spPr>
          <a:xfrm>
            <a:off x="1349479" y="1270000"/>
            <a:ext cx="6100916" cy="4093428"/>
          </a:xfrm>
          <a:prstGeom prst="rect">
            <a:avLst/>
          </a:prstGeom>
          <a:noFill/>
        </p:spPr>
        <p:txBody>
          <a:bodyPr wrap="square">
            <a:spAutoFit/>
          </a:bodyPr>
          <a:lstStyle/>
          <a:p>
            <a:endParaRPr lang="en-US" sz="2000" dirty="0">
              <a:solidFill>
                <a:srgbClr val="0070C0"/>
              </a:solidFill>
              <a:latin typeface="Times New Roman" panose="02020603050405020304" pitchFamily="18" charset="0"/>
              <a:cs typeface="Times New Roman" panose="02020603050405020304" pitchFamily="18" charset="0"/>
            </a:endParaRPr>
          </a:p>
          <a:p>
            <a:endParaRPr lang="en-US" sz="2000" dirty="0">
              <a:solidFill>
                <a:srgbClr val="0070C0"/>
              </a:solidFill>
              <a:latin typeface="Times New Roman" panose="02020603050405020304" pitchFamily="18" charset="0"/>
              <a:cs typeface="Times New Roman" panose="02020603050405020304" pitchFamily="18" charset="0"/>
            </a:endParaRPr>
          </a:p>
          <a:p>
            <a:r>
              <a:rPr lang="en-US" sz="2000" dirty="0">
                <a:solidFill>
                  <a:srgbClr val="0070C0"/>
                </a:solidFill>
                <a:latin typeface="Times New Roman" panose="02020603050405020304" pitchFamily="18" charset="0"/>
                <a:cs typeface="Times New Roman" panose="02020603050405020304" pitchFamily="18" charset="0"/>
              </a:rPr>
              <a:t>1. Human Resources (HR) Department</a:t>
            </a:r>
          </a:p>
          <a:p>
            <a:r>
              <a:rPr lang="en-US" sz="2000" dirty="0">
                <a:solidFill>
                  <a:srgbClr val="0070C0"/>
                </a:solidFill>
                <a:latin typeface="Times New Roman" panose="02020603050405020304" pitchFamily="18" charset="0"/>
                <a:cs typeface="Times New Roman" panose="02020603050405020304" pitchFamily="18" charset="0"/>
              </a:rPr>
              <a:t>2. Senior Management and Executives</a:t>
            </a:r>
          </a:p>
          <a:p>
            <a:r>
              <a:rPr lang="en-US" sz="2000" dirty="0">
                <a:solidFill>
                  <a:srgbClr val="0070C0"/>
                </a:solidFill>
                <a:latin typeface="Times New Roman" panose="02020603050405020304" pitchFamily="18" charset="0"/>
                <a:cs typeface="Times New Roman" panose="02020603050405020304" pitchFamily="18" charset="0"/>
              </a:rPr>
              <a:t>3. Department Heads and Managers</a:t>
            </a:r>
          </a:p>
          <a:p>
            <a:r>
              <a:rPr lang="en-US" sz="2000" dirty="0">
                <a:solidFill>
                  <a:srgbClr val="0070C0"/>
                </a:solidFill>
                <a:latin typeface="Times New Roman" panose="02020603050405020304" pitchFamily="18" charset="0"/>
                <a:cs typeface="Times New Roman" panose="02020603050405020304" pitchFamily="18" charset="0"/>
              </a:rPr>
              <a:t>4. Employees</a:t>
            </a:r>
          </a:p>
          <a:p>
            <a:r>
              <a:rPr lang="en-US" sz="2000" dirty="0">
                <a:solidFill>
                  <a:srgbClr val="0070C0"/>
                </a:solidFill>
                <a:latin typeface="Times New Roman" panose="02020603050405020304" pitchFamily="18" charset="0"/>
                <a:cs typeface="Times New Roman" panose="02020603050405020304" pitchFamily="18" charset="0"/>
              </a:rPr>
              <a:t>5. Training and Development Teams</a:t>
            </a:r>
          </a:p>
          <a:p>
            <a:r>
              <a:rPr lang="en-US" sz="2000" dirty="0">
                <a:solidFill>
                  <a:srgbClr val="0070C0"/>
                </a:solidFill>
                <a:latin typeface="Times New Roman" panose="02020603050405020304" pitchFamily="18" charset="0"/>
                <a:cs typeface="Times New Roman" panose="02020603050405020304" pitchFamily="18" charset="0"/>
              </a:rPr>
              <a:t>6. Compensation and Benefits Teams</a:t>
            </a:r>
          </a:p>
          <a:p>
            <a:r>
              <a:rPr lang="en-US" sz="2000" dirty="0">
                <a:solidFill>
                  <a:srgbClr val="0070C0"/>
                </a:solidFill>
                <a:latin typeface="Times New Roman" panose="02020603050405020304" pitchFamily="18" charset="0"/>
                <a:cs typeface="Times New Roman" panose="02020603050405020304" pitchFamily="18" charset="0"/>
              </a:rPr>
              <a:t>7. Organizational Development Specialists</a:t>
            </a:r>
          </a:p>
          <a:p>
            <a:r>
              <a:rPr lang="en-US" sz="2000" dirty="0">
                <a:solidFill>
                  <a:srgbClr val="0070C0"/>
                </a:solidFill>
                <a:latin typeface="Times New Roman" panose="02020603050405020304" pitchFamily="18" charset="0"/>
                <a:cs typeface="Times New Roman" panose="02020603050405020304" pitchFamily="18" charset="0"/>
              </a:rPr>
              <a:t>8. Quality Assurance and Compliance Teams</a:t>
            </a:r>
          </a:p>
          <a:p>
            <a:r>
              <a:rPr lang="en-US" sz="2000" dirty="0">
                <a:solidFill>
                  <a:srgbClr val="0070C0"/>
                </a:solidFill>
                <a:latin typeface="Times New Roman" panose="02020603050405020304" pitchFamily="18" charset="0"/>
                <a:cs typeface="Times New Roman" panose="02020603050405020304" pitchFamily="18" charset="0"/>
              </a:rPr>
              <a:t>9. Data Analysts and Business Intelligence (BI) Professionals</a:t>
            </a:r>
          </a:p>
          <a:p>
            <a:r>
              <a:rPr lang="en-US" sz="2000" dirty="0">
                <a:solidFill>
                  <a:srgbClr val="0070C0"/>
                </a:solidFill>
                <a:latin typeface="Times New Roman" panose="02020603050405020304" pitchFamily="18" charset="0"/>
                <a:cs typeface="Times New Roman" panose="02020603050405020304" pitchFamily="18" charset="0"/>
              </a:rPr>
              <a:t>10. Board of Directors</a:t>
            </a:r>
            <a:endParaRPr lang="en-IN" sz="2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20041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CF41-42B6-4A6D-B5BA-BEB6C6E231F4}"/>
              </a:ext>
            </a:extLst>
          </p:cNvPr>
          <p:cNvSpPr>
            <a:spLocks noGrp="1"/>
          </p:cNvSpPr>
          <p:nvPr>
            <p:ph type="title"/>
          </p:nvPr>
        </p:nvSpPr>
        <p:spPr>
          <a:xfrm>
            <a:off x="677334" y="609600"/>
            <a:ext cx="8596668" cy="1012466"/>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OUR SOLUTION AND ITS VALUE PROPOSITION</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F9A147-7BF0-4976-9985-9D979A1BA8D2}"/>
              </a:ext>
            </a:extLst>
          </p:cNvPr>
          <p:cNvSpPr>
            <a:spLocks noGrp="1"/>
          </p:cNvSpPr>
          <p:nvPr>
            <p:ph idx="1"/>
          </p:nvPr>
        </p:nvSpPr>
        <p:spPr/>
        <p:txBody>
          <a:bodyPr>
            <a:normAutofit/>
          </a:bodyPr>
          <a:lstStyle/>
          <a:p>
            <a:pPr marL="0" indent="0">
              <a:buNone/>
            </a:pPr>
            <a:r>
              <a:rPr lang="en-US" sz="2800" dirty="0">
                <a:solidFill>
                  <a:schemeClr val="accent1">
                    <a:lumMod val="75000"/>
                  </a:schemeClr>
                </a:solidFill>
                <a:latin typeface="Times New Roman" panose="02020603050405020304" pitchFamily="18" charset="0"/>
                <a:cs typeface="Times New Roman" panose="02020603050405020304" pitchFamily="18" charset="0"/>
              </a:rPr>
              <a:t>Our solution leverages excel to provide a comprehensive employee performance analysis system. It involves creating and maintaining performance tracking spreadsheets with customizable metrics and visual dashboards.</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59640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CC10-3A85-4586-B54C-080C0E8A1725}"/>
              </a:ext>
            </a:extLst>
          </p:cNvPr>
          <p:cNvSpPr>
            <a:spLocks noGrp="1"/>
          </p:cNvSpPr>
          <p:nvPr>
            <p:ph type="title"/>
          </p:nvPr>
        </p:nvSpPr>
        <p:spPr>
          <a:xfrm>
            <a:off x="677334" y="609600"/>
            <a:ext cx="8596668" cy="726219"/>
          </a:xfrm>
        </p:spPr>
        <p:txBody>
          <a:bodyPr/>
          <a:lstStyle/>
          <a:p>
            <a:r>
              <a:rPr lang="en-US" dirty="0">
                <a:solidFill>
                  <a:schemeClr val="tx1"/>
                </a:solidFill>
                <a:latin typeface="Times New Roman" panose="02020603050405020304" pitchFamily="18" charset="0"/>
                <a:cs typeface="Times New Roman" panose="02020603050405020304" pitchFamily="18" charset="0"/>
              </a:rPr>
              <a:t>DATASET DESCRIPTION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27D61D-4424-4584-97FC-D5C92D8F2E91}"/>
              </a:ext>
            </a:extLst>
          </p:cNvPr>
          <p:cNvSpPr>
            <a:spLocks noGrp="1"/>
          </p:cNvSpPr>
          <p:nvPr>
            <p:ph idx="1"/>
          </p:nvPr>
        </p:nvSpPr>
        <p:spPr>
          <a:xfrm>
            <a:off x="677334" y="2321781"/>
            <a:ext cx="8596668" cy="371958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Dataset description has a columns/fields such as employee id, employee name ,department, role/position, review period, performance metrics, reviewer comments, overall rating, action items</a:t>
            </a:r>
          </a:p>
          <a:p>
            <a:pPr>
              <a:buFont typeface="Wingdings" panose="05000000000000000000" pitchFamily="2" charset="2"/>
              <a:buChar char="Ø"/>
            </a:pPr>
            <a:r>
              <a:rPr lang="en-US" sz="2400" dirty="0">
                <a:solidFill>
                  <a:schemeClr val="accent1">
                    <a:lumMod val="75000"/>
                  </a:schemeClr>
                </a:solidFill>
                <a:latin typeface="Times New Roman" panose="02020603050405020304" pitchFamily="18" charset="0"/>
                <a:cs typeface="Times New Roman" panose="02020603050405020304" pitchFamily="18" charset="0"/>
              </a:rPr>
              <a:t>Data format </a:t>
            </a:r>
            <a:r>
              <a:rPr lang="en-US" sz="2400" dirty="0">
                <a:latin typeface="Times New Roman" panose="02020603050405020304" pitchFamily="18" charset="0"/>
                <a:cs typeface="Times New Roman" panose="02020603050405020304" pitchFamily="18" charset="0"/>
              </a:rPr>
              <a:t>:excel</a:t>
            </a:r>
            <a:r>
              <a:rPr lang="en-US" sz="2400" dirty="0">
                <a:solidFill>
                  <a:schemeClr val="accent1">
                    <a:lumMod val="75000"/>
                  </a:schemeClr>
                </a:solidFill>
                <a:latin typeface="Times New Roman" panose="02020603050405020304" pitchFamily="18" charset="0"/>
                <a:cs typeface="Times New Roman" panose="02020603050405020304" pitchFamily="18" charset="0"/>
              </a:rPr>
              <a:t>(.xlsx or .</a:t>
            </a:r>
            <a:r>
              <a:rPr lang="en-US" sz="2400" dirty="0" err="1">
                <a:solidFill>
                  <a:schemeClr val="accent1">
                    <a:lumMod val="75000"/>
                  </a:schemeClr>
                </a:solidFill>
                <a:latin typeface="Times New Roman" panose="02020603050405020304" pitchFamily="18" charset="0"/>
                <a:cs typeface="Times New Roman" panose="02020603050405020304" pitchFamily="18" charset="0"/>
              </a:rPr>
              <a:t>xls</a:t>
            </a:r>
            <a:r>
              <a:rPr lang="en-US" sz="2400" dirty="0">
                <a:solidFill>
                  <a:schemeClr val="accent1">
                    <a:lumMod val="75000"/>
                  </a:schemeClr>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description will help users understand the dataset’s structure, content and purpose, facilitating analysis and interpretation of employee performance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34997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8D74-6A1F-4456-9717-B1056F09FFAE}"/>
              </a:ext>
            </a:extLst>
          </p:cNvPr>
          <p:cNvSpPr>
            <a:spLocks noGrp="1"/>
          </p:cNvSpPr>
          <p:nvPr>
            <p:ph type="title"/>
          </p:nvPr>
        </p:nvSpPr>
        <p:spPr>
          <a:xfrm>
            <a:off x="677334" y="609600"/>
            <a:ext cx="8596668" cy="869343"/>
          </a:xfrm>
        </p:spPr>
        <p:txBody>
          <a:bodyPr/>
          <a:lstStyle/>
          <a:p>
            <a:r>
              <a:rPr lang="en-US" dirty="0">
                <a:solidFill>
                  <a:schemeClr val="tx1"/>
                </a:solidFill>
                <a:latin typeface="Times New Roman" panose="02020603050405020304" pitchFamily="18" charset="0"/>
                <a:cs typeface="Times New Roman" panose="02020603050405020304" pitchFamily="18" charset="0"/>
              </a:rPr>
              <a:t>THE “WOW” IN OUR SOLUTION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607AE1-4F34-40F5-A533-E70EA08BDDB1}"/>
              </a:ext>
            </a:extLst>
          </p:cNvPr>
          <p:cNvSpPr>
            <a:spLocks noGrp="1"/>
          </p:cNvSpPr>
          <p:nvPr>
            <p:ph idx="1"/>
          </p:nvPr>
        </p:nvSpPr>
        <p:spPr>
          <a:xfrm>
            <a:off x="1524000" y="2251586"/>
            <a:ext cx="9771081" cy="1809135"/>
          </a:xfrm>
        </p:spPr>
        <p:txBody>
          <a:bodyPr>
            <a:normAutofit/>
          </a:bodyPr>
          <a:lstStyle/>
          <a:p>
            <a:pPr marL="0" indent="0">
              <a:buNone/>
            </a:pPr>
            <a:r>
              <a:rPr lang="en-US" sz="2800" dirty="0">
                <a:solidFill>
                  <a:schemeClr val="accent1">
                    <a:lumMod val="75000"/>
                  </a:schemeClr>
                </a:solidFill>
                <a:highlight>
                  <a:srgbClr val="C0C0C0"/>
                </a:highlight>
                <a:latin typeface="Times New Roman" panose="02020603050405020304" pitchFamily="18" charset="0"/>
                <a:cs typeface="Times New Roman" panose="02020603050405020304" pitchFamily="18" charset="0"/>
              </a:rPr>
              <a:t>PERFORMANCE LEVEL =IF(Z8&gt;=5, “VERY HIGH” , IF (Z8&gt;=4, “HIGH” , IF(Z8&gt;=3, “MEDIUM” ,”LOW”)))’</a:t>
            </a:r>
            <a:endParaRPr lang="en-IN" sz="2800" dirty="0">
              <a:solidFill>
                <a:schemeClr val="accent1">
                  <a:lumMod val="75000"/>
                </a:schemeClr>
              </a:solidFill>
              <a:highlight>
                <a:srgbClr val="C0C0C0"/>
              </a:highlight>
              <a:latin typeface="Times New Roman" panose="02020603050405020304" pitchFamily="18" charset="0"/>
              <a:cs typeface="Times New Roman" panose="02020603050405020304" pitchFamily="18" charset="0"/>
            </a:endParaRPr>
          </a:p>
        </p:txBody>
      </p:sp>
      <p:pic>
        <p:nvPicPr>
          <p:cNvPr id="4" name="object 6">
            <a:extLst>
              <a:ext uri="{FF2B5EF4-FFF2-40B4-BE49-F238E27FC236}">
                <a16:creationId xmlns:a16="http://schemas.microsoft.com/office/drawing/2014/main" id="{8CC29EA7-7555-4BA6-8027-3D1360F6DC01}"/>
              </a:ext>
            </a:extLst>
          </p:cNvPr>
          <p:cNvPicPr/>
          <p:nvPr/>
        </p:nvPicPr>
        <p:blipFill>
          <a:blip r:embed="rId2" cstate="print"/>
          <a:stretch>
            <a:fillRect/>
          </a:stretch>
        </p:blipFill>
        <p:spPr>
          <a:xfrm>
            <a:off x="451023" y="3429000"/>
            <a:ext cx="2466975" cy="3419475"/>
          </a:xfrm>
          <a:prstGeom prst="rect">
            <a:avLst/>
          </a:prstGeom>
        </p:spPr>
      </p:pic>
      <p:sp>
        <p:nvSpPr>
          <p:cNvPr id="5" name="object 3">
            <a:extLst>
              <a:ext uri="{FF2B5EF4-FFF2-40B4-BE49-F238E27FC236}">
                <a16:creationId xmlns:a16="http://schemas.microsoft.com/office/drawing/2014/main" id="{8BB34D03-1BB7-4BD4-A823-D54F99C1F1B9}"/>
              </a:ext>
            </a:extLst>
          </p:cNvPr>
          <p:cNvSpPr/>
          <p:nvPr/>
        </p:nvSpPr>
        <p:spPr>
          <a:xfrm>
            <a:off x="7892352" y="530849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4">
            <a:extLst>
              <a:ext uri="{FF2B5EF4-FFF2-40B4-BE49-F238E27FC236}">
                <a16:creationId xmlns:a16="http://schemas.microsoft.com/office/drawing/2014/main" id="{9837B3F0-84BD-4D8B-856F-75CE809A37DD}"/>
              </a:ext>
            </a:extLst>
          </p:cNvPr>
          <p:cNvSpPr/>
          <p:nvPr/>
        </p:nvSpPr>
        <p:spPr>
          <a:xfrm>
            <a:off x="8528683" y="48326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5">
            <a:extLst>
              <a:ext uri="{FF2B5EF4-FFF2-40B4-BE49-F238E27FC236}">
                <a16:creationId xmlns:a16="http://schemas.microsoft.com/office/drawing/2014/main" id="{53C3FB44-1753-4E44-A411-1B87D84306CC}"/>
              </a:ext>
            </a:extLst>
          </p:cNvPr>
          <p:cNvSpPr/>
          <p:nvPr/>
        </p:nvSpPr>
        <p:spPr>
          <a:xfrm>
            <a:off x="7892352" y="584189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59716629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240</TotalTime>
  <Words>597</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Times New Roman</vt:lpstr>
      <vt:lpstr>Trebuchet MS</vt:lpstr>
      <vt:lpstr>Wingdings</vt:lpstr>
      <vt:lpstr>Wingdings 3</vt:lpstr>
      <vt:lpstr>Facet</vt:lpstr>
      <vt:lpstr>Employee Data Analysis using Excel</vt:lpstr>
      <vt:lpstr>PROJECT TITLE</vt:lpstr>
      <vt:lpstr>AGENDA</vt:lpstr>
      <vt:lpstr>PROBLEM STATEMENT</vt:lpstr>
      <vt:lpstr>PROJECT OVERVIEW </vt:lpstr>
      <vt:lpstr>WHO ARE THE END USERS?</vt:lpstr>
      <vt:lpstr>OUR SOLUTION AND ITS VALUE PROPOSITION</vt:lpstr>
      <vt:lpstr>DATASET DESCRIPTION</vt:lpstr>
      <vt:lpstr>THE “WOW” IN OUR SOLUTION</vt:lpstr>
      <vt:lpstr>MODELLING</vt:lpstr>
      <vt:lpstr>RESULT</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sri.dhakshin@gmail.com</dc:creator>
  <cp:lastModifiedBy>sri.dhakshin@gmail.com</cp:lastModifiedBy>
  <cp:revision>2</cp:revision>
  <dcterms:created xsi:type="dcterms:W3CDTF">2024-08-31T12:37:55Z</dcterms:created>
  <dcterms:modified xsi:type="dcterms:W3CDTF">2024-08-31T16:37:59Z</dcterms:modified>
</cp:coreProperties>
</file>