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72" r:id="rId13"/>
    <p:sldId id="270" r:id="rId14"/>
    <p:sldId id="275" r:id="rId15"/>
    <p:sldId id="274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A3EF3-B098-A068-A7F9-2426A3573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FF4E90-3BC5-69E2-33B7-AE885D73A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A2C7F-10DD-C3EE-78C9-E8C0F6F9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D8022-8833-E460-1296-2B0104C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15AF3-2998-32ED-38D6-B43D7695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675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3A6F68-CB7D-747F-17BA-80E8F63A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80589F-F218-E544-B7FC-52AB85D67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ADA28-9352-7855-CA8C-7E6E2855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CA65A-DE9F-BCFD-420C-903FEBA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0915F-B5F0-4F32-6DF0-8E572A28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8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150D25-F7D5-6855-DDDF-CC33C27D2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855C21-8641-8E91-1B16-E7C322067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21A9C-37FF-AF6F-9477-D4E8ADF7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8AEBED-D9C3-645F-1C6E-EB99425E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AE1159-FEA8-B60A-1227-1582D5D3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05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F8B92F-5D79-548D-8325-8B97D836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DDF9-C067-F5BE-9BB7-9EE1C145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030064-9BD3-90EE-EE1D-11569C5B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DF3530-79F7-C78C-7445-442F1D2D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A13A2-CA7F-9333-2F0E-320883D1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605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674C9-5B7C-26F8-FAD9-26653312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7F28C7-28A7-729D-FA24-2BB4CC1A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53098-FF21-2765-808F-DD022D73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4CEA1-F9BA-326C-4AB7-A3807B6D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006FB-F18D-7144-25CC-6064E65A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1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B769F-B918-5332-794B-FE608CFE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AFEAD2-28C4-28CA-4C3F-E5274AC28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21D697-FAE2-4010-298A-10DA3DC5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E2ADF2-A968-6F79-3413-EF2DA008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D7CB2-E40F-4001-4C0A-F80313CC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ACC63B-0964-67B3-CFC0-5488C97E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3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BCFD1-B501-77E4-45D9-13DE9C5B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5C43D7-82FC-00A9-596C-396DB92C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1129D1-5546-7771-1270-F1719A770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0CA961-2BF3-2B18-08F1-ABC1EBE20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FC129C-4BD3-F5F6-CB90-A7A73E050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06B3B-7EF7-34B6-C129-220177D4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658A22-84A9-9120-B6C8-F69E95B1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055CAF-D623-68E3-C6E8-2E578288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137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BF7ED-E916-EF59-0CC5-6171BE96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4B7085-FD83-9292-5269-427DA210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29412A-6FC9-6D47-4DF5-C292CDFE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B8AFB0-A13D-2AB8-1759-BB8BB449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04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8449D0-8447-BA04-91F6-2C7E031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AC2BCB-963D-574A-C8BE-035FF249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F73890-9912-A0D2-8C13-D172C57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237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4B353-1E83-34F5-79C4-D7F91E52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8730E-2385-1849-2696-9435DD3FD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E5D520-B716-C28E-ACC2-F08F6F611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CADAB3-B40E-BCE1-4E61-994388C4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4BDD53-8ECD-1DD6-58FB-2B539D33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59E5D6-DADA-636F-5419-304D93C1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7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2F8C2-282A-E566-8A5C-228FD8AA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66ACBF-02A7-2A56-B43C-3577FCFE6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F04AAF-2251-BDCC-67CC-EFD5134B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2400F2-1BDA-1945-9712-DA4F16A4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A98BE0-4151-D979-D506-DB297B6C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99260-3AF8-F7CB-F71A-B6EC68C6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48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9EB162-41FC-3972-DB97-89804F82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6E6832-D3C9-27CF-09AE-64E0A4D5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1AD8F-467B-2CD1-05F7-0ADB4588E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DBB9E-F415-4215-BCFD-1E3B538556AF}" type="datetimeFigureOut">
              <a:rPr lang="de-CH" smtClean="0"/>
              <a:t>20.12.2023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B1E82B-C99A-9648-E102-99B34EC41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8D84-5E53-A271-CF43-CE75BF338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8C060-E27C-4327-988A-E98E35911F5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181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hdphoto" Target="../media/hdphoto2.wdp"/><Relationship Id="rId18" Type="http://schemas.openxmlformats.org/officeDocument/2006/relationships/image" Target="../media/image13.png"/><Relationship Id="rId3" Type="http://schemas.openxmlformats.org/officeDocument/2006/relationships/image" Target="../media/image2.jpeg"/><Relationship Id="rId21" Type="http://schemas.microsoft.com/office/2007/relationships/hdphoto" Target="../media/hdphoto6.wdp"/><Relationship Id="rId7" Type="http://schemas.openxmlformats.org/officeDocument/2006/relationships/image" Target="../media/image6.jpeg"/><Relationship Id="rId12" Type="http://schemas.openxmlformats.org/officeDocument/2006/relationships/image" Target="../media/image10.png"/><Relationship Id="rId17" Type="http://schemas.microsoft.com/office/2007/relationships/hdphoto" Target="../media/hdphoto4.wdp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microsoft.com/office/2007/relationships/hdphoto" Target="../media/hdphoto1.wdp"/><Relationship Id="rId24" Type="http://schemas.openxmlformats.org/officeDocument/2006/relationships/image" Target="../media/image16.png"/><Relationship Id="rId5" Type="http://schemas.openxmlformats.org/officeDocument/2006/relationships/image" Target="../media/image4.jpeg"/><Relationship Id="rId15" Type="http://schemas.microsoft.com/office/2007/relationships/hdphoto" Target="../media/hdphoto3.wdp"/><Relationship Id="rId23" Type="http://schemas.microsoft.com/office/2007/relationships/hdphoto" Target="../media/hdphoto7.wdp"/><Relationship Id="rId10" Type="http://schemas.openxmlformats.org/officeDocument/2006/relationships/image" Target="../media/image9.png"/><Relationship Id="rId19" Type="http://schemas.microsoft.com/office/2007/relationships/hdphoto" Target="../media/hdphoto5.wdp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0.png"/><Relationship Id="rId18" Type="http://schemas.microsoft.com/office/2007/relationships/hdphoto" Target="../media/hdphoto4.wdp"/><Relationship Id="rId3" Type="http://schemas.openxmlformats.org/officeDocument/2006/relationships/image" Target="../media/image1.jpeg"/><Relationship Id="rId21" Type="http://schemas.openxmlformats.org/officeDocument/2006/relationships/image" Target="../media/image14.png"/><Relationship Id="rId7" Type="http://schemas.openxmlformats.org/officeDocument/2006/relationships/image" Target="../media/image5.jpeg"/><Relationship Id="rId12" Type="http://schemas.microsoft.com/office/2007/relationships/hdphoto" Target="../media/hdphoto1.wdp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2" Type="http://schemas.openxmlformats.org/officeDocument/2006/relationships/image" Target="../media/image17.jpeg"/><Relationship Id="rId16" Type="http://schemas.microsoft.com/office/2007/relationships/hdphoto" Target="../media/hdphoto3.wdp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microsoft.com/office/2007/relationships/hdphoto" Target="../media/hdphoto7.wdp"/><Relationship Id="rId5" Type="http://schemas.openxmlformats.org/officeDocument/2006/relationships/image" Target="../media/image3.jpe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image" Target="../media/image8.jpeg"/><Relationship Id="rId19" Type="http://schemas.openxmlformats.org/officeDocument/2006/relationships/image" Target="../media/image13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microsoft.com/office/2007/relationships/hdphoto" Target="../media/hdphoto2.wdp"/><Relationship Id="rId22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1" y="153800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Buur</a:t>
            </a:r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ond</a:t>
            </a:r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6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Näll</a:t>
            </a:r>
            <a:endParaRPr lang="de-CH" sz="6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81592" y="-859783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124048" y="-46133"/>
            <a:ext cx="12290843" cy="12053214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74524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1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Model trainiere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Gnauigkeit</a:t>
            </a:r>
            <a:r>
              <a:rPr lang="de-CH" sz="3200" dirty="0"/>
              <a:t> </a:t>
            </a:r>
            <a:r>
              <a:rPr lang="de-CH" sz="3200" dirty="0" err="1"/>
              <a:t>gege</a:t>
            </a:r>
            <a:r>
              <a:rPr lang="de-CH" sz="3200" dirty="0"/>
              <a:t> 0.5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Denn aber…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Schwerigkeite</a:t>
            </a:r>
            <a:r>
              <a:rPr lang="de-CH" sz="3200" dirty="0"/>
              <a:t> bim </a:t>
            </a:r>
            <a:r>
              <a:rPr lang="de-CH" sz="3200" dirty="0" err="1"/>
              <a:t>spele</a:t>
            </a:r>
            <a:r>
              <a:rPr lang="de-CH" sz="3200" dirty="0"/>
              <a:t> genau die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z’mache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Send </a:t>
            </a:r>
            <a:r>
              <a:rPr lang="de-CH" sz="3200" dirty="0" err="1"/>
              <a:t>inputs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0-35 OK? Oder </a:t>
            </a:r>
            <a:r>
              <a:rPr lang="de-CH" sz="3200" dirty="0" err="1"/>
              <a:t>esch</a:t>
            </a:r>
            <a:r>
              <a:rPr lang="de-CH" sz="3200" dirty="0"/>
              <a:t> die </a:t>
            </a:r>
            <a:r>
              <a:rPr lang="de-CH" sz="3200" dirty="0" err="1"/>
              <a:t>obe</a:t>
            </a:r>
            <a:r>
              <a:rPr lang="de-CH" sz="3200" dirty="0"/>
              <a:t> </a:t>
            </a:r>
            <a:r>
              <a:rPr lang="de-CH" sz="3200" dirty="0" err="1"/>
              <a:t>erreichti</a:t>
            </a:r>
            <a:r>
              <a:rPr lang="de-CH" sz="3200" dirty="0"/>
              <a:t> </a:t>
            </a:r>
            <a:r>
              <a:rPr lang="de-CH" sz="3200" dirty="0" err="1"/>
              <a:t>gnauigkeit</a:t>
            </a:r>
            <a:r>
              <a:rPr lang="de-CH" sz="3200" dirty="0"/>
              <a:t> </a:t>
            </a:r>
            <a:r>
              <a:rPr lang="de-CH" sz="3200" dirty="0" err="1"/>
              <a:t>eifach</a:t>
            </a:r>
            <a:r>
              <a:rPr lang="de-CH" sz="3200" dirty="0"/>
              <a:t> </a:t>
            </a:r>
            <a:r>
              <a:rPr lang="de-CH" sz="3200" dirty="0" err="1"/>
              <a:t>zuefällig</a:t>
            </a:r>
            <a:r>
              <a:rPr lang="de-CH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10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2A2559-D7DE-DDCE-A62B-B40A1D2F6802}"/>
              </a:ext>
            </a:extLst>
          </p:cNvPr>
          <p:cNvSpPr txBox="1"/>
          <p:nvPr/>
        </p:nvSpPr>
        <p:spPr>
          <a:xfrm>
            <a:off x="0" y="1164919"/>
            <a:ext cx="13094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/>
              <a:t>1,1,1,1,1,1,1,1,1,1,0,1,1,1,1,1,1,1,1,1,1,1,1,1,1,1,1,1,1,1,1,1,1,1,1,1,0,0,0,0,0,0,0,0,0,0,1,0,0,0,0,0,0,0,0,0,0,0,0,0,0,0,0,0,0,0,0,0,0,0,0,0,1,0,1,0,0,0,0,0,0,0,0,0,0,0,0,0,0,0,0,0,0,0,0,0,0,0,0,0,0,0,0,0,0,0,0,0, 0.16025641025641027,36972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7A18B0-27F2-0CA7-A4FF-D6C02DA0FA44}"/>
              </a:ext>
            </a:extLst>
          </p:cNvPr>
          <p:cNvSpPr txBox="1"/>
          <p:nvPr/>
        </p:nvSpPr>
        <p:spPr>
          <a:xfrm>
            <a:off x="3" y="1332243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0 - 35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DF7D85-AAFC-A3D8-6AC9-4A0015680353}"/>
              </a:ext>
            </a:extLst>
          </p:cNvPr>
          <p:cNvSpPr txBox="1"/>
          <p:nvPr/>
        </p:nvSpPr>
        <p:spPr>
          <a:xfrm>
            <a:off x="1172459" y="2336306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scho</a:t>
            </a:r>
            <a:r>
              <a:rPr lang="de-CH" dirty="0"/>
              <a:t> </a:t>
            </a:r>
            <a:r>
              <a:rPr lang="de-CH" dirty="0" err="1"/>
              <a:t>usgspelti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C95C52-6F5C-09A4-8309-EE5A0E6370B2}"/>
              </a:ext>
            </a:extLst>
          </p:cNvPr>
          <p:cNvSpPr txBox="1"/>
          <p:nvPr/>
        </p:nvSpPr>
        <p:spPr>
          <a:xfrm>
            <a:off x="4" y="2736416"/>
            <a:ext cx="4038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36 - 71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762ADB-3C2A-14D1-2D5A-357C19D222CE}"/>
              </a:ext>
            </a:extLst>
          </p:cNvPr>
          <p:cNvSpPr txBox="1"/>
          <p:nvPr/>
        </p:nvSpPr>
        <p:spPr>
          <a:xfrm>
            <a:off x="1172460" y="3740479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Schlossendlech</a:t>
            </a:r>
            <a:r>
              <a:rPr lang="de-CH" dirty="0"/>
              <a:t> </a:t>
            </a:r>
            <a:r>
              <a:rPr lang="de-CH" dirty="0" err="1"/>
              <a:t>usgespelti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r>
              <a:rPr lang="de-CH" dirty="0"/>
              <a:t> </a:t>
            </a:r>
            <a:r>
              <a:rPr lang="de-CH" dirty="0" err="1"/>
              <a:t>fom</a:t>
            </a:r>
            <a:r>
              <a:rPr lang="de-CH" dirty="0"/>
              <a:t> </a:t>
            </a:r>
            <a:r>
              <a:rPr lang="de-CH" dirty="0" err="1"/>
              <a:t>speler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AD960-F5FB-868C-5EE0-ECA7BE1C8661}"/>
              </a:ext>
            </a:extLst>
          </p:cNvPr>
          <p:cNvSpPr txBox="1"/>
          <p:nvPr/>
        </p:nvSpPr>
        <p:spPr>
          <a:xfrm>
            <a:off x="4" y="4221322"/>
            <a:ext cx="4444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72 - 107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227D8F-8219-C6A9-AF5D-F068672EAD6F}"/>
              </a:ext>
            </a:extLst>
          </p:cNvPr>
          <p:cNvSpPr txBox="1"/>
          <p:nvPr/>
        </p:nvSpPr>
        <p:spPr>
          <a:xfrm>
            <a:off x="1172459" y="5225385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eigeti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B77216-07DE-1613-352E-174B86D9DFC8}"/>
              </a:ext>
            </a:extLst>
          </p:cNvPr>
          <p:cNvSpPr txBox="1"/>
          <p:nvPr/>
        </p:nvSpPr>
        <p:spPr>
          <a:xfrm>
            <a:off x="4" y="5525757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108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53DF-B57B-2E63-CEC2-0131A484B722}"/>
              </a:ext>
            </a:extLst>
          </p:cNvPr>
          <p:cNvSpPr txBox="1"/>
          <p:nvPr/>
        </p:nvSpPr>
        <p:spPr>
          <a:xfrm>
            <a:off x="1172459" y="6488668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Score ii dem </a:t>
            </a:r>
            <a:r>
              <a:rPr lang="de-CH" dirty="0" err="1"/>
              <a:t>speli</a:t>
            </a:r>
            <a:r>
              <a:rPr lang="de-CH" dirty="0"/>
              <a:t>: Normalisiert </a:t>
            </a:r>
            <a:r>
              <a:rPr lang="de-CH" dirty="0" err="1"/>
              <a:t>uf</a:t>
            </a:r>
            <a:r>
              <a:rPr lang="de-CH" dirty="0"/>
              <a:t> 0 </a:t>
            </a:r>
            <a:r>
              <a:rPr lang="de-CH" dirty="0" err="1"/>
              <a:t>bes</a:t>
            </a:r>
            <a:r>
              <a:rPr lang="de-CH" dirty="0"/>
              <a:t> 1. </a:t>
            </a:r>
            <a:r>
              <a:rPr lang="de-CH" dirty="0" err="1"/>
              <a:t>wobi</a:t>
            </a:r>
            <a:r>
              <a:rPr lang="de-CH" dirty="0"/>
              <a:t>: 0=</a:t>
            </a:r>
            <a:r>
              <a:rPr lang="de-CH" dirty="0" err="1"/>
              <a:t>verlore</a:t>
            </a:r>
            <a:r>
              <a:rPr lang="de-CH" dirty="0"/>
              <a:t> (match </a:t>
            </a:r>
            <a:r>
              <a:rPr lang="de-CH" dirty="0" err="1"/>
              <a:t>gegnerteam</a:t>
            </a:r>
            <a:r>
              <a:rPr lang="de-CH" dirty="0"/>
              <a:t>), 1=</a:t>
            </a:r>
            <a:r>
              <a:rPr lang="de-CH" dirty="0" err="1"/>
              <a:t>gwonne</a:t>
            </a:r>
            <a:r>
              <a:rPr lang="de-CH" dirty="0"/>
              <a:t> (match)</a:t>
            </a:r>
          </a:p>
        </p:txBody>
      </p:sp>
    </p:spTree>
    <p:extLst>
      <p:ext uri="{BB962C8B-B14F-4D97-AF65-F5344CB8AC3E}">
        <p14:creationId xmlns:p14="http://schemas.microsoft.com/office/powerpoint/2010/main" val="256691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Model trainiere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Halbwegs OK: 0.4 </a:t>
            </a:r>
            <a:r>
              <a:rPr lang="de-CH" sz="3200" dirty="0" err="1"/>
              <a:t>gnauigkeit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No</a:t>
            </a:r>
            <a:r>
              <a:rPr lang="de-CH" sz="3200" dirty="0"/>
              <a:t> </a:t>
            </a:r>
            <a:r>
              <a:rPr lang="de-CH" sz="3200" dirty="0" err="1"/>
              <a:t>kei</a:t>
            </a:r>
            <a:r>
              <a:rPr lang="de-CH" sz="3200" dirty="0"/>
              <a:t> </a:t>
            </a:r>
            <a:r>
              <a:rPr lang="de-CH" sz="3200" dirty="0" err="1"/>
              <a:t>filterig</a:t>
            </a:r>
            <a:r>
              <a:rPr lang="de-CH" sz="3200" dirty="0"/>
              <a:t> </a:t>
            </a:r>
            <a:r>
              <a:rPr lang="de-CH" sz="3200" dirty="0" err="1"/>
              <a:t>gege</a:t>
            </a:r>
            <a:r>
              <a:rPr lang="de-CH" sz="3200" dirty="0"/>
              <a:t> </a:t>
            </a:r>
            <a:r>
              <a:rPr lang="de-CH" sz="3200" dirty="0" err="1"/>
              <a:t>schlechti</a:t>
            </a:r>
            <a:r>
              <a:rPr lang="de-CH" sz="3200" dirty="0"/>
              <a:t> </a:t>
            </a:r>
            <a:r>
              <a:rPr lang="de-CH" sz="3200" dirty="0" err="1"/>
              <a:t>speler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Kei </a:t>
            </a:r>
            <a:r>
              <a:rPr lang="de-CH" sz="3200" dirty="0" err="1"/>
              <a:t>features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While</a:t>
            </a:r>
            <a:r>
              <a:rPr lang="de-CH" sz="3200" dirty="0"/>
              <a:t> </a:t>
            </a:r>
            <a:r>
              <a:rPr lang="de-CH" sz="3200" dirty="0" err="1"/>
              <a:t>playing</a:t>
            </a:r>
            <a:r>
              <a:rPr lang="de-CH" sz="3200" dirty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För</a:t>
            </a:r>
            <a:r>
              <a:rPr lang="de-CH" sz="3200" dirty="0"/>
              <a:t> </a:t>
            </a:r>
            <a:r>
              <a:rPr lang="de-CH" sz="3200" dirty="0" err="1"/>
              <a:t>jedi</a:t>
            </a:r>
            <a:r>
              <a:rPr lang="de-CH" sz="3200" dirty="0"/>
              <a:t> </a:t>
            </a:r>
            <a:r>
              <a:rPr lang="de-CH" sz="3200" dirty="0" err="1"/>
              <a:t>spelbari</a:t>
            </a:r>
            <a:r>
              <a:rPr lang="de-CH" sz="3200" dirty="0"/>
              <a:t> </a:t>
            </a:r>
            <a:r>
              <a:rPr lang="de-CH" sz="3200" dirty="0" err="1"/>
              <a:t>charte</a:t>
            </a:r>
            <a:r>
              <a:rPr lang="de-CH" sz="3200" dirty="0"/>
              <a:t> </a:t>
            </a:r>
            <a:r>
              <a:rPr lang="de-CH" sz="3200" dirty="0" err="1"/>
              <a:t>index</a:t>
            </a:r>
            <a:r>
              <a:rPr lang="de-CH" sz="3200" dirty="0"/>
              <a:t> 36-71 </a:t>
            </a:r>
            <a:r>
              <a:rPr lang="de-CH" sz="3200" dirty="0" err="1"/>
              <a:t>fölle</a:t>
            </a:r>
            <a:br>
              <a:rPr lang="de-CH" sz="3200" dirty="0"/>
            </a:br>
            <a:r>
              <a:rPr lang="de-CH" sz="3200" dirty="0" err="1"/>
              <a:t>s’beste</a:t>
            </a:r>
            <a:r>
              <a:rPr lang="de-CH" sz="3200" dirty="0"/>
              <a:t> </a:t>
            </a:r>
            <a:r>
              <a:rPr lang="de-CH" sz="3200" dirty="0" err="1"/>
              <a:t>ergebniss</a:t>
            </a:r>
            <a:r>
              <a:rPr lang="de-CH" sz="3200" dirty="0"/>
              <a:t> </a:t>
            </a:r>
            <a:r>
              <a:rPr lang="de-CH" sz="3200" dirty="0" err="1"/>
              <a:t>spellt</a:t>
            </a:r>
            <a:r>
              <a:rPr lang="de-CH" sz="3200" dirty="0"/>
              <a:t> die </a:t>
            </a:r>
            <a:r>
              <a:rPr lang="de-CH" sz="3200" dirty="0" err="1"/>
              <a:t>charte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=&gt; </a:t>
            </a:r>
            <a:r>
              <a:rPr lang="de-CH" sz="3200" dirty="0" err="1"/>
              <a:t>hed</a:t>
            </a:r>
            <a:r>
              <a:rPr lang="de-CH" sz="3200" dirty="0"/>
              <a:t> aber sehr… schlecht </a:t>
            </a:r>
            <a:r>
              <a:rPr lang="de-CH" sz="3200" dirty="0" err="1"/>
              <a:t>gspellt</a:t>
            </a:r>
            <a:r>
              <a:rPr lang="de-CH" sz="3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4316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2…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Inputs bim </a:t>
            </a:r>
            <a:r>
              <a:rPr lang="de-CH" sz="3200" dirty="0" err="1"/>
              <a:t>spele</a:t>
            </a:r>
            <a:r>
              <a:rPr lang="de-CH" sz="3200" dirty="0"/>
              <a:t> falsch berechnet?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Trainiere falsch </a:t>
            </a:r>
            <a:r>
              <a:rPr lang="de-CH" sz="3200" dirty="0" err="1"/>
              <a:t>iigrechtet</a:t>
            </a:r>
            <a:r>
              <a:rPr lang="de-CH" sz="3200" dirty="0"/>
              <a:t> (score </a:t>
            </a:r>
            <a:r>
              <a:rPr lang="de-CH" sz="3200" dirty="0" err="1"/>
              <a:t>gege</a:t>
            </a:r>
            <a:r>
              <a:rPr lang="de-CH" sz="3200" dirty="0"/>
              <a:t> </a:t>
            </a:r>
            <a:r>
              <a:rPr lang="de-CH" sz="3200" dirty="0" err="1"/>
              <a:t>s’maximum</a:t>
            </a:r>
            <a:r>
              <a:rPr lang="de-CH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… ?</a:t>
            </a:r>
          </a:p>
          <a:p>
            <a:endParaRPr lang="de-CH" sz="3200" dirty="0"/>
          </a:p>
          <a:p>
            <a:endParaRPr lang="de-CH" sz="3200" dirty="0"/>
          </a:p>
          <a:p>
            <a:endParaRPr lang="de-CH" sz="3200" dirty="0"/>
          </a:p>
          <a:p>
            <a:r>
              <a:rPr lang="de-CH" sz="3200" dirty="0"/>
              <a:t>… </a:t>
            </a:r>
            <a:r>
              <a:rPr lang="de-CH" sz="3200" dirty="0" err="1"/>
              <a:t>ufjedefall</a:t>
            </a:r>
            <a:r>
              <a:rPr lang="de-CH" sz="3200" dirty="0"/>
              <a:t> </a:t>
            </a:r>
            <a:r>
              <a:rPr lang="de-CH" sz="3200" dirty="0" err="1"/>
              <a:t>hemmers</a:t>
            </a:r>
            <a:r>
              <a:rPr lang="de-CH" sz="3200" dirty="0"/>
              <a:t> </a:t>
            </a:r>
            <a:r>
              <a:rPr lang="de-CH" sz="3200" dirty="0" err="1"/>
              <a:t>ned</a:t>
            </a:r>
            <a:r>
              <a:rPr lang="de-CH" sz="3200" dirty="0"/>
              <a:t> </a:t>
            </a:r>
            <a:r>
              <a:rPr lang="de-CH" sz="3200" dirty="0" err="1"/>
              <a:t>gschafft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567812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4508500" y="-36643"/>
            <a:ext cx="7683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Automatisches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Deployment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Docker ❤️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8C2FBCF-A9D7-83D3-E275-91F5155BC186}"/>
              </a:ext>
            </a:extLst>
          </p:cNvPr>
          <p:cNvSpPr txBox="1"/>
          <p:nvPr/>
        </p:nvSpPr>
        <p:spPr>
          <a:xfrm>
            <a:off x="1057778" y="1967925"/>
            <a:ext cx="111342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requirements.txt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sehr </a:t>
            </a:r>
            <a:r>
              <a:rPr lang="de-CH" sz="3200" dirty="0" err="1"/>
              <a:t>eifachs</a:t>
            </a:r>
            <a:r>
              <a:rPr lang="de-CH" sz="3200" dirty="0"/>
              <a:t> </a:t>
            </a:r>
            <a:r>
              <a:rPr lang="de-CH" sz="3200" dirty="0" err="1"/>
              <a:t>Dockerfile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sehr </a:t>
            </a:r>
            <a:r>
              <a:rPr lang="de-CH" sz="3200" dirty="0" err="1"/>
              <a:t>eifache</a:t>
            </a:r>
            <a:r>
              <a:rPr lang="de-CH" sz="3200" dirty="0"/>
              <a:t> </a:t>
            </a:r>
            <a:r>
              <a:rPr lang="de-CH" sz="3200" dirty="0" err="1"/>
              <a:t>flask</a:t>
            </a:r>
            <a:r>
              <a:rPr lang="de-CH" sz="3200" dirty="0"/>
              <a:t> </a:t>
            </a:r>
            <a:r>
              <a:rPr lang="de-CH" sz="3200" dirty="0" err="1"/>
              <a:t>server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render.com </a:t>
            </a:r>
            <a:r>
              <a:rPr lang="de-CH" sz="3200" dirty="0" err="1"/>
              <a:t>zom</a:t>
            </a:r>
            <a:r>
              <a:rPr lang="de-CH" sz="3200" dirty="0"/>
              <a:t> gratis deploye &amp; hoste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123560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-13553" y="9441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Fazit</a:t>
            </a: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78254" y="-9285692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4537926" y="-2125727"/>
            <a:ext cx="21203497" cy="20793552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A4FAAE-4926-CCE1-C8A9-F344D047DED6}"/>
              </a:ext>
            </a:extLst>
          </p:cNvPr>
          <p:cNvSpPr txBox="1"/>
          <p:nvPr/>
        </p:nvSpPr>
        <p:spPr>
          <a:xfrm>
            <a:off x="1057778" y="1967925"/>
            <a:ext cx="111342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uuswähle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Via neuronales </a:t>
            </a:r>
            <a:r>
              <a:rPr lang="de-CH" sz="3200" dirty="0" err="1"/>
              <a:t>netzwerk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Charte </a:t>
            </a:r>
            <a:r>
              <a:rPr lang="de-CH" sz="3200" dirty="0" err="1"/>
              <a:t>Spele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Lösig</a:t>
            </a:r>
            <a:r>
              <a:rPr lang="de-CH" sz="2000" dirty="0"/>
              <a:t>: Regle basiert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Monte Carlo </a:t>
            </a:r>
            <a:r>
              <a:rPr lang="de-CH" sz="2000" dirty="0" err="1"/>
              <a:t>Tree</a:t>
            </a:r>
            <a:r>
              <a:rPr lang="de-CH" sz="2000" dirty="0"/>
              <a:t> Search </a:t>
            </a:r>
            <a:r>
              <a:rPr lang="de-CH" sz="2000" dirty="0" err="1"/>
              <a:t>met</a:t>
            </a:r>
            <a:r>
              <a:rPr lang="de-CH" sz="2000" dirty="0"/>
              <a:t> </a:t>
            </a:r>
            <a:r>
              <a:rPr lang="de-CH" sz="2000" dirty="0" err="1"/>
              <a:t>zuefällige</a:t>
            </a:r>
            <a:r>
              <a:rPr lang="de-CH" sz="2000" dirty="0"/>
              <a:t> </a:t>
            </a:r>
            <a:r>
              <a:rPr lang="de-CH" sz="2000" dirty="0" err="1"/>
              <a:t>gegner</a:t>
            </a:r>
            <a:r>
              <a:rPr lang="de-CH" sz="2000" dirty="0"/>
              <a:t> </a:t>
            </a:r>
            <a:r>
              <a:rPr lang="de-CH" sz="2000" dirty="0" err="1"/>
              <a:t>charte</a:t>
            </a:r>
            <a:r>
              <a:rPr lang="de-CH" sz="2000" dirty="0"/>
              <a:t> </a:t>
            </a:r>
            <a:r>
              <a:rPr lang="de-CH" sz="2000" dirty="0" err="1"/>
              <a:t>hed</a:t>
            </a:r>
            <a:r>
              <a:rPr lang="de-CH" sz="2000" dirty="0"/>
              <a:t> leider </a:t>
            </a:r>
            <a:r>
              <a:rPr lang="de-CH" sz="2000" dirty="0" err="1"/>
              <a:t>ou</a:t>
            </a:r>
            <a:r>
              <a:rPr lang="de-CH" sz="2000" dirty="0"/>
              <a:t> </a:t>
            </a:r>
            <a:r>
              <a:rPr lang="de-CH" sz="2000" dirty="0" err="1"/>
              <a:t>ned</a:t>
            </a:r>
            <a:r>
              <a:rPr lang="de-CH" sz="2000" dirty="0"/>
              <a:t> funktioniert</a:t>
            </a:r>
          </a:p>
        </p:txBody>
      </p:sp>
    </p:spTree>
    <p:extLst>
      <p:ext uri="{BB962C8B-B14F-4D97-AF65-F5344CB8AC3E}">
        <p14:creationId xmlns:p14="http://schemas.microsoft.com/office/powerpoint/2010/main" val="413076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1" y="153800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6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Fragen? </a:t>
            </a: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81592" y="-859783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124048" y="-46133"/>
            <a:ext cx="12290843" cy="12053214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439922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-13553" y="94414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Buur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ond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Näll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78254" y="-9285692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4537926" y="-2125727"/>
            <a:ext cx="21203497" cy="20793552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52A4FAAE-4926-CCE1-C8A9-F344D047DED6}"/>
              </a:ext>
            </a:extLst>
          </p:cNvPr>
          <p:cNvSpPr txBox="1"/>
          <p:nvPr/>
        </p:nvSpPr>
        <p:spPr>
          <a:xfrm>
            <a:off x="1057778" y="1967925"/>
            <a:ext cx="111342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uuswähle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Datenaufbereitung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Neuronales Netzwerk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Charte </a:t>
            </a:r>
            <a:r>
              <a:rPr lang="de-CH" sz="3200" dirty="0" err="1"/>
              <a:t>Spele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Datenaufbereitung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Neuronales Netzwerk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Automatischi</a:t>
            </a:r>
            <a:r>
              <a:rPr lang="de-CH" sz="3200" dirty="0"/>
              <a:t> </a:t>
            </a:r>
            <a:r>
              <a:rPr lang="de-CH" sz="3200" dirty="0" err="1"/>
              <a:t>Verteilig</a:t>
            </a:r>
            <a:r>
              <a:rPr lang="de-CH" sz="3200" dirty="0"/>
              <a:t>*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5ABF7-FAA5-E54E-D645-3E4378CAF4E9}"/>
              </a:ext>
            </a:extLst>
          </p:cNvPr>
          <p:cNvSpPr txBox="1"/>
          <p:nvPr/>
        </p:nvSpPr>
        <p:spPr>
          <a:xfrm>
            <a:off x="10524288" y="6488668"/>
            <a:ext cx="29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* = </a:t>
            </a:r>
            <a:r>
              <a:rPr lang="de-CH" dirty="0" err="1"/>
              <a:t>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52708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 descr="Filtersymbol Flaches Vektor-template-design Trendy Lizenzfrei nutzbare SVG,  Vektorgrafiken, Clip Arts, Illustrationen. Image 147748905.">
            <a:extLst>
              <a:ext uri="{FF2B5EF4-FFF2-40B4-BE49-F238E27FC236}">
                <a16:creationId xmlns:a16="http://schemas.microsoft.com/office/drawing/2014/main" id="{C0781C3A-DBC5-1739-F41E-4E31B9C2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61" y="2770861"/>
            <a:ext cx="2061182" cy="20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041" name="Gruppieren 1040">
            <a:extLst>
              <a:ext uri="{FF2B5EF4-FFF2-40B4-BE49-F238E27FC236}">
                <a16:creationId xmlns:a16="http://schemas.microsoft.com/office/drawing/2014/main" id="{9EDD9418-1278-3FD1-5D58-45E8A132820A}"/>
              </a:ext>
            </a:extLst>
          </p:cNvPr>
          <p:cNvGrpSpPr/>
          <p:nvPr/>
        </p:nvGrpSpPr>
        <p:grpSpPr>
          <a:xfrm>
            <a:off x="-653409" y="-10256245"/>
            <a:ext cx="13548508" cy="10016396"/>
            <a:chOff x="-681592" y="-859783"/>
            <a:chExt cx="13548508" cy="10016396"/>
          </a:xfrm>
        </p:grpSpPr>
        <p:pic>
          <p:nvPicPr>
            <p:cNvPr id="1026" name="Picture 2" descr="Eicheln As">
              <a:extLst>
                <a:ext uri="{FF2B5EF4-FFF2-40B4-BE49-F238E27FC236}">
                  <a16:creationId xmlns:a16="http://schemas.microsoft.com/office/drawing/2014/main" id="{EC2D25A7-1B4F-6F08-A01D-7890E13A28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6041958" y="2717745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chellen As">
              <a:extLst>
                <a:ext uri="{FF2B5EF4-FFF2-40B4-BE49-F238E27FC236}">
                  <a16:creationId xmlns:a16="http://schemas.microsoft.com/office/drawing/2014/main" id="{122CD289-EB86-06F2-B3C8-2220AB143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08599">
              <a:off x="3484125" y="429016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Schilten As">
              <a:extLst>
                <a:ext uri="{FF2B5EF4-FFF2-40B4-BE49-F238E27FC236}">
                  <a16:creationId xmlns:a16="http://schemas.microsoft.com/office/drawing/2014/main" id="{A97DD481-EB48-C025-DCAC-4EA4A27AB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2166251" y="115491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osen Banner">
              <a:extLst>
                <a:ext uri="{FF2B5EF4-FFF2-40B4-BE49-F238E27FC236}">
                  <a16:creationId xmlns:a16="http://schemas.microsoft.com/office/drawing/2014/main" id="{531A1334-8584-5203-7F2F-C8894B411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5242">
              <a:off x="4917986" y="4111797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osen Under">
              <a:extLst>
                <a:ext uri="{FF2B5EF4-FFF2-40B4-BE49-F238E27FC236}">
                  <a16:creationId xmlns:a16="http://schemas.microsoft.com/office/drawing/2014/main" id="{77792E2B-EEEA-CAE4-1836-69CCA1592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28417" y="-859783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Schellen Ober">
              <a:extLst>
                <a:ext uri="{FF2B5EF4-FFF2-40B4-BE49-F238E27FC236}">
                  <a16:creationId xmlns:a16="http://schemas.microsoft.com/office/drawing/2014/main" id="{9DD7ACFA-C42F-84A7-4C6C-15A96DD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4845117" y="552749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Eicheln Ober">
              <a:extLst>
                <a:ext uri="{FF2B5EF4-FFF2-40B4-BE49-F238E27FC236}">
                  <a16:creationId xmlns:a16="http://schemas.microsoft.com/office/drawing/2014/main" id="{5CC8C0E3-2828-0A7F-4E2F-59A58E873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4919">
              <a:off x="3696882" y="39360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Eicheln As">
              <a:extLst>
                <a:ext uri="{FF2B5EF4-FFF2-40B4-BE49-F238E27FC236}">
                  <a16:creationId xmlns:a16="http://schemas.microsoft.com/office/drawing/2014/main" id="{0715B648-F4E1-B53A-DA24-CCCABE53A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10155363" y="156234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chellen As">
              <a:extLst>
                <a:ext uri="{FF2B5EF4-FFF2-40B4-BE49-F238E27FC236}">
                  <a16:creationId xmlns:a16="http://schemas.microsoft.com/office/drawing/2014/main" id="{5EBC415D-6BC5-B0E7-1683-4E27527F71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6601">
              <a:off x="5229038" y="336828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Schilten As">
              <a:extLst>
                <a:ext uri="{FF2B5EF4-FFF2-40B4-BE49-F238E27FC236}">
                  <a16:creationId xmlns:a16="http://schemas.microsoft.com/office/drawing/2014/main" id="{48FE4CF1-71D6-4B14-56BA-43B96CB7E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015177">
              <a:off x="9270024" y="4632178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Rosen Banner">
              <a:extLst>
                <a:ext uri="{FF2B5EF4-FFF2-40B4-BE49-F238E27FC236}">
                  <a16:creationId xmlns:a16="http://schemas.microsoft.com/office/drawing/2014/main" id="{D8A8EBE0-A109-F059-1A72-F83FE8770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143389" y="-493175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 descr="Rosen Under">
              <a:extLst>
                <a:ext uri="{FF2B5EF4-FFF2-40B4-BE49-F238E27FC236}">
                  <a16:creationId xmlns:a16="http://schemas.microsoft.com/office/drawing/2014/main" id="{B4CB12BA-EA6B-29D1-0640-6519453224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69757" y="740471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 descr="Schellen Ober">
              <a:extLst>
                <a:ext uri="{FF2B5EF4-FFF2-40B4-BE49-F238E27FC236}">
                  <a16:creationId xmlns:a16="http://schemas.microsoft.com/office/drawing/2014/main" id="{78403390-45D9-B73F-6DA9-88E7B94D8E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313725">
              <a:off x="7475534" y="3422171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 descr="Eicheln Ober">
              <a:extLst>
                <a:ext uri="{FF2B5EF4-FFF2-40B4-BE49-F238E27FC236}">
                  <a16:creationId xmlns:a16="http://schemas.microsoft.com/office/drawing/2014/main" id="{D19E648E-83D7-137C-DA2D-E25EB8C2C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10223934" y="2972229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 descr="Rosen König">
              <a:extLst>
                <a:ext uri="{FF2B5EF4-FFF2-40B4-BE49-F238E27FC236}">
                  <a16:creationId xmlns:a16="http://schemas.microsoft.com/office/drawing/2014/main" id="{4EB92369-376F-8EF0-D749-925DA0FCE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96771">
              <a:off x="8598198" y="237316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Eicheln As">
              <a:extLst>
                <a:ext uri="{FF2B5EF4-FFF2-40B4-BE49-F238E27FC236}">
                  <a16:creationId xmlns:a16="http://schemas.microsoft.com/office/drawing/2014/main" id="{1AF94605-6B4F-5D7A-A88F-4A118EBAD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42968">
              <a:off x="11073235" y="4508210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Schellen As">
              <a:extLst>
                <a:ext uri="{FF2B5EF4-FFF2-40B4-BE49-F238E27FC236}">
                  <a16:creationId xmlns:a16="http://schemas.microsoft.com/office/drawing/2014/main" id="{CA0E6583-2C97-2873-6995-E8DD49349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77661">
              <a:off x="1529786" y="4849566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Schilten As">
              <a:extLst>
                <a:ext uri="{FF2B5EF4-FFF2-40B4-BE49-F238E27FC236}">
                  <a16:creationId xmlns:a16="http://schemas.microsoft.com/office/drawing/2014/main" id="{7F954B2E-5162-E025-BDB3-9C1FC66F9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901444" y="-679069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Rosen Banner">
              <a:extLst>
                <a:ext uri="{FF2B5EF4-FFF2-40B4-BE49-F238E27FC236}">
                  <a16:creationId xmlns:a16="http://schemas.microsoft.com/office/drawing/2014/main" id="{C73DE432-E380-B19F-F97A-FA3429F9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75321">
              <a:off x="3222835" y="628520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Rosen Under">
              <a:extLst>
                <a:ext uri="{FF2B5EF4-FFF2-40B4-BE49-F238E27FC236}">
                  <a16:creationId xmlns:a16="http://schemas.microsoft.com/office/drawing/2014/main" id="{E548EFCB-6563-8BFA-D730-12AB9591A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2855">
              <a:off x="317568" y="4218399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Schellen Ober">
              <a:extLst>
                <a:ext uri="{FF2B5EF4-FFF2-40B4-BE49-F238E27FC236}">
                  <a16:creationId xmlns:a16="http://schemas.microsoft.com/office/drawing/2014/main" id="{4FB7F37C-31F4-E6F4-4D14-C3DE1B167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84845">
              <a:off x="567333" y="2152603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Eicheln Ober">
              <a:extLst>
                <a:ext uri="{FF2B5EF4-FFF2-40B4-BE49-F238E27FC236}">
                  <a16:creationId xmlns:a16="http://schemas.microsoft.com/office/drawing/2014/main" id="{B35B60D4-43A7-2B65-EDA2-3F8B26774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9556202" y="5583146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Rosen König">
              <a:extLst>
                <a:ext uri="{FF2B5EF4-FFF2-40B4-BE49-F238E27FC236}">
                  <a16:creationId xmlns:a16="http://schemas.microsoft.com/office/drawing/2014/main" id="{CB2AAD5F-6DA2-E397-C9BA-1EC35384F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060355">
              <a:off x="6172494" y="4123672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Eicheln As">
              <a:extLst>
                <a:ext uri="{FF2B5EF4-FFF2-40B4-BE49-F238E27FC236}">
                  <a16:creationId xmlns:a16="http://schemas.microsoft.com/office/drawing/2014/main" id="{C5B7CE2B-076E-4A7E-97E5-34441339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648700" y="-594621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Schellen As">
              <a:extLst>
                <a:ext uri="{FF2B5EF4-FFF2-40B4-BE49-F238E27FC236}">
                  <a16:creationId xmlns:a16="http://schemas.microsoft.com/office/drawing/2014/main" id="{1C1846BB-B638-D585-89E3-ED6024BCE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65692" y="-727399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Schilten As">
              <a:extLst>
                <a:ext uri="{FF2B5EF4-FFF2-40B4-BE49-F238E27FC236}">
                  <a16:creationId xmlns:a16="http://schemas.microsoft.com/office/drawing/2014/main" id="{B4360EA9-D393-E4AD-090E-496C1B7AC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23935">
              <a:off x="3790081" y="2835776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Rosen Banner">
              <a:extLst>
                <a:ext uri="{FF2B5EF4-FFF2-40B4-BE49-F238E27FC236}">
                  <a16:creationId xmlns:a16="http://schemas.microsoft.com/office/drawing/2014/main" id="{47153117-7F51-01CD-422A-08AF17913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64261" y="710759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Rosen Under">
              <a:extLst>
                <a:ext uri="{FF2B5EF4-FFF2-40B4-BE49-F238E27FC236}">
                  <a16:creationId xmlns:a16="http://schemas.microsoft.com/office/drawing/2014/main" id="{1DCE9C09-AE11-B485-8C35-56DE98C79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6009">
              <a:off x="7127710" y="5110256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2" descr="Schellen Ober">
              <a:extLst>
                <a:ext uri="{FF2B5EF4-FFF2-40B4-BE49-F238E27FC236}">
                  <a16:creationId xmlns:a16="http://schemas.microsoft.com/office/drawing/2014/main" id="{55BF41BB-4EBF-0A69-327C-A572473B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6649">
              <a:off x="2589595" y="488562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4" descr="Eicheln Ober">
              <a:extLst>
                <a:ext uri="{FF2B5EF4-FFF2-40B4-BE49-F238E27FC236}">
                  <a16:creationId xmlns:a16="http://schemas.microsoft.com/office/drawing/2014/main" id="{AB320F88-A888-98FF-1B7D-9CB0B38CE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1698">
              <a:off x="8447520" y="97327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Rosen König">
              <a:extLst>
                <a:ext uri="{FF2B5EF4-FFF2-40B4-BE49-F238E27FC236}">
                  <a16:creationId xmlns:a16="http://schemas.microsoft.com/office/drawing/2014/main" id="{FD8E0223-95FB-C914-9E5B-2AC5E38E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890" y="3210520"/>
              <a:ext cx="821271" cy="1259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0" descr="Rosen Under">
              <a:extLst>
                <a:ext uri="{FF2B5EF4-FFF2-40B4-BE49-F238E27FC236}">
                  <a16:creationId xmlns:a16="http://schemas.microsoft.com/office/drawing/2014/main" id="{8D6F6B99-D976-8B83-BCD3-0AF6AB0A3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11044">
              <a:off x="-681592" y="6359200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12" descr="Schellen Ober">
              <a:extLst>
                <a:ext uri="{FF2B5EF4-FFF2-40B4-BE49-F238E27FC236}">
                  <a16:creationId xmlns:a16="http://schemas.microsoft.com/office/drawing/2014/main" id="{493F8CA7-DB55-320C-D537-F0228FB114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325616">
              <a:off x="9654941" y="7408080"/>
              <a:ext cx="676651" cy="101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" name="Picture 14" descr="Eicheln Ober">
              <a:extLst>
                <a:ext uri="{FF2B5EF4-FFF2-40B4-BE49-F238E27FC236}">
                  <a16:creationId xmlns:a16="http://schemas.microsoft.com/office/drawing/2014/main" id="{3C3382EB-7D1B-54F7-CFE3-59648EE32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432325">
              <a:off x="3766578" y="7708983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Schellen As">
              <a:extLst>
                <a:ext uri="{FF2B5EF4-FFF2-40B4-BE49-F238E27FC236}">
                  <a16:creationId xmlns:a16="http://schemas.microsoft.com/office/drawing/2014/main" id="{D8488DD6-2C50-36FF-96F8-38425C682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30873">
              <a:off x="5175863" y="7555811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Rosen Banner">
              <a:extLst>
                <a:ext uri="{FF2B5EF4-FFF2-40B4-BE49-F238E27FC236}">
                  <a16:creationId xmlns:a16="http://schemas.microsoft.com/office/drawing/2014/main" id="{4403FDC1-B68E-5959-FFA1-9F67A6E83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9160">
              <a:off x="6090214" y="6725808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10" descr="Rosen Under">
              <a:extLst>
                <a:ext uri="{FF2B5EF4-FFF2-40B4-BE49-F238E27FC236}">
                  <a16:creationId xmlns:a16="http://schemas.microsoft.com/office/drawing/2014/main" id="{56A3BB01-EC6E-E0B2-19B6-AEC6B216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31735">
              <a:off x="11616582" y="7959454"/>
              <a:ext cx="951805" cy="144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6" descr="Schilten As">
              <a:extLst>
                <a:ext uri="{FF2B5EF4-FFF2-40B4-BE49-F238E27FC236}">
                  <a16:creationId xmlns:a16="http://schemas.microsoft.com/office/drawing/2014/main" id="{28D2B7C0-33C5-F642-A78B-7081D7D46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86297">
              <a:off x="1848269" y="6539914"/>
              <a:ext cx="822247" cy="12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2" descr="Eicheln As">
              <a:extLst>
                <a:ext uri="{FF2B5EF4-FFF2-40B4-BE49-F238E27FC236}">
                  <a16:creationId xmlns:a16="http://schemas.microsoft.com/office/drawing/2014/main" id="{13C58388-C24A-9877-5423-ED77C0BE1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71848">
              <a:off x="7595525" y="6624362"/>
              <a:ext cx="779158" cy="1212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4" descr="Schellen As">
              <a:extLst>
                <a:ext uri="{FF2B5EF4-FFF2-40B4-BE49-F238E27FC236}">
                  <a16:creationId xmlns:a16="http://schemas.microsoft.com/office/drawing/2014/main" id="{D10CAFAE-BDFA-43BD-E748-EE9208E76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99036">
              <a:off x="11312517" y="6491584"/>
              <a:ext cx="779158" cy="1212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8" descr="Rosen Banner">
              <a:extLst>
                <a:ext uri="{FF2B5EF4-FFF2-40B4-BE49-F238E27FC236}">
                  <a16:creationId xmlns:a16="http://schemas.microsoft.com/office/drawing/2014/main" id="{84479551-A4ED-3C7F-1E94-0C78E17DF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004201">
              <a:off x="811086" y="7929742"/>
              <a:ext cx="701399" cy="1091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4" descr="Eicheln Ober">
              <a:extLst>
                <a:ext uri="{FF2B5EF4-FFF2-40B4-BE49-F238E27FC236}">
                  <a16:creationId xmlns:a16="http://schemas.microsoft.com/office/drawing/2014/main" id="{488FDD51-FB7F-F0F0-5EAC-E154338B1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61205">
              <a:off x="7834694" y="7840915"/>
              <a:ext cx="842072" cy="126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9" name="Gruppieren 1058">
            <a:extLst>
              <a:ext uri="{FF2B5EF4-FFF2-40B4-BE49-F238E27FC236}">
                <a16:creationId xmlns:a16="http://schemas.microsoft.com/office/drawing/2014/main" id="{FEA1383F-96E1-3349-C118-A2E7C4E25A30}"/>
              </a:ext>
            </a:extLst>
          </p:cNvPr>
          <p:cNvGrpSpPr/>
          <p:nvPr/>
        </p:nvGrpSpPr>
        <p:grpSpPr>
          <a:xfrm>
            <a:off x="-5737250" y="-1549557"/>
            <a:ext cx="23651836" cy="23194555"/>
            <a:chOff x="-124048" y="-46133"/>
            <a:chExt cx="12290843" cy="12053214"/>
          </a:xfrm>
        </p:grpSpPr>
        <p:pic>
          <p:nvPicPr>
            <p:cNvPr id="1048" name="Picture 14" descr="Eicheln Ober">
              <a:extLst>
                <a:ext uri="{FF2B5EF4-FFF2-40B4-BE49-F238E27FC236}">
                  <a16:creationId xmlns:a16="http://schemas.microsoft.com/office/drawing/2014/main" id="{962F09D7-9DE9-6A8E-574D-7E047367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16835">
              <a:off x="-124048" y="1450647"/>
              <a:ext cx="1350357" cy="2034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58" name="Gruppieren 1057">
              <a:extLst>
                <a:ext uri="{FF2B5EF4-FFF2-40B4-BE49-F238E27FC236}">
                  <a16:creationId xmlns:a16="http://schemas.microsoft.com/office/drawing/2014/main" id="{D5430965-50A1-6758-DDA7-9A1F2A40E629}"/>
                </a:ext>
              </a:extLst>
            </p:cNvPr>
            <p:cNvGrpSpPr/>
            <p:nvPr/>
          </p:nvGrpSpPr>
          <p:grpSpPr>
            <a:xfrm>
              <a:off x="-76970" y="-46133"/>
              <a:ext cx="12243765" cy="12053214"/>
              <a:chOff x="-76970" y="-46133"/>
              <a:chExt cx="12243765" cy="12053214"/>
            </a:xfrm>
          </p:grpSpPr>
          <p:pic>
            <p:nvPicPr>
              <p:cNvPr id="1042" name="Picture 16" descr="Rosen König">
                <a:extLst>
                  <a:ext uri="{FF2B5EF4-FFF2-40B4-BE49-F238E27FC236}">
                    <a16:creationId xmlns:a16="http://schemas.microsoft.com/office/drawing/2014/main" id="{7B0F5A93-7D02-F667-454F-2BBBC98988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60355">
                <a:off x="-76970" y="5383816"/>
                <a:ext cx="1485497" cy="2277764"/>
              </a:xfrm>
              <a:prstGeom prst="rect">
                <a:avLst/>
              </a:prstGeom>
              <a:noFill/>
              <a:effectLst>
                <a:softEdge rad="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6" descr="Schilten As">
                <a:extLst>
                  <a:ext uri="{FF2B5EF4-FFF2-40B4-BE49-F238E27FC236}">
                    <a16:creationId xmlns:a16="http://schemas.microsoft.com/office/drawing/2014/main" id="{BAF7FE5D-371B-D881-C3CD-223F08208F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758653">
                <a:off x="9560786" y="-46133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" descr="Eicheln As">
                <a:extLst>
                  <a:ext uri="{FF2B5EF4-FFF2-40B4-BE49-F238E27FC236}">
                    <a16:creationId xmlns:a16="http://schemas.microsoft.com/office/drawing/2014/main" id="{C83F8DE1-4510-2D21-485D-67F3E3F136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Blur radius="1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679779">
                <a:off x="10377165" y="6177852"/>
                <a:ext cx="1280610" cy="199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5" name="Picture 4" descr="Schellen As">
                <a:extLst>
                  <a:ext uri="{FF2B5EF4-FFF2-40B4-BE49-F238E27FC236}">
                    <a16:creationId xmlns:a16="http://schemas.microsoft.com/office/drawing/2014/main" id="{44E05D41-29E2-CD03-F310-FF9066A19A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6031">
                <a:off x="10640083" y="2828792"/>
                <a:ext cx="1498830" cy="2331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10" descr="Rosen Under">
                <a:extLst>
                  <a:ext uri="{FF2B5EF4-FFF2-40B4-BE49-F238E27FC236}">
                    <a16:creationId xmlns:a16="http://schemas.microsoft.com/office/drawing/2014/main" id="{4425316F-7AC5-82B6-308D-34C06715C9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Blur radius="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10867">
                <a:off x="8451848" y="5435081"/>
                <a:ext cx="1453670" cy="2203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8" descr="Rosen Banner">
                <a:extLst>
                  <a:ext uri="{FF2B5EF4-FFF2-40B4-BE49-F238E27FC236}">
                    <a16:creationId xmlns:a16="http://schemas.microsoft.com/office/drawing/2014/main" id="{8BC24FFC-0B65-B71A-3E1B-436741BB0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artisticBlur radius="16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930533">
                <a:off x="10657030" y="9658557"/>
                <a:ext cx="1509765" cy="23485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5" name="Picture 10" descr="Rosen Under">
                <a:extLst>
                  <a:ext uri="{FF2B5EF4-FFF2-40B4-BE49-F238E27FC236}">
                    <a16:creationId xmlns:a16="http://schemas.microsoft.com/office/drawing/2014/main" id="{7E63CFB0-5467-C810-176D-72D58BE0DF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BEBA8EAE-BF5A-486C-A8C5-ECC9F3942E4B}">
                    <a14:imgProps xmlns:a14="http://schemas.microsoft.com/office/drawing/2010/main">
                      <a14:imgLayer r:embed="rId22">
                        <a14:imgEffect>
                          <a14:artisticBlur radius="1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85308">
                <a:off x="4184985" y="6152264"/>
                <a:ext cx="1221795" cy="18516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6" name="Picture 4" descr="Schellen As">
                <a:extLst>
                  <a:ext uri="{FF2B5EF4-FFF2-40B4-BE49-F238E27FC236}">
                    <a16:creationId xmlns:a16="http://schemas.microsoft.com/office/drawing/2014/main" id="{D9A58463-2E90-0C91-C807-184831C00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500164">
                <a:off x="1438103" y="3712916"/>
                <a:ext cx="1379106" cy="2145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7" name="Picture 6" descr="Schilten As">
                <a:extLst>
                  <a:ext uri="{FF2B5EF4-FFF2-40B4-BE49-F238E27FC236}">
                    <a16:creationId xmlns:a16="http://schemas.microsoft.com/office/drawing/2014/main" id="{7DBFFA94-E07D-AD70-4C2D-4F0A0E9A7A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Blur radius="8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466375">
                <a:off x="590144" y="2391958"/>
                <a:ext cx="1077432" cy="1676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2018_10_18_trump.csv:</a:t>
            </a:r>
            <a:br>
              <a:rPr lang="de-CH" dirty="0"/>
            </a:br>
            <a:r>
              <a:rPr lang="de-CH" dirty="0"/>
              <a:t>0,0,0,1,1,0,1,1,0,0,0,0,0,0,0,0,0,0,1,0,1,1,0,0,0,0,0,0,0,1,0,0,0,1,0,0,0,53248,6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E73A1EB-7FA4-D277-779F-C166943EC754}"/>
              </a:ext>
            </a:extLst>
          </p:cNvPr>
          <p:cNvSpPr txBox="1"/>
          <p:nvPr/>
        </p:nvSpPr>
        <p:spPr>
          <a:xfrm>
            <a:off x="93562" y="1522284"/>
            <a:ext cx="38175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/>
              <a:t>player_all_stat.json</a:t>
            </a:r>
            <a:br>
              <a:rPr lang="nn-NO" dirty="0"/>
            </a:br>
            <a:r>
              <a:rPr lang="nn-NO" dirty="0"/>
              <a:t>{</a:t>
            </a:r>
          </a:p>
          <a:p>
            <a:r>
              <a:rPr lang="nn-NO" dirty="0"/>
              <a:t>    "id": 0,</a:t>
            </a:r>
          </a:p>
          <a:p>
            <a:r>
              <a:rPr lang="nn-NO" dirty="0"/>
              <a:t>    "mean": 78.43309979796396,</a:t>
            </a:r>
          </a:p>
          <a:p>
            <a:r>
              <a:rPr lang="nn-NO" dirty="0"/>
              <a:t>    "std": 42.18676406502222,</a:t>
            </a:r>
          </a:p>
          <a:p>
            <a:r>
              <a:rPr lang="nn-NO" dirty="0"/>
              <a:t>    "nr": 1978858</a:t>
            </a:r>
          </a:p>
          <a:p>
            <a:r>
              <a:rPr lang="nn-NO" dirty="0"/>
              <a:t>},</a:t>
            </a:r>
          </a:p>
          <a:p>
            <a:r>
              <a:rPr lang="nn-NO" dirty="0"/>
              <a:t>{</a:t>
            </a:r>
          </a:p>
          <a:p>
            <a:r>
              <a:rPr lang="nn-NO" dirty="0"/>
              <a:t>    "id": 55302,</a:t>
            </a:r>
          </a:p>
          <a:p>
            <a:r>
              <a:rPr lang="nn-NO" dirty="0"/>
              <a:t>    "mean": 80.10466851417597,</a:t>
            </a:r>
          </a:p>
          <a:p>
            <a:r>
              <a:rPr lang="nn-NO" dirty="0"/>
              <a:t>    "std": 42.99744926593833,</a:t>
            </a:r>
          </a:p>
          <a:p>
            <a:r>
              <a:rPr lang="nn-NO" dirty="0"/>
              <a:t>    "nr": 9382</a:t>
            </a:r>
          </a:p>
          <a:p>
            <a:r>
              <a:rPr lang="nn-NO" dirty="0"/>
              <a:t>}</a:t>
            </a:r>
            <a:endParaRPr lang="de-CH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D89AE5A-5F49-66F6-01A7-9715F036E72A}"/>
              </a:ext>
            </a:extLst>
          </p:cNvPr>
          <p:cNvCxnSpPr>
            <a:cxnSpLocks/>
          </p:cNvCxnSpPr>
          <p:nvPr/>
        </p:nvCxnSpPr>
        <p:spPr>
          <a:xfrm flipH="1">
            <a:off x="7261072" y="1464894"/>
            <a:ext cx="1775944" cy="18234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8A9433C-973D-C20F-9E97-46BC3545C72A}"/>
              </a:ext>
            </a:extLst>
          </p:cNvPr>
          <p:cNvCxnSpPr>
            <a:cxnSpLocks/>
          </p:cNvCxnSpPr>
          <p:nvPr/>
        </p:nvCxnSpPr>
        <p:spPr>
          <a:xfrm>
            <a:off x="1882836" y="3092412"/>
            <a:ext cx="4259007" cy="4415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DE77E789-E52B-1CD6-3E9E-05C200AD4EED}"/>
              </a:ext>
            </a:extLst>
          </p:cNvPr>
          <p:cNvSpPr txBox="1"/>
          <p:nvPr/>
        </p:nvSpPr>
        <p:spPr>
          <a:xfrm>
            <a:off x="5935959" y="2309196"/>
            <a:ext cx="1892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/>
              <a:t>mean</a:t>
            </a:r>
            <a:r>
              <a:rPr lang="de-CH" dirty="0"/>
              <a:t> &gt;= 80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CH" dirty="0" err="1"/>
              <a:t>nr</a:t>
            </a:r>
            <a:r>
              <a:rPr lang="de-CH" dirty="0"/>
              <a:t> &gt; 100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CH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8F252F4-29B3-A0AC-2D1F-962EB047FA7E}"/>
              </a:ext>
            </a:extLst>
          </p:cNvPr>
          <p:cNvCxnSpPr>
            <a:cxnSpLocks/>
          </p:cNvCxnSpPr>
          <p:nvPr/>
        </p:nvCxnSpPr>
        <p:spPr>
          <a:xfrm>
            <a:off x="3305147" y="2243991"/>
            <a:ext cx="2933894" cy="948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4DDD012-AE2F-A782-97BE-411725F40251}"/>
              </a:ext>
            </a:extLst>
          </p:cNvPr>
          <p:cNvSpPr txBox="1"/>
          <p:nvPr/>
        </p:nvSpPr>
        <p:spPr>
          <a:xfrm>
            <a:off x="4097025" y="4682100"/>
            <a:ext cx="809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dirty="0"/>
              <a:t>Von </a:t>
            </a:r>
            <a:r>
              <a:rPr lang="de-CH" sz="2800" b="1" dirty="0"/>
              <a:t>4609</a:t>
            </a:r>
            <a:r>
              <a:rPr lang="de-CH" sz="2800" dirty="0"/>
              <a:t> Spieler 		auf </a:t>
            </a:r>
            <a:r>
              <a:rPr lang="de-CH" sz="2800" b="1" dirty="0"/>
              <a:t>354</a:t>
            </a:r>
            <a:r>
              <a:rPr lang="de-CH" sz="2800" dirty="0"/>
              <a:t> 	Spieler</a:t>
            </a:r>
            <a:br>
              <a:rPr lang="de-CH" sz="2800" dirty="0"/>
            </a:br>
            <a:r>
              <a:rPr lang="de-CH" sz="2800" dirty="0"/>
              <a:t>Von </a:t>
            </a:r>
            <a:r>
              <a:rPr lang="de-CH" sz="2800" b="1" dirty="0"/>
              <a:t>280000</a:t>
            </a:r>
            <a:r>
              <a:rPr lang="de-CH" sz="2800" dirty="0"/>
              <a:t> 	Trümpfe	auf </a:t>
            </a:r>
            <a:r>
              <a:rPr lang="de-CH" sz="2800" b="1" dirty="0"/>
              <a:t>32772	</a:t>
            </a:r>
            <a:r>
              <a:rPr lang="de-CH" sz="2800" dirty="0"/>
              <a:t>Trümpfe</a:t>
            </a:r>
          </a:p>
          <a:p>
            <a:r>
              <a:rPr lang="de-CH" sz="2800" dirty="0"/>
              <a:t>um das Model zu trainieren…</a:t>
            </a:r>
          </a:p>
        </p:txBody>
      </p:sp>
    </p:spTree>
    <p:extLst>
      <p:ext uri="{BB962C8B-B14F-4D97-AF65-F5344CB8AC3E}">
        <p14:creationId xmlns:p14="http://schemas.microsoft.com/office/powerpoint/2010/main" val="149475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Definierte Features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0" y="1551115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5400" dirty="0"/>
              <a:t>J9, AKQ, AK9, AKJ, AQJ, 678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-1" y="2376000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2000" dirty="0"/>
              <a:t>(</a:t>
            </a:r>
            <a:r>
              <a:rPr lang="de-CH" sz="2000" dirty="0" err="1"/>
              <a:t>for</a:t>
            </a:r>
            <a:r>
              <a:rPr lang="de-CH" sz="2000" dirty="0"/>
              <a:t> </a:t>
            </a:r>
            <a:r>
              <a:rPr lang="de-CH" sz="2000" dirty="0" err="1"/>
              <a:t>each</a:t>
            </a:r>
            <a:r>
              <a:rPr lang="de-CH" sz="2000" dirty="0"/>
              <a:t> </a:t>
            </a:r>
            <a:r>
              <a:rPr lang="de-CH" sz="2000" dirty="0" err="1"/>
              <a:t>color</a:t>
            </a:r>
            <a:r>
              <a:rPr lang="de-CH" sz="2000" dirty="0"/>
              <a:t>; </a:t>
            </a:r>
            <a:r>
              <a:rPr lang="de-CH" sz="2000" dirty="0" err="1"/>
              <a:t>obviously</a:t>
            </a:r>
            <a:r>
              <a:rPr lang="de-CH" sz="2000" dirty="0"/>
              <a:t> 🌞)</a:t>
            </a:r>
          </a:p>
        </p:txBody>
      </p:sp>
    </p:spTree>
    <p:extLst>
      <p:ext uri="{BB962C8B-B14F-4D97-AF65-F5344CB8AC3E}">
        <p14:creationId xmlns:p14="http://schemas.microsoft.com/office/powerpoint/2010/main" val="283225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0" y="1551115"/>
            <a:ext cx="12191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5400" dirty="0" err="1"/>
              <a:t>Versueche</a:t>
            </a:r>
            <a:r>
              <a:rPr lang="de-CH" sz="5400" dirty="0"/>
              <a:t> und Faile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1172457" y="2555178"/>
            <a:ext cx="9880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Halbautomatisiert via </a:t>
            </a:r>
            <a:r>
              <a:rPr lang="de-CH" sz="2000" dirty="0" err="1"/>
              <a:t>KerasClassifier</a:t>
            </a:r>
            <a:endParaRPr lang="de-CH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Aufgrund von Windows + Versionsproblemen nicht mit den «neusten Lösungen»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CH" sz="2000" dirty="0"/>
              <a:t>Rechenpower 🤞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FA9DFA-FAAD-54B3-907F-3357B6194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8" t="3618" r="3930" b="3540"/>
          <a:stretch/>
        </p:blipFill>
        <p:spPr>
          <a:xfrm>
            <a:off x="5985264" y="3766911"/>
            <a:ext cx="4089401" cy="30374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C02351E-A3F7-5FE0-2F9B-79D33E05C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3713291"/>
            <a:ext cx="4181864" cy="3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4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2AD97A-F5B3-E083-583D-54FD2F22EB57}"/>
              </a:ext>
            </a:extLst>
          </p:cNvPr>
          <p:cNvSpPr txBox="1"/>
          <p:nvPr/>
        </p:nvSpPr>
        <p:spPr>
          <a:xfrm>
            <a:off x="1" y="1551115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input</a:t>
            </a:r>
            <a:endParaRPr lang="de-CH" sz="5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DEA699-1333-05F0-B0C2-2C55AE8BB4E1}"/>
              </a:ext>
            </a:extLst>
          </p:cNvPr>
          <p:cNvSpPr txBox="1"/>
          <p:nvPr/>
        </p:nvSpPr>
        <p:spPr>
          <a:xfrm>
            <a:off x="1172457" y="2555178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keras.layers.Dense</a:t>
            </a:r>
            <a:r>
              <a:rPr lang="de-CH" dirty="0"/>
              <a:t>(64, </a:t>
            </a:r>
            <a:r>
              <a:rPr lang="de-CH" dirty="0" err="1"/>
              <a:t>activation</a:t>
            </a:r>
            <a:r>
              <a:rPr lang="de-CH" dirty="0"/>
              <a:t>='</a:t>
            </a:r>
            <a:r>
              <a:rPr lang="de-CH" dirty="0" err="1"/>
              <a:t>relu</a:t>
            </a:r>
            <a:r>
              <a:rPr lang="de-CH" dirty="0"/>
              <a:t>', </a:t>
            </a:r>
            <a:r>
              <a:rPr lang="de-CH" dirty="0" err="1"/>
              <a:t>input_shape</a:t>
            </a:r>
            <a:r>
              <a:rPr lang="de-CH" dirty="0"/>
              <a:t>=[61])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C195D4-A362-7B16-BA08-8E4E44B76815}"/>
              </a:ext>
            </a:extLst>
          </p:cNvPr>
          <p:cNvSpPr txBox="1"/>
          <p:nvPr/>
        </p:nvSpPr>
        <p:spPr>
          <a:xfrm>
            <a:off x="2" y="2955288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layers</a:t>
            </a:r>
            <a:endParaRPr lang="de-CH" sz="5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D9AC765-C1C0-2835-3DE4-7B01EFA67946}"/>
              </a:ext>
            </a:extLst>
          </p:cNvPr>
          <p:cNvSpPr txBox="1"/>
          <p:nvPr/>
        </p:nvSpPr>
        <p:spPr>
          <a:xfrm>
            <a:off x="1172458" y="3959351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model.add</a:t>
            </a:r>
            <a:r>
              <a:rPr lang="de-CH" dirty="0"/>
              <a:t>(</a:t>
            </a:r>
            <a:r>
              <a:rPr lang="de-CH" dirty="0" err="1"/>
              <a:t>keras.</a:t>
            </a:r>
            <a:r>
              <a:rPr lang="de-CH" sz="1600" dirty="0" err="1"/>
              <a:t>layers</a:t>
            </a:r>
            <a:r>
              <a:rPr lang="de-CH" dirty="0" err="1"/>
              <a:t>.Dense</a:t>
            </a:r>
            <a:r>
              <a:rPr lang="de-CH" dirty="0"/>
              <a:t>(7, </a:t>
            </a:r>
            <a:r>
              <a:rPr lang="de-CH" dirty="0" err="1"/>
              <a:t>activation</a:t>
            </a:r>
            <a:r>
              <a:rPr lang="de-CH" dirty="0"/>
              <a:t>='</a:t>
            </a:r>
            <a:r>
              <a:rPr lang="de-CH" dirty="0" err="1"/>
              <a:t>softmax</a:t>
            </a:r>
            <a:r>
              <a:rPr lang="de-CH" dirty="0"/>
              <a:t>'))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D43C61-DF3A-DA8C-91C9-A95D6B8457F4}"/>
              </a:ext>
            </a:extLst>
          </p:cNvPr>
          <p:cNvSpPr txBox="1"/>
          <p:nvPr/>
        </p:nvSpPr>
        <p:spPr>
          <a:xfrm>
            <a:off x="2" y="4440194"/>
            <a:ext cx="2273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output</a:t>
            </a:r>
            <a:endParaRPr lang="de-CH" sz="5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AC6F12-635B-C414-0796-A857763E712D}"/>
              </a:ext>
            </a:extLst>
          </p:cNvPr>
          <p:cNvSpPr txBox="1"/>
          <p:nvPr/>
        </p:nvSpPr>
        <p:spPr>
          <a:xfrm>
            <a:off x="1172457" y="5444257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model.compile</a:t>
            </a:r>
            <a:r>
              <a:rPr lang="de-CH" dirty="0"/>
              <a:t>(</a:t>
            </a:r>
            <a:r>
              <a:rPr lang="de-CH" dirty="0" err="1"/>
              <a:t>loss</a:t>
            </a:r>
            <a:r>
              <a:rPr lang="de-CH" dirty="0"/>
              <a:t>=</a:t>
            </a:r>
            <a:r>
              <a:rPr lang="de-CH" dirty="0" err="1"/>
              <a:t>keras.losses.CategoricalCrossentropy</a:t>
            </a:r>
            <a:r>
              <a:rPr lang="de-CH" dirty="0"/>
              <a:t>(</a:t>
            </a:r>
            <a:r>
              <a:rPr lang="de-CH" dirty="0" err="1"/>
              <a:t>from_logits</a:t>
            </a:r>
            <a:r>
              <a:rPr lang="de-CH" dirty="0"/>
              <a:t>=True), </a:t>
            </a:r>
            <a:r>
              <a:rPr lang="de-CH" dirty="0" err="1"/>
              <a:t>optimizer</a:t>
            </a:r>
            <a:r>
              <a:rPr lang="de-CH" dirty="0"/>
              <a:t>='</a:t>
            </a:r>
            <a:r>
              <a:rPr lang="de-CH" dirty="0" err="1"/>
              <a:t>adam</a:t>
            </a:r>
            <a:r>
              <a:rPr lang="de-CH" dirty="0"/>
              <a:t>', </a:t>
            </a:r>
            <a:r>
              <a:rPr lang="de-CH" dirty="0" err="1"/>
              <a:t>metrics</a:t>
            </a:r>
            <a:r>
              <a:rPr lang="de-CH" dirty="0"/>
              <a:t>=['</a:t>
            </a:r>
            <a:r>
              <a:rPr lang="de-CH" dirty="0" err="1"/>
              <a:t>accuracy</a:t>
            </a:r>
            <a:r>
              <a:rPr lang="de-CH" dirty="0"/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117819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Trompf</a:t>
            </a:r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uuswähle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Neuronales Netzwerk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9CAFAD-EB95-D046-EEFD-E7E5219DCD6A}"/>
              </a:ext>
            </a:extLst>
          </p:cNvPr>
          <p:cNvSpPr txBox="1"/>
          <p:nvPr/>
        </p:nvSpPr>
        <p:spPr>
          <a:xfrm>
            <a:off x="1057778" y="1967925"/>
            <a:ext cx="111342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Input: Karten in der Hand + Features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Entferne </a:t>
            </a:r>
            <a:r>
              <a:rPr lang="de-CH" sz="3200" dirty="0" err="1"/>
              <a:t>fo</a:t>
            </a:r>
            <a:r>
              <a:rPr lang="de-CH" sz="3200" dirty="0"/>
              <a:t> schlechte </a:t>
            </a:r>
            <a:r>
              <a:rPr lang="de-CH" sz="3200" dirty="0" err="1"/>
              <a:t>speler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Sehr simpel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Layers</a:t>
            </a:r>
            <a:endParaRPr lang="de-CH" sz="32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 err="1"/>
              <a:t>Verschednigi</a:t>
            </a:r>
            <a:r>
              <a:rPr lang="de-CH" sz="3200" dirty="0"/>
              <a:t> </a:t>
            </a:r>
            <a:r>
              <a:rPr lang="de-CH" sz="3200" dirty="0" err="1"/>
              <a:t>tests</a:t>
            </a:r>
            <a:r>
              <a:rPr lang="de-CH" sz="3200" dirty="0"/>
              <a:t> </a:t>
            </a:r>
            <a:r>
              <a:rPr lang="de-CH" sz="3200" dirty="0" err="1"/>
              <a:t>hend</a:t>
            </a:r>
            <a:r>
              <a:rPr lang="de-CH" sz="3200" dirty="0"/>
              <a:t> 64 Neurone </a:t>
            </a:r>
            <a:r>
              <a:rPr lang="de-CH" sz="3200" dirty="0" err="1"/>
              <a:t>ond</a:t>
            </a:r>
            <a:r>
              <a:rPr lang="de-CH" sz="3200" dirty="0"/>
              <a:t> 7 </a:t>
            </a:r>
            <a:r>
              <a:rPr lang="de-CH" sz="3200" dirty="0" err="1"/>
              <a:t>neurone</a:t>
            </a:r>
            <a:r>
              <a:rPr lang="de-CH" sz="3200" dirty="0"/>
              <a:t> als </a:t>
            </a:r>
            <a:r>
              <a:rPr lang="de-CH" sz="3200" dirty="0" err="1"/>
              <a:t>s’beste</a:t>
            </a:r>
            <a:r>
              <a:rPr lang="de-CH" sz="3200" dirty="0"/>
              <a:t> </a:t>
            </a:r>
            <a:r>
              <a:rPr lang="de-CH" sz="3200" dirty="0" err="1"/>
              <a:t>ergää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Output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Kategorisiert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3200" dirty="0"/>
              <a:t>Welle </a:t>
            </a:r>
            <a:r>
              <a:rPr lang="de-CH" sz="3200" dirty="0" err="1"/>
              <a:t>Trompf</a:t>
            </a:r>
            <a:r>
              <a:rPr lang="de-CH" sz="3200" dirty="0"/>
              <a:t> </a:t>
            </a:r>
            <a:r>
              <a:rPr lang="de-CH" sz="3200" dirty="0" err="1"/>
              <a:t>esch</a:t>
            </a:r>
            <a:r>
              <a:rPr lang="de-CH" sz="3200" dirty="0"/>
              <a:t> </a:t>
            </a:r>
            <a:r>
              <a:rPr lang="de-CH" sz="3200" dirty="0" err="1"/>
              <a:t>wörkli</a:t>
            </a:r>
            <a:r>
              <a:rPr lang="de-CH" sz="3200" dirty="0"/>
              <a:t> </a:t>
            </a:r>
            <a:r>
              <a:rPr lang="de-CH" sz="3200" dirty="0" err="1"/>
              <a:t>gspellt</a:t>
            </a:r>
            <a:r>
              <a:rPr lang="de-CH" sz="3200" dirty="0"/>
              <a:t> </a:t>
            </a:r>
            <a:r>
              <a:rPr lang="de-CH" sz="3200" dirty="0" err="1"/>
              <a:t>worde</a:t>
            </a:r>
            <a:r>
              <a:rPr lang="de-CH" sz="32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294027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/>
              <a:t>Input</a:t>
            </a:r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D9CAFAD-EB95-D046-EEFD-E7E5219DCD6A}"/>
              </a:ext>
            </a:extLst>
          </p:cNvPr>
          <p:cNvSpPr txBox="1"/>
          <p:nvPr/>
        </p:nvSpPr>
        <p:spPr>
          <a:xfrm>
            <a:off x="1057778" y="1967925"/>
            <a:ext cx="11134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Input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Verwendeti</a:t>
            </a:r>
            <a:r>
              <a:rPr lang="de-CH" sz="2000" dirty="0"/>
              <a:t> date </a:t>
            </a:r>
            <a:r>
              <a:rPr lang="de-CH" sz="2000" dirty="0" err="1"/>
              <a:t>us</a:t>
            </a:r>
            <a:r>
              <a:rPr lang="de-CH" sz="2000" dirty="0"/>
              <a:t> jass_game_00??.</a:t>
            </a:r>
            <a:r>
              <a:rPr lang="de-CH" sz="2000" dirty="0" err="1"/>
              <a:t>txt</a:t>
            </a:r>
            <a:endParaRPr lang="de-CH" sz="2000" dirty="0"/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Python + Panda </a:t>
            </a:r>
            <a:r>
              <a:rPr lang="de-CH" sz="2000" dirty="0" err="1"/>
              <a:t>parsing</a:t>
            </a:r>
            <a:endParaRPr lang="de-CH" sz="2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CH" sz="3200" dirty="0"/>
              <a:t>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/>
              <a:t>Was als </a:t>
            </a:r>
            <a:r>
              <a:rPr lang="de-CH" sz="2000" dirty="0" err="1"/>
              <a:t>input</a:t>
            </a:r>
            <a:r>
              <a:rPr lang="de-CH" sz="2000" dirty="0"/>
              <a:t>?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CH" sz="2000" dirty="0" err="1"/>
              <a:t>cheibe</a:t>
            </a:r>
            <a:r>
              <a:rPr lang="de-CH" sz="2000" dirty="0"/>
              <a:t> </a:t>
            </a:r>
            <a:r>
              <a:rPr lang="de-CH" sz="2000" dirty="0" err="1"/>
              <a:t>schwerig</a:t>
            </a:r>
            <a:r>
              <a:rPr lang="de-CH" sz="2000" dirty="0"/>
              <a:t>…</a:t>
            </a:r>
            <a:endParaRPr lang="de-CH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5987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feld 1053">
            <a:extLst>
              <a:ext uri="{FF2B5EF4-FFF2-40B4-BE49-F238E27FC236}">
                <a16:creationId xmlns:a16="http://schemas.microsoft.com/office/drawing/2014/main" id="{5CB13B14-3B41-E9C7-665A-75D7A522ECF6}"/>
              </a:ext>
            </a:extLst>
          </p:cNvPr>
          <p:cNvSpPr txBox="1"/>
          <p:nvPr/>
        </p:nvSpPr>
        <p:spPr>
          <a:xfrm>
            <a:off x="6296212" y="-36643"/>
            <a:ext cx="5895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Charte </a:t>
            </a:r>
            <a:r>
              <a:rPr lang="de-CH" sz="4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Spele</a:t>
            </a:r>
            <a:endParaRPr lang="de-CH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E80EDCF-E205-5937-C295-11F4A4193904}"/>
              </a:ext>
            </a:extLst>
          </p:cNvPr>
          <p:cNvSpPr txBox="1"/>
          <p:nvPr/>
        </p:nvSpPr>
        <p:spPr>
          <a:xfrm>
            <a:off x="1359169" y="818563"/>
            <a:ext cx="950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 err="1"/>
              <a:t>Versuech</a:t>
            </a:r>
            <a:r>
              <a:rPr lang="de-CH" b="1" dirty="0"/>
              <a:t> 1…</a:t>
            </a:r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42A2559-D7DE-DDCE-A62B-B40A1D2F6802}"/>
              </a:ext>
            </a:extLst>
          </p:cNvPr>
          <p:cNvSpPr txBox="1"/>
          <p:nvPr/>
        </p:nvSpPr>
        <p:spPr>
          <a:xfrm>
            <a:off x="1820024" y="1149967"/>
            <a:ext cx="13094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3200" dirty="0"/>
              <a:t>1,5,-1,8,12,31,33,7,11,19,21,8,4,1,15,68780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7A18B0-27F2-0CA7-A4FF-D6C02DA0FA44}"/>
              </a:ext>
            </a:extLst>
          </p:cNvPr>
          <p:cNvSpPr txBox="1"/>
          <p:nvPr/>
        </p:nvSpPr>
        <p:spPr>
          <a:xfrm>
            <a:off x="3" y="1332243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0 - 2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2DF7D85-AAFC-A3D8-6AC9-4A0015680353}"/>
              </a:ext>
            </a:extLst>
          </p:cNvPr>
          <p:cNvSpPr txBox="1"/>
          <p:nvPr/>
        </p:nvSpPr>
        <p:spPr>
          <a:xfrm>
            <a:off x="1172459" y="2336306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Usgelti</a:t>
            </a:r>
            <a:r>
              <a:rPr lang="de-CH" dirty="0"/>
              <a:t> </a:t>
            </a:r>
            <a:r>
              <a:rPr lang="de-CH" dirty="0" err="1"/>
              <a:t>chartene</a:t>
            </a:r>
            <a:r>
              <a:rPr lang="de-CH" dirty="0"/>
              <a:t> </a:t>
            </a:r>
            <a:r>
              <a:rPr lang="de-CH" dirty="0" err="1"/>
              <a:t>fode</a:t>
            </a:r>
            <a:r>
              <a:rPr lang="de-CH" dirty="0"/>
              <a:t> vorherige </a:t>
            </a:r>
            <a:r>
              <a:rPr lang="de-CH" dirty="0" err="1"/>
              <a:t>speler</a:t>
            </a:r>
            <a:r>
              <a:rPr lang="de-CH" dirty="0"/>
              <a:t>; -1 </a:t>
            </a:r>
            <a:r>
              <a:rPr lang="de-CH" dirty="0" err="1"/>
              <a:t>bes</a:t>
            </a:r>
            <a:r>
              <a:rPr lang="de-CH" dirty="0"/>
              <a:t> 36: </a:t>
            </a:r>
            <a:r>
              <a:rPr lang="de-CH" dirty="0" err="1"/>
              <a:t>alli</a:t>
            </a:r>
            <a:r>
              <a:rPr lang="de-CH" dirty="0"/>
              <a:t> 3 </a:t>
            </a:r>
            <a:r>
              <a:rPr lang="de-CH" dirty="0" err="1"/>
              <a:t>chönd</a:t>
            </a:r>
            <a:r>
              <a:rPr lang="de-CH" dirty="0"/>
              <a:t> -1 (</a:t>
            </a:r>
            <a:r>
              <a:rPr lang="de-CH" dirty="0" err="1"/>
              <a:t>first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5C95C52-6F5C-09A4-8309-EE5A0E6370B2}"/>
              </a:ext>
            </a:extLst>
          </p:cNvPr>
          <p:cNvSpPr txBox="1"/>
          <p:nvPr/>
        </p:nvSpPr>
        <p:spPr>
          <a:xfrm>
            <a:off x="4" y="2736416"/>
            <a:ext cx="3640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3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762ADB-3C2A-14D1-2D5A-357C19D222CE}"/>
              </a:ext>
            </a:extLst>
          </p:cNvPr>
          <p:cNvSpPr txBox="1"/>
          <p:nvPr/>
        </p:nvSpPr>
        <p:spPr>
          <a:xfrm>
            <a:off x="1172460" y="3740479"/>
            <a:ext cx="9880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Selber </a:t>
            </a:r>
            <a:r>
              <a:rPr lang="de-CH" dirty="0" err="1"/>
              <a:t>usgespelti</a:t>
            </a:r>
            <a:r>
              <a:rPr lang="de-CH" dirty="0"/>
              <a:t> </a:t>
            </a:r>
            <a:r>
              <a:rPr lang="de-CH" dirty="0" err="1"/>
              <a:t>charte</a:t>
            </a:r>
            <a:r>
              <a:rPr lang="de-CH" dirty="0"/>
              <a:t> (kennt </a:t>
            </a:r>
            <a:r>
              <a:rPr lang="de-CH" dirty="0" err="1"/>
              <a:t>mer</a:t>
            </a:r>
            <a:r>
              <a:rPr lang="de-CH" dirty="0"/>
              <a:t> bim trainiere)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C5AD960-F5FB-868C-5EE0-ECA7BE1C8661}"/>
              </a:ext>
            </a:extLst>
          </p:cNvPr>
          <p:cNvSpPr txBox="1"/>
          <p:nvPr/>
        </p:nvSpPr>
        <p:spPr>
          <a:xfrm>
            <a:off x="4" y="4221322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 err="1"/>
              <a:t>index</a:t>
            </a:r>
            <a:r>
              <a:rPr lang="de-CH" sz="5400" dirty="0"/>
              <a:t> 4 - 13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227D8F-8219-C6A9-AF5D-F068672EAD6F}"/>
              </a:ext>
            </a:extLst>
          </p:cNvPr>
          <p:cNvSpPr txBox="1"/>
          <p:nvPr/>
        </p:nvSpPr>
        <p:spPr>
          <a:xfrm>
            <a:off x="1172459" y="5225385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 err="1"/>
              <a:t>eigeti</a:t>
            </a:r>
            <a:r>
              <a:rPr lang="de-CH" dirty="0"/>
              <a:t> </a:t>
            </a:r>
            <a:r>
              <a:rPr lang="de-CH" dirty="0" err="1"/>
              <a:t>charte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B77216-07DE-1613-352E-174B86D9DFC8}"/>
              </a:ext>
            </a:extLst>
          </p:cNvPr>
          <p:cNvSpPr txBox="1"/>
          <p:nvPr/>
        </p:nvSpPr>
        <p:spPr>
          <a:xfrm>
            <a:off x="4" y="5525757"/>
            <a:ext cx="364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5400" dirty="0"/>
              <a:t>Index 14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0B153DF-B57B-2E63-CEC2-0131A484B722}"/>
              </a:ext>
            </a:extLst>
          </p:cNvPr>
          <p:cNvSpPr txBox="1"/>
          <p:nvPr/>
        </p:nvSpPr>
        <p:spPr>
          <a:xfrm>
            <a:off x="1172459" y="6488668"/>
            <a:ext cx="11019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Momentan </a:t>
            </a:r>
            <a:r>
              <a:rPr lang="de-CH" dirty="0" err="1"/>
              <a:t>usgwählte</a:t>
            </a:r>
            <a:r>
              <a:rPr lang="de-CH" dirty="0"/>
              <a:t> </a:t>
            </a:r>
            <a:r>
              <a:rPr lang="de-CH" dirty="0" err="1"/>
              <a:t>trompf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965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Breitbild</PresentationFormat>
  <Paragraphs>125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ADLaM Display</vt:lpstr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Mathias I.BSCI.2101</dc:creator>
  <cp:lastModifiedBy>Schmid Mathias I.BSCI.2101</cp:lastModifiedBy>
  <cp:revision>5</cp:revision>
  <dcterms:created xsi:type="dcterms:W3CDTF">2023-12-20T16:49:09Z</dcterms:created>
  <dcterms:modified xsi:type="dcterms:W3CDTF">2023-12-20T18:49:18Z</dcterms:modified>
</cp:coreProperties>
</file>