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27"/>
  </p:notesMasterIdLst>
  <p:sldIdLst>
    <p:sldId id="316" r:id="rId2"/>
    <p:sldId id="258" r:id="rId3"/>
    <p:sldId id="259" r:id="rId4"/>
    <p:sldId id="324" r:id="rId5"/>
    <p:sldId id="328" r:id="rId6"/>
    <p:sldId id="325" r:id="rId7"/>
    <p:sldId id="330" r:id="rId8"/>
    <p:sldId id="341" r:id="rId9"/>
    <p:sldId id="340" r:id="rId10"/>
    <p:sldId id="339" r:id="rId11"/>
    <p:sldId id="338" r:id="rId12"/>
    <p:sldId id="337" r:id="rId13"/>
    <p:sldId id="336" r:id="rId14"/>
    <p:sldId id="335" r:id="rId15"/>
    <p:sldId id="334" r:id="rId16"/>
    <p:sldId id="333" r:id="rId17"/>
    <p:sldId id="344" r:id="rId18"/>
    <p:sldId id="343" r:id="rId19"/>
    <p:sldId id="342" r:id="rId20"/>
    <p:sldId id="332" r:id="rId21"/>
    <p:sldId id="331" r:id="rId22"/>
    <p:sldId id="327" r:id="rId23"/>
    <p:sldId id="345" r:id="rId24"/>
    <p:sldId id="329" r:id="rId25"/>
    <p:sldId id="303" r:id="rId26"/>
  </p:sldIdLst>
  <p:sldSz cx="9144000" cy="5143500" type="screen16x9"/>
  <p:notesSz cx="6858000" cy="9144000"/>
  <p:embeddedFontLst>
    <p:embeddedFont>
      <p:font typeface="Assistant" charset="-79"/>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0" y="1239060"/>
            <a:ext cx="6089100" cy="1776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14" name="Google Shape;14;p2"/>
          <p:cNvSpPr txBox="1">
            <a:spLocks noGrp="1"/>
          </p:cNvSpPr>
          <p:nvPr>
            <p:ph type="subTitle" idx="1"/>
          </p:nvPr>
        </p:nvSpPr>
        <p:spPr>
          <a:xfrm>
            <a:off x="311700" y="3015350"/>
            <a:ext cx="60891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5" name="Google Shape;15;p2"/>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6" name="Google Shape;16;p2"/>
          <p:cNvGrpSpPr/>
          <p:nvPr/>
        </p:nvGrpSpPr>
        <p:grpSpPr>
          <a:xfrm>
            <a:off x="311726" y="342910"/>
            <a:ext cx="2560425" cy="520904"/>
            <a:chOff x="311726" y="342910"/>
            <a:chExt cx="2560425" cy="520904"/>
          </a:xfrm>
        </p:grpSpPr>
        <p:sp>
          <p:nvSpPr>
            <p:cNvPr id="17" name="Google Shape;17;p2"/>
            <p:cNvSpPr/>
            <p:nvPr/>
          </p:nvSpPr>
          <p:spPr>
            <a:xfrm>
              <a:off x="311726" y="342910"/>
              <a:ext cx="2560425" cy="520904"/>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 name="Google Shape;18;p2"/>
            <p:cNvPicPr preferRelativeResize="0"/>
            <p:nvPr/>
          </p:nvPicPr>
          <p:blipFill rotWithShape="1">
            <a:blip r:embed="rId2">
              <a:alphaModFix/>
            </a:blip>
            <a:srcRect l="377" r="386"/>
            <a:stretch/>
          </p:blipFill>
          <p:spPr>
            <a:xfrm>
              <a:off x="391788" y="382839"/>
              <a:ext cx="2400300" cy="441046"/>
            </a:xfrm>
            <a:prstGeom prst="rect">
              <a:avLst/>
            </a:prstGeom>
            <a:noFill/>
            <a:ln>
              <a:noFill/>
            </a:ln>
          </p:spPr>
        </p:pic>
      </p:grpSp>
      <p:sp>
        <p:nvSpPr>
          <p:cNvPr id="19" name="Google Shape;19;p2"/>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7000" y="-7000"/>
            <a:ext cx="9144000" cy="255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93140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000" y="4798125"/>
            <a:ext cx="9144000" cy="356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25" name="Google Shape;25;p2"/>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65"/>
              <a:buFont typeface="Arial"/>
              <a:buNone/>
            </a:pPr>
            <a:r>
              <a:rPr lang="en" sz="1000" b="1" i="0" u="none" strike="noStrike" cap="none">
                <a:solidFill>
                  <a:schemeClr val="lt1"/>
                </a:solidFill>
                <a:latin typeface="Assistant"/>
                <a:ea typeface="Assistant"/>
                <a:cs typeface="Assistant"/>
                <a:sym typeface="Assistant"/>
              </a:rPr>
              <a:t>We use tech to connect human potential and opportunity with dignity &amp; humility   </a:t>
            </a:r>
            <a:endParaRPr sz="1000" b="1" i="0" u="none" strike="noStrike" cap="none">
              <a:solidFill>
                <a:schemeClr val="lt1"/>
              </a:solidFill>
              <a:latin typeface="Assistant"/>
              <a:ea typeface="Assistant"/>
              <a:cs typeface="Assistant"/>
              <a:sym typeface="Assistant"/>
            </a:endParaRPr>
          </a:p>
        </p:txBody>
      </p:sp>
      <p:sp>
        <p:nvSpPr>
          <p:cNvPr id="26" name="Google Shape;26;p2"/>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8" name="Google Shape;38;p5"/>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14"/>
          <p:cNvSpPr/>
          <p:nvPr/>
        </p:nvSpPr>
        <p:spPr>
          <a:xfrm>
            <a:off x="4572000" y="0"/>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txBox="1">
            <a:spLocks noGrp="1"/>
          </p:cNvSpPr>
          <p:nvPr>
            <p:ph type="title"/>
          </p:nvPr>
        </p:nvSpPr>
        <p:spPr>
          <a:xfrm>
            <a:off x="311700" y="679950"/>
            <a:ext cx="3999000" cy="2270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Font typeface="Assistant"/>
              <a:buNone/>
              <a:defRPr sz="4200" b="1">
                <a:latin typeface="Assistant"/>
                <a:ea typeface="Assistant"/>
                <a:cs typeface="Assistant"/>
                <a:sym typeface="Assistant"/>
              </a:defRPr>
            </a:lvl2pPr>
            <a:lvl3pPr lvl="2" algn="ctr">
              <a:lnSpc>
                <a:spcPct val="100000"/>
              </a:lnSpc>
              <a:spcBef>
                <a:spcPts val="0"/>
              </a:spcBef>
              <a:spcAft>
                <a:spcPts val="0"/>
              </a:spcAft>
              <a:buSzPts val="4200"/>
              <a:buFont typeface="Assistant"/>
              <a:buNone/>
              <a:defRPr sz="4200" b="1">
                <a:latin typeface="Assistant"/>
                <a:ea typeface="Assistant"/>
                <a:cs typeface="Assistant"/>
                <a:sym typeface="Assistant"/>
              </a:defRPr>
            </a:lvl3pPr>
            <a:lvl4pPr lvl="3" algn="ctr">
              <a:lnSpc>
                <a:spcPct val="100000"/>
              </a:lnSpc>
              <a:spcBef>
                <a:spcPts val="0"/>
              </a:spcBef>
              <a:spcAft>
                <a:spcPts val="0"/>
              </a:spcAft>
              <a:buSzPts val="4200"/>
              <a:buFont typeface="Assistant"/>
              <a:buNone/>
              <a:defRPr sz="4200" b="1">
                <a:latin typeface="Assistant"/>
                <a:ea typeface="Assistant"/>
                <a:cs typeface="Assistant"/>
                <a:sym typeface="Assistant"/>
              </a:defRPr>
            </a:lvl4pPr>
            <a:lvl5pPr lvl="4" algn="ctr">
              <a:lnSpc>
                <a:spcPct val="100000"/>
              </a:lnSpc>
              <a:spcBef>
                <a:spcPts val="0"/>
              </a:spcBef>
              <a:spcAft>
                <a:spcPts val="0"/>
              </a:spcAft>
              <a:buSzPts val="4200"/>
              <a:buFont typeface="Assistant"/>
              <a:buNone/>
              <a:defRPr sz="4200" b="1">
                <a:latin typeface="Assistant"/>
                <a:ea typeface="Assistant"/>
                <a:cs typeface="Assistant"/>
                <a:sym typeface="Assistant"/>
              </a:defRPr>
            </a:lvl5pPr>
            <a:lvl6pPr lvl="5" algn="ctr">
              <a:lnSpc>
                <a:spcPct val="100000"/>
              </a:lnSpc>
              <a:spcBef>
                <a:spcPts val="0"/>
              </a:spcBef>
              <a:spcAft>
                <a:spcPts val="0"/>
              </a:spcAft>
              <a:buSzPts val="4200"/>
              <a:buFont typeface="Assistant"/>
              <a:buNone/>
              <a:defRPr sz="4200" b="1">
                <a:latin typeface="Assistant"/>
                <a:ea typeface="Assistant"/>
                <a:cs typeface="Assistant"/>
                <a:sym typeface="Assistant"/>
              </a:defRPr>
            </a:lvl6pPr>
            <a:lvl7pPr lvl="6" algn="ctr">
              <a:lnSpc>
                <a:spcPct val="100000"/>
              </a:lnSpc>
              <a:spcBef>
                <a:spcPts val="0"/>
              </a:spcBef>
              <a:spcAft>
                <a:spcPts val="0"/>
              </a:spcAft>
              <a:buSzPts val="4200"/>
              <a:buFont typeface="Assistant"/>
              <a:buNone/>
              <a:defRPr sz="4200" b="1">
                <a:latin typeface="Assistant"/>
                <a:ea typeface="Assistant"/>
                <a:cs typeface="Assistant"/>
                <a:sym typeface="Assistant"/>
              </a:defRPr>
            </a:lvl7pPr>
            <a:lvl8pPr lvl="7" algn="ctr">
              <a:lnSpc>
                <a:spcPct val="100000"/>
              </a:lnSpc>
              <a:spcBef>
                <a:spcPts val="0"/>
              </a:spcBef>
              <a:spcAft>
                <a:spcPts val="0"/>
              </a:spcAft>
              <a:buSzPts val="4200"/>
              <a:buFont typeface="Assistant"/>
              <a:buNone/>
              <a:defRPr sz="4200" b="1">
                <a:latin typeface="Assistant"/>
                <a:ea typeface="Assistant"/>
                <a:cs typeface="Assistant"/>
                <a:sym typeface="Assistant"/>
              </a:defRPr>
            </a:lvl8pPr>
            <a:lvl9pPr lvl="8" algn="ctr">
              <a:lnSpc>
                <a:spcPct val="100000"/>
              </a:lnSpc>
              <a:spcBef>
                <a:spcPts val="0"/>
              </a:spcBef>
              <a:spcAft>
                <a:spcPts val="0"/>
              </a:spcAft>
              <a:buSzPts val="4200"/>
              <a:buFont typeface="Assistant"/>
              <a:buNone/>
              <a:defRPr sz="4200" b="1">
                <a:latin typeface="Assistant"/>
                <a:ea typeface="Assistant"/>
                <a:cs typeface="Assistant"/>
                <a:sym typeface="Assistant"/>
              </a:defRPr>
            </a:lvl9pPr>
          </a:lstStyle>
          <a:p>
            <a:endParaRPr/>
          </a:p>
        </p:txBody>
      </p:sp>
      <p:sp>
        <p:nvSpPr>
          <p:cNvPr id="98" name="Google Shape;98;p14"/>
          <p:cNvSpPr txBox="1">
            <a:spLocks noGrp="1"/>
          </p:cNvSpPr>
          <p:nvPr>
            <p:ph type="subTitle" idx="1"/>
          </p:nvPr>
        </p:nvSpPr>
        <p:spPr>
          <a:xfrm>
            <a:off x="311700" y="2950350"/>
            <a:ext cx="39990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9" name="Google Shape;99;p14"/>
          <p:cNvSpPr txBox="1">
            <a:spLocks noGrp="1"/>
          </p:cNvSpPr>
          <p:nvPr>
            <p:ph type="body" idx="2"/>
          </p:nvPr>
        </p:nvSpPr>
        <p:spPr>
          <a:xfrm>
            <a:off x="4939500" y="342900"/>
            <a:ext cx="3419400" cy="41796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000"/>
              </a:spcBef>
              <a:spcAft>
                <a:spcPts val="0"/>
              </a:spcAft>
              <a:buClr>
                <a:schemeClr val="lt1"/>
              </a:buClr>
              <a:buSzPts val="1400"/>
              <a:buChar char="○"/>
              <a:defRPr>
                <a:solidFill>
                  <a:schemeClr val="lt1"/>
                </a:solidFill>
              </a:defRPr>
            </a:lvl2pPr>
            <a:lvl3pPr marL="1371600" lvl="2" indent="-317500" algn="l">
              <a:lnSpc>
                <a:spcPct val="115000"/>
              </a:lnSpc>
              <a:spcBef>
                <a:spcPts val="1000"/>
              </a:spcBef>
              <a:spcAft>
                <a:spcPts val="0"/>
              </a:spcAft>
              <a:buClr>
                <a:schemeClr val="lt1"/>
              </a:buClr>
              <a:buSzPts val="1400"/>
              <a:buChar char="■"/>
              <a:defRPr>
                <a:solidFill>
                  <a:schemeClr val="lt1"/>
                </a:solidFill>
              </a:defRPr>
            </a:lvl3pPr>
            <a:lvl4pPr marL="1828800" lvl="3" indent="-317500" algn="l">
              <a:lnSpc>
                <a:spcPct val="115000"/>
              </a:lnSpc>
              <a:spcBef>
                <a:spcPts val="1000"/>
              </a:spcBef>
              <a:spcAft>
                <a:spcPts val="0"/>
              </a:spcAft>
              <a:buClr>
                <a:schemeClr val="lt1"/>
              </a:buClr>
              <a:buSzPts val="1400"/>
              <a:buChar char="●"/>
              <a:defRPr>
                <a:solidFill>
                  <a:schemeClr val="lt1"/>
                </a:solidFill>
              </a:defRPr>
            </a:lvl4pPr>
            <a:lvl5pPr marL="2286000" lvl="4" indent="-317500" algn="l">
              <a:lnSpc>
                <a:spcPct val="115000"/>
              </a:lnSpc>
              <a:spcBef>
                <a:spcPts val="1000"/>
              </a:spcBef>
              <a:spcAft>
                <a:spcPts val="0"/>
              </a:spcAft>
              <a:buClr>
                <a:schemeClr val="lt1"/>
              </a:buClr>
              <a:buSzPts val="1400"/>
              <a:buChar char="○"/>
              <a:defRPr>
                <a:solidFill>
                  <a:schemeClr val="lt1"/>
                </a:solidFill>
              </a:defRPr>
            </a:lvl5pPr>
            <a:lvl6pPr marL="2743200" lvl="5" indent="-317500" algn="l">
              <a:lnSpc>
                <a:spcPct val="115000"/>
              </a:lnSpc>
              <a:spcBef>
                <a:spcPts val="1000"/>
              </a:spcBef>
              <a:spcAft>
                <a:spcPts val="0"/>
              </a:spcAft>
              <a:buClr>
                <a:schemeClr val="lt1"/>
              </a:buClr>
              <a:buSzPts val="1400"/>
              <a:buChar char="■"/>
              <a:defRPr>
                <a:solidFill>
                  <a:schemeClr val="lt1"/>
                </a:solidFill>
              </a:defRPr>
            </a:lvl6pPr>
            <a:lvl7pPr marL="3200400" lvl="6" indent="-317500" algn="l">
              <a:lnSpc>
                <a:spcPct val="115000"/>
              </a:lnSpc>
              <a:spcBef>
                <a:spcPts val="1000"/>
              </a:spcBef>
              <a:spcAft>
                <a:spcPts val="0"/>
              </a:spcAft>
              <a:buClr>
                <a:schemeClr val="lt1"/>
              </a:buClr>
              <a:buSzPts val="1400"/>
              <a:buChar char="●"/>
              <a:defRPr>
                <a:solidFill>
                  <a:schemeClr val="lt1"/>
                </a:solidFill>
              </a:defRPr>
            </a:lvl7pPr>
            <a:lvl8pPr marL="3657600" lvl="7" indent="-317500" algn="l">
              <a:lnSpc>
                <a:spcPct val="115000"/>
              </a:lnSpc>
              <a:spcBef>
                <a:spcPts val="1000"/>
              </a:spcBef>
              <a:spcAft>
                <a:spcPts val="0"/>
              </a:spcAft>
              <a:buClr>
                <a:schemeClr val="lt1"/>
              </a:buClr>
              <a:buSzPts val="1400"/>
              <a:buChar char="○"/>
              <a:defRPr>
                <a:solidFill>
                  <a:schemeClr val="lt1"/>
                </a:solidFill>
              </a:defRPr>
            </a:lvl8pPr>
            <a:lvl9pPr marL="4114800" lvl="8" indent="-317500" algn="l">
              <a:lnSpc>
                <a:spcPct val="115000"/>
              </a:lnSpc>
              <a:spcBef>
                <a:spcPts val="1000"/>
              </a:spcBef>
              <a:spcAft>
                <a:spcPts val="1000"/>
              </a:spcAft>
              <a:buClr>
                <a:schemeClr val="lt1"/>
              </a:buClr>
              <a:buSzPts val="1400"/>
              <a:buChar char="■"/>
              <a:defRPr>
                <a:solidFill>
                  <a:schemeClr val="lt1"/>
                </a:solidFill>
              </a:defRPr>
            </a:lvl9pPr>
          </a:lstStyle>
          <a:p>
            <a:endParaRPr/>
          </a:p>
        </p:txBody>
      </p:sp>
      <p:sp>
        <p:nvSpPr>
          <p:cNvPr id="100" name="Google Shape;100;p14"/>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chemeClr val="dk1"/>
              </a:buClr>
              <a:buSzPts val="2800"/>
              <a:buFont typeface="Assistant"/>
              <a:buNone/>
              <a:defRPr sz="28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915600"/>
            <a:ext cx="8520600" cy="37476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Assistant"/>
              <a:buChar char="●"/>
              <a:defRPr sz="18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10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1000"/>
              </a:spcBef>
              <a:spcAft>
                <a:spcPts val="100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endParaRPr/>
          </a:p>
        </p:txBody>
      </p:sp>
      <p:sp>
        <p:nvSpPr>
          <p:cNvPr id="8" name="Google Shape;8;p1"/>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9" name="Google Shape;9;p1"/>
          <p:cNvGrpSpPr/>
          <p:nvPr/>
        </p:nvGrpSpPr>
        <p:grpSpPr>
          <a:xfrm>
            <a:off x="8458848" y="343116"/>
            <a:ext cx="381224" cy="576102"/>
            <a:chOff x="8458848" y="343116"/>
            <a:chExt cx="381224" cy="576102"/>
          </a:xfrm>
        </p:grpSpPr>
        <p:sp>
          <p:nvSpPr>
            <p:cNvPr id="10" name="Google Shape;10;p1"/>
            <p:cNvSpPr/>
            <p:nvPr/>
          </p:nvSpPr>
          <p:spPr>
            <a:xfrm>
              <a:off x="8458848" y="343116"/>
              <a:ext cx="381224" cy="576102"/>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Google Shape;11;p1"/>
            <p:cNvPicPr preferRelativeResize="0"/>
            <p:nvPr/>
          </p:nvPicPr>
          <p:blipFill rotWithShape="1">
            <a:blip r:embed="rId5">
              <a:alphaModFix/>
            </a:blip>
            <a:srcRect l="79" r="79"/>
            <a:stretch/>
          </p:blipFill>
          <p:spPr>
            <a:xfrm>
              <a:off x="8480104" y="384425"/>
              <a:ext cx="338711" cy="497406"/>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6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4282" y="428610"/>
            <a:ext cx="6089100" cy="1285884"/>
          </a:xfrm>
        </p:spPr>
        <p:txBody>
          <a:bodyPr>
            <a:normAutofit fontScale="90000"/>
          </a:bodyPr>
          <a:lstStyle/>
          <a:p>
            <a:r>
              <a:rPr lang="ru-RU" sz="3600" b="0" dirty="0" smtClean="0"/>
              <a:t/>
            </a:r>
            <a:br>
              <a:rPr lang="ru-RU" sz="3600" b="0" dirty="0" smtClean="0"/>
            </a:br>
            <a:r>
              <a:rPr lang="ru-RU" sz="3600" b="0" dirty="0" smtClean="0"/>
              <a:t/>
            </a:r>
            <a:br>
              <a:rPr lang="ru-RU" sz="3600" b="0" dirty="0" smtClean="0"/>
            </a:br>
            <a:r>
              <a:rPr lang="ru-RU" sz="3600" b="0" dirty="0" smtClean="0"/>
              <a:t/>
            </a:r>
            <a:br>
              <a:rPr lang="ru-RU" sz="3600" b="0" dirty="0" smtClean="0"/>
            </a:br>
            <a:r>
              <a:rPr lang="en-US" sz="2700" dirty="0" smtClean="0">
                <a:solidFill>
                  <a:schemeClr val="accent5">
                    <a:lumMod val="75000"/>
                  </a:schemeClr>
                </a:solidFill>
              </a:rPr>
              <a:t>Tour </a:t>
            </a:r>
            <a:r>
              <a:rPr lang="en-US" sz="2700" dirty="0" smtClean="0">
                <a:solidFill>
                  <a:schemeClr val="accent5">
                    <a:lumMod val="75000"/>
                  </a:schemeClr>
                </a:solidFill>
              </a:rPr>
              <a:t>Price Prediction Model </a:t>
            </a:r>
            <a:r>
              <a:rPr lang="ru-RU" sz="2700" dirty="0" smtClean="0">
                <a:solidFill>
                  <a:schemeClr val="accent5">
                    <a:lumMod val="75000"/>
                  </a:schemeClr>
                </a:solidFill>
              </a:rPr>
              <a:t>                        </a:t>
            </a:r>
            <a:r>
              <a:rPr lang="en-US" sz="2700" dirty="0" smtClean="0">
                <a:solidFill>
                  <a:schemeClr val="accent5">
                    <a:lumMod val="75000"/>
                  </a:schemeClr>
                </a:solidFill>
              </a:rPr>
              <a:t>Using </a:t>
            </a:r>
            <a:r>
              <a:rPr lang="en-US" sz="2700" dirty="0" smtClean="0">
                <a:solidFill>
                  <a:schemeClr val="accent5">
                    <a:lumMod val="75000"/>
                  </a:schemeClr>
                </a:solidFill>
              </a:rPr>
              <a:t>Linear Regression</a:t>
            </a:r>
            <a:endParaRPr lang="ru-RU" sz="2700" dirty="0">
              <a:solidFill>
                <a:schemeClr val="accent5">
                  <a:lumMod val="75000"/>
                </a:schemeClr>
              </a:solidFill>
            </a:endParaRPr>
          </a:p>
        </p:txBody>
      </p:sp>
      <p:sp>
        <p:nvSpPr>
          <p:cNvPr id="3" name="Подзаголовок 2"/>
          <p:cNvSpPr>
            <a:spLocks noGrp="1"/>
          </p:cNvSpPr>
          <p:nvPr>
            <p:ph type="subTitle" idx="1"/>
          </p:nvPr>
        </p:nvSpPr>
        <p:spPr>
          <a:xfrm>
            <a:off x="357158" y="1857370"/>
            <a:ext cx="5117556" cy="2786082"/>
          </a:xfrm>
        </p:spPr>
        <p:txBody>
          <a:bodyPr>
            <a:normAutofit fontScale="62500" lnSpcReduction="20000"/>
          </a:bodyPr>
          <a:lstStyle/>
          <a:p>
            <a:r>
              <a:rPr lang="ru-RU" dirty="0" smtClean="0"/>
              <a:t>        </a:t>
            </a:r>
            <a:r>
              <a:rPr lang="en-US" dirty="0" smtClean="0"/>
              <a:t>Searching for an appropriate dataset.</a:t>
            </a:r>
            <a:r>
              <a:rPr lang="ru-RU" dirty="0" smtClean="0"/>
              <a:t/>
            </a:r>
            <a:br>
              <a:rPr lang="ru-RU" dirty="0" smtClean="0"/>
            </a:br>
            <a:r>
              <a:rPr lang="ru-RU" dirty="0" smtClean="0"/>
              <a:t/>
            </a:r>
            <a:br>
              <a:rPr lang="ru-RU" dirty="0" smtClean="0"/>
            </a:br>
            <a:r>
              <a:rPr lang="en-US" dirty="0" smtClean="0"/>
              <a:t>Eliminating unnecessary columns.</a:t>
            </a:r>
            <a:r>
              <a:rPr lang="ru-RU" dirty="0" smtClean="0"/>
              <a:t/>
            </a:r>
            <a:br>
              <a:rPr lang="ru-RU" dirty="0" smtClean="0"/>
            </a:br>
            <a:r>
              <a:rPr lang="ru-RU" dirty="0" smtClean="0"/>
              <a:t/>
            </a:r>
            <a:br>
              <a:rPr lang="ru-RU" dirty="0" smtClean="0"/>
            </a:br>
            <a:r>
              <a:rPr lang="en-US" dirty="0" smtClean="0"/>
              <a:t>Generating flags and categorical columns.</a:t>
            </a:r>
            <a:r>
              <a:rPr lang="ru-RU" dirty="0" smtClean="0"/>
              <a:t/>
            </a:r>
            <a:br>
              <a:rPr lang="ru-RU" dirty="0" smtClean="0"/>
            </a:br>
            <a:r>
              <a:rPr lang="ru-RU" dirty="0" smtClean="0"/>
              <a:t/>
            </a:r>
            <a:br>
              <a:rPr lang="ru-RU" dirty="0" smtClean="0"/>
            </a:br>
            <a:r>
              <a:rPr lang="en-US" dirty="0" smtClean="0"/>
              <a:t>Cleansing the data of missing values and </a:t>
            </a:r>
            <a:r>
              <a:rPr lang="en-US" dirty="0" err="1" smtClean="0"/>
              <a:t>NaNs</a:t>
            </a:r>
            <a:r>
              <a:rPr lang="en-US" dirty="0" smtClean="0"/>
              <a:t>.</a:t>
            </a:r>
            <a:r>
              <a:rPr lang="ru-RU" dirty="0" smtClean="0"/>
              <a:t/>
            </a:r>
            <a:br>
              <a:rPr lang="ru-RU" dirty="0" smtClean="0"/>
            </a:br>
            <a:r>
              <a:rPr lang="ru-RU" dirty="0" smtClean="0"/>
              <a:t/>
            </a:r>
            <a:br>
              <a:rPr lang="ru-RU" dirty="0" smtClean="0"/>
            </a:br>
            <a:r>
              <a:rPr lang="en-US" dirty="0" smtClean="0"/>
              <a:t>Replacing missing entries with zeros.</a:t>
            </a:r>
            <a:r>
              <a:rPr lang="ru-RU" dirty="0" smtClean="0"/>
              <a:t/>
            </a:r>
            <a:br>
              <a:rPr lang="ru-RU" dirty="0" smtClean="0"/>
            </a:br>
            <a:r>
              <a:rPr lang="ru-RU" dirty="0" smtClean="0"/>
              <a:t/>
            </a:r>
            <a:br>
              <a:rPr lang="ru-RU" dirty="0" smtClean="0"/>
            </a:br>
            <a:r>
              <a:rPr lang="en-US" dirty="0" smtClean="0"/>
              <a:t>Utilizing filters for data processing.</a:t>
            </a:r>
            <a:endParaRPr lang="ru-RU" dirty="0"/>
          </a:p>
        </p:txBody>
      </p:sp>
      <p:pic>
        <p:nvPicPr>
          <p:cNvPr id="6" name="Рисунок 5" descr="images (1).jpg"/>
          <p:cNvPicPr>
            <a:picLocks noChangeAspect="1"/>
          </p:cNvPicPr>
          <p:nvPr/>
        </p:nvPicPr>
        <p:blipFill>
          <a:blip r:embed="rId2"/>
          <a:stretch>
            <a:fillRect/>
          </a:stretch>
        </p:blipFill>
        <p:spPr>
          <a:xfrm>
            <a:off x="357158" y="1714494"/>
            <a:ext cx="5112921" cy="28632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10</a:t>
            </a:fld>
            <a:endParaRPr/>
          </a:p>
        </p:txBody>
      </p:sp>
      <p:pic>
        <p:nvPicPr>
          <p:cNvPr id="41986" name="Picture 2"/>
          <p:cNvPicPr>
            <a:picLocks noChangeAspect="1" noChangeArrowheads="1"/>
          </p:cNvPicPr>
          <p:nvPr/>
        </p:nvPicPr>
        <p:blipFill>
          <a:blip r:embed="rId3"/>
          <a:srcRect/>
          <a:stretch>
            <a:fillRect/>
          </a:stretch>
        </p:blipFill>
        <p:spPr bwMode="auto">
          <a:xfrm>
            <a:off x="0" y="0"/>
            <a:ext cx="9344025" cy="52387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11</a:t>
            </a:fld>
            <a:endParaRPr/>
          </a:p>
        </p:txBody>
      </p:sp>
      <p:pic>
        <p:nvPicPr>
          <p:cNvPr id="43010" name="Picture 2"/>
          <p:cNvPicPr>
            <a:picLocks noChangeAspect="1" noChangeArrowheads="1"/>
          </p:cNvPicPr>
          <p:nvPr/>
        </p:nvPicPr>
        <p:blipFill>
          <a:blip r:embed="rId3"/>
          <a:srcRect/>
          <a:stretch>
            <a:fillRect/>
          </a:stretch>
        </p:blipFill>
        <p:spPr bwMode="auto">
          <a:xfrm>
            <a:off x="0" y="0"/>
            <a:ext cx="9372600" cy="54578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12</a:t>
            </a:fld>
            <a:endParaRPr/>
          </a:p>
        </p:txBody>
      </p:sp>
      <p:pic>
        <p:nvPicPr>
          <p:cNvPr id="44034" name="Picture 2"/>
          <p:cNvPicPr>
            <a:picLocks noChangeAspect="1" noChangeArrowheads="1"/>
          </p:cNvPicPr>
          <p:nvPr/>
        </p:nvPicPr>
        <p:blipFill>
          <a:blip r:embed="rId3"/>
          <a:srcRect/>
          <a:stretch>
            <a:fillRect/>
          </a:stretch>
        </p:blipFill>
        <p:spPr bwMode="auto">
          <a:xfrm>
            <a:off x="0" y="0"/>
            <a:ext cx="9144000" cy="5181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13</a:t>
            </a:fld>
            <a:endParaRPr/>
          </a:p>
        </p:txBody>
      </p:sp>
      <p:pic>
        <p:nvPicPr>
          <p:cNvPr id="45059" name="Picture 3"/>
          <p:cNvPicPr>
            <a:picLocks noChangeAspect="1" noChangeArrowheads="1"/>
          </p:cNvPicPr>
          <p:nvPr/>
        </p:nvPicPr>
        <p:blipFill>
          <a:blip r:embed="rId3"/>
          <a:srcRect/>
          <a:stretch>
            <a:fillRect/>
          </a:stretch>
        </p:blipFill>
        <p:spPr bwMode="auto">
          <a:xfrm>
            <a:off x="0" y="0"/>
            <a:ext cx="9144000" cy="52482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14</a:t>
            </a:fld>
            <a:endParaRPr/>
          </a:p>
        </p:txBody>
      </p:sp>
      <p:pic>
        <p:nvPicPr>
          <p:cNvPr id="46082" name="Picture 2"/>
          <p:cNvPicPr>
            <a:picLocks noChangeAspect="1" noChangeArrowheads="1"/>
          </p:cNvPicPr>
          <p:nvPr/>
        </p:nvPicPr>
        <p:blipFill>
          <a:blip r:embed="rId3"/>
          <a:srcRect/>
          <a:stretch>
            <a:fillRect/>
          </a:stretch>
        </p:blipFill>
        <p:spPr bwMode="auto">
          <a:xfrm>
            <a:off x="0" y="0"/>
            <a:ext cx="9143999" cy="51435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15</a:t>
            </a:fld>
            <a:endParaRPr/>
          </a:p>
        </p:txBody>
      </p:sp>
      <p:pic>
        <p:nvPicPr>
          <p:cNvPr id="47106" name="Picture 2"/>
          <p:cNvPicPr>
            <a:picLocks noChangeAspect="1" noChangeArrowheads="1"/>
          </p:cNvPicPr>
          <p:nvPr/>
        </p:nvPicPr>
        <p:blipFill>
          <a:blip r:embed="rId3"/>
          <a:srcRect/>
          <a:stretch>
            <a:fillRect/>
          </a:stretch>
        </p:blipFill>
        <p:spPr bwMode="auto">
          <a:xfrm>
            <a:off x="0" y="0"/>
            <a:ext cx="9210675" cy="52197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16</a:t>
            </a:fld>
            <a:endParaRPr/>
          </a:p>
        </p:txBody>
      </p:sp>
      <p:pic>
        <p:nvPicPr>
          <p:cNvPr id="48130" name="Picture 2"/>
          <p:cNvPicPr>
            <a:picLocks noChangeAspect="1" noChangeArrowheads="1"/>
          </p:cNvPicPr>
          <p:nvPr/>
        </p:nvPicPr>
        <p:blipFill>
          <a:blip r:embed="rId3"/>
          <a:srcRect/>
          <a:stretch>
            <a:fillRect/>
          </a:stretch>
        </p:blipFill>
        <p:spPr bwMode="auto">
          <a:xfrm>
            <a:off x="0" y="0"/>
            <a:ext cx="9153525" cy="52101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17</a:t>
            </a:fld>
            <a:endParaRPr/>
          </a:p>
        </p:txBody>
      </p:sp>
      <p:pic>
        <p:nvPicPr>
          <p:cNvPr id="49154" name="Picture 2"/>
          <p:cNvPicPr>
            <a:picLocks noChangeAspect="1" noChangeArrowheads="1"/>
          </p:cNvPicPr>
          <p:nvPr/>
        </p:nvPicPr>
        <p:blipFill>
          <a:blip r:embed="rId3"/>
          <a:srcRect/>
          <a:stretch>
            <a:fillRect/>
          </a:stretch>
        </p:blipFill>
        <p:spPr bwMode="auto">
          <a:xfrm>
            <a:off x="0" y="0"/>
            <a:ext cx="9172575" cy="51911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18</a:t>
            </a:fld>
            <a:endParaRPr/>
          </a:p>
        </p:txBody>
      </p:sp>
      <p:pic>
        <p:nvPicPr>
          <p:cNvPr id="50178" name="Picture 2"/>
          <p:cNvPicPr>
            <a:picLocks noChangeAspect="1" noChangeArrowheads="1"/>
          </p:cNvPicPr>
          <p:nvPr/>
        </p:nvPicPr>
        <p:blipFill>
          <a:blip r:embed="rId3"/>
          <a:srcRect/>
          <a:stretch>
            <a:fillRect/>
          </a:stretch>
        </p:blipFill>
        <p:spPr bwMode="auto">
          <a:xfrm>
            <a:off x="0" y="0"/>
            <a:ext cx="9143999" cy="51435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19</a:t>
            </a:fld>
            <a:endParaRPr/>
          </a:p>
        </p:txBody>
      </p:sp>
      <p:pic>
        <p:nvPicPr>
          <p:cNvPr id="51202" name="Picture 2"/>
          <p:cNvPicPr>
            <a:picLocks noChangeAspect="1" noChangeArrowheads="1"/>
          </p:cNvPicPr>
          <p:nvPr/>
        </p:nvPicPr>
        <p:blipFill>
          <a:blip r:embed="rId3"/>
          <a:srcRect/>
          <a:stretch>
            <a:fillRect/>
          </a:stretch>
        </p:blipFill>
        <p:spPr bwMode="auto">
          <a:xfrm>
            <a:off x="0" y="14288"/>
            <a:ext cx="9144000" cy="51149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0" name="Заголовок 19"/>
          <p:cNvSpPr>
            <a:spLocks noGrp="1"/>
          </p:cNvSpPr>
          <p:nvPr>
            <p:ph type="title"/>
          </p:nvPr>
        </p:nvSpPr>
        <p:spPr>
          <a:xfrm>
            <a:off x="142844" y="214296"/>
            <a:ext cx="4714908" cy="3714776"/>
          </a:xfrm>
        </p:spPr>
        <p:txBody>
          <a:bodyPr>
            <a:normAutofit/>
          </a:bodyPr>
          <a:lstStyle/>
          <a:p>
            <a:r>
              <a:rPr lang="en-US" sz="2000" dirty="0" smtClean="0"/>
              <a:t>Introduction</a:t>
            </a:r>
            <a:br>
              <a:rPr lang="en-US" sz="2000" dirty="0" smtClean="0"/>
            </a:br>
            <a:r>
              <a:rPr lang="en-US" sz="2000" b="0" dirty="0" smtClean="0">
                <a:solidFill>
                  <a:schemeClr val="accent1"/>
                </a:solidFill>
              </a:rPr>
              <a:t>Project Goal: To develop a model for predicting the total cost of a tour based on various factors such as tour duration, season, hotel rating, room category, number of tourists, and more. This model will use linear regression to predict tour costs, helping travel agencies and operators to more accurately estimate and set tour prices</a:t>
            </a:r>
            <a:r>
              <a:rPr lang="en-US" sz="2000" dirty="0" smtClean="0"/>
              <a:t>.</a:t>
            </a:r>
            <a:endParaRPr lang="en-US" sz="2000" dirty="0"/>
          </a:p>
        </p:txBody>
      </p:sp>
      <p:sp>
        <p:nvSpPr>
          <p:cNvPr id="21" name="Подзаголовок 20"/>
          <p:cNvSpPr>
            <a:spLocks noGrp="1"/>
          </p:cNvSpPr>
          <p:nvPr>
            <p:ph type="subTitle" idx="1"/>
          </p:nvPr>
        </p:nvSpPr>
        <p:spPr>
          <a:xfrm>
            <a:off x="357158" y="3857634"/>
            <a:ext cx="3927562" cy="1113634"/>
          </a:xfrm>
        </p:spPr>
        <p:txBody>
          <a:bodyPr>
            <a:normAutofit/>
          </a:bodyPr>
          <a:lstStyle/>
          <a:p>
            <a:r>
              <a:rPr lang="en-US" sz="2400" dirty="0" smtClean="0"/>
              <a:t>https://github.com/mitiay001/redi_travel.git</a:t>
            </a:r>
            <a:endParaRPr lang="ru-RU" dirty="0"/>
          </a:p>
        </p:txBody>
      </p:sp>
      <p:sp>
        <p:nvSpPr>
          <p:cNvPr id="22" name="Текст 21"/>
          <p:cNvSpPr>
            <a:spLocks noGrp="1"/>
          </p:cNvSpPr>
          <p:nvPr>
            <p:ph type="body" idx="2"/>
          </p:nvPr>
        </p:nvSpPr>
        <p:spPr>
          <a:xfrm>
            <a:off x="6143636" y="342900"/>
            <a:ext cx="1285884" cy="4179600"/>
          </a:xfrm>
        </p:spPr>
        <p:txBody>
          <a:bodyPr/>
          <a:lstStyle/>
          <a:p>
            <a:endParaRPr lang="ru-RU" dirty="0"/>
          </a:p>
        </p:txBody>
      </p:sp>
      <p:sp>
        <p:nvSpPr>
          <p:cNvPr id="147" name="Google Shape;147;p23"/>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a:t>
            </a:fld>
            <a:endParaRPr/>
          </a:p>
        </p:txBody>
      </p:sp>
      <p:pic>
        <p:nvPicPr>
          <p:cNvPr id="8" name="Рисунок 7" descr="analytics.png"/>
          <p:cNvPicPr>
            <a:picLocks noChangeAspect="1"/>
          </p:cNvPicPr>
          <p:nvPr/>
        </p:nvPicPr>
        <p:blipFill>
          <a:blip r:embed="rId3"/>
          <a:stretch>
            <a:fillRect/>
          </a:stretch>
        </p:blipFill>
        <p:spPr>
          <a:xfrm>
            <a:off x="4572000" y="0"/>
            <a:ext cx="4572000" cy="5143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20</a:t>
            </a:fld>
            <a:endParaRPr/>
          </a:p>
        </p:txBody>
      </p:sp>
      <p:pic>
        <p:nvPicPr>
          <p:cNvPr id="52226" name="Picture 2"/>
          <p:cNvPicPr>
            <a:picLocks noChangeAspect="1" noChangeArrowheads="1"/>
          </p:cNvPicPr>
          <p:nvPr/>
        </p:nvPicPr>
        <p:blipFill>
          <a:blip r:embed="rId3"/>
          <a:srcRect/>
          <a:stretch>
            <a:fillRect/>
          </a:stretch>
        </p:blipFill>
        <p:spPr bwMode="auto">
          <a:xfrm>
            <a:off x="0" y="0"/>
            <a:ext cx="9153525" cy="52006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a:t>
            </a:r>
            <a:r>
              <a:rPr lang="en-US" sz="2000" b="0" smtClean="0">
                <a:solidFill>
                  <a:schemeClr val="accent1"/>
                </a:solidFill>
              </a:rPr>
              <a:t>. </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fontScale="90000"/>
          </a:bodyPr>
          <a:lstStyle/>
          <a:p>
            <a:r>
              <a:rPr lang="en-US" sz="2000" dirty="0" smtClean="0"/>
              <a:t>4. Project Implementation </a:t>
            </a:r>
            <a:r>
              <a:rPr lang="en-US" sz="2000" dirty="0" smtClean="0"/>
              <a:t>Stages</a:t>
            </a:r>
            <a:r>
              <a:rPr lang="ru-RU" sz="2000" dirty="0" smtClean="0"/>
              <a:t/>
            </a:r>
            <a:br>
              <a:rPr lang="ru-RU" sz="2000" dirty="0" smtClean="0"/>
            </a:br>
            <a:r>
              <a:rPr lang="en-US" sz="1600" dirty="0" smtClean="0"/>
              <a:t/>
            </a:r>
            <a:br>
              <a:rPr lang="en-US" sz="1600" dirty="0" smtClean="0"/>
            </a:br>
            <a:r>
              <a:rPr lang="en-US" sz="1600" dirty="0" smtClean="0">
                <a:solidFill>
                  <a:schemeClr val="accent1"/>
                </a:solidFill>
              </a:rPr>
              <a:t>Data </a:t>
            </a:r>
            <a:r>
              <a:rPr lang="en-US" sz="1600" dirty="0" smtClean="0">
                <a:solidFill>
                  <a:schemeClr val="accent1"/>
                </a:solidFill>
              </a:rPr>
              <a:t>Preprocessing</a:t>
            </a:r>
            <a:r>
              <a:rPr lang="en-US" sz="160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Data cleaning: handling missing values and errors.</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Converting categorical features into numerical ones using encoding (e.g., One-Hot Encoding </a:t>
            </a:r>
            <a:r>
              <a:rPr lang="ru-RU" sz="1600" b="0" dirty="0" smtClean="0">
                <a:solidFill>
                  <a:schemeClr val="accent1"/>
                </a:solidFill>
              </a:rPr>
              <a:t>     </a:t>
            </a:r>
            <a:r>
              <a:rPr lang="en-US" sz="1600" b="0" dirty="0" smtClean="0">
                <a:solidFill>
                  <a:schemeClr val="accent1"/>
                </a:solidFill>
              </a:rPr>
              <a:t>for features like season).</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Normalization/standardization of data to improve model performance.</a:t>
            </a:r>
            <a:r>
              <a:rPr lang="ru-RU" sz="1600" b="0" dirty="0" smtClean="0">
                <a:solidFill>
                  <a:schemeClr val="accent1"/>
                </a:solidFill>
              </a:rPr>
              <a:t/>
            </a:r>
            <a:br>
              <a:rPr lang="ru-RU" sz="1600" b="0" dirty="0" smtClean="0">
                <a:solidFill>
                  <a:schemeClr val="accent1"/>
                </a:solidFill>
              </a:rPr>
            </a:br>
            <a:r>
              <a:rPr lang="ru-RU" sz="1600" b="0" dirty="0" smtClean="0">
                <a:solidFill>
                  <a:schemeClr val="accent1"/>
                </a:solidFill>
              </a:rPr>
              <a:t/>
            </a:r>
            <a:br>
              <a:rPr lang="ru-RU" sz="1600" b="0" dirty="0" smtClean="0">
                <a:solidFill>
                  <a:schemeClr val="accent1"/>
                </a:solidFill>
              </a:rPr>
            </a:br>
            <a:r>
              <a:rPr lang="en-US" sz="1600" dirty="0" smtClean="0">
                <a:solidFill>
                  <a:schemeClr val="accent1"/>
                </a:solidFill>
              </a:rPr>
              <a:t>Splitting </a:t>
            </a:r>
            <a:r>
              <a:rPr lang="en-US" sz="1600" dirty="0" smtClean="0">
                <a:solidFill>
                  <a:schemeClr val="accent1"/>
                </a:solidFill>
              </a:rPr>
              <a:t>Data into Training and Test Sets</a:t>
            </a:r>
            <a:r>
              <a:rPr lang="en-US" sz="160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The </a:t>
            </a:r>
            <a:r>
              <a:rPr lang="en-US" sz="1600" b="0" dirty="0" smtClean="0">
                <a:solidFill>
                  <a:schemeClr val="accent1"/>
                </a:solidFill>
              </a:rPr>
              <a:t>training set is used to build the model</a:t>
            </a:r>
            <a:r>
              <a:rPr lang="en-US" sz="1600" b="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The </a:t>
            </a:r>
            <a:r>
              <a:rPr lang="en-US" sz="1600" b="0" dirty="0" smtClean="0">
                <a:solidFill>
                  <a:schemeClr val="accent1"/>
                </a:solidFill>
              </a:rPr>
              <a:t>test set helps evaluate the model's performance</a:t>
            </a:r>
            <a:r>
              <a:rPr lang="en-US" sz="1600" b="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ru-RU" sz="1600" b="0" dirty="0" smtClean="0">
                <a:solidFill>
                  <a:schemeClr val="accent1"/>
                </a:solidFill>
              </a:rPr>
              <a:t/>
            </a:r>
            <a:br>
              <a:rPr lang="ru-RU" sz="1600" b="0" dirty="0" smtClean="0">
                <a:solidFill>
                  <a:schemeClr val="accent1"/>
                </a:solidFill>
              </a:rPr>
            </a:br>
            <a:r>
              <a:rPr lang="en-US" sz="1600" dirty="0" smtClean="0">
                <a:solidFill>
                  <a:schemeClr val="accent1"/>
                </a:solidFill>
              </a:rPr>
              <a:t>Building the Linear Regression Model</a:t>
            </a:r>
            <a:r>
              <a:rPr lang="en-US" sz="160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en-US" sz="1600" b="0" dirty="0" smtClean="0">
                <a:solidFill>
                  <a:schemeClr val="accent1"/>
                </a:solidFill>
              </a:rPr>
              <a:t>Using the </a:t>
            </a:r>
            <a:r>
              <a:rPr lang="en-US" sz="1600" b="0" dirty="0" err="1" smtClean="0">
                <a:solidFill>
                  <a:schemeClr val="accent1"/>
                </a:solidFill>
              </a:rPr>
              <a:t>scikit</a:t>
            </a:r>
            <a:r>
              <a:rPr lang="en-US" sz="1600" b="0" dirty="0" smtClean="0">
                <a:solidFill>
                  <a:schemeClr val="accent1"/>
                </a:solidFill>
              </a:rPr>
              <a:t>-learn library to create the model.</a:t>
            </a:r>
            <a:r>
              <a:rPr lang="en-US" sz="1600" dirty="0" smtClean="0"/>
              <a:t/>
            </a:r>
            <a:br>
              <a:rPr lang="en-US" sz="1600" dirty="0" smtClean="0"/>
            </a:br>
            <a:r>
              <a:rPr lang="en-US" sz="1600" dirty="0" smtClean="0"/>
              <a:t/>
            </a:r>
            <a:br>
              <a:rPr lang="en-US" sz="1600" dirty="0" smtClean="0"/>
            </a:br>
            <a:r>
              <a:rPr lang="en-US" sz="1600" b="0" dirty="0" smtClean="0">
                <a:solidFill>
                  <a:schemeClr val="accent1"/>
                </a:solidFill>
              </a:rPr>
              <a:t/>
            </a:r>
            <a:br>
              <a:rPr lang="en-US" sz="1600" b="0" dirty="0" smtClean="0">
                <a:solidFill>
                  <a:schemeClr val="accent1"/>
                </a:solidFill>
              </a:rPr>
            </a:br>
            <a:endParaRPr lang="en-US" sz="1600" b="0"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fontScale="90000"/>
          </a:bodyPr>
          <a:lstStyle/>
          <a:p>
            <a:r>
              <a:rPr lang="en-US" sz="2000" dirty="0" smtClean="0"/>
              <a:t>4. Project Implementation </a:t>
            </a:r>
            <a:r>
              <a:rPr lang="en-US" sz="2000" dirty="0" smtClean="0"/>
              <a:t>Stages</a:t>
            </a:r>
            <a:r>
              <a:rPr lang="ru-RU" sz="2000" dirty="0" smtClean="0"/>
              <a:t/>
            </a:r>
            <a:br>
              <a:rPr lang="ru-RU" sz="2000" dirty="0" smtClean="0"/>
            </a:br>
            <a:r>
              <a:rPr lang="en-US" sz="1600" dirty="0" smtClean="0"/>
              <a:t/>
            </a:r>
            <a:br>
              <a:rPr lang="en-US" sz="1600" dirty="0" smtClean="0"/>
            </a:br>
            <a:r>
              <a:rPr lang="en-US" sz="1600" dirty="0" smtClean="0">
                <a:solidFill>
                  <a:schemeClr val="accent1"/>
                </a:solidFill>
              </a:rPr>
              <a:t>Data </a:t>
            </a:r>
            <a:r>
              <a:rPr lang="en-US" sz="1600" dirty="0" smtClean="0">
                <a:solidFill>
                  <a:schemeClr val="accent1"/>
                </a:solidFill>
              </a:rPr>
              <a:t>Preprocessing</a:t>
            </a:r>
            <a:r>
              <a:rPr lang="en-US" sz="160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Data cleaning: handling missing values and errors.</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Converting categorical features into numerical ones using encoding (e.g., One-Hot Encoding </a:t>
            </a:r>
            <a:r>
              <a:rPr lang="ru-RU" sz="1600" b="0" dirty="0" smtClean="0">
                <a:solidFill>
                  <a:schemeClr val="accent1"/>
                </a:solidFill>
              </a:rPr>
              <a:t>     </a:t>
            </a:r>
            <a:r>
              <a:rPr lang="en-US" sz="1600" b="0" dirty="0" smtClean="0">
                <a:solidFill>
                  <a:schemeClr val="accent1"/>
                </a:solidFill>
              </a:rPr>
              <a:t>for features like season).</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Normalization/standardization of data to improve model performance.</a:t>
            </a:r>
            <a:r>
              <a:rPr lang="ru-RU" sz="1600" b="0" dirty="0" smtClean="0">
                <a:solidFill>
                  <a:schemeClr val="accent1"/>
                </a:solidFill>
              </a:rPr>
              <a:t/>
            </a:r>
            <a:br>
              <a:rPr lang="ru-RU" sz="1600" b="0" dirty="0" smtClean="0">
                <a:solidFill>
                  <a:schemeClr val="accent1"/>
                </a:solidFill>
              </a:rPr>
            </a:br>
            <a:r>
              <a:rPr lang="ru-RU" sz="1600" b="0" dirty="0" smtClean="0">
                <a:solidFill>
                  <a:schemeClr val="accent1"/>
                </a:solidFill>
              </a:rPr>
              <a:t/>
            </a:r>
            <a:br>
              <a:rPr lang="ru-RU" sz="1600" b="0" dirty="0" smtClean="0">
                <a:solidFill>
                  <a:schemeClr val="accent1"/>
                </a:solidFill>
              </a:rPr>
            </a:br>
            <a:r>
              <a:rPr lang="en-US" sz="1600" dirty="0" smtClean="0">
                <a:solidFill>
                  <a:schemeClr val="accent1"/>
                </a:solidFill>
              </a:rPr>
              <a:t>Splitting </a:t>
            </a:r>
            <a:r>
              <a:rPr lang="en-US" sz="1600" dirty="0" smtClean="0">
                <a:solidFill>
                  <a:schemeClr val="accent1"/>
                </a:solidFill>
              </a:rPr>
              <a:t>Data into Training and Test Sets</a:t>
            </a:r>
            <a:r>
              <a:rPr lang="en-US" sz="160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The </a:t>
            </a:r>
            <a:r>
              <a:rPr lang="en-US" sz="1600" b="0" dirty="0" smtClean="0">
                <a:solidFill>
                  <a:schemeClr val="accent1"/>
                </a:solidFill>
              </a:rPr>
              <a:t>training set is used to build the model</a:t>
            </a:r>
            <a:r>
              <a:rPr lang="en-US" sz="1600" b="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The </a:t>
            </a:r>
            <a:r>
              <a:rPr lang="en-US" sz="1600" b="0" dirty="0" smtClean="0">
                <a:solidFill>
                  <a:schemeClr val="accent1"/>
                </a:solidFill>
              </a:rPr>
              <a:t>test set helps evaluate the model's performance</a:t>
            </a:r>
            <a:r>
              <a:rPr lang="en-US" sz="1600" b="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ru-RU" sz="1600" b="0" dirty="0" smtClean="0">
                <a:solidFill>
                  <a:schemeClr val="accent1"/>
                </a:solidFill>
              </a:rPr>
              <a:t/>
            </a:r>
            <a:br>
              <a:rPr lang="ru-RU" sz="1600" b="0" dirty="0" smtClean="0">
                <a:solidFill>
                  <a:schemeClr val="accent1"/>
                </a:solidFill>
              </a:rPr>
            </a:br>
            <a:r>
              <a:rPr lang="en-US" sz="1600" dirty="0" smtClean="0">
                <a:solidFill>
                  <a:schemeClr val="accent1"/>
                </a:solidFill>
              </a:rPr>
              <a:t>Building the Linear Regression Model</a:t>
            </a:r>
            <a:r>
              <a:rPr lang="en-US" sz="160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en-US" sz="1600" b="0" dirty="0" smtClean="0">
                <a:solidFill>
                  <a:schemeClr val="accent1"/>
                </a:solidFill>
              </a:rPr>
              <a:t>Using the </a:t>
            </a:r>
            <a:r>
              <a:rPr lang="en-US" sz="1600" b="0" dirty="0" err="1" smtClean="0">
                <a:solidFill>
                  <a:schemeClr val="accent1"/>
                </a:solidFill>
              </a:rPr>
              <a:t>scikit</a:t>
            </a:r>
            <a:r>
              <a:rPr lang="en-US" sz="1600" b="0" dirty="0" smtClean="0">
                <a:solidFill>
                  <a:schemeClr val="accent1"/>
                </a:solidFill>
              </a:rPr>
              <a:t>-learn library to create the model.</a:t>
            </a:r>
            <a:r>
              <a:rPr lang="en-US" sz="1600" dirty="0" smtClean="0"/>
              <a:t/>
            </a:r>
            <a:br>
              <a:rPr lang="en-US" sz="1600" dirty="0" smtClean="0"/>
            </a:br>
            <a:r>
              <a:rPr lang="en-US" sz="1600" dirty="0" smtClean="0"/>
              <a:t/>
            </a:r>
            <a:br>
              <a:rPr lang="en-US" sz="1600" dirty="0" smtClean="0"/>
            </a:br>
            <a:r>
              <a:rPr lang="en-US" sz="1600" b="0" dirty="0" smtClean="0">
                <a:solidFill>
                  <a:schemeClr val="accent1"/>
                </a:solidFill>
              </a:rPr>
              <a:t/>
            </a:r>
            <a:br>
              <a:rPr lang="en-US" sz="1600" b="0" dirty="0" smtClean="0">
                <a:solidFill>
                  <a:schemeClr val="accent1"/>
                </a:solidFill>
              </a:rPr>
            </a:br>
            <a:endParaRPr lang="en-US" sz="1600" b="0"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fontScale="90000"/>
          </a:bodyPr>
          <a:lstStyle/>
          <a:p>
            <a:r>
              <a:rPr lang="en-US" sz="2000" dirty="0" smtClean="0"/>
              <a:t>4. Project Implementation </a:t>
            </a:r>
            <a:r>
              <a:rPr lang="en-US" sz="2000" dirty="0" smtClean="0"/>
              <a:t>Stages</a:t>
            </a:r>
            <a:r>
              <a:rPr lang="ru-RU" sz="2000" dirty="0" smtClean="0"/>
              <a:t/>
            </a:r>
            <a:br>
              <a:rPr lang="ru-RU" sz="2000" dirty="0" smtClean="0"/>
            </a:br>
            <a:r>
              <a:rPr lang="en-US" sz="1600" dirty="0" smtClean="0"/>
              <a:t/>
            </a:r>
            <a:br>
              <a:rPr lang="en-US" sz="1600" dirty="0" smtClean="0"/>
            </a:br>
            <a:r>
              <a:rPr lang="en-US" sz="1600" dirty="0" smtClean="0">
                <a:solidFill>
                  <a:schemeClr val="accent1"/>
                </a:solidFill>
              </a:rPr>
              <a:t>Data </a:t>
            </a:r>
            <a:r>
              <a:rPr lang="en-US" sz="1600" dirty="0" smtClean="0">
                <a:solidFill>
                  <a:schemeClr val="accent1"/>
                </a:solidFill>
              </a:rPr>
              <a:t>Preprocessing</a:t>
            </a:r>
            <a:r>
              <a:rPr lang="en-US" sz="160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Data cleaning: handling missing values and errors.</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Converting categorical features into numerical ones using encoding (e.g., One-Hot Encoding </a:t>
            </a:r>
            <a:r>
              <a:rPr lang="ru-RU" sz="1600" b="0" dirty="0" smtClean="0">
                <a:solidFill>
                  <a:schemeClr val="accent1"/>
                </a:solidFill>
              </a:rPr>
              <a:t>     </a:t>
            </a:r>
            <a:r>
              <a:rPr lang="en-US" sz="1600" b="0" dirty="0" smtClean="0">
                <a:solidFill>
                  <a:schemeClr val="accent1"/>
                </a:solidFill>
              </a:rPr>
              <a:t>for features like season).</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Normalization/standardization of data to improve model performance.</a:t>
            </a:r>
            <a:r>
              <a:rPr lang="ru-RU" sz="1600" b="0" dirty="0" smtClean="0">
                <a:solidFill>
                  <a:schemeClr val="accent1"/>
                </a:solidFill>
              </a:rPr>
              <a:t/>
            </a:r>
            <a:br>
              <a:rPr lang="ru-RU" sz="1600" b="0" dirty="0" smtClean="0">
                <a:solidFill>
                  <a:schemeClr val="accent1"/>
                </a:solidFill>
              </a:rPr>
            </a:br>
            <a:r>
              <a:rPr lang="ru-RU" sz="1600" b="0" dirty="0" smtClean="0">
                <a:solidFill>
                  <a:schemeClr val="accent1"/>
                </a:solidFill>
              </a:rPr>
              <a:t/>
            </a:r>
            <a:br>
              <a:rPr lang="ru-RU" sz="1600" b="0" dirty="0" smtClean="0">
                <a:solidFill>
                  <a:schemeClr val="accent1"/>
                </a:solidFill>
              </a:rPr>
            </a:br>
            <a:r>
              <a:rPr lang="en-US" sz="1600" dirty="0" smtClean="0">
                <a:solidFill>
                  <a:schemeClr val="accent1"/>
                </a:solidFill>
              </a:rPr>
              <a:t>Splitting </a:t>
            </a:r>
            <a:r>
              <a:rPr lang="en-US" sz="1600" dirty="0" smtClean="0">
                <a:solidFill>
                  <a:schemeClr val="accent1"/>
                </a:solidFill>
              </a:rPr>
              <a:t>Data into Training and Test Sets</a:t>
            </a:r>
            <a:r>
              <a:rPr lang="en-US" sz="160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The </a:t>
            </a:r>
            <a:r>
              <a:rPr lang="en-US" sz="1600" b="0" dirty="0" smtClean="0">
                <a:solidFill>
                  <a:schemeClr val="accent1"/>
                </a:solidFill>
              </a:rPr>
              <a:t>training set is used to build the model</a:t>
            </a:r>
            <a:r>
              <a:rPr lang="en-US" sz="1600" b="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ru-RU" sz="1600" b="0" dirty="0" smtClean="0">
                <a:solidFill>
                  <a:schemeClr val="accent1"/>
                </a:solidFill>
              </a:rPr>
              <a:t>- </a:t>
            </a:r>
            <a:r>
              <a:rPr lang="en-US" sz="1600" b="0" dirty="0" smtClean="0">
                <a:solidFill>
                  <a:schemeClr val="accent1"/>
                </a:solidFill>
              </a:rPr>
              <a:t>The </a:t>
            </a:r>
            <a:r>
              <a:rPr lang="en-US" sz="1600" b="0" dirty="0" smtClean="0">
                <a:solidFill>
                  <a:schemeClr val="accent1"/>
                </a:solidFill>
              </a:rPr>
              <a:t>test set helps evaluate the model's performance</a:t>
            </a:r>
            <a:r>
              <a:rPr lang="en-US" sz="1600" b="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ru-RU" sz="1600" b="0" dirty="0" smtClean="0">
                <a:solidFill>
                  <a:schemeClr val="accent1"/>
                </a:solidFill>
              </a:rPr>
              <a:t/>
            </a:r>
            <a:br>
              <a:rPr lang="ru-RU" sz="1600" b="0" dirty="0" smtClean="0">
                <a:solidFill>
                  <a:schemeClr val="accent1"/>
                </a:solidFill>
              </a:rPr>
            </a:br>
            <a:r>
              <a:rPr lang="en-US" sz="1600" dirty="0" smtClean="0">
                <a:solidFill>
                  <a:schemeClr val="accent1"/>
                </a:solidFill>
              </a:rPr>
              <a:t>Building the Linear Regression Model</a:t>
            </a:r>
            <a:r>
              <a:rPr lang="en-US" sz="1600" dirty="0" smtClean="0">
                <a:solidFill>
                  <a:schemeClr val="accent1"/>
                </a:solidFill>
              </a:rPr>
              <a:t>:</a:t>
            </a:r>
            <a:r>
              <a:rPr lang="ru-RU" sz="1600" b="0" dirty="0" smtClean="0">
                <a:solidFill>
                  <a:schemeClr val="accent1"/>
                </a:solidFill>
              </a:rPr>
              <a:t/>
            </a:r>
            <a:br>
              <a:rPr lang="ru-RU" sz="1600" b="0" dirty="0" smtClean="0">
                <a:solidFill>
                  <a:schemeClr val="accent1"/>
                </a:solidFill>
              </a:rPr>
            </a:br>
            <a:r>
              <a:rPr lang="en-US" sz="1600" b="0" dirty="0" smtClean="0">
                <a:solidFill>
                  <a:schemeClr val="accent1"/>
                </a:solidFill>
              </a:rPr>
              <a:t/>
            </a:r>
            <a:br>
              <a:rPr lang="en-US" sz="1600" b="0" dirty="0" smtClean="0">
                <a:solidFill>
                  <a:schemeClr val="accent1"/>
                </a:solidFill>
              </a:rPr>
            </a:br>
            <a:r>
              <a:rPr lang="en-US" sz="1600" b="0" dirty="0" smtClean="0">
                <a:solidFill>
                  <a:schemeClr val="accent1"/>
                </a:solidFill>
              </a:rPr>
              <a:t>Using the </a:t>
            </a:r>
            <a:r>
              <a:rPr lang="en-US" sz="1600" b="0" dirty="0" err="1" smtClean="0">
                <a:solidFill>
                  <a:schemeClr val="accent1"/>
                </a:solidFill>
              </a:rPr>
              <a:t>scikit</a:t>
            </a:r>
            <a:r>
              <a:rPr lang="en-US" sz="1600" b="0" dirty="0" smtClean="0">
                <a:solidFill>
                  <a:schemeClr val="accent1"/>
                </a:solidFill>
              </a:rPr>
              <a:t>-learn library to create the model.</a:t>
            </a:r>
            <a:r>
              <a:rPr lang="en-US" sz="1600" dirty="0" smtClean="0"/>
              <a:t/>
            </a:r>
            <a:br>
              <a:rPr lang="en-US" sz="1600" dirty="0" smtClean="0"/>
            </a:br>
            <a:r>
              <a:rPr lang="en-US" sz="1600" dirty="0" smtClean="0"/>
              <a:t/>
            </a:r>
            <a:br>
              <a:rPr lang="en-US" sz="1600" dirty="0" smtClean="0"/>
            </a:br>
            <a:r>
              <a:rPr lang="en-US" sz="1600" b="0" dirty="0" smtClean="0">
                <a:solidFill>
                  <a:schemeClr val="accent1"/>
                </a:solidFill>
              </a:rPr>
              <a:t/>
            </a:r>
            <a:br>
              <a:rPr lang="en-US" sz="1600" b="0" dirty="0" smtClean="0">
                <a:solidFill>
                  <a:schemeClr val="accent1"/>
                </a:solidFill>
              </a:rPr>
            </a:br>
            <a:endParaRPr lang="en-US" sz="1600" b="0"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pPr lvl="0">
              <a:buSzPts val="3600"/>
            </a:pPr>
            <a:r>
              <a:rPr lang="en-US" sz="1800" dirty="0" smtClean="0"/>
              <a:t>Thank you all for your attention and understanding! </a:t>
            </a:r>
            <a:br>
              <a:rPr lang="en-US" sz="1800" dirty="0" smtClean="0"/>
            </a:br>
            <a:r>
              <a:rPr lang="en-US" sz="1800" dirty="0" smtClean="0"/>
              <a:t/>
            </a:r>
            <a:br>
              <a:rPr lang="en-US" sz="1800" dirty="0" smtClean="0"/>
            </a:br>
            <a:r>
              <a:rPr lang="en-US" sz="1800" dirty="0" smtClean="0"/>
              <a:t>Have a good evening!</a:t>
            </a:r>
            <a:endParaRPr sz="1800" b="1">
              <a:latin typeface="Assistant"/>
              <a:ea typeface="Assistant"/>
              <a:cs typeface="Assistant"/>
              <a:sym typeface="Assistant"/>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11700" y="1239060"/>
            <a:ext cx="6089100" cy="761186"/>
          </a:xfrm>
        </p:spPr>
        <p:txBody>
          <a:bodyPr>
            <a:normAutofit/>
          </a:bodyPr>
          <a:lstStyle/>
          <a:p>
            <a:r>
              <a:rPr lang="en-US" sz="2000" dirty="0" smtClean="0">
                <a:solidFill>
                  <a:schemeClr val="tx1"/>
                </a:solidFill>
              </a:rPr>
              <a:t>Why is this important?:</a:t>
            </a:r>
            <a:endParaRPr lang="ru-RU" sz="2000" dirty="0">
              <a:solidFill>
                <a:schemeClr val="tx1"/>
              </a:solidFill>
            </a:endParaRPr>
          </a:p>
        </p:txBody>
      </p:sp>
      <p:sp>
        <p:nvSpPr>
          <p:cNvPr id="3" name="Подзаголовок 2"/>
          <p:cNvSpPr>
            <a:spLocks noGrp="1"/>
          </p:cNvSpPr>
          <p:nvPr>
            <p:ph type="subTitle" idx="1"/>
          </p:nvPr>
        </p:nvSpPr>
        <p:spPr>
          <a:xfrm>
            <a:off x="214282" y="2000246"/>
            <a:ext cx="7358114" cy="2786082"/>
          </a:xfrm>
        </p:spPr>
        <p:txBody>
          <a:bodyPr>
            <a:noAutofit/>
          </a:bodyPr>
          <a:lstStyle/>
          <a:p>
            <a:pPr>
              <a:buFont typeface="Arial" pitchFamily="34" charset="0"/>
              <a:buChar char="•"/>
            </a:pPr>
            <a:r>
              <a:rPr lang="en-US" sz="2000" dirty="0" smtClean="0"/>
              <a:t>The travel market is highly competitive, and accurate tour price estimation is crucial for attracting customers and increasing profits</a:t>
            </a:r>
            <a:r>
              <a:rPr lang="en-US" sz="2000" dirty="0" smtClean="0"/>
              <a:t>.</a:t>
            </a:r>
            <a:endParaRPr lang="ru-RU" sz="2000" dirty="0" smtClean="0"/>
          </a:p>
          <a:p>
            <a:pPr>
              <a:buFont typeface="Arial" pitchFamily="34" charset="0"/>
              <a:buChar char="•"/>
            </a:pPr>
            <a:r>
              <a:rPr lang="en-US" sz="2000" dirty="0" smtClean="0"/>
              <a:t>Travel </a:t>
            </a:r>
            <a:r>
              <a:rPr lang="en-US" sz="2000" dirty="0" smtClean="0"/>
              <a:t>agencies and operators need to understand which factors influence tour prices in order to optimize their offerings</a:t>
            </a:r>
            <a:r>
              <a:rPr lang="en-US" sz="2000" dirty="0" smtClean="0"/>
              <a:t>.</a:t>
            </a:r>
            <a:endParaRPr lang="ru-RU" sz="2000" dirty="0" smtClean="0"/>
          </a:p>
          <a:p>
            <a:pPr>
              <a:buFont typeface="Arial" pitchFamily="34" charset="0"/>
              <a:buChar char="•"/>
            </a:pPr>
            <a:r>
              <a:rPr lang="en-US" sz="2000" dirty="0" smtClean="0"/>
              <a:t>Predicting </a:t>
            </a:r>
            <a:r>
              <a:rPr lang="en-US" sz="2000" dirty="0" smtClean="0"/>
              <a:t>tour prices helps agencies adjust pricing strategies and predict profitability in advance.</a:t>
            </a:r>
            <a:endParaRPr lang="ru-RU"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fontScale="90000"/>
          </a:bodyPr>
          <a:lstStyle/>
          <a:p>
            <a:r>
              <a:rPr lang="en-US" sz="2000" dirty="0" smtClean="0"/>
              <a:t>2. Data Description</a:t>
            </a:r>
            <a:br>
              <a:rPr lang="en-US" sz="2000" dirty="0" smtClean="0"/>
            </a:br>
            <a:r>
              <a:rPr lang="en-US" sz="1600" dirty="0" smtClean="0"/>
              <a:t>The model is built using tour data that includes information on the following parameters:</a:t>
            </a:r>
            <a:r>
              <a:rPr lang="ru-RU" sz="1600" dirty="0" smtClean="0"/>
              <a:t/>
            </a:r>
            <a:br>
              <a:rPr lang="ru-RU" sz="1600" dirty="0" smtClean="0"/>
            </a:br>
            <a:r>
              <a:rPr lang="en-US" sz="1600" dirty="0" smtClean="0"/>
              <a:t/>
            </a:r>
            <a:br>
              <a:rPr lang="en-US" sz="1600" dirty="0" smtClean="0"/>
            </a:br>
            <a:r>
              <a:rPr lang="en-US" sz="1600" dirty="0" smtClean="0">
                <a:solidFill>
                  <a:schemeClr val="accent1"/>
                </a:solidFill>
              </a:rPr>
              <a:t>Tour Duration: The number of days tourists spend on the trip.</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Season: The time of year the tour takes place (e.g., summer, winter, high season, or low season).</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Hotel Rating: The rating of the hotel on a travel platform.</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Room Category: The type of room at the hotel (e.g., standard, suite).</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Number of Tourists: The number of people in the group.</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Additional Service Costs: Extra expenses such as excursions, meals, etc</a:t>
            </a:r>
            <a:r>
              <a:rPr lang="en-US" sz="1600" dirty="0" smtClean="0">
                <a:solidFill>
                  <a:schemeClr val="accent1"/>
                </a:solidFill>
              </a:rPr>
              <a:t>.</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Transportation Costs: Transfer and airfare costs</a:t>
            </a:r>
            <a:r>
              <a:rPr lang="en-US" sz="1600" dirty="0" smtClean="0">
                <a:solidFill>
                  <a:schemeClr val="accent1"/>
                </a:solidFill>
              </a:rPr>
              <a:t>.</a:t>
            </a:r>
            <a:r>
              <a:rPr lang="ru-RU" sz="1600" dirty="0" smtClean="0">
                <a:solidFill>
                  <a:schemeClr val="accent1"/>
                </a:solidFill>
              </a:rPr>
              <a:t/>
            </a:r>
            <a:br>
              <a:rPr lang="ru-RU" sz="1600" dirty="0" smtClean="0">
                <a:solidFill>
                  <a:schemeClr val="accent1"/>
                </a:solidFill>
              </a:rPr>
            </a:b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Geographic Features: The destination country and region</a:t>
            </a:r>
            <a:r>
              <a:rPr lang="en-US" sz="1600" dirty="0" smtClean="0">
                <a:solidFill>
                  <a:schemeClr val="accent1"/>
                </a:solidFill>
              </a:rPr>
              <a:t>.</a:t>
            </a:r>
            <a:r>
              <a:rPr lang="ru-RU" sz="1600" dirty="0" smtClean="0">
                <a:solidFill>
                  <a:schemeClr val="accent1"/>
                </a:solidFill>
              </a:rPr>
              <a:t/>
            </a:r>
            <a:br>
              <a:rPr lang="ru-RU" sz="1600" dirty="0" smtClean="0">
                <a:solidFill>
                  <a:schemeClr val="accent1"/>
                </a:solidFill>
              </a:rPr>
            </a:br>
            <a:r>
              <a:rPr lang="en-US" sz="1600" dirty="0" smtClean="0"/>
              <a:t/>
            </a:r>
            <a:br>
              <a:rPr lang="en-US" sz="1600" dirty="0" smtClean="0"/>
            </a:br>
            <a:r>
              <a:rPr lang="en-US" sz="1600" dirty="0" smtClean="0"/>
              <a:t>This data is presented in a table format with both numerical and categorical features.</a:t>
            </a:r>
            <a:endParaRPr lang="en-US" sz="1600" dirty="0"/>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ru-RU" sz="2000" dirty="0" smtClean="0"/>
              <a:t>5</a:t>
            </a:r>
            <a:r>
              <a:rPr lang="en-US" sz="2000" dirty="0" smtClean="0"/>
              <a:t>. </a:t>
            </a:r>
            <a:r>
              <a:rPr lang="en-US" sz="2000" dirty="0" err="1" smtClean="0"/>
              <a:t>Visualisation</a:t>
            </a:r>
            <a:r>
              <a:rPr lang="ru-RU" sz="2000" dirty="0" smtClean="0"/>
              <a:t/>
            </a:r>
            <a:br>
              <a:rPr lang="ru-RU" sz="2000" dirty="0" smtClean="0"/>
            </a:br>
            <a:r>
              <a:rPr lang="en-US" sz="1600" dirty="0" smtClean="0"/>
              <a:t/>
            </a:r>
            <a:br>
              <a:rPr lang="en-US" sz="1600" dirty="0" smtClean="0"/>
            </a:br>
            <a:endParaRPr lang="en-US" sz="1600" b="0"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5</a:t>
            </a:fld>
            <a:endParaRPr/>
          </a:p>
        </p:txBody>
      </p:sp>
      <p:pic>
        <p:nvPicPr>
          <p:cNvPr id="4" name="Рисунок 3" descr="-001.png"/>
          <p:cNvPicPr>
            <a:picLocks noChangeAspect="1"/>
          </p:cNvPicPr>
          <p:nvPr/>
        </p:nvPicPr>
        <p:blipFill>
          <a:blip r:embed="rId3"/>
          <a:stretch>
            <a:fillRect/>
          </a:stretch>
        </p:blipFill>
        <p:spPr>
          <a:xfrm>
            <a:off x="131923" y="0"/>
            <a:ext cx="8880153"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6</a:t>
            </a:fld>
            <a:endParaRPr/>
          </a:p>
        </p:txBody>
      </p:sp>
      <p:pic>
        <p:nvPicPr>
          <p:cNvPr id="6146" name="Picture 2"/>
          <p:cNvPicPr>
            <a:picLocks noChangeAspect="1" noChangeArrowheads="1"/>
          </p:cNvPicPr>
          <p:nvPr/>
        </p:nvPicPr>
        <p:blipFill>
          <a:blip r:embed="rId3"/>
          <a:srcRect/>
          <a:stretch>
            <a:fillRect/>
          </a:stretch>
        </p:blipFill>
        <p:spPr bwMode="auto">
          <a:xfrm>
            <a:off x="0" y="0"/>
            <a:ext cx="9391650" cy="55149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7</a:t>
            </a:fld>
            <a:endParaRPr/>
          </a:p>
        </p:txBody>
      </p:sp>
      <p:pic>
        <p:nvPicPr>
          <p:cNvPr id="38915" name="Picture 3"/>
          <p:cNvPicPr>
            <a:picLocks noChangeAspect="1" noChangeArrowheads="1"/>
          </p:cNvPicPr>
          <p:nvPr/>
        </p:nvPicPr>
        <p:blipFill>
          <a:blip r:embed="rId3"/>
          <a:srcRect/>
          <a:stretch>
            <a:fillRect/>
          </a:stretch>
        </p:blipFill>
        <p:spPr bwMode="auto">
          <a:xfrm>
            <a:off x="-119063" y="-185738"/>
            <a:ext cx="9382126" cy="551497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8</a:t>
            </a:fld>
            <a:endParaRPr/>
          </a:p>
        </p:txBody>
      </p:sp>
      <p:pic>
        <p:nvPicPr>
          <p:cNvPr id="39938" name="Picture 2"/>
          <p:cNvPicPr>
            <a:picLocks noChangeAspect="1" noChangeArrowheads="1"/>
          </p:cNvPicPr>
          <p:nvPr/>
        </p:nvPicPr>
        <p:blipFill>
          <a:blip r:embed="rId3"/>
          <a:srcRect/>
          <a:stretch>
            <a:fillRect/>
          </a:stretch>
        </p:blipFill>
        <p:spPr bwMode="auto">
          <a:xfrm>
            <a:off x="0" y="0"/>
            <a:ext cx="9334500" cy="52768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342900"/>
            <a:ext cx="8147100" cy="4657742"/>
          </a:xfrm>
          <a:prstGeom prst="rect">
            <a:avLst/>
          </a:prstGeom>
          <a:noFill/>
          <a:ln>
            <a:noFill/>
          </a:ln>
        </p:spPr>
        <p:txBody>
          <a:bodyPr spcFirstLastPara="1" wrap="square" lIns="91425" tIns="91425" rIns="91425" bIns="91425" anchor="ctr" anchorCtr="0">
            <a:normAutofit/>
          </a:bodyPr>
          <a:lstStyle/>
          <a:p>
            <a:r>
              <a:rPr lang="en-US" sz="2000" dirty="0" smtClean="0"/>
              <a:t>3. Linear Regression Method </a:t>
            </a:r>
            <a:r>
              <a:rPr lang="en-US" sz="2000" dirty="0" smtClean="0"/>
              <a:t>Description</a:t>
            </a:r>
            <a:r>
              <a:rPr lang="ru-RU" sz="2000" dirty="0" smtClean="0"/>
              <a:t/>
            </a:r>
            <a:br>
              <a:rPr lang="ru-RU" sz="2000" dirty="0" smtClean="0"/>
            </a:br>
            <a:r>
              <a:rPr lang="en-US" sz="2000" dirty="0" smtClean="0"/>
              <a:t/>
            </a:r>
            <a:br>
              <a:rPr lang="en-US" sz="2000" dirty="0" smtClean="0"/>
            </a:br>
            <a:r>
              <a:rPr lang="en-US" sz="2000" b="0" dirty="0" smtClean="0">
                <a:solidFill>
                  <a:schemeClr val="accent1"/>
                </a:solidFill>
              </a:rPr>
              <a:t>Linear regression is a method that allows us to predict a dependent variable (tour price) based on one or more independent variables (factors such as tour duration, season, number of tourists, etc.).</a:t>
            </a:r>
            <a:br>
              <a:rPr lang="en-US" sz="2000" b="0" dirty="0" smtClean="0">
                <a:solidFill>
                  <a:schemeClr val="accent1"/>
                </a:solidFill>
              </a:rPr>
            </a:br>
            <a:r>
              <a:rPr lang="en-US" sz="2000" b="0" dirty="0" smtClean="0">
                <a:solidFill>
                  <a:schemeClr val="accent1"/>
                </a:solidFill>
              </a:rPr>
              <a:t>Main Idea: The linear regression model attempts to find coefficients that minimize the prediction error based on the training data. The formula for predicting the tour price will look like this</a:t>
            </a:r>
            <a:r>
              <a:rPr lang="en-US" sz="2000" b="0" dirty="0" smtClean="0">
                <a:solidFill>
                  <a:schemeClr val="accent1"/>
                </a:solidFill>
              </a:rPr>
              <a:t>:</a:t>
            </a:r>
            <a:r>
              <a:rPr lang="ru-RU" sz="2000" dirty="0" smtClean="0">
                <a:solidFill>
                  <a:schemeClr val="accent1"/>
                </a:solidFill>
              </a:rPr>
              <a:t/>
            </a:r>
            <a:br>
              <a:rPr lang="ru-RU" sz="2000" dirty="0" smtClean="0">
                <a:solidFill>
                  <a:schemeClr val="accent1"/>
                </a:solidFill>
              </a:rPr>
            </a:br>
            <a:r>
              <a:rPr lang="en-US" sz="2000" dirty="0" smtClean="0">
                <a:solidFill>
                  <a:schemeClr val="accent1"/>
                </a:solidFill>
              </a:rPr>
              <a:t/>
            </a:r>
            <a:br>
              <a:rPr lang="en-US" sz="2000" dirty="0" smtClean="0">
                <a:solidFill>
                  <a:schemeClr val="accent1"/>
                </a:solidFill>
              </a:rPr>
            </a:br>
            <a:r>
              <a:rPr lang="en-US" sz="2000" b="0" i="1" dirty="0" smtClean="0">
                <a:solidFill>
                  <a:schemeClr val="accent1"/>
                </a:solidFill>
              </a:rPr>
              <a:t>Tour Price</a:t>
            </a:r>
            <a:r>
              <a:rPr lang="en-US" sz="2000" i="1" dirty="0" smtClean="0">
                <a:solidFill>
                  <a:schemeClr val="accent1"/>
                </a:solidFill>
              </a:rPr>
              <a:t>=</a:t>
            </a:r>
            <a:r>
              <a:rPr lang="en-US" sz="2000" b="0" i="1" dirty="0" smtClean="0">
                <a:solidFill>
                  <a:schemeClr val="tx1"/>
                </a:solidFill>
              </a:rPr>
              <a:t>b0+b1×Duration+b2×Season+b3×Hotel </a:t>
            </a:r>
            <a:r>
              <a:rPr lang="en-US" sz="2000" b="0" i="1" dirty="0" smtClean="0">
                <a:solidFill>
                  <a:schemeClr val="tx1"/>
                </a:solidFill>
              </a:rPr>
              <a:t>Rating…</a:t>
            </a:r>
            <a:r>
              <a:rPr lang="ru-RU" sz="2000" b="0" i="1" dirty="0" smtClean="0">
                <a:solidFill>
                  <a:schemeClr val="tx1"/>
                </a:solidFill>
              </a:rPr>
              <a:t>            </a:t>
            </a:r>
            <a:br>
              <a:rPr lang="ru-RU" sz="2000" b="0" i="1" dirty="0" smtClean="0">
                <a:solidFill>
                  <a:schemeClr val="tx1"/>
                </a:solidFill>
              </a:rPr>
            </a:br>
            <a:r>
              <a:rPr lang="en-US" sz="2000" b="0" i="1" dirty="0" smtClean="0">
                <a:solidFill>
                  <a:schemeClr val="accent1"/>
                </a:solidFill>
              </a:rPr>
              <a:t>Where</a:t>
            </a:r>
            <a:r>
              <a:rPr lang="en-US" sz="2000" i="1" dirty="0" smtClean="0">
                <a:solidFill>
                  <a:schemeClr val="accent1"/>
                </a:solidFill>
              </a:rPr>
              <a:t>:</a:t>
            </a:r>
            <a:r>
              <a:rPr lang="ru-RU" sz="2000" i="1" dirty="0" smtClean="0">
                <a:solidFill>
                  <a:schemeClr val="accent1"/>
                </a:solidFill>
              </a:rPr>
              <a:t> </a:t>
            </a:r>
            <a:r>
              <a:rPr lang="en-US" sz="2000" b="0" i="1" dirty="0" smtClean="0">
                <a:solidFill>
                  <a:schemeClr val="tx1"/>
                </a:solidFill>
              </a:rPr>
              <a:t>b0</a:t>
            </a:r>
            <a:r>
              <a:rPr lang="en-US" sz="2000" i="1" dirty="0" smtClean="0">
                <a:solidFill>
                  <a:schemeClr val="accent1"/>
                </a:solidFill>
              </a:rPr>
              <a:t>​</a:t>
            </a:r>
            <a:r>
              <a:rPr lang="ru-RU" sz="2000" i="1" dirty="0" smtClean="0">
                <a:solidFill>
                  <a:schemeClr val="accent1"/>
                </a:solidFill>
              </a:rPr>
              <a:t> -</a:t>
            </a:r>
            <a:r>
              <a:rPr lang="en-US" sz="2000" i="1" dirty="0" smtClean="0">
                <a:solidFill>
                  <a:schemeClr val="accent1"/>
                </a:solidFill>
              </a:rPr>
              <a:t> </a:t>
            </a:r>
            <a:r>
              <a:rPr lang="en-US" sz="2000" b="0" i="1" dirty="0" smtClean="0">
                <a:solidFill>
                  <a:schemeClr val="accent1"/>
                </a:solidFill>
              </a:rPr>
              <a:t>is the intercept</a:t>
            </a:r>
            <a:r>
              <a:rPr lang="en-US" sz="2000" i="1" dirty="0" smtClean="0">
                <a:solidFill>
                  <a:schemeClr val="accent1"/>
                </a:solidFill>
              </a:rPr>
              <a:t>,</a:t>
            </a:r>
            <a:br>
              <a:rPr lang="en-US" sz="2000" i="1" dirty="0" smtClean="0">
                <a:solidFill>
                  <a:schemeClr val="accent1"/>
                </a:solidFill>
              </a:rPr>
            </a:br>
            <a:r>
              <a:rPr lang="en-US" sz="2000" b="0" i="1" dirty="0" smtClean="0">
                <a:solidFill>
                  <a:schemeClr val="tx1"/>
                </a:solidFill>
              </a:rPr>
              <a:t>b1,b2,b3</a:t>
            </a:r>
            <a:r>
              <a:rPr lang="en-US" sz="2000" i="1" dirty="0" smtClean="0">
                <a:solidFill>
                  <a:schemeClr val="accent1"/>
                </a:solidFill>
              </a:rPr>
              <a:t>,… </a:t>
            </a:r>
            <a:r>
              <a:rPr lang="ru-RU" sz="2000" i="1" dirty="0" smtClean="0">
                <a:solidFill>
                  <a:schemeClr val="accent1"/>
                </a:solidFill>
              </a:rPr>
              <a:t> -</a:t>
            </a:r>
            <a:r>
              <a:rPr lang="en-US" sz="2000" b="0" i="1" dirty="0" smtClean="0">
                <a:solidFill>
                  <a:schemeClr val="accent1"/>
                </a:solidFill>
              </a:rPr>
              <a:t>are </a:t>
            </a:r>
            <a:r>
              <a:rPr lang="en-US" sz="2000" b="0" i="1" dirty="0" smtClean="0">
                <a:solidFill>
                  <a:schemeClr val="accent1"/>
                </a:solidFill>
              </a:rPr>
              <a:t>the coefficients for each feature that determine its contribution to the overall price.</a:t>
            </a:r>
            <a:endParaRPr lang="en-US" sz="2000" b="0" i="1" dirty="0">
              <a:solidFill>
                <a:schemeClr val="accent1"/>
              </a:solidFill>
            </a:endParaRPr>
          </a:p>
        </p:txBody>
      </p:sp>
      <p:sp>
        <p:nvSpPr>
          <p:cNvPr id="166" name="Google Shape;166;p25"/>
          <p:cNvSpPr txBox="1">
            <a:spLocks noGrp="1"/>
          </p:cNvSpPr>
          <p:nvPr>
            <p:ph type="sldNum" idx="12"/>
          </p:nvPr>
        </p:nvSpPr>
        <p:spPr>
          <a:prstGeom prst="rect">
            <a:avLst/>
          </a:prstGeom>
          <a:noFill/>
          <a:ln>
            <a:noFill/>
          </a:ln>
        </p:spPr>
        <p:txBody>
          <a:bodyPr spcFirstLastPara="1" wrap="square" lIns="91425" tIns="91425" rIns="91425" bIns="91425" anchor="ctr" anchorCtr="0">
            <a:normAutofit fontScale="92500" lnSpcReduction="20000"/>
          </a:bodyPr>
          <a:lstStyle/>
          <a:p>
            <a:pPr marL="0" lvl="0" indent="0" algn="r" rtl="0">
              <a:lnSpc>
                <a:spcPct val="100000"/>
              </a:lnSpc>
              <a:spcBef>
                <a:spcPts val="0"/>
              </a:spcBef>
              <a:spcAft>
                <a:spcPts val="0"/>
              </a:spcAft>
              <a:buSzPct val="100000"/>
              <a:buNone/>
            </a:pPr>
            <a:fld id="{00000000-1234-1234-1234-123412341234}" type="slidenum">
              <a:rPr lang="en"/>
              <a:pPr marL="0" lvl="0" indent="0" algn="r" rtl="0">
                <a:lnSpc>
                  <a:spcPct val="100000"/>
                </a:lnSpc>
                <a:spcBef>
                  <a:spcPts val="0"/>
                </a:spcBef>
                <a:spcAft>
                  <a:spcPts val="0"/>
                </a:spcAft>
                <a:buSzPct val="100000"/>
                <a:buNone/>
              </a:pPr>
              <a:t>9</a:t>
            </a:fld>
            <a:endParaRPr/>
          </a:p>
        </p:txBody>
      </p:sp>
      <p:pic>
        <p:nvPicPr>
          <p:cNvPr id="40962" name="Picture 2"/>
          <p:cNvPicPr>
            <a:picLocks noChangeAspect="1" noChangeArrowheads="1"/>
          </p:cNvPicPr>
          <p:nvPr/>
        </p:nvPicPr>
        <p:blipFill>
          <a:blip r:embed="rId3"/>
          <a:srcRect/>
          <a:stretch>
            <a:fillRect/>
          </a:stretch>
        </p:blipFill>
        <p:spPr bwMode="auto">
          <a:xfrm>
            <a:off x="0" y="0"/>
            <a:ext cx="9382125" cy="55435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1383</TotalTime>
  <Words>220</Words>
  <PresentationFormat>Экран (16:9)</PresentationFormat>
  <Paragraphs>53</Paragraphs>
  <Slides>25</Slides>
  <Notes>23</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25</vt:i4>
      </vt:variant>
    </vt:vector>
  </HeadingPairs>
  <TitlesOfParts>
    <vt:vector size="28" baseType="lpstr">
      <vt:lpstr>Arial</vt:lpstr>
      <vt:lpstr>Assistant</vt:lpstr>
      <vt:lpstr>Simple Light</vt:lpstr>
      <vt:lpstr>   Tour Price Prediction Model                         Using Linear Regression</vt:lpstr>
      <vt:lpstr>Introduction Project Goal: To develop a model for predicting the total cost of a tour based on various factors such as tour duration, season, hotel rating, room category, number of tourists, and more. This model will use linear regression to predict tour costs, helping travel agencies and operators to more accurately estimate and set tour prices.</vt:lpstr>
      <vt:lpstr>Why is this important?:</vt:lpstr>
      <vt:lpstr>2. Data Description The model is built using tour data that includes information on the following parameters:  Tour Duration: The number of days tourists spend on the trip.  Season: The time of year the tour takes place (e.g., summer, winter, high season, or low season).  Hotel Rating: The rating of the hotel on a travel platform.  Room Category: The type of room at the hotel (e.g., standard, suite).  Number of Tourists: The number of people in the group.  Additional Service Costs: Extra expenses such as excursions, meals, etc.  Transportation Costs: Transfer and airfare costs.  Geographic Features: The destination country and region.  This data is presented in a table format with both numerical and categorical features.</vt:lpstr>
      <vt:lpstr>5. Visualisation  </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The formula for predicting the tour price will look like this:  Tour Price=b0+b1×Duration+b2×Season+b3×Hotel Rating…             Where: b0​ - is the intercept, b1,b2,b3,…  -are the coefficients for each feature that determine its contribution to the overall price.</vt:lpstr>
      <vt:lpstr>3. Linear Regression Method Description  Linear regression is a method that allows us to predict a dependent variable (tour price) based on one or more independent variables (factors such as tour duration, season, number of tourists, etc.). Main Idea: The linear regression model attempts to find coefficients that minimize the prediction error based on the training data. </vt:lpstr>
      <vt:lpstr>4. Project Implementation Stages  Data Preprocessing:  - Data cleaning: handling missing values and errors.  - Converting categorical features into numerical ones using encoding (e.g., One-Hot Encoding      for features like season).  - Normalization/standardization of data to improve model performance.  Splitting Data into Training and Test Sets:  - The training set is used to build the model.  - The test set helps evaluate the model's performance.  Building the Linear Regression Model:  Using the scikit-learn library to create the model.   </vt:lpstr>
      <vt:lpstr>4. Project Implementation Stages  Data Preprocessing:  - Data cleaning: handling missing values and errors.  - Converting categorical features into numerical ones using encoding (e.g., One-Hot Encoding      for features like season).  - Normalization/standardization of data to improve model performance.  Splitting Data into Training and Test Sets:  - The training set is used to build the model.  - The test set helps evaluate the model's performance.  Building the Linear Regression Model:  Using the scikit-learn library to create the model.   </vt:lpstr>
      <vt:lpstr>4. Project Implementation Stages  Data Preprocessing:  - Data cleaning: handling missing values and errors.  - Converting categorical features into numerical ones using encoding (e.g., One-Hot Encoding      for features like season).  - Normalization/standardization of data to improve model performance.  Splitting Data into Training and Test Sets:  - The training set is used to build the model.  - The test set helps evaluate the model's performance.  Building the Linear Regression Model:  Using the scikit-learn library to create the model.   </vt:lpstr>
      <vt:lpstr>Thank you all for your attention and understanding!   Have a good evening!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 slide template</dc:title>
  <dc:creator>SONY i5</dc:creator>
  <cp:lastModifiedBy>SONY i5</cp:lastModifiedBy>
  <cp:revision>17</cp:revision>
  <dcterms:modified xsi:type="dcterms:W3CDTF">2024-11-25T22:13:46Z</dcterms:modified>
</cp:coreProperties>
</file>