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7" r:id="rId1"/>
  </p:sldMasterIdLst>
  <p:notesMasterIdLst>
    <p:notesMasterId r:id="rId45"/>
  </p:notesMasterIdLst>
  <p:sldIdLst>
    <p:sldId id="316" r:id="rId2"/>
    <p:sldId id="258" r:id="rId3"/>
    <p:sldId id="259" r:id="rId4"/>
    <p:sldId id="324" r:id="rId5"/>
    <p:sldId id="346" r:id="rId6"/>
    <p:sldId id="328" r:id="rId7"/>
    <p:sldId id="345" r:id="rId8"/>
    <p:sldId id="325" r:id="rId9"/>
    <p:sldId id="347" r:id="rId10"/>
    <p:sldId id="330" r:id="rId11"/>
    <p:sldId id="348" r:id="rId12"/>
    <p:sldId id="341" r:id="rId13"/>
    <p:sldId id="349" r:id="rId14"/>
    <p:sldId id="340" r:id="rId15"/>
    <p:sldId id="350" r:id="rId16"/>
    <p:sldId id="339" r:id="rId17"/>
    <p:sldId id="351" r:id="rId18"/>
    <p:sldId id="338" r:id="rId19"/>
    <p:sldId id="352" r:id="rId20"/>
    <p:sldId id="337" r:id="rId21"/>
    <p:sldId id="353" r:id="rId22"/>
    <p:sldId id="336" r:id="rId23"/>
    <p:sldId id="354" r:id="rId24"/>
    <p:sldId id="335" r:id="rId25"/>
    <p:sldId id="355" r:id="rId26"/>
    <p:sldId id="334" r:id="rId27"/>
    <p:sldId id="356" r:id="rId28"/>
    <p:sldId id="333" r:id="rId29"/>
    <p:sldId id="357" r:id="rId30"/>
    <p:sldId id="344" r:id="rId31"/>
    <p:sldId id="358" r:id="rId32"/>
    <p:sldId id="343" r:id="rId33"/>
    <p:sldId id="342" r:id="rId34"/>
    <p:sldId id="359" r:id="rId35"/>
    <p:sldId id="332" r:id="rId36"/>
    <p:sldId id="360" r:id="rId37"/>
    <p:sldId id="361" r:id="rId38"/>
    <p:sldId id="362" r:id="rId39"/>
    <p:sldId id="365" r:id="rId40"/>
    <p:sldId id="364" r:id="rId41"/>
    <p:sldId id="366" r:id="rId42"/>
    <p:sldId id="363" r:id="rId43"/>
    <p:sldId id="303" r:id="rId44"/>
  </p:sldIdLst>
  <p:sldSz cx="9144000" cy="5143500" type="screen16x9"/>
  <p:notesSz cx="6858000" cy="9144000"/>
  <p:embeddedFontLst>
    <p:embeddedFont>
      <p:font typeface="Assistant" charset="-79"/>
      <p:regular r:id="rId46"/>
      <p:bold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type="title">
  <p:cSld name="TITL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311700" y="1239060"/>
            <a:ext cx="6089100" cy="17763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accent1"/>
              </a:buClr>
              <a:buSzPts val="5200"/>
              <a:buNone/>
              <a:defRPr sz="5200">
                <a:solidFill>
                  <a:schemeClr val="accent1"/>
                </a:solidFill>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a:endParaRPr/>
          </a:p>
        </p:txBody>
      </p:sp>
      <p:sp>
        <p:nvSpPr>
          <p:cNvPr id="14" name="Google Shape;14;p2"/>
          <p:cNvSpPr txBox="1">
            <a:spLocks noGrp="1"/>
          </p:cNvSpPr>
          <p:nvPr>
            <p:ph type="subTitle" idx="1"/>
          </p:nvPr>
        </p:nvSpPr>
        <p:spPr>
          <a:xfrm>
            <a:off x="311700" y="3015350"/>
            <a:ext cx="6089100" cy="792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accent1"/>
              </a:buClr>
              <a:buSzPts val="2800"/>
              <a:buNone/>
              <a:defRPr sz="2800">
                <a:solidFill>
                  <a:schemeClr val="accent1"/>
                </a:solidFill>
              </a:defRPr>
            </a:lvl1pPr>
            <a:lvl2pPr lvl="1" algn="ctr">
              <a:lnSpc>
                <a:spcPct val="100000"/>
              </a:lnSpc>
              <a:spcBef>
                <a:spcPts val="0"/>
              </a:spcBef>
              <a:spcAft>
                <a:spcPts val="0"/>
              </a:spcAft>
              <a:buClr>
                <a:schemeClr val="accent1"/>
              </a:buClr>
              <a:buSzPts val="2800"/>
              <a:buNone/>
              <a:defRPr sz="2800">
                <a:solidFill>
                  <a:schemeClr val="accent1"/>
                </a:solidFill>
              </a:defRPr>
            </a:lvl2pPr>
            <a:lvl3pPr lvl="2" algn="ctr">
              <a:lnSpc>
                <a:spcPct val="100000"/>
              </a:lnSpc>
              <a:spcBef>
                <a:spcPts val="0"/>
              </a:spcBef>
              <a:spcAft>
                <a:spcPts val="0"/>
              </a:spcAft>
              <a:buClr>
                <a:schemeClr val="accent1"/>
              </a:buClr>
              <a:buSzPts val="2800"/>
              <a:buNone/>
              <a:defRPr sz="2800">
                <a:solidFill>
                  <a:schemeClr val="accent1"/>
                </a:solidFill>
              </a:defRPr>
            </a:lvl3pPr>
            <a:lvl4pPr lvl="3" algn="ctr">
              <a:lnSpc>
                <a:spcPct val="100000"/>
              </a:lnSpc>
              <a:spcBef>
                <a:spcPts val="0"/>
              </a:spcBef>
              <a:spcAft>
                <a:spcPts val="0"/>
              </a:spcAft>
              <a:buClr>
                <a:schemeClr val="accent1"/>
              </a:buClr>
              <a:buSzPts val="2800"/>
              <a:buNone/>
              <a:defRPr sz="2800">
                <a:solidFill>
                  <a:schemeClr val="accent1"/>
                </a:solidFill>
              </a:defRPr>
            </a:lvl4pPr>
            <a:lvl5pPr lvl="4" algn="ctr">
              <a:lnSpc>
                <a:spcPct val="100000"/>
              </a:lnSpc>
              <a:spcBef>
                <a:spcPts val="0"/>
              </a:spcBef>
              <a:spcAft>
                <a:spcPts val="0"/>
              </a:spcAft>
              <a:buClr>
                <a:schemeClr val="accent1"/>
              </a:buClr>
              <a:buSzPts val="2800"/>
              <a:buNone/>
              <a:defRPr sz="2800">
                <a:solidFill>
                  <a:schemeClr val="accent1"/>
                </a:solidFill>
              </a:defRPr>
            </a:lvl5pPr>
            <a:lvl6pPr lvl="5" algn="ctr">
              <a:lnSpc>
                <a:spcPct val="100000"/>
              </a:lnSpc>
              <a:spcBef>
                <a:spcPts val="0"/>
              </a:spcBef>
              <a:spcAft>
                <a:spcPts val="0"/>
              </a:spcAft>
              <a:buClr>
                <a:schemeClr val="accent1"/>
              </a:buClr>
              <a:buSzPts val="2800"/>
              <a:buNone/>
              <a:defRPr sz="2800">
                <a:solidFill>
                  <a:schemeClr val="accent1"/>
                </a:solidFill>
              </a:defRPr>
            </a:lvl6pPr>
            <a:lvl7pPr lvl="6" algn="ctr">
              <a:lnSpc>
                <a:spcPct val="100000"/>
              </a:lnSpc>
              <a:spcBef>
                <a:spcPts val="0"/>
              </a:spcBef>
              <a:spcAft>
                <a:spcPts val="0"/>
              </a:spcAft>
              <a:buClr>
                <a:schemeClr val="accent1"/>
              </a:buClr>
              <a:buSzPts val="2800"/>
              <a:buNone/>
              <a:defRPr sz="2800">
                <a:solidFill>
                  <a:schemeClr val="accent1"/>
                </a:solidFill>
              </a:defRPr>
            </a:lvl7pPr>
            <a:lvl8pPr lvl="7" algn="ctr">
              <a:lnSpc>
                <a:spcPct val="100000"/>
              </a:lnSpc>
              <a:spcBef>
                <a:spcPts val="0"/>
              </a:spcBef>
              <a:spcAft>
                <a:spcPts val="0"/>
              </a:spcAft>
              <a:buClr>
                <a:schemeClr val="accent1"/>
              </a:buClr>
              <a:buSzPts val="2800"/>
              <a:buNone/>
              <a:defRPr sz="2800">
                <a:solidFill>
                  <a:schemeClr val="accent1"/>
                </a:solidFill>
              </a:defRPr>
            </a:lvl8pPr>
            <a:lvl9pPr lvl="8" algn="ctr">
              <a:lnSpc>
                <a:spcPct val="100000"/>
              </a:lnSpc>
              <a:spcBef>
                <a:spcPts val="0"/>
              </a:spcBef>
              <a:spcAft>
                <a:spcPts val="0"/>
              </a:spcAft>
              <a:buClr>
                <a:schemeClr val="accent1"/>
              </a:buClr>
              <a:buSzPts val="2800"/>
              <a:buNone/>
              <a:defRPr sz="2800">
                <a:solidFill>
                  <a:schemeClr val="accent1"/>
                </a:solidFill>
              </a:defRPr>
            </a:lvl9pPr>
          </a:lstStyle>
          <a:p>
            <a:endParaRPr/>
          </a:p>
        </p:txBody>
      </p:sp>
      <p:sp>
        <p:nvSpPr>
          <p:cNvPr id="15" name="Google Shape;15;p2"/>
          <p:cNvSpPr txBox="1">
            <a:spLocks noGrp="1"/>
          </p:cNvSpPr>
          <p:nvPr>
            <p:ph type="sldNum" idx="12"/>
          </p:nvPr>
        </p:nvSpPr>
        <p:spPr>
          <a:xfrm>
            <a:off x="8466613" y="4762672"/>
            <a:ext cx="365700" cy="2742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grpSp>
        <p:nvGrpSpPr>
          <p:cNvPr id="16" name="Google Shape;16;p2"/>
          <p:cNvGrpSpPr/>
          <p:nvPr/>
        </p:nvGrpSpPr>
        <p:grpSpPr>
          <a:xfrm>
            <a:off x="311726" y="342910"/>
            <a:ext cx="2560425" cy="520904"/>
            <a:chOff x="311726" y="342910"/>
            <a:chExt cx="2560425" cy="520904"/>
          </a:xfrm>
        </p:grpSpPr>
        <p:sp>
          <p:nvSpPr>
            <p:cNvPr id="17" name="Google Shape;17;p2"/>
            <p:cNvSpPr/>
            <p:nvPr/>
          </p:nvSpPr>
          <p:spPr>
            <a:xfrm>
              <a:off x="311726" y="342910"/>
              <a:ext cx="2560425" cy="520904"/>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8" name="Google Shape;18;p2"/>
            <p:cNvPicPr preferRelativeResize="0"/>
            <p:nvPr/>
          </p:nvPicPr>
          <p:blipFill rotWithShape="1">
            <a:blip r:embed="rId2">
              <a:alphaModFix/>
            </a:blip>
            <a:srcRect l="377" r="386"/>
            <a:stretch/>
          </p:blipFill>
          <p:spPr>
            <a:xfrm>
              <a:off x="391788" y="382839"/>
              <a:ext cx="2400300" cy="441046"/>
            </a:xfrm>
            <a:prstGeom prst="rect">
              <a:avLst/>
            </a:prstGeom>
            <a:noFill/>
            <a:ln>
              <a:noFill/>
            </a:ln>
          </p:spPr>
        </p:pic>
      </p:grpSp>
      <p:sp>
        <p:nvSpPr>
          <p:cNvPr id="19" name="Google Shape;19;p2"/>
          <p:cNvSpPr/>
          <p:nvPr/>
        </p:nvSpPr>
        <p:spPr>
          <a:xfrm>
            <a:off x="8417710" y="342892"/>
            <a:ext cx="412800" cy="576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7000" y="-7000"/>
            <a:ext cx="9144000" cy="2559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0" y="0"/>
            <a:ext cx="219600" cy="51549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a:off x="8931400" y="0"/>
            <a:ext cx="219600" cy="51549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
          <p:cNvSpPr/>
          <p:nvPr/>
        </p:nvSpPr>
        <p:spPr>
          <a:xfrm>
            <a:off x="7000" y="4798125"/>
            <a:ext cx="9144000" cy="3567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6400750" y="2400375"/>
            <a:ext cx="2743242" cy="2743120"/>
          </a:xfrm>
          <a:custGeom>
            <a:avLst/>
            <a:gdLst/>
            <a:ahLst/>
            <a:cxnLst/>
            <a:rect l="l" t="t" r="r" b="b"/>
            <a:pathLst>
              <a:path w="73158" h="73145" extrusionOk="0">
                <a:moveTo>
                  <a:pt x="73158" y="73107"/>
                </a:moveTo>
                <a:lnTo>
                  <a:pt x="73158" y="0"/>
                </a:lnTo>
                <a:lnTo>
                  <a:pt x="0" y="73145"/>
                </a:lnTo>
                <a:close/>
              </a:path>
            </a:pathLst>
          </a:custGeom>
          <a:solidFill>
            <a:schemeClr val="accent1"/>
          </a:solidFill>
          <a:ln>
            <a:noFill/>
          </a:ln>
        </p:spPr>
      </p:sp>
      <p:sp>
        <p:nvSpPr>
          <p:cNvPr id="25" name="Google Shape;25;p2"/>
          <p:cNvSpPr txBox="1"/>
          <p:nvPr/>
        </p:nvSpPr>
        <p:spPr>
          <a:xfrm rot="-2700000">
            <a:off x="6647467" y="3651017"/>
            <a:ext cx="2757716" cy="554513"/>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65"/>
              <a:buFont typeface="Arial"/>
              <a:buNone/>
            </a:pPr>
            <a:r>
              <a:rPr lang="en" sz="1000" b="1" i="0" u="none" strike="noStrike" cap="none">
                <a:solidFill>
                  <a:schemeClr val="lt1"/>
                </a:solidFill>
                <a:latin typeface="Assistant"/>
                <a:ea typeface="Assistant"/>
                <a:cs typeface="Assistant"/>
                <a:sym typeface="Assistant"/>
              </a:rPr>
              <a:t>We use tech to connect human potential and opportunity with dignity &amp; humility   </a:t>
            </a:r>
            <a:endParaRPr sz="1000" b="1" i="0" u="none" strike="noStrike" cap="none">
              <a:solidFill>
                <a:schemeClr val="lt1"/>
              </a:solidFill>
              <a:latin typeface="Assistant"/>
              <a:ea typeface="Assistant"/>
              <a:cs typeface="Assistant"/>
              <a:sym typeface="Assistant"/>
            </a:endParaRPr>
          </a:p>
        </p:txBody>
      </p:sp>
      <p:sp>
        <p:nvSpPr>
          <p:cNvPr id="26" name="Google Shape;26;p2"/>
          <p:cNvSpPr/>
          <p:nvPr/>
        </p:nvSpPr>
        <p:spPr>
          <a:xfrm>
            <a:off x="8414775" y="4244650"/>
            <a:ext cx="418647" cy="418572"/>
          </a:xfrm>
          <a:custGeom>
            <a:avLst/>
            <a:gdLst/>
            <a:ahLst/>
            <a:cxnLst/>
            <a:rect l="l" t="t" r="r" b="b"/>
            <a:pathLst>
              <a:path w="73158" h="73145" extrusionOk="0">
                <a:moveTo>
                  <a:pt x="73158" y="73107"/>
                </a:moveTo>
                <a:lnTo>
                  <a:pt x="73158" y="0"/>
                </a:lnTo>
                <a:lnTo>
                  <a:pt x="0" y="73145"/>
                </a:lnTo>
                <a:close/>
              </a:path>
            </a:pathLst>
          </a:custGeom>
          <a:solidFill>
            <a:schemeClr val="accent4"/>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311700" y="342900"/>
            <a:ext cx="8147100" cy="572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8" name="Google Shape;38;p5"/>
          <p:cNvSpPr txBox="1">
            <a:spLocks noGrp="1"/>
          </p:cNvSpPr>
          <p:nvPr>
            <p:ph type="sldNum" idx="12"/>
          </p:nvPr>
        </p:nvSpPr>
        <p:spPr>
          <a:xfrm>
            <a:off x="8466613" y="4762672"/>
            <a:ext cx="365700" cy="2742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sp>
        <p:nvSpPr>
          <p:cNvPr id="96" name="Google Shape;96;p14"/>
          <p:cNvSpPr/>
          <p:nvPr/>
        </p:nvSpPr>
        <p:spPr>
          <a:xfrm>
            <a:off x="4572000" y="0"/>
            <a:ext cx="4572000" cy="5143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4"/>
          <p:cNvSpPr txBox="1">
            <a:spLocks noGrp="1"/>
          </p:cNvSpPr>
          <p:nvPr>
            <p:ph type="title"/>
          </p:nvPr>
        </p:nvSpPr>
        <p:spPr>
          <a:xfrm>
            <a:off x="311700" y="679950"/>
            <a:ext cx="3999000" cy="22704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200"/>
              <a:buNone/>
              <a:defRPr sz="4200"/>
            </a:lvl1pPr>
            <a:lvl2pPr lvl="1" algn="ctr">
              <a:lnSpc>
                <a:spcPct val="100000"/>
              </a:lnSpc>
              <a:spcBef>
                <a:spcPts val="0"/>
              </a:spcBef>
              <a:spcAft>
                <a:spcPts val="0"/>
              </a:spcAft>
              <a:buSzPts val="4200"/>
              <a:buFont typeface="Assistant"/>
              <a:buNone/>
              <a:defRPr sz="4200" b="1">
                <a:latin typeface="Assistant"/>
                <a:ea typeface="Assistant"/>
                <a:cs typeface="Assistant"/>
                <a:sym typeface="Assistant"/>
              </a:defRPr>
            </a:lvl2pPr>
            <a:lvl3pPr lvl="2" algn="ctr">
              <a:lnSpc>
                <a:spcPct val="100000"/>
              </a:lnSpc>
              <a:spcBef>
                <a:spcPts val="0"/>
              </a:spcBef>
              <a:spcAft>
                <a:spcPts val="0"/>
              </a:spcAft>
              <a:buSzPts val="4200"/>
              <a:buFont typeface="Assistant"/>
              <a:buNone/>
              <a:defRPr sz="4200" b="1">
                <a:latin typeface="Assistant"/>
                <a:ea typeface="Assistant"/>
                <a:cs typeface="Assistant"/>
                <a:sym typeface="Assistant"/>
              </a:defRPr>
            </a:lvl3pPr>
            <a:lvl4pPr lvl="3" algn="ctr">
              <a:lnSpc>
                <a:spcPct val="100000"/>
              </a:lnSpc>
              <a:spcBef>
                <a:spcPts val="0"/>
              </a:spcBef>
              <a:spcAft>
                <a:spcPts val="0"/>
              </a:spcAft>
              <a:buSzPts val="4200"/>
              <a:buFont typeface="Assistant"/>
              <a:buNone/>
              <a:defRPr sz="4200" b="1">
                <a:latin typeface="Assistant"/>
                <a:ea typeface="Assistant"/>
                <a:cs typeface="Assistant"/>
                <a:sym typeface="Assistant"/>
              </a:defRPr>
            </a:lvl4pPr>
            <a:lvl5pPr lvl="4" algn="ctr">
              <a:lnSpc>
                <a:spcPct val="100000"/>
              </a:lnSpc>
              <a:spcBef>
                <a:spcPts val="0"/>
              </a:spcBef>
              <a:spcAft>
                <a:spcPts val="0"/>
              </a:spcAft>
              <a:buSzPts val="4200"/>
              <a:buFont typeface="Assistant"/>
              <a:buNone/>
              <a:defRPr sz="4200" b="1">
                <a:latin typeface="Assistant"/>
                <a:ea typeface="Assistant"/>
                <a:cs typeface="Assistant"/>
                <a:sym typeface="Assistant"/>
              </a:defRPr>
            </a:lvl5pPr>
            <a:lvl6pPr lvl="5" algn="ctr">
              <a:lnSpc>
                <a:spcPct val="100000"/>
              </a:lnSpc>
              <a:spcBef>
                <a:spcPts val="0"/>
              </a:spcBef>
              <a:spcAft>
                <a:spcPts val="0"/>
              </a:spcAft>
              <a:buSzPts val="4200"/>
              <a:buFont typeface="Assistant"/>
              <a:buNone/>
              <a:defRPr sz="4200" b="1">
                <a:latin typeface="Assistant"/>
                <a:ea typeface="Assistant"/>
                <a:cs typeface="Assistant"/>
                <a:sym typeface="Assistant"/>
              </a:defRPr>
            </a:lvl6pPr>
            <a:lvl7pPr lvl="6" algn="ctr">
              <a:lnSpc>
                <a:spcPct val="100000"/>
              </a:lnSpc>
              <a:spcBef>
                <a:spcPts val="0"/>
              </a:spcBef>
              <a:spcAft>
                <a:spcPts val="0"/>
              </a:spcAft>
              <a:buSzPts val="4200"/>
              <a:buFont typeface="Assistant"/>
              <a:buNone/>
              <a:defRPr sz="4200" b="1">
                <a:latin typeface="Assistant"/>
                <a:ea typeface="Assistant"/>
                <a:cs typeface="Assistant"/>
                <a:sym typeface="Assistant"/>
              </a:defRPr>
            </a:lvl7pPr>
            <a:lvl8pPr lvl="7" algn="ctr">
              <a:lnSpc>
                <a:spcPct val="100000"/>
              </a:lnSpc>
              <a:spcBef>
                <a:spcPts val="0"/>
              </a:spcBef>
              <a:spcAft>
                <a:spcPts val="0"/>
              </a:spcAft>
              <a:buSzPts val="4200"/>
              <a:buFont typeface="Assistant"/>
              <a:buNone/>
              <a:defRPr sz="4200" b="1">
                <a:latin typeface="Assistant"/>
                <a:ea typeface="Assistant"/>
                <a:cs typeface="Assistant"/>
                <a:sym typeface="Assistant"/>
              </a:defRPr>
            </a:lvl8pPr>
            <a:lvl9pPr lvl="8" algn="ctr">
              <a:lnSpc>
                <a:spcPct val="100000"/>
              </a:lnSpc>
              <a:spcBef>
                <a:spcPts val="0"/>
              </a:spcBef>
              <a:spcAft>
                <a:spcPts val="0"/>
              </a:spcAft>
              <a:buSzPts val="4200"/>
              <a:buFont typeface="Assistant"/>
              <a:buNone/>
              <a:defRPr sz="4200" b="1">
                <a:latin typeface="Assistant"/>
                <a:ea typeface="Assistant"/>
                <a:cs typeface="Assistant"/>
                <a:sym typeface="Assistant"/>
              </a:defRPr>
            </a:lvl9pPr>
          </a:lstStyle>
          <a:p>
            <a:endParaRPr/>
          </a:p>
        </p:txBody>
      </p:sp>
      <p:sp>
        <p:nvSpPr>
          <p:cNvPr id="98" name="Google Shape;98;p14"/>
          <p:cNvSpPr txBox="1">
            <a:spLocks noGrp="1"/>
          </p:cNvSpPr>
          <p:nvPr>
            <p:ph type="subTitle" idx="1"/>
          </p:nvPr>
        </p:nvSpPr>
        <p:spPr>
          <a:xfrm>
            <a:off x="311700" y="2950350"/>
            <a:ext cx="3999000" cy="1235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9" name="Google Shape;99;p14"/>
          <p:cNvSpPr txBox="1">
            <a:spLocks noGrp="1"/>
          </p:cNvSpPr>
          <p:nvPr>
            <p:ph type="body" idx="2"/>
          </p:nvPr>
        </p:nvSpPr>
        <p:spPr>
          <a:xfrm>
            <a:off x="4939500" y="342900"/>
            <a:ext cx="3419400" cy="41796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000"/>
              </a:spcBef>
              <a:spcAft>
                <a:spcPts val="0"/>
              </a:spcAft>
              <a:buClr>
                <a:schemeClr val="lt1"/>
              </a:buClr>
              <a:buSzPts val="1400"/>
              <a:buChar char="○"/>
              <a:defRPr>
                <a:solidFill>
                  <a:schemeClr val="lt1"/>
                </a:solidFill>
              </a:defRPr>
            </a:lvl2pPr>
            <a:lvl3pPr marL="1371600" lvl="2" indent="-317500" algn="l">
              <a:lnSpc>
                <a:spcPct val="115000"/>
              </a:lnSpc>
              <a:spcBef>
                <a:spcPts val="1000"/>
              </a:spcBef>
              <a:spcAft>
                <a:spcPts val="0"/>
              </a:spcAft>
              <a:buClr>
                <a:schemeClr val="lt1"/>
              </a:buClr>
              <a:buSzPts val="1400"/>
              <a:buChar char="■"/>
              <a:defRPr>
                <a:solidFill>
                  <a:schemeClr val="lt1"/>
                </a:solidFill>
              </a:defRPr>
            </a:lvl3pPr>
            <a:lvl4pPr marL="1828800" lvl="3" indent="-317500" algn="l">
              <a:lnSpc>
                <a:spcPct val="115000"/>
              </a:lnSpc>
              <a:spcBef>
                <a:spcPts val="1000"/>
              </a:spcBef>
              <a:spcAft>
                <a:spcPts val="0"/>
              </a:spcAft>
              <a:buClr>
                <a:schemeClr val="lt1"/>
              </a:buClr>
              <a:buSzPts val="1400"/>
              <a:buChar char="●"/>
              <a:defRPr>
                <a:solidFill>
                  <a:schemeClr val="lt1"/>
                </a:solidFill>
              </a:defRPr>
            </a:lvl4pPr>
            <a:lvl5pPr marL="2286000" lvl="4" indent="-317500" algn="l">
              <a:lnSpc>
                <a:spcPct val="115000"/>
              </a:lnSpc>
              <a:spcBef>
                <a:spcPts val="1000"/>
              </a:spcBef>
              <a:spcAft>
                <a:spcPts val="0"/>
              </a:spcAft>
              <a:buClr>
                <a:schemeClr val="lt1"/>
              </a:buClr>
              <a:buSzPts val="1400"/>
              <a:buChar char="○"/>
              <a:defRPr>
                <a:solidFill>
                  <a:schemeClr val="lt1"/>
                </a:solidFill>
              </a:defRPr>
            </a:lvl5pPr>
            <a:lvl6pPr marL="2743200" lvl="5" indent="-317500" algn="l">
              <a:lnSpc>
                <a:spcPct val="115000"/>
              </a:lnSpc>
              <a:spcBef>
                <a:spcPts val="1000"/>
              </a:spcBef>
              <a:spcAft>
                <a:spcPts val="0"/>
              </a:spcAft>
              <a:buClr>
                <a:schemeClr val="lt1"/>
              </a:buClr>
              <a:buSzPts val="1400"/>
              <a:buChar char="■"/>
              <a:defRPr>
                <a:solidFill>
                  <a:schemeClr val="lt1"/>
                </a:solidFill>
              </a:defRPr>
            </a:lvl6pPr>
            <a:lvl7pPr marL="3200400" lvl="6" indent="-317500" algn="l">
              <a:lnSpc>
                <a:spcPct val="115000"/>
              </a:lnSpc>
              <a:spcBef>
                <a:spcPts val="1000"/>
              </a:spcBef>
              <a:spcAft>
                <a:spcPts val="0"/>
              </a:spcAft>
              <a:buClr>
                <a:schemeClr val="lt1"/>
              </a:buClr>
              <a:buSzPts val="1400"/>
              <a:buChar char="●"/>
              <a:defRPr>
                <a:solidFill>
                  <a:schemeClr val="lt1"/>
                </a:solidFill>
              </a:defRPr>
            </a:lvl7pPr>
            <a:lvl8pPr marL="3657600" lvl="7" indent="-317500" algn="l">
              <a:lnSpc>
                <a:spcPct val="115000"/>
              </a:lnSpc>
              <a:spcBef>
                <a:spcPts val="1000"/>
              </a:spcBef>
              <a:spcAft>
                <a:spcPts val="0"/>
              </a:spcAft>
              <a:buClr>
                <a:schemeClr val="lt1"/>
              </a:buClr>
              <a:buSzPts val="1400"/>
              <a:buChar char="○"/>
              <a:defRPr>
                <a:solidFill>
                  <a:schemeClr val="lt1"/>
                </a:solidFill>
              </a:defRPr>
            </a:lvl8pPr>
            <a:lvl9pPr marL="4114800" lvl="8" indent="-317500" algn="l">
              <a:lnSpc>
                <a:spcPct val="115000"/>
              </a:lnSpc>
              <a:spcBef>
                <a:spcPts val="1000"/>
              </a:spcBef>
              <a:spcAft>
                <a:spcPts val="1000"/>
              </a:spcAft>
              <a:buClr>
                <a:schemeClr val="lt1"/>
              </a:buClr>
              <a:buSzPts val="1400"/>
              <a:buChar char="■"/>
              <a:defRPr>
                <a:solidFill>
                  <a:schemeClr val="lt1"/>
                </a:solidFill>
              </a:defRPr>
            </a:lvl9pPr>
          </a:lstStyle>
          <a:p>
            <a:endParaRPr/>
          </a:p>
        </p:txBody>
      </p:sp>
      <p:sp>
        <p:nvSpPr>
          <p:cNvPr id="100" name="Google Shape;100;p14"/>
          <p:cNvSpPr txBox="1">
            <a:spLocks noGrp="1"/>
          </p:cNvSpPr>
          <p:nvPr>
            <p:ph type="sldNum" idx="12"/>
          </p:nvPr>
        </p:nvSpPr>
        <p:spPr>
          <a:xfrm>
            <a:off x="8466613" y="4762672"/>
            <a:ext cx="365700" cy="2742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42900"/>
            <a:ext cx="8147100" cy="572700"/>
          </a:xfrm>
          <a:prstGeom prst="rect">
            <a:avLst/>
          </a:prstGeom>
          <a:noFill/>
          <a:ln>
            <a:noFill/>
          </a:ln>
        </p:spPr>
        <p:txBody>
          <a:bodyPr spcFirstLastPara="1" wrap="square" lIns="91425" tIns="91425" rIns="91425" bIns="91425" anchor="ctr" anchorCtr="0">
            <a:normAutofit/>
          </a:bodyPr>
          <a:lstStyle>
            <a:lvl1pPr marR="0" lvl="0" algn="l" rtl="0">
              <a:lnSpc>
                <a:spcPct val="100000"/>
              </a:lnSpc>
              <a:spcBef>
                <a:spcPts val="0"/>
              </a:spcBef>
              <a:spcAft>
                <a:spcPts val="0"/>
              </a:spcAft>
              <a:buClr>
                <a:schemeClr val="dk1"/>
              </a:buClr>
              <a:buSzPts val="2800"/>
              <a:buFont typeface="Assistant"/>
              <a:buNone/>
              <a:defRPr sz="28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915600"/>
            <a:ext cx="8520600" cy="37476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1"/>
              </a:buClr>
              <a:buSzPts val="1800"/>
              <a:buFont typeface="Assistant"/>
              <a:buChar char="●"/>
              <a:defRPr sz="1800" b="0" i="0" u="none" strike="noStrike" cap="none">
                <a:solidFill>
                  <a:schemeClr val="dk1"/>
                </a:solidFill>
                <a:latin typeface="Assistant"/>
                <a:ea typeface="Assistant"/>
                <a:cs typeface="Assistant"/>
                <a:sym typeface="Assistant"/>
              </a:defRPr>
            </a:lvl1pPr>
            <a:lvl2pPr marL="914400" marR="0" lvl="1" indent="-317500" algn="l" rtl="0">
              <a:lnSpc>
                <a:spcPct val="115000"/>
              </a:lnSpc>
              <a:spcBef>
                <a:spcPts val="100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2pPr>
            <a:lvl3pPr marL="1371600" marR="0" lvl="2" indent="-317500" algn="l" rtl="0">
              <a:lnSpc>
                <a:spcPct val="115000"/>
              </a:lnSpc>
              <a:spcBef>
                <a:spcPts val="100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3pPr>
            <a:lvl4pPr marL="1828800" marR="0" lvl="3" indent="-317500" algn="l" rtl="0">
              <a:lnSpc>
                <a:spcPct val="115000"/>
              </a:lnSpc>
              <a:spcBef>
                <a:spcPts val="100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4pPr>
            <a:lvl5pPr marL="2286000" marR="0" lvl="4" indent="-317500" algn="l" rtl="0">
              <a:lnSpc>
                <a:spcPct val="115000"/>
              </a:lnSpc>
              <a:spcBef>
                <a:spcPts val="100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5pPr>
            <a:lvl6pPr marL="2743200" marR="0" lvl="5" indent="-317500" algn="l" rtl="0">
              <a:lnSpc>
                <a:spcPct val="115000"/>
              </a:lnSpc>
              <a:spcBef>
                <a:spcPts val="100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6pPr>
            <a:lvl7pPr marL="3200400" marR="0" lvl="6" indent="-317500" algn="l" rtl="0">
              <a:lnSpc>
                <a:spcPct val="115000"/>
              </a:lnSpc>
              <a:spcBef>
                <a:spcPts val="100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7pPr>
            <a:lvl8pPr marL="3657600" marR="0" lvl="7" indent="-317500" algn="l" rtl="0">
              <a:lnSpc>
                <a:spcPct val="115000"/>
              </a:lnSpc>
              <a:spcBef>
                <a:spcPts val="100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8pPr>
            <a:lvl9pPr marL="4114800" marR="0" lvl="8" indent="-317500" algn="l" rtl="0">
              <a:lnSpc>
                <a:spcPct val="115000"/>
              </a:lnSpc>
              <a:spcBef>
                <a:spcPts val="1000"/>
              </a:spcBef>
              <a:spcAft>
                <a:spcPts val="100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9pPr>
          </a:lstStyle>
          <a:p>
            <a:endParaRPr/>
          </a:p>
        </p:txBody>
      </p:sp>
      <p:sp>
        <p:nvSpPr>
          <p:cNvPr id="8" name="Google Shape;8;p1"/>
          <p:cNvSpPr txBox="1">
            <a:spLocks noGrp="1"/>
          </p:cNvSpPr>
          <p:nvPr>
            <p:ph type="sldNum" idx="12"/>
          </p:nvPr>
        </p:nvSpPr>
        <p:spPr>
          <a:xfrm>
            <a:off x="8466613" y="4762672"/>
            <a:ext cx="365700" cy="2742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grpSp>
        <p:nvGrpSpPr>
          <p:cNvPr id="9" name="Google Shape;9;p1"/>
          <p:cNvGrpSpPr/>
          <p:nvPr/>
        </p:nvGrpSpPr>
        <p:grpSpPr>
          <a:xfrm>
            <a:off x="8458848" y="343116"/>
            <a:ext cx="381224" cy="576102"/>
            <a:chOff x="8458848" y="343116"/>
            <a:chExt cx="381224" cy="576102"/>
          </a:xfrm>
        </p:grpSpPr>
        <p:sp>
          <p:nvSpPr>
            <p:cNvPr id="10" name="Google Shape;10;p1"/>
            <p:cNvSpPr/>
            <p:nvPr/>
          </p:nvSpPr>
          <p:spPr>
            <a:xfrm>
              <a:off x="8458848" y="343116"/>
              <a:ext cx="381224" cy="576102"/>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 name="Google Shape;11;p1"/>
            <p:cNvPicPr preferRelativeResize="0"/>
            <p:nvPr/>
          </p:nvPicPr>
          <p:blipFill rotWithShape="1">
            <a:blip r:embed="rId5">
              <a:alphaModFix/>
            </a:blip>
            <a:srcRect l="79" r="79"/>
            <a:stretch/>
          </p:blipFill>
          <p:spPr>
            <a:xfrm>
              <a:off x="8480104" y="384425"/>
              <a:ext cx="338711" cy="497406"/>
            </a:xfrm>
            <a:prstGeom prst="rect">
              <a:avLst/>
            </a:prstGeom>
            <a:noFill/>
            <a:ln>
              <a:noFill/>
            </a:ln>
          </p:spPr>
        </p:pic>
      </p:grpSp>
    </p:spTree>
  </p:cSld>
  <p:clrMap bg1="lt1" tx1="dk1" bg2="dk2" tx2="lt2" accent1="accent1" accent2="accent2" accent3="accent3" accent4="accent4" accent5="accent5" accent6="accent6" hlink="hlink" folHlink="folHlink"/>
  <p:sldLayoutIdLst>
    <p:sldLayoutId id="2147483648" r:id="rId1"/>
    <p:sldLayoutId id="2147483651" r:id="rId2"/>
    <p:sldLayoutId id="2147483660"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196">
          <p15:clr>
            <a:srgbClr val="EA4335"/>
          </p15:clr>
        </p15:guide>
        <p15:guide id="2" pos="5564">
          <p15:clr>
            <a:srgbClr val="EA4335"/>
          </p15:clr>
        </p15:guide>
        <p15:guide id="3" orient="horz" pos="216">
          <p15:clr>
            <a:srgbClr val="EA4335"/>
          </p15:clr>
        </p15:guide>
        <p15:guide id="4" orient="horz" pos="293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4282" y="428610"/>
            <a:ext cx="6089100" cy="1285884"/>
          </a:xfrm>
        </p:spPr>
        <p:txBody>
          <a:bodyPr>
            <a:normAutofit fontScale="90000"/>
          </a:bodyPr>
          <a:lstStyle/>
          <a:p>
            <a:r>
              <a:rPr lang="ru-RU" sz="3600" b="0" dirty="0" smtClean="0"/>
              <a:t/>
            </a:r>
            <a:br>
              <a:rPr lang="ru-RU" sz="3600" b="0" dirty="0" smtClean="0"/>
            </a:br>
            <a:r>
              <a:rPr lang="ru-RU" sz="3600" b="0" dirty="0" smtClean="0"/>
              <a:t/>
            </a:r>
            <a:br>
              <a:rPr lang="ru-RU" sz="3600" b="0" dirty="0" smtClean="0"/>
            </a:br>
            <a:r>
              <a:rPr lang="ru-RU" sz="3600" b="0" dirty="0" smtClean="0"/>
              <a:t/>
            </a:r>
            <a:br>
              <a:rPr lang="ru-RU" sz="3600" b="0" dirty="0" smtClean="0"/>
            </a:br>
            <a:r>
              <a:rPr lang="en-US" sz="2700" dirty="0" smtClean="0">
                <a:solidFill>
                  <a:schemeClr val="accent5">
                    <a:lumMod val="75000"/>
                  </a:schemeClr>
                </a:solidFill>
              </a:rPr>
              <a:t>Tour Price Prediction Model </a:t>
            </a:r>
            <a:r>
              <a:rPr lang="ru-RU" sz="2700" dirty="0" smtClean="0">
                <a:solidFill>
                  <a:schemeClr val="accent5">
                    <a:lumMod val="75000"/>
                  </a:schemeClr>
                </a:solidFill>
              </a:rPr>
              <a:t>                        </a:t>
            </a:r>
            <a:r>
              <a:rPr lang="en-US" sz="2700" dirty="0" smtClean="0">
                <a:solidFill>
                  <a:schemeClr val="accent5">
                    <a:lumMod val="75000"/>
                  </a:schemeClr>
                </a:solidFill>
              </a:rPr>
              <a:t>Using Linear Regression</a:t>
            </a:r>
            <a:endParaRPr lang="ru-RU" sz="2700" dirty="0">
              <a:solidFill>
                <a:schemeClr val="accent5">
                  <a:lumMod val="75000"/>
                </a:schemeClr>
              </a:solidFill>
            </a:endParaRPr>
          </a:p>
        </p:txBody>
      </p:sp>
      <p:sp>
        <p:nvSpPr>
          <p:cNvPr id="3" name="Подзаголовок 2"/>
          <p:cNvSpPr>
            <a:spLocks noGrp="1"/>
          </p:cNvSpPr>
          <p:nvPr>
            <p:ph type="subTitle" idx="1"/>
          </p:nvPr>
        </p:nvSpPr>
        <p:spPr>
          <a:xfrm>
            <a:off x="357158" y="1857370"/>
            <a:ext cx="5117556" cy="2786082"/>
          </a:xfrm>
        </p:spPr>
        <p:txBody>
          <a:bodyPr>
            <a:normAutofit fontScale="62500" lnSpcReduction="20000"/>
          </a:bodyPr>
          <a:lstStyle/>
          <a:p>
            <a:r>
              <a:rPr lang="ru-RU" dirty="0" smtClean="0"/>
              <a:t>        </a:t>
            </a:r>
            <a:r>
              <a:rPr lang="en-US" dirty="0" smtClean="0"/>
              <a:t>Searching for an appropriate dataset.</a:t>
            </a:r>
            <a:r>
              <a:rPr lang="ru-RU" dirty="0" smtClean="0"/>
              <a:t/>
            </a:r>
            <a:br>
              <a:rPr lang="ru-RU" dirty="0" smtClean="0"/>
            </a:br>
            <a:r>
              <a:rPr lang="ru-RU" dirty="0" smtClean="0"/>
              <a:t/>
            </a:r>
            <a:br>
              <a:rPr lang="ru-RU" dirty="0" smtClean="0"/>
            </a:br>
            <a:r>
              <a:rPr lang="en-US" dirty="0" smtClean="0"/>
              <a:t>Eliminating unnecessary columns.</a:t>
            </a:r>
            <a:r>
              <a:rPr lang="ru-RU" dirty="0" smtClean="0"/>
              <a:t/>
            </a:r>
            <a:br>
              <a:rPr lang="ru-RU" dirty="0" smtClean="0"/>
            </a:br>
            <a:r>
              <a:rPr lang="ru-RU" dirty="0" smtClean="0"/>
              <a:t/>
            </a:r>
            <a:br>
              <a:rPr lang="ru-RU" dirty="0" smtClean="0"/>
            </a:br>
            <a:r>
              <a:rPr lang="en-US" dirty="0" smtClean="0"/>
              <a:t>Generating flags and categorical columns.</a:t>
            </a:r>
            <a:r>
              <a:rPr lang="ru-RU" dirty="0" smtClean="0"/>
              <a:t/>
            </a:r>
            <a:br>
              <a:rPr lang="ru-RU" dirty="0" smtClean="0"/>
            </a:br>
            <a:r>
              <a:rPr lang="ru-RU" dirty="0" smtClean="0"/>
              <a:t/>
            </a:r>
            <a:br>
              <a:rPr lang="ru-RU" dirty="0" smtClean="0"/>
            </a:br>
            <a:r>
              <a:rPr lang="en-US" dirty="0" smtClean="0"/>
              <a:t>Cleansing the data of missing values and </a:t>
            </a:r>
            <a:r>
              <a:rPr lang="en-US" dirty="0" err="1" smtClean="0"/>
              <a:t>NaNs</a:t>
            </a:r>
            <a:r>
              <a:rPr lang="en-US" dirty="0" smtClean="0"/>
              <a:t>.</a:t>
            </a:r>
            <a:r>
              <a:rPr lang="ru-RU" dirty="0" smtClean="0"/>
              <a:t/>
            </a:r>
            <a:br>
              <a:rPr lang="ru-RU" dirty="0" smtClean="0"/>
            </a:br>
            <a:r>
              <a:rPr lang="ru-RU" dirty="0" smtClean="0"/>
              <a:t/>
            </a:r>
            <a:br>
              <a:rPr lang="ru-RU" dirty="0" smtClean="0"/>
            </a:br>
            <a:r>
              <a:rPr lang="en-US" dirty="0" smtClean="0"/>
              <a:t>Replacing missing entries with zeros.</a:t>
            </a:r>
            <a:r>
              <a:rPr lang="ru-RU" dirty="0" smtClean="0"/>
              <a:t/>
            </a:r>
            <a:br>
              <a:rPr lang="ru-RU" dirty="0" smtClean="0"/>
            </a:br>
            <a:r>
              <a:rPr lang="ru-RU" dirty="0" smtClean="0"/>
              <a:t/>
            </a:r>
            <a:br>
              <a:rPr lang="ru-RU" dirty="0" smtClean="0"/>
            </a:br>
            <a:r>
              <a:rPr lang="en-US" dirty="0" smtClean="0"/>
              <a:t>Utilizing filters for data processing.</a:t>
            </a:r>
            <a:endParaRPr lang="ru-RU" dirty="0"/>
          </a:p>
        </p:txBody>
      </p:sp>
      <p:pic>
        <p:nvPicPr>
          <p:cNvPr id="6" name="Рисунок 5" descr="images (1).jpg"/>
          <p:cNvPicPr>
            <a:picLocks noChangeAspect="1"/>
          </p:cNvPicPr>
          <p:nvPr/>
        </p:nvPicPr>
        <p:blipFill>
          <a:blip r:embed="rId2"/>
          <a:stretch>
            <a:fillRect/>
          </a:stretch>
        </p:blipFill>
        <p:spPr>
          <a:xfrm>
            <a:off x="357158" y="1714494"/>
            <a:ext cx="5112921" cy="286323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4657742"/>
          </a:xfrm>
          <a:prstGeom prst="rect">
            <a:avLst/>
          </a:prstGeom>
          <a:noFill/>
          <a:ln>
            <a:noFill/>
          </a:ln>
        </p:spPr>
        <p:txBody>
          <a:bodyPr spcFirstLastPara="1" wrap="square" lIns="91425" tIns="91425" rIns="91425" bIns="91425" anchor="ctr" anchorCtr="0">
            <a:normAutofit/>
          </a:bodyPr>
          <a:lstStyle/>
          <a:p>
            <a:r>
              <a:rPr lang="en-US" sz="2000" dirty="0" smtClean="0"/>
              <a:t>3. Linear Regression Method Description</a:t>
            </a:r>
            <a:r>
              <a:rPr lang="ru-RU" sz="2000" dirty="0" smtClean="0"/>
              <a:t/>
            </a:r>
            <a:br>
              <a:rPr lang="ru-RU" sz="2000" dirty="0" smtClean="0"/>
            </a:br>
            <a:r>
              <a:rPr lang="en-US" sz="2000" dirty="0" smtClean="0"/>
              <a:t/>
            </a:r>
            <a:br>
              <a:rPr lang="en-US" sz="2000" dirty="0" smtClean="0"/>
            </a:br>
            <a:r>
              <a:rPr lang="en-US" sz="2000" b="0" dirty="0" smtClean="0">
                <a:solidFill>
                  <a:schemeClr val="accent1"/>
                </a:solidFill>
              </a:rPr>
              <a:t>Linear regression is a method that allows us to predict a dependent variable (tour price) based on one or more independent variables (factors such as tour duration, season, number of tourists, etc.).</a:t>
            </a:r>
            <a:br>
              <a:rPr lang="en-US" sz="2000" b="0" dirty="0" smtClean="0">
                <a:solidFill>
                  <a:schemeClr val="accent1"/>
                </a:solidFill>
              </a:rPr>
            </a:br>
            <a:r>
              <a:rPr lang="en-US" sz="2000" b="0" dirty="0" smtClean="0">
                <a:solidFill>
                  <a:schemeClr val="accent1"/>
                </a:solidFill>
              </a:rPr>
              <a:t>Main Idea: The linear regression model attempts to find coefficients that minimize the prediction error based on the training data. The formula for predicting the tour price will look like this:</a:t>
            </a:r>
            <a:r>
              <a:rPr lang="ru-RU" sz="2000" dirty="0" smtClean="0">
                <a:solidFill>
                  <a:schemeClr val="accent1"/>
                </a:solidFill>
              </a:rPr>
              <a:t/>
            </a:r>
            <a:br>
              <a:rPr lang="ru-RU" sz="2000" dirty="0" smtClean="0">
                <a:solidFill>
                  <a:schemeClr val="accent1"/>
                </a:solidFill>
              </a:rPr>
            </a:br>
            <a:r>
              <a:rPr lang="en-US" sz="2000" dirty="0" smtClean="0">
                <a:solidFill>
                  <a:schemeClr val="accent1"/>
                </a:solidFill>
              </a:rPr>
              <a:t/>
            </a:r>
            <a:br>
              <a:rPr lang="en-US" sz="2000" dirty="0" smtClean="0">
                <a:solidFill>
                  <a:schemeClr val="accent1"/>
                </a:solidFill>
              </a:rPr>
            </a:br>
            <a:r>
              <a:rPr lang="en-US" sz="2000" b="0" i="1" dirty="0" smtClean="0">
                <a:solidFill>
                  <a:schemeClr val="accent1"/>
                </a:solidFill>
              </a:rPr>
              <a:t>Tour Price</a:t>
            </a:r>
            <a:r>
              <a:rPr lang="en-US" sz="2000" i="1" dirty="0" smtClean="0">
                <a:solidFill>
                  <a:schemeClr val="accent1"/>
                </a:solidFill>
              </a:rPr>
              <a:t>=</a:t>
            </a:r>
            <a:r>
              <a:rPr lang="en-US" sz="2000" b="0" i="1" dirty="0" smtClean="0">
                <a:solidFill>
                  <a:schemeClr val="tx1"/>
                </a:solidFill>
              </a:rPr>
              <a:t>b0+b1×Duration+b2×Season+b3×Hotel Rating…</a:t>
            </a:r>
            <a:r>
              <a:rPr lang="ru-RU" sz="2000" b="0" i="1" dirty="0" smtClean="0">
                <a:solidFill>
                  <a:schemeClr val="tx1"/>
                </a:solidFill>
              </a:rPr>
              <a:t>            </a:t>
            </a:r>
            <a:br>
              <a:rPr lang="ru-RU" sz="2000" b="0" i="1" dirty="0" smtClean="0">
                <a:solidFill>
                  <a:schemeClr val="tx1"/>
                </a:solidFill>
              </a:rPr>
            </a:br>
            <a:r>
              <a:rPr lang="en-US" sz="2000" b="0" i="1" dirty="0" smtClean="0">
                <a:solidFill>
                  <a:schemeClr val="accent1"/>
                </a:solidFill>
              </a:rPr>
              <a:t>Where</a:t>
            </a:r>
            <a:r>
              <a:rPr lang="en-US" sz="2000" i="1" dirty="0" smtClean="0">
                <a:solidFill>
                  <a:schemeClr val="accent1"/>
                </a:solidFill>
              </a:rPr>
              <a:t>:</a:t>
            </a:r>
            <a:r>
              <a:rPr lang="ru-RU" sz="2000" i="1" dirty="0" smtClean="0">
                <a:solidFill>
                  <a:schemeClr val="accent1"/>
                </a:solidFill>
              </a:rPr>
              <a:t> </a:t>
            </a:r>
            <a:r>
              <a:rPr lang="en-US" sz="2000" b="0" i="1" dirty="0" smtClean="0">
                <a:solidFill>
                  <a:schemeClr val="tx1"/>
                </a:solidFill>
              </a:rPr>
              <a:t>b0</a:t>
            </a:r>
            <a:r>
              <a:rPr lang="en-US" sz="2000" i="1" dirty="0" smtClean="0">
                <a:solidFill>
                  <a:schemeClr val="accent1"/>
                </a:solidFill>
              </a:rPr>
              <a:t>​</a:t>
            </a:r>
            <a:r>
              <a:rPr lang="ru-RU" sz="2000" i="1" dirty="0" smtClean="0">
                <a:solidFill>
                  <a:schemeClr val="accent1"/>
                </a:solidFill>
              </a:rPr>
              <a:t> -</a:t>
            </a:r>
            <a:r>
              <a:rPr lang="en-US" sz="2000" i="1" dirty="0" smtClean="0">
                <a:solidFill>
                  <a:schemeClr val="accent1"/>
                </a:solidFill>
              </a:rPr>
              <a:t> </a:t>
            </a:r>
            <a:r>
              <a:rPr lang="en-US" sz="2000" b="0" i="1" dirty="0" smtClean="0">
                <a:solidFill>
                  <a:schemeClr val="accent1"/>
                </a:solidFill>
              </a:rPr>
              <a:t>is the intercept</a:t>
            </a:r>
            <a:r>
              <a:rPr lang="en-US" sz="2000" i="1" dirty="0" smtClean="0">
                <a:solidFill>
                  <a:schemeClr val="accent1"/>
                </a:solidFill>
              </a:rPr>
              <a:t>,</a:t>
            </a:r>
            <a:br>
              <a:rPr lang="en-US" sz="2000" i="1" dirty="0" smtClean="0">
                <a:solidFill>
                  <a:schemeClr val="accent1"/>
                </a:solidFill>
              </a:rPr>
            </a:br>
            <a:r>
              <a:rPr lang="en-US" sz="2000" b="0" i="1" dirty="0" smtClean="0">
                <a:solidFill>
                  <a:schemeClr val="tx1"/>
                </a:solidFill>
              </a:rPr>
              <a:t>b1,b2,b3</a:t>
            </a:r>
            <a:r>
              <a:rPr lang="en-US" sz="2000" i="1" dirty="0" smtClean="0">
                <a:solidFill>
                  <a:schemeClr val="accent1"/>
                </a:solidFill>
              </a:rPr>
              <a:t>,… </a:t>
            </a:r>
            <a:r>
              <a:rPr lang="ru-RU" sz="2000" i="1" dirty="0" smtClean="0">
                <a:solidFill>
                  <a:schemeClr val="accent1"/>
                </a:solidFill>
              </a:rPr>
              <a:t> -</a:t>
            </a:r>
            <a:r>
              <a:rPr lang="en-US" sz="2000" b="0" i="1" dirty="0" smtClean="0">
                <a:solidFill>
                  <a:schemeClr val="accent1"/>
                </a:solidFill>
              </a:rPr>
              <a:t>are the coefficients for each feature that determine its contribution to the overall price.</a:t>
            </a:r>
            <a:endParaRPr lang="en-US" sz="2000" b="0" i="1" dirty="0">
              <a:solidFill>
                <a:schemeClr val="accent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10</a:t>
            </a:fld>
            <a:endParaRPr/>
          </a:p>
        </p:txBody>
      </p:sp>
      <p:pic>
        <p:nvPicPr>
          <p:cNvPr id="38915" name="Picture 3"/>
          <p:cNvPicPr>
            <a:picLocks noChangeAspect="1" noChangeArrowheads="1"/>
          </p:cNvPicPr>
          <p:nvPr/>
        </p:nvPicPr>
        <p:blipFill>
          <a:blip r:embed="rId3"/>
          <a:srcRect/>
          <a:stretch>
            <a:fillRect/>
          </a:stretch>
        </p:blipFill>
        <p:spPr bwMode="auto">
          <a:xfrm>
            <a:off x="-119063" y="-185738"/>
            <a:ext cx="9382126" cy="5329238"/>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1371594"/>
          </a:xfrm>
          <a:prstGeom prst="rect">
            <a:avLst/>
          </a:prstGeom>
          <a:noFill/>
          <a:ln>
            <a:noFill/>
          </a:ln>
        </p:spPr>
        <p:txBody>
          <a:bodyPr spcFirstLastPara="1" wrap="square" lIns="91425" tIns="91425" rIns="91425" bIns="91425" anchor="ctr" anchorCtr="0">
            <a:normAutofit/>
          </a:bodyPr>
          <a:lstStyle/>
          <a:p>
            <a:r>
              <a:rPr lang="en-US" sz="2000" b="0" dirty="0" smtClean="0">
                <a:solidFill>
                  <a:schemeClr val="tx1"/>
                </a:solidFill>
              </a:rPr>
              <a:t>In this chart, we analyze the average cost of tours to Thailand over the course of the tourist year, broken down by months. It clearly shows seasonality and a price drop from June to October.</a:t>
            </a:r>
            <a:endParaRPr lang="en-US" sz="2000" b="0" dirty="0">
              <a:solidFill>
                <a:schemeClr val="tx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11</a:t>
            </a:fld>
            <a:endParaRPr/>
          </a:p>
        </p:txBody>
      </p:sp>
      <p:pic>
        <p:nvPicPr>
          <p:cNvPr id="38915" name="Picture 3"/>
          <p:cNvPicPr>
            <a:picLocks noChangeAspect="1" noChangeArrowheads="1"/>
          </p:cNvPicPr>
          <p:nvPr/>
        </p:nvPicPr>
        <p:blipFill>
          <a:blip r:embed="rId3"/>
          <a:srcRect/>
          <a:stretch>
            <a:fillRect/>
          </a:stretch>
        </p:blipFill>
        <p:spPr bwMode="auto">
          <a:xfrm>
            <a:off x="3000364" y="1586159"/>
            <a:ext cx="6262699" cy="355734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4657742"/>
          </a:xfrm>
          <a:prstGeom prst="rect">
            <a:avLst/>
          </a:prstGeom>
          <a:noFill/>
          <a:ln>
            <a:noFill/>
          </a:ln>
        </p:spPr>
        <p:txBody>
          <a:bodyPr spcFirstLastPara="1" wrap="square" lIns="91425" tIns="91425" rIns="91425" bIns="91425" anchor="ctr" anchorCtr="0">
            <a:normAutofit/>
          </a:bodyPr>
          <a:lstStyle/>
          <a:p>
            <a:r>
              <a:rPr lang="en-US" sz="2000" dirty="0" smtClean="0"/>
              <a:t>3. Linear Regression Method Description</a:t>
            </a:r>
            <a:r>
              <a:rPr lang="ru-RU" sz="2000" dirty="0" smtClean="0"/>
              <a:t/>
            </a:r>
            <a:br>
              <a:rPr lang="ru-RU" sz="2000" dirty="0" smtClean="0"/>
            </a:br>
            <a:r>
              <a:rPr lang="en-US" sz="2000" dirty="0" smtClean="0"/>
              <a:t/>
            </a:r>
            <a:br>
              <a:rPr lang="en-US" sz="2000" dirty="0" smtClean="0"/>
            </a:br>
            <a:r>
              <a:rPr lang="en-US" sz="2000" b="0" dirty="0" smtClean="0">
                <a:solidFill>
                  <a:schemeClr val="accent1"/>
                </a:solidFill>
              </a:rPr>
              <a:t>Linear regression is a method that allows us to predict a dependent variable (tour price) based on one or more independent variables (factors such as tour duration, season, number of tourists, etc.).</a:t>
            </a:r>
            <a:br>
              <a:rPr lang="en-US" sz="2000" b="0" dirty="0" smtClean="0">
                <a:solidFill>
                  <a:schemeClr val="accent1"/>
                </a:solidFill>
              </a:rPr>
            </a:br>
            <a:r>
              <a:rPr lang="en-US" sz="2000" b="0" dirty="0" smtClean="0">
                <a:solidFill>
                  <a:schemeClr val="accent1"/>
                </a:solidFill>
              </a:rPr>
              <a:t>Main Idea: The linear regression model attempts to find coefficients that minimize the prediction error based on the training data. The formula for predicting the tour price will look like this:</a:t>
            </a:r>
            <a:r>
              <a:rPr lang="ru-RU" sz="2000" dirty="0" smtClean="0">
                <a:solidFill>
                  <a:schemeClr val="accent1"/>
                </a:solidFill>
              </a:rPr>
              <a:t/>
            </a:r>
            <a:br>
              <a:rPr lang="ru-RU" sz="2000" dirty="0" smtClean="0">
                <a:solidFill>
                  <a:schemeClr val="accent1"/>
                </a:solidFill>
              </a:rPr>
            </a:br>
            <a:r>
              <a:rPr lang="en-US" sz="2000" dirty="0" smtClean="0">
                <a:solidFill>
                  <a:schemeClr val="accent1"/>
                </a:solidFill>
              </a:rPr>
              <a:t/>
            </a:r>
            <a:br>
              <a:rPr lang="en-US" sz="2000" dirty="0" smtClean="0">
                <a:solidFill>
                  <a:schemeClr val="accent1"/>
                </a:solidFill>
              </a:rPr>
            </a:br>
            <a:r>
              <a:rPr lang="en-US" sz="2000" b="0" i="1" dirty="0" smtClean="0">
                <a:solidFill>
                  <a:schemeClr val="accent1"/>
                </a:solidFill>
              </a:rPr>
              <a:t>Tour Price</a:t>
            </a:r>
            <a:r>
              <a:rPr lang="en-US" sz="2000" i="1" dirty="0" smtClean="0">
                <a:solidFill>
                  <a:schemeClr val="accent1"/>
                </a:solidFill>
              </a:rPr>
              <a:t>=</a:t>
            </a:r>
            <a:r>
              <a:rPr lang="en-US" sz="2000" b="0" i="1" dirty="0" smtClean="0">
                <a:solidFill>
                  <a:schemeClr val="tx1"/>
                </a:solidFill>
              </a:rPr>
              <a:t>b0+b1×Duration+b2×Season+b3×Hotel Rating…</a:t>
            </a:r>
            <a:r>
              <a:rPr lang="ru-RU" sz="2000" b="0" i="1" dirty="0" smtClean="0">
                <a:solidFill>
                  <a:schemeClr val="tx1"/>
                </a:solidFill>
              </a:rPr>
              <a:t>            </a:t>
            </a:r>
            <a:br>
              <a:rPr lang="ru-RU" sz="2000" b="0" i="1" dirty="0" smtClean="0">
                <a:solidFill>
                  <a:schemeClr val="tx1"/>
                </a:solidFill>
              </a:rPr>
            </a:br>
            <a:r>
              <a:rPr lang="en-US" sz="2000" b="0" i="1" dirty="0" smtClean="0">
                <a:solidFill>
                  <a:schemeClr val="accent1"/>
                </a:solidFill>
              </a:rPr>
              <a:t>Where</a:t>
            </a:r>
            <a:r>
              <a:rPr lang="en-US" sz="2000" i="1" dirty="0" smtClean="0">
                <a:solidFill>
                  <a:schemeClr val="accent1"/>
                </a:solidFill>
              </a:rPr>
              <a:t>:</a:t>
            </a:r>
            <a:r>
              <a:rPr lang="ru-RU" sz="2000" i="1" dirty="0" smtClean="0">
                <a:solidFill>
                  <a:schemeClr val="accent1"/>
                </a:solidFill>
              </a:rPr>
              <a:t> </a:t>
            </a:r>
            <a:r>
              <a:rPr lang="en-US" sz="2000" b="0" i="1" dirty="0" smtClean="0">
                <a:solidFill>
                  <a:schemeClr val="tx1"/>
                </a:solidFill>
              </a:rPr>
              <a:t>b0</a:t>
            </a:r>
            <a:r>
              <a:rPr lang="en-US" sz="2000" i="1" dirty="0" smtClean="0">
                <a:solidFill>
                  <a:schemeClr val="accent1"/>
                </a:solidFill>
              </a:rPr>
              <a:t>​</a:t>
            </a:r>
            <a:r>
              <a:rPr lang="ru-RU" sz="2000" i="1" dirty="0" smtClean="0">
                <a:solidFill>
                  <a:schemeClr val="accent1"/>
                </a:solidFill>
              </a:rPr>
              <a:t> -</a:t>
            </a:r>
            <a:r>
              <a:rPr lang="en-US" sz="2000" i="1" dirty="0" smtClean="0">
                <a:solidFill>
                  <a:schemeClr val="accent1"/>
                </a:solidFill>
              </a:rPr>
              <a:t> </a:t>
            </a:r>
            <a:r>
              <a:rPr lang="en-US" sz="2000" b="0" i="1" dirty="0" smtClean="0">
                <a:solidFill>
                  <a:schemeClr val="accent1"/>
                </a:solidFill>
              </a:rPr>
              <a:t>is the intercept</a:t>
            </a:r>
            <a:r>
              <a:rPr lang="en-US" sz="2000" i="1" dirty="0" smtClean="0">
                <a:solidFill>
                  <a:schemeClr val="accent1"/>
                </a:solidFill>
              </a:rPr>
              <a:t>,</a:t>
            </a:r>
            <a:br>
              <a:rPr lang="en-US" sz="2000" i="1" dirty="0" smtClean="0">
                <a:solidFill>
                  <a:schemeClr val="accent1"/>
                </a:solidFill>
              </a:rPr>
            </a:br>
            <a:r>
              <a:rPr lang="en-US" sz="2000" b="0" i="1" dirty="0" smtClean="0">
                <a:solidFill>
                  <a:schemeClr val="tx1"/>
                </a:solidFill>
              </a:rPr>
              <a:t>b1,b2,b3</a:t>
            </a:r>
            <a:r>
              <a:rPr lang="en-US" sz="2000" i="1" dirty="0" smtClean="0">
                <a:solidFill>
                  <a:schemeClr val="accent1"/>
                </a:solidFill>
              </a:rPr>
              <a:t>,… </a:t>
            </a:r>
            <a:r>
              <a:rPr lang="ru-RU" sz="2000" i="1" dirty="0" smtClean="0">
                <a:solidFill>
                  <a:schemeClr val="accent1"/>
                </a:solidFill>
              </a:rPr>
              <a:t> -</a:t>
            </a:r>
            <a:r>
              <a:rPr lang="en-US" sz="2000" b="0" i="1" dirty="0" smtClean="0">
                <a:solidFill>
                  <a:schemeClr val="accent1"/>
                </a:solidFill>
              </a:rPr>
              <a:t>are the coefficients for each feature that determine its contribution to the overall price.</a:t>
            </a:r>
            <a:endParaRPr lang="en-US" sz="2000" b="0" i="1" dirty="0">
              <a:solidFill>
                <a:schemeClr val="accent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12</a:t>
            </a:fld>
            <a:endParaRPr/>
          </a:p>
        </p:txBody>
      </p:sp>
      <p:pic>
        <p:nvPicPr>
          <p:cNvPr id="39938" name="Picture 2"/>
          <p:cNvPicPr>
            <a:picLocks noChangeAspect="1" noChangeArrowheads="1"/>
          </p:cNvPicPr>
          <p:nvPr/>
        </p:nvPicPr>
        <p:blipFill>
          <a:blip r:embed="rId3"/>
          <a:srcRect/>
          <a:stretch>
            <a:fillRect/>
          </a:stretch>
        </p:blipFill>
        <p:spPr bwMode="auto">
          <a:xfrm>
            <a:off x="0" y="0"/>
            <a:ext cx="9334500" cy="527685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1728784"/>
          </a:xfrm>
          <a:prstGeom prst="rect">
            <a:avLst/>
          </a:prstGeom>
          <a:noFill/>
          <a:ln>
            <a:noFill/>
          </a:ln>
        </p:spPr>
        <p:txBody>
          <a:bodyPr spcFirstLastPara="1" wrap="square" lIns="91425" tIns="91425" rIns="91425" bIns="91425" anchor="ctr" anchorCtr="0">
            <a:normAutofit/>
          </a:bodyPr>
          <a:lstStyle/>
          <a:p>
            <a:r>
              <a:rPr lang="en-US" sz="2000" b="0" dirty="0" smtClean="0">
                <a:solidFill>
                  <a:schemeClr val="tx1"/>
                </a:solidFill>
              </a:rPr>
              <a:t>In this chart, we analyze the cost per person for tours to Thailand over the course of the tourist year, also broken down by months. We observe a pronounced seasonality with prices dropping from June to October. During this period, the price is approximately 500 </a:t>
            </a:r>
            <a:r>
              <a:rPr lang="en-US" sz="2000" b="0" dirty="0" err="1" smtClean="0">
                <a:solidFill>
                  <a:schemeClr val="tx1"/>
                </a:solidFill>
              </a:rPr>
              <a:t>euros</a:t>
            </a:r>
            <a:r>
              <a:rPr lang="en-US" sz="2000" b="0" dirty="0" smtClean="0">
                <a:solidFill>
                  <a:schemeClr val="tx1"/>
                </a:solidFill>
              </a:rPr>
              <a:t> per person, while in the remaining months, it is around 1,000 </a:t>
            </a:r>
            <a:r>
              <a:rPr lang="en-US" sz="2000" b="0" dirty="0" err="1" smtClean="0">
                <a:solidFill>
                  <a:schemeClr val="tx1"/>
                </a:solidFill>
              </a:rPr>
              <a:t>euros</a:t>
            </a:r>
            <a:r>
              <a:rPr lang="en-US" sz="2000" b="0" dirty="0" smtClean="0">
                <a:solidFill>
                  <a:schemeClr val="tx1"/>
                </a:solidFill>
              </a:rPr>
              <a:t>.</a:t>
            </a:r>
            <a:endParaRPr lang="en-US" sz="2000" b="0" dirty="0">
              <a:solidFill>
                <a:schemeClr val="tx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13</a:t>
            </a:fld>
            <a:endParaRPr/>
          </a:p>
        </p:txBody>
      </p:sp>
      <p:pic>
        <p:nvPicPr>
          <p:cNvPr id="39938" name="Picture 2"/>
          <p:cNvPicPr>
            <a:picLocks noChangeAspect="1" noChangeArrowheads="1"/>
          </p:cNvPicPr>
          <p:nvPr/>
        </p:nvPicPr>
        <p:blipFill>
          <a:blip r:embed="rId3"/>
          <a:srcRect/>
          <a:stretch>
            <a:fillRect/>
          </a:stretch>
        </p:blipFill>
        <p:spPr bwMode="auto">
          <a:xfrm>
            <a:off x="3474212" y="1938334"/>
            <a:ext cx="5669788" cy="3205166"/>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4657742"/>
          </a:xfrm>
          <a:prstGeom prst="rect">
            <a:avLst/>
          </a:prstGeom>
          <a:noFill/>
          <a:ln>
            <a:noFill/>
          </a:ln>
        </p:spPr>
        <p:txBody>
          <a:bodyPr spcFirstLastPara="1" wrap="square" lIns="91425" tIns="91425" rIns="91425" bIns="91425" anchor="ctr" anchorCtr="0">
            <a:normAutofit/>
          </a:bodyPr>
          <a:lstStyle/>
          <a:p>
            <a:r>
              <a:rPr lang="en-US" sz="2000" dirty="0" smtClean="0"/>
              <a:t>3. Linear Regression Method Description</a:t>
            </a:r>
            <a:r>
              <a:rPr lang="ru-RU" sz="2000" dirty="0" smtClean="0"/>
              <a:t/>
            </a:r>
            <a:br>
              <a:rPr lang="ru-RU" sz="2000" dirty="0" smtClean="0"/>
            </a:br>
            <a:r>
              <a:rPr lang="en-US" sz="2000" dirty="0" smtClean="0"/>
              <a:t/>
            </a:r>
            <a:br>
              <a:rPr lang="en-US" sz="2000" dirty="0" smtClean="0"/>
            </a:br>
            <a:r>
              <a:rPr lang="en-US" sz="2000" b="0" dirty="0" smtClean="0">
                <a:solidFill>
                  <a:schemeClr val="accent1"/>
                </a:solidFill>
              </a:rPr>
              <a:t>Linear regression is a method that allows us to predict a dependent variable (tour price) based on one or more independent variables (factors such as tour duration, season, number of tourists, etc.).</a:t>
            </a:r>
            <a:br>
              <a:rPr lang="en-US" sz="2000" b="0" dirty="0" smtClean="0">
                <a:solidFill>
                  <a:schemeClr val="accent1"/>
                </a:solidFill>
              </a:rPr>
            </a:br>
            <a:r>
              <a:rPr lang="en-US" sz="2000" b="0" dirty="0" smtClean="0">
                <a:solidFill>
                  <a:schemeClr val="accent1"/>
                </a:solidFill>
              </a:rPr>
              <a:t>Main Idea: The linear regression model attempts to find coefficients that minimize the prediction error based on the training data. The formula for predicting the tour price will look like this:</a:t>
            </a:r>
            <a:r>
              <a:rPr lang="ru-RU" sz="2000" dirty="0" smtClean="0">
                <a:solidFill>
                  <a:schemeClr val="accent1"/>
                </a:solidFill>
              </a:rPr>
              <a:t/>
            </a:r>
            <a:br>
              <a:rPr lang="ru-RU" sz="2000" dirty="0" smtClean="0">
                <a:solidFill>
                  <a:schemeClr val="accent1"/>
                </a:solidFill>
              </a:rPr>
            </a:br>
            <a:r>
              <a:rPr lang="en-US" sz="2000" dirty="0" smtClean="0">
                <a:solidFill>
                  <a:schemeClr val="accent1"/>
                </a:solidFill>
              </a:rPr>
              <a:t/>
            </a:r>
            <a:br>
              <a:rPr lang="en-US" sz="2000" dirty="0" smtClean="0">
                <a:solidFill>
                  <a:schemeClr val="accent1"/>
                </a:solidFill>
              </a:rPr>
            </a:br>
            <a:r>
              <a:rPr lang="en-US" sz="2000" b="0" i="1" dirty="0" smtClean="0">
                <a:solidFill>
                  <a:schemeClr val="accent1"/>
                </a:solidFill>
              </a:rPr>
              <a:t>Tour Price</a:t>
            </a:r>
            <a:r>
              <a:rPr lang="en-US" sz="2000" i="1" dirty="0" smtClean="0">
                <a:solidFill>
                  <a:schemeClr val="accent1"/>
                </a:solidFill>
              </a:rPr>
              <a:t>=</a:t>
            </a:r>
            <a:r>
              <a:rPr lang="en-US" sz="2000" b="0" i="1" dirty="0" smtClean="0">
                <a:solidFill>
                  <a:schemeClr val="tx1"/>
                </a:solidFill>
              </a:rPr>
              <a:t>b0+b1×Duration+b2×Season+b3×Hotel Rating…</a:t>
            </a:r>
            <a:r>
              <a:rPr lang="ru-RU" sz="2000" b="0" i="1" dirty="0" smtClean="0">
                <a:solidFill>
                  <a:schemeClr val="tx1"/>
                </a:solidFill>
              </a:rPr>
              <a:t>            </a:t>
            </a:r>
            <a:br>
              <a:rPr lang="ru-RU" sz="2000" b="0" i="1" dirty="0" smtClean="0">
                <a:solidFill>
                  <a:schemeClr val="tx1"/>
                </a:solidFill>
              </a:rPr>
            </a:br>
            <a:r>
              <a:rPr lang="en-US" sz="2000" b="0" i="1" dirty="0" smtClean="0">
                <a:solidFill>
                  <a:schemeClr val="accent1"/>
                </a:solidFill>
              </a:rPr>
              <a:t>Where</a:t>
            </a:r>
            <a:r>
              <a:rPr lang="en-US" sz="2000" i="1" dirty="0" smtClean="0">
                <a:solidFill>
                  <a:schemeClr val="accent1"/>
                </a:solidFill>
              </a:rPr>
              <a:t>:</a:t>
            </a:r>
            <a:r>
              <a:rPr lang="ru-RU" sz="2000" i="1" dirty="0" smtClean="0">
                <a:solidFill>
                  <a:schemeClr val="accent1"/>
                </a:solidFill>
              </a:rPr>
              <a:t> </a:t>
            </a:r>
            <a:r>
              <a:rPr lang="en-US" sz="2000" b="0" i="1" dirty="0" smtClean="0">
                <a:solidFill>
                  <a:schemeClr val="tx1"/>
                </a:solidFill>
              </a:rPr>
              <a:t>b0</a:t>
            </a:r>
            <a:r>
              <a:rPr lang="en-US" sz="2000" i="1" dirty="0" smtClean="0">
                <a:solidFill>
                  <a:schemeClr val="accent1"/>
                </a:solidFill>
              </a:rPr>
              <a:t>​</a:t>
            </a:r>
            <a:r>
              <a:rPr lang="ru-RU" sz="2000" i="1" dirty="0" smtClean="0">
                <a:solidFill>
                  <a:schemeClr val="accent1"/>
                </a:solidFill>
              </a:rPr>
              <a:t> -</a:t>
            </a:r>
            <a:r>
              <a:rPr lang="en-US" sz="2000" i="1" dirty="0" smtClean="0">
                <a:solidFill>
                  <a:schemeClr val="accent1"/>
                </a:solidFill>
              </a:rPr>
              <a:t> </a:t>
            </a:r>
            <a:r>
              <a:rPr lang="en-US" sz="2000" b="0" i="1" dirty="0" smtClean="0">
                <a:solidFill>
                  <a:schemeClr val="accent1"/>
                </a:solidFill>
              </a:rPr>
              <a:t>is the intercept</a:t>
            </a:r>
            <a:r>
              <a:rPr lang="en-US" sz="2000" i="1" dirty="0" smtClean="0">
                <a:solidFill>
                  <a:schemeClr val="accent1"/>
                </a:solidFill>
              </a:rPr>
              <a:t>,</a:t>
            </a:r>
            <a:br>
              <a:rPr lang="en-US" sz="2000" i="1" dirty="0" smtClean="0">
                <a:solidFill>
                  <a:schemeClr val="accent1"/>
                </a:solidFill>
              </a:rPr>
            </a:br>
            <a:r>
              <a:rPr lang="en-US" sz="2000" b="0" i="1" dirty="0" smtClean="0">
                <a:solidFill>
                  <a:schemeClr val="tx1"/>
                </a:solidFill>
              </a:rPr>
              <a:t>b1,b2,b3</a:t>
            </a:r>
            <a:r>
              <a:rPr lang="en-US" sz="2000" i="1" dirty="0" smtClean="0">
                <a:solidFill>
                  <a:schemeClr val="accent1"/>
                </a:solidFill>
              </a:rPr>
              <a:t>,… </a:t>
            </a:r>
            <a:r>
              <a:rPr lang="ru-RU" sz="2000" i="1" dirty="0" smtClean="0">
                <a:solidFill>
                  <a:schemeClr val="accent1"/>
                </a:solidFill>
              </a:rPr>
              <a:t> -</a:t>
            </a:r>
            <a:r>
              <a:rPr lang="en-US" sz="2000" b="0" i="1" dirty="0" smtClean="0">
                <a:solidFill>
                  <a:schemeClr val="accent1"/>
                </a:solidFill>
              </a:rPr>
              <a:t>are the coefficients for each feature that determine its contribution to the overall price.</a:t>
            </a:r>
            <a:endParaRPr lang="en-US" sz="2000" b="0" i="1" dirty="0">
              <a:solidFill>
                <a:schemeClr val="accent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14</a:t>
            </a:fld>
            <a:endParaRPr/>
          </a:p>
        </p:txBody>
      </p:sp>
      <p:pic>
        <p:nvPicPr>
          <p:cNvPr id="40962" name="Picture 2"/>
          <p:cNvPicPr>
            <a:picLocks noChangeAspect="1" noChangeArrowheads="1"/>
          </p:cNvPicPr>
          <p:nvPr/>
        </p:nvPicPr>
        <p:blipFill>
          <a:blip r:embed="rId3"/>
          <a:srcRect/>
          <a:stretch>
            <a:fillRect/>
          </a:stretch>
        </p:blipFill>
        <p:spPr bwMode="auto">
          <a:xfrm>
            <a:off x="0" y="0"/>
            <a:ext cx="9382125" cy="554355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1585908"/>
          </a:xfrm>
          <a:prstGeom prst="rect">
            <a:avLst/>
          </a:prstGeom>
          <a:noFill/>
          <a:ln>
            <a:noFill/>
          </a:ln>
        </p:spPr>
        <p:txBody>
          <a:bodyPr spcFirstLastPara="1" wrap="square" lIns="91425" tIns="91425" rIns="91425" bIns="91425" anchor="ctr" anchorCtr="0">
            <a:normAutofit/>
          </a:bodyPr>
          <a:lstStyle/>
          <a:p>
            <a:r>
              <a:rPr lang="en-US" sz="2000" b="0" dirty="0" smtClean="0">
                <a:solidFill>
                  <a:schemeClr val="tx1"/>
                </a:solidFill>
              </a:rPr>
              <a:t>n this chart, we analyze the productivity of the partner network in terms of the number of tourists sent. The minimum value is seen for Agency #2, with about 115 tourists. Agencies #13 and #21 show the highest performance, with over 200 tourists each.</a:t>
            </a:r>
            <a:endParaRPr lang="en-US" sz="2000" b="0" dirty="0">
              <a:solidFill>
                <a:schemeClr val="tx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15</a:t>
            </a:fld>
            <a:endParaRPr/>
          </a:p>
        </p:txBody>
      </p:sp>
      <p:pic>
        <p:nvPicPr>
          <p:cNvPr id="40962" name="Picture 2"/>
          <p:cNvPicPr>
            <a:picLocks noChangeAspect="1" noChangeArrowheads="1"/>
          </p:cNvPicPr>
          <p:nvPr/>
        </p:nvPicPr>
        <p:blipFill>
          <a:blip r:embed="rId3"/>
          <a:srcRect/>
          <a:stretch>
            <a:fillRect/>
          </a:stretch>
        </p:blipFill>
        <p:spPr bwMode="auto">
          <a:xfrm>
            <a:off x="3210254" y="1714494"/>
            <a:ext cx="5803387" cy="3429006"/>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4657742"/>
          </a:xfrm>
          <a:prstGeom prst="rect">
            <a:avLst/>
          </a:prstGeom>
          <a:noFill/>
          <a:ln>
            <a:noFill/>
          </a:ln>
        </p:spPr>
        <p:txBody>
          <a:bodyPr spcFirstLastPara="1" wrap="square" lIns="91425" tIns="91425" rIns="91425" bIns="91425" anchor="ctr" anchorCtr="0">
            <a:normAutofit/>
          </a:bodyPr>
          <a:lstStyle/>
          <a:p>
            <a:r>
              <a:rPr lang="en-US" sz="2000" dirty="0" smtClean="0"/>
              <a:t>3. Linear Regression Method Description</a:t>
            </a:r>
            <a:r>
              <a:rPr lang="ru-RU" sz="2000" dirty="0" smtClean="0"/>
              <a:t/>
            </a:r>
            <a:br>
              <a:rPr lang="ru-RU" sz="2000" dirty="0" smtClean="0"/>
            </a:br>
            <a:r>
              <a:rPr lang="en-US" sz="2000" dirty="0" smtClean="0"/>
              <a:t/>
            </a:r>
            <a:br>
              <a:rPr lang="en-US" sz="2000" dirty="0" smtClean="0"/>
            </a:br>
            <a:r>
              <a:rPr lang="en-US" sz="2000" b="0" dirty="0" smtClean="0">
                <a:solidFill>
                  <a:schemeClr val="accent1"/>
                </a:solidFill>
              </a:rPr>
              <a:t>Linear regression is a method that allows us to predict a dependent variable (tour price) based on one or more independent variables (factors such as tour duration, season, number of tourists, etc.).</a:t>
            </a:r>
            <a:br>
              <a:rPr lang="en-US" sz="2000" b="0" dirty="0" smtClean="0">
                <a:solidFill>
                  <a:schemeClr val="accent1"/>
                </a:solidFill>
              </a:rPr>
            </a:br>
            <a:r>
              <a:rPr lang="en-US" sz="2000" b="0" dirty="0" smtClean="0">
                <a:solidFill>
                  <a:schemeClr val="accent1"/>
                </a:solidFill>
              </a:rPr>
              <a:t>Main Idea: The linear regression model attempts to find coefficients that minimize the prediction error based on the training data. The formula for predicting the tour price will look like this:</a:t>
            </a:r>
            <a:r>
              <a:rPr lang="ru-RU" sz="2000" dirty="0" smtClean="0">
                <a:solidFill>
                  <a:schemeClr val="accent1"/>
                </a:solidFill>
              </a:rPr>
              <a:t/>
            </a:r>
            <a:br>
              <a:rPr lang="ru-RU" sz="2000" dirty="0" smtClean="0">
                <a:solidFill>
                  <a:schemeClr val="accent1"/>
                </a:solidFill>
              </a:rPr>
            </a:br>
            <a:r>
              <a:rPr lang="en-US" sz="2000" dirty="0" smtClean="0">
                <a:solidFill>
                  <a:schemeClr val="accent1"/>
                </a:solidFill>
              </a:rPr>
              <a:t/>
            </a:r>
            <a:br>
              <a:rPr lang="en-US" sz="2000" dirty="0" smtClean="0">
                <a:solidFill>
                  <a:schemeClr val="accent1"/>
                </a:solidFill>
              </a:rPr>
            </a:br>
            <a:r>
              <a:rPr lang="en-US" sz="2000" b="0" i="1" dirty="0" smtClean="0">
                <a:solidFill>
                  <a:schemeClr val="accent1"/>
                </a:solidFill>
              </a:rPr>
              <a:t>Tour Price</a:t>
            </a:r>
            <a:r>
              <a:rPr lang="en-US" sz="2000" i="1" dirty="0" smtClean="0">
                <a:solidFill>
                  <a:schemeClr val="accent1"/>
                </a:solidFill>
              </a:rPr>
              <a:t>=</a:t>
            </a:r>
            <a:r>
              <a:rPr lang="en-US" sz="2000" b="0" i="1" dirty="0" smtClean="0">
                <a:solidFill>
                  <a:schemeClr val="tx1"/>
                </a:solidFill>
              </a:rPr>
              <a:t>b0+b1×Duration+b2×Season+b3×Hotel Rating…</a:t>
            </a:r>
            <a:r>
              <a:rPr lang="ru-RU" sz="2000" b="0" i="1" dirty="0" smtClean="0">
                <a:solidFill>
                  <a:schemeClr val="tx1"/>
                </a:solidFill>
              </a:rPr>
              <a:t>            </a:t>
            </a:r>
            <a:br>
              <a:rPr lang="ru-RU" sz="2000" b="0" i="1" dirty="0" smtClean="0">
                <a:solidFill>
                  <a:schemeClr val="tx1"/>
                </a:solidFill>
              </a:rPr>
            </a:br>
            <a:r>
              <a:rPr lang="en-US" sz="2000" b="0" i="1" dirty="0" smtClean="0">
                <a:solidFill>
                  <a:schemeClr val="accent1"/>
                </a:solidFill>
              </a:rPr>
              <a:t>Where</a:t>
            </a:r>
            <a:r>
              <a:rPr lang="en-US" sz="2000" i="1" dirty="0" smtClean="0">
                <a:solidFill>
                  <a:schemeClr val="accent1"/>
                </a:solidFill>
              </a:rPr>
              <a:t>:</a:t>
            </a:r>
            <a:r>
              <a:rPr lang="ru-RU" sz="2000" i="1" dirty="0" smtClean="0">
                <a:solidFill>
                  <a:schemeClr val="accent1"/>
                </a:solidFill>
              </a:rPr>
              <a:t> </a:t>
            </a:r>
            <a:r>
              <a:rPr lang="en-US" sz="2000" b="0" i="1" dirty="0" smtClean="0">
                <a:solidFill>
                  <a:schemeClr val="tx1"/>
                </a:solidFill>
              </a:rPr>
              <a:t>b0</a:t>
            </a:r>
            <a:r>
              <a:rPr lang="en-US" sz="2000" i="1" dirty="0" smtClean="0">
                <a:solidFill>
                  <a:schemeClr val="accent1"/>
                </a:solidFill>
              </a:rPr>
              <a:t>​</a:t>
            </a:r>
            <a:r>
              <a:rPr lang="ru-RU" sz="2000" i="1" dirty="0" smtClean="0">
                <a:solidFill>
                  <a:schemeClr val="accent1"/>
                </a:solidFill>
              </a:rPr>
              <a:t> -</a:t>
            </a:r>
            <a:r>
              <a:rPr lang="en-US" sz="2000" i="1" dirty="0" smtClean="0">
                <a:solidFill>
                  <a:schemeClr val="accent1"/>
                </a:solidFill>
              </a:rPr>
              <a:t> </a:t>
            </a:r>
            <a:r>
              <a:rPr lang="en-US" sz="2000" b="0" i="1" dirty="0" smtClean="0">
                <a:solidFill>
                  <a:schemeClr val="accent1"/>
                </a:solidFill>
              </a:rPr>
              <a:t>is the intercept</a:t>
            </a:r>
            <a:r>
              <a:rPr lang="en-US" sz="2000" i="1" dirty="0" smtClean="0">
                <a:solidFill>
                  <a:schemeClr val="accent1"/>
                </a:solidFill>
              </a:rPr>
              <a:t>,</a:t>
            </a:r>
            <a:br>
              <a:rPr lang="en-US" sz="2000" i="1" dirty="0" smtClean="0">
                <a:solidFill>
                  <a:schemeClr val="accent1"/>
                </a:solidFill>
              </a:rPr>
            </a:br>
            <a:r>
              <a:rPr lang="en-US" sz="2000" b="0" i="1" dirty="0" smtClean="0">
                <a:solidFill>
                  <a:schemeClr val="tx1"/>
                </a:solidFill>
              </a:rPr>
              <a:t>b1,b2,b3</a:t>
            </a:r>
            <a:r>
              <a:rPr lang="en-US" sz="2000" i="1" dirty="0" smtClean="0">
                <a:solidFill>
                  <a:schemeClr val="accent1"/>
                </a:solidFill>
              </a:rPr>
              <a:t>,… </a:t>
            </a:r>
            <a:r>
              <a:rPr lang="ru-RU" sz="2000" i="1" dirty="0" smtClean="0">
                <a:solidFill>
                  <a:schemeClr val="accent1"/>
                </a:solidFill>
              </a:rPr>
              <a:t> -</a:t>
            </a:r>
            <a:r>
              <a:rPr lang="en-US" sz="2000" b="0" i="1" dirty="0" smtClean="0">
                <a:solidFill>
                  <a:schemeClr val="accent1"/>
                </a:solidFill>
              </a:rPr>
              <a:t>are the coefficients for each feature that determine its contribution to the overall price.</a:t>
            </a:r>
            <a:endParaRPr lang="en-US" sz="2000" b="0" i="1" dirty="0">
              <a:solidFill>
                <a:schemeClr val="accent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16</a:t>
            </a:fld>
            <a:endParaRPr/>
          </a:p>
        </p:txBody>
      </p:sp>
      <p:pic>
        <p:nvPicPr>
          <p:cNvPr id="41986" name="Picture 2"/>
          <p:cNvPicPr>
            <a:picLocks noChangeAspect="1" noChangeArrowheads="1"/>
          </p:cNvPicPr>
          <p:nvPr/>
        </p:nvPicPr>
        <p:blipFill>
          <a:blip r:embed="rId3"/>
          <a:srcRect/>
          <a:stretch>
            <a:fillRect/>
          </a:stretch>
        </p:blipFill>
        <p:spPr bwMode="auto">
          <a:xfrm>
            <a:off x="0" y="0"/>
            <a:ext cx="9344025" cy="523875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1443032"/>
          </a:xfrm>
          <a:prstGeom prst="rect">
            <a:avLst/>
          </a:prstGeom>
          <a:noFill/>
          <a:ln>
            <a:noFill/>
          </a:ln>
        </p:spPr>
        <p:txBody>
          <a:bodyPr spcFirstLastPara="1" wrap="square" lIns="91425" tIns="91425" rIns="91425" bIns="91425" anchor="ctr" anchorCtr="0">
            <a:normAutofit/>
          </a:bodyPr>
          <a:lstStyle/>
          <a:p>
            <a:r>
              <a:rPr lang="en-US" sz="2000" b="0" dirty="0" smtClean="0">
                <a:solidFill>
                  <a:schemeClr val="tx1"/>
                </a:solidFill>
              </a:rPr>
              <a:t>Here we also continue analyzing the productivity of the partner network, this time in monetary terms. The highest sales are from Agency #21, exceeding 160,000 </a:t>
            </a:r>
            <a:r>
              <a:rPr lang="en-US" sz="2000" b="0" dirty="0" err="1" smtClean="0">
                <a:solidFill>
                  <a:schemeClr val="tx1"/>
                </a:solidFill>
              </a:rPr>
              <a:t>euros</a:t>
            </a:r>
            <a:r>
              <a:rPr lang="en-US" sz="2000" b="0" dirty="0" smtClean="0">
                <a:solidFill>
                  <a:schemeClr val="tx1"/>
                </a:solidFill>
              </a:rPr>
              <a:t> for the period, while the lowest are from Agency #2, slightly over 80,000 </a:t>
            </a:r>
            <a:r>
              <a:rPr lang="en-US" sz="2000" b="0" dirty="0" err="1" smtClean="0">
                <a:solidFill>
                  <a:schemeClr val="tx1"/>
                </a:solidFill>
              </a:rPr>
              <a:t>euros</a:t>
            </a:r>
            <a:r>
              <a:rPr lang="en-US" sz="2000" b="0" dirty="0" smtClean="0">
                <a:solidFill>
                  <a:schemeClr val="tx1"/>
                </a:solidFill>
              </a:rPr>
              <a:t>.</a:t>
            </a:r>
            <a:endParaRPr lang="en-US" sz="2000" b="0" dirty="0">
              <a:solidFill>
                <a:schemeClr val="tx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17</a:t>
            </a:fld>
            <a:endParaRPr/>
          </a:p>
        </p:txBody>
      </p:sp>
      <p:pic>
        <p:nvPicPr>
          <p:cNvPr id="41986" name="Picture 2"/>
          <p:cNvPicPr>
            <a:picLocks noChangeAspect="1" noChangeArrowheads="1"/>
          </p:cNvPicPr>
          <p:nvPr/>
        </p:nvPicPr>
        <p:blipFill>
          <a:blip r:embed="rId3"/>
          <a:srcRect/>
          <a:stretch>
            <a:fillRect/>
          </a:stretch>
        </p:blipFill>
        <p:spPr bwMode="auto">
          <a:xfrm>
            <a:off x="2985429" y="1690682"/>
            <a:ext cx="6158571" cy="3452818"/>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4657742"/>
          </a:xfrm>
          <a:prstGeom prst="rect">
            <a:avLst/>
          </a:prstGeom>
          <a:noFill/>
          <a:ln>
            <a:noFill/>
          </a:ln>
        </p:spPr>
        <p:txBody>
          <a:bodyPr spcFirstLastPara="1" wrap="square" lIns="91425" tIns="91425" rIns="91425" bIns="91425" anchor="ctr" anchorCtr="0">
            <a:normAutofit/>
          </a:bodyPr>
          <a:lstStyle/>
          <a:p>
            <a:r>
              <a:rPr lang="en-US" sz="2000" dirty="0" smtClean="0"/>
              <a:t>3. Linear Regression Method Description</a:t>
            </a:r>
            <a:r>
              <a:rPr lang="ru-RU" sz="2000" dirty="0" smtClean="0"/>
              <a:t/>
            </a:r>
            <a:br>
              <a:rPr lang="ru-RU" sz="2000" dirty="0" smtClean="0"/>
            </a:br>
            <a:r>
              <a:rPr lang="en-US" sz="2000" dirty="0" smtClean="0"/>
              <a:t/>
            </a:r>
            <a:br>
              <a:rPr lang="en-US" sz="2000" dirty="0" smtClean="0"/>
            </a:br>
            <a:r>
              <a:rPr lang="en-US" sz="2000" b="0" dirty="0" smtClean="0">
                <a:solidFill>
                  <a:schemeClr val="accent1"/>
                </a:solidFill>
              </a:rPr>
              <a:t>Linear regression is a method that allows us to predict a dependent variable (tour price) based on one or more independent variables (factors such as tour duration, season, number of tourists, etc.).</a:t>
            </a:r>
            <a:br>
              <a:rPr lang="en-US" sz="2000" b="0" dirty="0" smtClean="0">
                <a:solidFill>
                  <a:schemeClr val="accent1"/>
                </a:solidFill>
              </a:rPr>
            </a:br>
            <a:r>
              <a:rPr lang="en-US" sz="2000" b="0" dirty="0" smtClean="0">
                <a:solidFill>
                  <a:schemeClr val="accent1"/>
                </a:solidFill>
              </a:rPr>
              <a:t>Main Idea: The linear regression model attempts to find coefficients that minimize the prediction error based on the training data. The formula for predicting the tour price will look like this:</a:t>
            </a:r>
            <a:r>
              <a:rPr lang="ru-RU" sz="2000" dirty="0" smtClean="0">
                <a:solidFill>
                  <a:schemeClr val="accent1"/>
                </a:solidFill>
              </a:rPr>
              <a:t/>
            </a:r>
            <a:br>
              <a:rPr lang="ru-RU" sz="2000" dirty="0" smtClean="0">
                <a:solidFill>
                  <a:schemeClr val="accent1"/>
                </a:solidFill>
              </a:rPr>
            </a:br>
            <a:r>
              <a:rPr lang="en-US" sz="2000" dirty="0" smtClean="0">
                <a:solidFill>
                  <a:schemeClr val="accent1"/>
                </a:solidFill>
              </a:rPr>
              <a:t/>
            </a:r>
            <a:br>
              <a:rPr lang="en-US" sz="2000" dirty="0" smtClean="0">
                <a:solidFill>
                  <a:schemeClr val="accent1"/>
                </a:solidFill>
              </a:rPr>
            </a:br>
            <a:r>
              <a:rPr lang="en-US" sz="2000" b="0" i="1" dirty="0" smtClean="0">
                <a:solidFill>
                  <a:schemeClr val="accent1"/>
                </a:solidFill>
              </a:rPr>
              <a:t>Tour Price</a:t>
            </a:r>
            <a:r>
              <a:rPr lang="en-US" sz="2000" i="1" dirty="0" smtClean="0">
                <a:solidFill>
                  <a:schemeClr val="accent1"/>
                </a:solidFill>
              </a:rPr>
              <a:t>=</a:t>
            </a:r>
            <a:r>
              <a:rPr lang="en-US" sz="2000" b="0" i="1" dirty="0" smtClean="0">
                <a:solidFill>
                  <a:schemeClr val="tx1"/>
                </a:solidFill>
              </a:rPr>
              <a:t>b0+b1×Duration+b2×Season+b3×Hotel Rating…</a:t>
            </a:r>
            <a:r>
              <a:rPr lang="ru-RU" sz="2000" b="0" i="1" dirty="0" smtClean="0">
                <a:solidFill>
                  <a:schemeClr val="tx1"/>
                </a:solidFill>
              </a:rPr>
              <a:t>            </a:t>
            </a:r>
            <a:br>
              <a:rPr lang="ru-RU" sz="2000" b="0" i="1" dirty="0" smtClean="0">
                <a:solidFill>
                  <a:schemeClr val="tx1"/>
                </a:solidFill>
              </a:rPr>
            </a:br>
            <a:r>
              <a:rPr lang="en-US" sz="2000" b="0" i="1" dirty="0" smtClean="0">
                <a:solidFill>
                  <a:schemeClr val="accent1"/>
                </a:solidFill>
              </a:rPr>
              <a:t>Where</a:t>
            </a:r>
            <a:r>
              <a:rPr lang="en-US" sz="2000" i="1" dirty="0" smtClean="0">
                <a:solidFill>
                  <a:schemeClr val="accent1"/>
                </a:solidFill>
              </a:rPr>
              <a:t>:</a:t>
            </a:r>
            <a:r>
              <a:rPr lang="ru-RU" sz="2000" i="1" dirty="0" smtClean="0">
                <a:solidFill>
                  <a:schemeClr val="accent1"/>
                </a:solidFill>
              </a:rPr>
              <a:t> </a:t>
            </a:r>
            <a:r>
              <a:rPr lang="en-US" sz="2000" b="0" i="1" dirty="0" smtClean="0">
                <a:solidFill>
                  <a:schemeClr val="tx1"/>
                </a:solidFill>
              </a:rPr>
              <a:t>b0</a:t>
            </a:r>
            <a:r>
              <a:rPr lang="en-US" sz="2000" i="1" dirty="0" smtClean="0">
                <a:solidFill>
                  <a:schemeClr val="accent1"/>
                </a:solidFill>
              </a:rPr>
              <a:t>​</a:t>
            </a:r>
            <a:r>
              <a:rPr lang="ru-RU" sz="2000" i="1" dirty="0" smtClean="0">
                <a:solidFill>
                  <a:schemeClr val="accent1"/>
                </a:solidFill>
              </a:rPr>
              <a:t> -</a:t>
            </a:r>
            <a:r>
              <a:rPr lang="en-US" sz="2000" i="1" dirty="0" smtClean="0">
                <a:solidFill>
                  <a:schemeClr val="accent1"/>
                </a:solidFill>
              </a:rPr>
              <a:t> </a:t>
            </a:r>
            <a:r>
              <a:rPr lang="en-US" sz="2000" b="0" i="1" dirty="0" smtClean="0">
                <a:solidFill>
                  <a:schemeClr val="accent1"/>
                </a:solidFill>
              </a:rPr>
              <a:t>is the intercept</a:t>
            </a:r>
            <a:r>
              <a:rPr lang="en-US" sz="2000" i="1" dirty="0" smtClean="0">
                <a:solidFill>
                  <a:schemeClr val="accent1"/>
                </a:solidFill>
              </a:rPr>
              <a:t>,</a:t>
            </a:r>
            <a:br>
              <a:rPr lang="en-US" sz="2000" i="1" dirty="0" smtClean="0">
                <a:solidFill>
                  <a:schemeClr val="accent1"/>
                </a:solidFill>
              </a:rPr>
            </a:br>
            <a:r>
              <a:rPr lang="en-US" sz="2000" b="0" i="1" dirty="0" smtClean="0">
                <a:solidFill>
                  <a:schemeClr val="tx1"/>
                </a:solidFill>
              </a:rPr>
              <a:t>b1,b2,b3</a:t>
            </a:r>
            <a:r>
              <a:rPr lang="en-US" sz="2000" i="1" dirty="0" smtClean="0">
                <a:solidFill>
                  <a:schemeClr val="accent1"/>
                </a:solidFill>
              </a:rPr>
              <a:t>,… </a:t>
            </a:r>
            <a:r>
              <a:rPr lang="ru-RU" sz="2000" i="1" dirty="0" smtClean="0">
                <a:solidFill>
                  <a:schemeClr val="accent1"/>
                </a:solidFill>
              </a:rPr>
              <a:t> -</a:t>
            </a:r>
            <a:r>
              <a:rPr lang="en-US" sz="2000" b="0" i="1" dirty="0" smtClean="0">
                <a:solidFill>
                  <a:schemeClr val="accent1"/>
                </a:solidFill>
              </a:rPr>
              <a:t>are the coefficients for each feature that determine its contribution to the overall price.</a:t>
            </a:r>
            <a:endParaRPr lang="en-US" sz="2000" b="0" i="1" dirty="0">
              <a:solidFill>
                <a:schemeClr val="accent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18</a:t>
            </a:fld>
            <a:endParaRPr/>
          </a:p>
        </p:txBody>
      </p:sp>
      <p:pic>
        <p:nvPicPr>
          <p:cNvPr id="43010" name="Picture 2"/>
          <p:cNvPicPr>
            <a:picLocks noChangeAspect="1" noChangeArrowheads="1"/>
          </p:cNvPicPr>
          <p:nvPr/>
        </p:nvPicPr>
        <p:blipFill>
          <a:blip r:embed="rId3"/>
          <a:srcRect/>
          <a:stretch>
            <a:fillRect/>
          </a:stretch>
        </p:blipFill>
        <p:spPr bwMode="auto">
          <a:xfrm>
            <a:off x="0" y="0"/>
            <a:ext cx="9372600" cy="545782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1157280"/>
          </a:xfrm>
          <a:prstGeom prst="rect">
            <a:avLst/>
          </a:prstGeom>
          <a:noFill/>
          <a:ln>
            <a:noFill/>
          </a:ln>
        </p:spPr>
        <p:txBody>
          <a:bodyPr spcFirstLastPara="1" wrap="square" lIns="91425" tIns="91425" rIns="91425" bIns="91425" anchor="ctr" anchorCtr="0">
            <a:normAutofit/>
          </a:bodyPr>
          <a:lstStyle/>
          <a:p>
            <a:r>
              <a:rPr lang="en-US" sz="2000" b="0" dirty="0" smtClean="0">
                <a:solidFill>
                  <a:schemeClr val="tx1"/>
                </a:solidFill>
              </a:rPr>
              <a:t>Commission payouts are directly proportional to the previous slide. They range from 16,000 to 8,000.</a:t>
            </a:r>
            <a:endParaRPr lang="en-US" sz="2000" b="0" dirty="0">
              <a:solidFill>
                <a:schemeClr val="tx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19</a:t>
            </a:fld>
            <a:endParaRPr/>
          </a:p>
        </p:txBody>
      </p:sp>
      <p:pic>
        <p:nvPicPr>
          <p:cNvPr id="43010" name="Picture 2"/>
          <p:cNvPicPr>
            <a:picLocks noChangeAspect="1" noChangeArrowheads="1"/>
          </p:cNvPicPr>
          <p:nvPr/>
        </p:nvPicPr>
        <p:blipFill>
          <a:blip r:embed="rId3"/>
          <a:srcRect/>
          <a:stretch>
            <a:fillRect/>
          </a:stretch>
        </p:blipFill>
        <p:spPr bwMode="auto">
          <a:xfrm>
            <a:off x="3214678" y="1485848"/>
            <a:ext cx="5929322" cy="345274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20" name="Заголовок 19"/>
          <p:cNvSpPr>
            <a:spLocks noGrp="1"/>
          </p:cNvSpPr>
          <p:nvPr>
            <p:ph type="title"/>
          </p:nvPr>
        </p:nvSpPr>
        <p:spPr>
          <a:xfrm>
            <a:off x="142844" y="214296"/>
            <a:ext cx="4714908" cy="3714776"/>
          </a:xfrm>
        </p:spPr>
        <p:txBody>
          <a:bodyPr>
            <a:normAutofit/>
          </a:bodyPr>
          <a:lstStyle/>
          <a:p>
            <a:r>
              <a:rPr lang="en-US" sz="2000" dirty="0" smtClean="0"/>
              <a:t>Introduction</a:t>
            </a:r>
            <a:br>
              <a:rPr lang="en-US" sz="2000" dirty="0" smtClean="0"/>
            </a:br>
            <a:r>
              <a:rPr lang="en-US" sz="2000" b="0" dirty="0" smtClean="0">
                <a:solidFill>
                  <a:schemeClr val="accent1"/>
                </a:solidFill>
              </a:rPr>
              <a:t>Project Goal: To develop a model for predicting the total cost of a tour based on various factors such as tour duration, season, hotel rating, room category, number of tourists, and more. This model will use linear regression to predict tour costs, helping travel agencies and operators to more accurately estimate and set tour prices</a:t>
            </a:r>
            <a:r>
              <a:rPr lang="en-US" sz="2000" dirty="0" smtClean="0"/>
              <a:t>.</a:t>
            </a:r>
            <a:endParaRPr lang="en-US" sz="2000" dirty="0"/>
          </a:p>
        </p:txBody>
      </p:sp>
      <p:sp>
        <p:nvSpPr>
          <p:cNvPr id="21" name="Подзаголовок 20"/>
          <p:cNvSpPr>
            <a:spLocks noGrp="1"/>
          </p:cNvSpPr>
          <p:nvPr>
            <p:ph type="subTitle" idx="1"/>
          </p:nvPr>
        </p:nvSpPr>
        <p:spPr>
          <a:xfrm>
            <a:off x="357158" y="3857634"/>
            <a:ext cx="3927562" cy="1113634"/>
          </a:xfrm>
        </p:spPr>
        <p:txBody>
          <a:bodyPr>
            <a:normAutofit/>
          </a:bodyPr>
          <a:lstStyle/>
          <a:p>
            <a:r>
              <a:rPr lang="en-US" sz="2400" dirty="0" smtClean="0"/>
              <a:t>https://github.com/mitiay001/Tour_Price_Pr_LR.git</a:t>
            </a:r>
            <a:endParaRPr lang="ru-RU" dirty="0"/>
          </a:p>
        </p:txBody>
      </p:sp>
      <p:sp>
        <p:nvSpPr>
          <p:cNvPr id="22" name="Текст 21"/>
          <p:cNvSpPr>
            <a:spLocks noGrp="1"/>
          </p:cNvSpPr>
          <p:nvPr>
            <p:ph type="body" idx="2"/>
          </p:nvPr>
        </p:nvSpPr>
        <p:spPr>
          <a:xfrm>
            <a:off x="6143636" y="342900"/>
            <a:ext cx="1285884" cy="4179600"/>
          </a:xfrm>
        </p:spPr>
        <p:txBody>
          <a:bodyPr/>
          <a:lstStyle/>
          <a:p>
            <a:endParaRPr lang="ru-RU" dirty="0"/>
          </a:p>
        </p:txBody>
      </p:sp>
      <p:sp>
        <p:nvSpPr>
          <p:cNvPr id="147" name="Google Shape;147;p23"/>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2</a:t>
            </a:fld>
            <a:endParaRPr/>
          </a:p>
        </p:txBody>
      </p:sp>
      <p:pic>
        <p:nvPicPr>
          <p:cNvPr id="8" name="Рисунок 7" descr="analytics.png"/>
          <p:cNvPicPr>
            <a:picLocks noChangeAspect="1"/>
          </p:cNvPicPr>
          <p:nvPr/>
        </p:nvPicPr>
        <p:blipFill>
          <a:blip r:embed="rId3"/>
          <a:stretch>
            <a:fillRect/>
          </a:stretch>
        </p:blipFill>
        <p:spPr>
          <a:xfrm>
            <a:off x="4572000" y="0"/>
            <a:ext cx="4572000" cy="51435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4657742"/>
          </a:xfrm>
          <a:prstGeom prst="rect">
            <a:avLst/>
          </a:prstGeom>
          <a:noFill/>
          <a:ln>
            <a:noFill/>
          </a:ln>
        </p:spPr>
        <p:txBody>
          <a:bodyPr spcFirstLastPara="1" wrap="square" lIns="91425" tIns="91425" rIns="91425" bIns="91425" anchor="ctr" anchorCtr="0">
            <a:normAutofit/>
          </a:bodyPr>
          <a:lstStyle/>
          <a:p>
            <a:r>
              <a:rPr lang="en-US" sz="2000" dirty="0" smtClean="0"/>
              <a:t>3. Linear Regression Method Description</a:t>
            </a:r>
            <a:r>
              <a:rPr lang="ru-RU" sz="2000" dirty="0" smtClean="0"/>
              <a:t/>
            </a:r>
            <a:br>
              <a:rPr lang="ru-RU" sz="2000" dirty="0" smtClean="0"/>
            </a:br>
            <a:r>
              <a:rPr lang="en-US" sz="2000" dirty="0" smtClean="0"/>
              <a:t/>
            </a:r>
            <a:br>
              <a:rPr lang="en-US" sz="2000" dirty="0" smtClean="0"/>
            </a:br>
            <a:r>
              <a:rPr lang="en-US" sz="2000" b="0" dirty="0" smtClean="0">
                <a:solidFill>
                  <a:schemeClr val="accent1"/>
                </a:solidFill>
              </a:rPr>
              <a:t>Linear regression is a method that allows us to predict a dependent variable (tour price) based on one or more independent variables (factors such as tour duration, season, number of tourists, etc.).</a:t>
            </a:r>
            <a:br>
              <a:rPr lang="en-US" sz="2000" b="0" dirty="0" smtClean="0">
                <a:solidFill>
                  <a:schemeClr val="accent1"/>
                </a:solidFill>
              </a:rPr>
            </a:br>
            <a:r>
              <a:rPr lang="en-US" sz="2000" b="0" dirty="0" smtClean="0">
                <a:solidFill>
                  <a:schemeClr val="accent1"/>
                </a:solidFill>
              </a:rPr>
              <a:t>Main Idea: The linear regression model attempts to find coefficients that minimize the prediction error based on the training data. The formula for predicting the tour price will look like this:</a:t>
            </a:r>
            <a:r>
              <a:rPr lang="ru-RU" sz="2000" dirty="0" smtClean="0">
                <a:solidFill>
                  <a:schemeClr val="accent1"/>
                </a:solidFill>
              </a:rPr>
              <a:t/>
            </a:r>
            <a:br>
              <a:rPr lang="ru-RU" sz="2000" dirty="0" smtClean="0">
                <a:solidFill>
                  <a:schemeClr val="accent1"/>
                </a:solidFill>
              </a:rPr>
            </a:br>
            <a:r>
              <a:rPr lang="en-US" sz="2000" dirty="0" smtClean="0">
                <a:solidFill>
                  <a:schemeClr val="accent1"/>
                </a:solidFill>
              </a:rPr>
              <a:t/>
            </a:r>
            <a:br>
              <a:rPr lang="en-US" sz="2000" dirty="0" smtClean="0">
                <a:solidFill>
                  <a:schemeClr val="accent1"/>
                </a:solidFill>
              </a:rPr>
            </a:br>
            <a:r>
              <a:rPr lang="en-US" sz="2000" b="0" i="1" dirty="0" smtClean="0">
                <a:solidFill>
                  <a:schemeClr val="accent1"/>
                </a:solidFill>
              </a:rPr>
              <a:t>Tour Price</a:t>
            </a:r>
            <a:r>
              <a:rPr lang="en-US" sz="2000" i="1" dirty="0" smtClean="0">
                <a:solidFill>
                  <a:schemeClr val="accent1"/>
                </a:solidFill>
              </a:rPr>
              <a:t>=</a:t>
            </a:r>
            <a:r>
              <a:rPr lang="en-US" sz="2000" b="0" i="1" dirty="0" smtClean="0">
                <a:solidFill>
                  <a:schemeClr val="tx1"/>
                </a:solidFill>
              </a:rPr>
              <a:t>b0+b1×Duration+b2×Season+b3×Hotel Rating…</a:t>
            </a:r>
            <a:r>
              <a:rPr lang="ru-RU" sz="2000" b="0" i="1" dirty="0" smtClean="0">
                <a:solidFill>
                  <a:schemeClr val="tx1"/>
                </a:solidFill>
              </a:rPr>
              <a:t>            </a:t>
            </a:r>
            <a:br>
              <a:rPr lang="ru-RU" sz="2000" b="0" i="1" dirty="0" smtClean="0">
                <a:solidFill>
                  <a:schemeClr val="tx1"/>
                </a:solidFill>
              </a:rPr>
            </a:br>
            <a:r>
              <a:rPr lang="en-US" sz="2000" b="0" i="1" dirty="0" smtClean="0">
                <a:solidFill>
                  <a:schemeClr val="accent1"/>
                </a:solidFill>
              </a:rPr>
              <a:t>Where</a:t>
            </a:r>
            <a:r>
              <a:rPr lang="en-US" sz="2000" i="1" dirty="0" smtClean="0">
                <a:solidFill>
                  <a:schemeClr val="accent1"/>
                </a:solidFill>
              </a:rPr>
              <a:t>:</a:t>
            </a:r>
            <a:r>
              <a:rPr lang="ru-RU" sz="2000" i="1" dirty="0" smtClean="0">
                <a:solidFill>
                  <a:schemeClr val="accent1"/>
                </a:solidFill>
              </a:rPr>
              <a:t> </a:t>
            </a:r>
            <a:r>
              <a:rPr lang="en-US" sz="2000" b="0" i="1" dirty="0" smtClean="0">
                <a:solidFill>
                  <a:schemeClr val="tx1"/>
                </a:solidFill>
              </a:rPr>
              <a:t>b0</a:t>
            </a:r>
            <a:r>
              <a:rPr lang="en-US" sz="2000" i="1" dirty="0" smtClean="0">
                <a:solidFill>
                  <a:schemeClr val="accent1"/>
                </a:solidFill>
              </a:rPr>
              <a:t>​</a:t>
            </a:r>
            <a:r>
              <a:rPr lang="ru-RU" sz="2000" i="1" dirty="0" smtClean="0">
                <a:solidFill>
                  <a:schemeClr val="accent1"/>
                </a:solidFill>
              </a:rPr>
              <a:t> -</a:t>
            </a:r>
            <a:r>
              <a:rPr lang="en-US" sz="2000" i="1" dirty="0" smtClean="0">
                <a:solidFill>
                  <a:schemeClr val="accent1"/>
                </a:solidFill>
              </a:rPr>
              <a:t> </a:t>
            </a:r>
            <a:r>
              <a:rPr lang="en-US" sz="2000" b="0" i="1" dirty="0" smtClean="0">
                <a:solidFill>
                  <a:schemeClr val="accent1"/>
                </a:solidFill>
              </a:rPr>
              <a:t>is the intercept</a:t>
            </a:r>
            <a:r>
              <a:rPr lang="en-US" sz="2000" i="1" dirty="0" smtClean="0">
                <a:solidFill>
                  <a:schemeClr val="accent1"/>
                </a:solidFill>
              </a:rPr>
              <a:t>,</a:t>
            </a:r>
            <a:br>
              <a:rPr lang="en-US" sz="2000" i="1" dirty="0" smtClean="0">
                <a:solidFill>
                  <a:schemeClr val="accent1"/>
                </a:solidFill>
              </a:rPr>
            </a:br>
            <a:r>
              <a:rPr lang="en-US" sz="2000" b="0" i="1" dirty="0" smtClean="0">
                <a:solidFill>
                  <a:schemeClr val="tx1"/>
                </a:solidFill>
              </a:rPr>
              <a:t>b1,b2,b3</a:t>
            </a:r>
            <a:r>
              <a:rPr lang="en-US" sz="2000" i="1" dirty="0" smtClean="0">
                <a:solidFill>
                  <a:schemeClr val="accent1"/>
                </a:solidFill>
              </a:rPr>
              <a:t>,… </a:t>
            </a:r>
            <a:r>
              <a:rPr lang="ru-RU" sz="2000" i="1" dirty="0" smtClean="0">
                <a:solidFill>
                  <a:schemeClr val="accent1"/>
                </a:solidFill>
              </a:rPr>
              <a:t> -</a:t>
            </a:r>
            <a:r>
              <a:rPr lang="en-US" sz="2000" b="0" i="1" dirty="0" smtClean="0">
                <a:solidFill>
                  <a:schemeClr val="accent1"/>
                </a:solidFill>
              </a:rPr>
              <a:t>are the coefficients for each feature that determine its contribution to the overall price.</a:t>
            </a:r>
            <a:endParaRPr lang="en-US" sz="2000" b="0" i="1" dirty="0">
              <a:solidFill>
                <a:schemeClr val="accent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20</a:t>
            </a:fld>
            <a:endParaRPr/>
          </a:p>
        </p:txBody>
      </p:sp>
      <p:pic>
        <p:nvPicPr>
          <p:cNvPr id="44034" name="Picture 2"/>
          <p:cNvPicPr>
            <a:picLocks noChangeAspect="1" noChangeArrowheads="1"/>
          </p:cNvPicPr>
          <p:nvPr/>
        </p:nvPicPr>
        <p:blipFill>
          <a:blip r:embed="rId3"/>
          <a:srcRect/>
          <a:stretch>
            <a:fillRect/>
          </a:stretch>
        </p:blipFill>
        <p:spPr bwMode="auto">
          <a:xfrm>
            <a:off x="0" y="0"/>
            <a:ext cx="9144000" cy="51816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1300156"/>
          </a:xfrm>
          <a:prstGeom prst="rect">
            <a:avLst/>
          </a:prstGeom>
          <a:noFill/>
          <a:ln>
            <a:noFill/>
          </a:ln>
        </p:spPr>
        <p:txBody>
          <a:bodyPr spcFirstLastPara="1" wrap="square" lIns="91425" tIns="91425" rIns="91425" bIns="91425" anchor="ctr" anchorCtr="0">
            <a:normAutofit/>
          </a:bodyPr>
          <a:lstStyle/>
          <a:p>
            <a:r>
              <a:rPr lang="en-US" sz="2000" b="0" dirty="0" smtClean="0">
                <a:solidFill>
                  <a:schemeClr val="tx1"/>
                </a:solidFill>
              </a:rPr>
              <a:t>In this chart, we analyze the cost of ground services for hotels within the tour package. The chart shows seasonality, with the data broken down by hotel categories, ranging from 0 to 5 stars.</a:t>
            </a:r>
            <a:endParaRPr lang="en-US" sz="2000" b="0" dirty="0">
              <a:solidFill>
                <a:schemeClr val="tx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21</a:t>
            </a:fld>
            <a:endParaRPr/>
          </a:p>
        </p:txBody>
      </p:sp>
      <p:pic>
        <p:nvPicPr>
          <p:cNvPr id="44034" name="Picture 2"/>
          <p:cNvPicPr>
            <a:picLocks noChangeAspect="1" noChangeArrowheads="1"/>
          </p:cNvPicPr>
          <p:nvPr/>
        </p:nvPicPr>
        <p:blipFill>
          <a:blip r:embed="rId3"/>
          <a:srcRect/>
          <a:stretch>
            <a:fillRect/>
          </a:stretch>
        </p:blipFill>
        <p:spPr bwMode="auto">
          <a:xfrm>
            <a:off x="2874297" y="1500180"/>
            <a:ext cx="6126827" cy="3471869"/>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4657742"/>
          </a:xfrm>
          <a:prstGeom prst="rect">
            <a:avLst/>
          </a:prstGeom>
          <a:noFill/>
          <a:ln>
            <a:noFill/>
          </a:ln>
        </p:spPr>
        <p:txBody>
          <a:bodyPr spcFirstLastPara="1" wrap="square" lIns="91425" tIns="91425" rIns="91425" bIns="91425" anchor="ctr" anchorCtr="0">
            <a:normAutofit/>
          </a:bodyPr>
          <a:lstStyle/>
          <a:p>
            <a:r>
              <a:rPr lang="en-US" sz="2000" dirty="0" smtClean="0"/>
              <a:t>3. Linear Regression Method Description</a:t>
            </a:r>
            <a:r>
              <a:rPr lang="ru-RU" sz="2000" dirty="0" smtClean="0"/>
              <a:t/>
            </a:r>
            <a:br>
              <a:rPr lang="ru-RU" sz="2000" dirty="0" smtClean="0"/>
            </a:br>
            <a:r>
              <a:rPr lang="en-US" sz="2000" dirty="0" smtClean="0"/>
              <a:t/>
            </a:r>
            <a:br>
              <a:rPr lang="en-US" sz="2000" dirty="0" smtClean="0"/>
            </a:br>
            <a:r>
              <a:rPr lang="en-US" sz="2000" b="0" dirty="0" smtClean="0">
                <a:solidFill>
                  <a:schemeClr val="accent1"/>
                </a:solidFill>
              </a:rPr>
              <a:t>Linear regression is a method that allows us to predict a dependent variable (tour price) based on one or more independent variables (factors such as tour duration, season, number of tourists, etc.).</a:t>
            </a:r>
            <a:br>
              <a:rPr lang="en-US" sz="2000" b="0" dirty="0" smtClean="0">
                <a:solidFill>
                  <a:schemeClr val="accent1"/>
                </a:solidFill>
              </a:rPr>
            </a:br>
            <a:r>
              <a:rPr lang="en-US" sz="2000" b="0" dirty="0" smtClean="0">
                <a:solidFill>
                  <a:schemeClr val="accent1"/>
                </a:solidFill>
              </a:rPr>
              <a:t>Main Idea: The linear regression model attempts to find coefficients that minimize the prediction error based on the training data. The formula for predicting the tour price will look like this:</a:t>
            </a:r>
            <a:r>
              <a:rPr lang="ru-RU" sz="2000" dirty="0" smtClean="0">
                <a:solidFill>
                  <a:schemeClr val="accent1"/>
                </a:solidFill>
              </a:rPr>
              <a:t/>
            </a:r>
            <a:br>
              <a:rPr lang="ru-RU" sz="2000" dirty="0" smtClean="0">
                <a:solidFill>
                  <a:schemeClr val="accent1"/>
                </a:solidFill>
              </a:rPr>
            </a:br>
            <a:r>
              <a:rPr lang="en-US" sz="2000" dirty="0" smtClean="0">
                <a:solidFill>
                  <a:schemeClr val="accent1"/>
                </a:solidFill>
              </a:rPr>
              <a:t/>
            </a:r>
            <a:br>
              <a:rPr lang="en-US" sz="2000" dirty="0" smtClean="0">
                <a:solidFill>
                  <a:schemeClr val="accent1"/>
                </a:solidFill>
              </a:rPr>
            </a:br>
            <a:r>
              <a:rPr lang="en-US" sz="2000" b="0" i="1" dirty="0" smtClean="0">
                <a:solidFill>
                  <a:schemeClr val="accent1"/>
                </a:solidFill>
              </a:rPr>
              <a:t>Tour Price</a:t>
            </a:r>
            <a:r>
              <a:rPr lang="en-US" sz="2000" i="1" dirty="0" smtClean="0">
                <a:solidFill>
                  <a:schemeClr val="accent1"/>
                </a:solidFill>
              </a:rPr>
              <a:t>=</a:t>
            </a:r>
            <a:r>
              <a:rPr lang="en-US" sz="2000" b="0" i="1" dirty="0" smtClean="0">
                <a:solidFill>
                  <a:schemeClr val="tx1"/>
                </a:solidFill>
              </a:rPr>
              <a:t>b0+b1×Duration+b2×Season+b3×Hotel Rating…</a:t>
            </a:r>
            <a:r>
              <a:rPr lang="ru-RU" sz="2000" b="0" i="1" dirty="0" smtClean="0">
                <a:solidFill>
                  <a:schemeClr val="tx1"/>
                </a:solidFill>
              </a:rPr>
              <a:t>            </a:t>
            </a:r>
            <a:br>
              <a:rPr lang="ru-RU" sz="2000" b="0" i="1" dirty="0" smtClean="0">
                <a:solidFill>
                  <a:schemeClr val="tx1"/>
                </a:solidFill>
              </a:rPr>
            </a:br>
            <a:r>
              <a:rPr lang="en-US" sz="2000" b="0" i="1" dirty="0" smtClean="0">
                <a:solidFill>
                  <a:schemeClr val="accent1"/>
                </a:solidFill>
              </a:rPr>
              <a:t>Where</a:t>
            </a:r>
            <a:r>
              <a:rPr lang="en-US" sz="2000" i="1" dirty="0" smtClean="0">
                <a:solidFill>
                  <a:schemeClr val="accent1"/>
                </a:solidFill>
              </a:rPr>
              <a:t>:</a:t>
            </a:r>
            <a:r>
              <a:rPr lang="ru-RU" sz="2000" i="1" dirty="0" smtClean="0">
                <a:solidFill>
                  <a:schemeClr val="accent1"/>
                </a:solidFill>
              </a:rPr>
              <a:t> </a:t>
            </a:r>
            <a:r>
              <a:rPr lang="en-US" sz="2000" b="0" i="1" dirty="0" smtClean="0">
                <a:solidFill>
                  <a:schemeClr val="tx1"/>
                </a:solidFill>
              </a:rPr>
              <a:t>b0</a:t>
            </a:r>
            <a:r>
              <a:rPr lang="en-US" sz="2000" i="1" dirty="0" smtClean="0">
                <a:solidFill>
                  <a:schemeClr val="accent1"/>
                </a:solidFill>
              </a:rPr>
              <a:t>​</a:t>
            </a:r>
            <a:r>
              <a:rPr lang="ru-RU" sz="2000" i="1" dirty="0" smtClean="0">
                <a:solidFill>
                  <a:schemeClr val="accent1"/>
                </a:solidFill>
              </a:rPr>
              <a:t> -</a:t>
            </a:r>
            <a:r>
              <a:rPr lang="en-US" sz="2000" i="1" dirty="0" smtClean="0">
                <a:solidFill>
                  <a:schemeClr val="accent1"/>
                </a:solidFill>
              </a:rPr>
              <a:t> </a:t>
            </a:r>
            <a:r>
              <a:rPr lang="en-US" sz="2000" b="0" i="1" dirty="0" smtClean="0">
                <a:solidFill>
                  <a:schemeClr val="accent1"/>
                </a:solidFill>
              </a:rPr>
              <a:t>is the intercept</a:t>
            </a:r>
            <a:r>
              <a:rPr lang="en-US" sz="2000" i="1" dirty="0" smtClean="0">
                <a:solidFill>
                  <a:schemeClr val="accent1"/>
                </a:solidFill>
              </a:rPr>
              <a:t>,</a:t>
            </a:r>
            <a:br>
              <a:rPr lang="en-US" sz="2000" i="1" dirty="0" smtClean="0">
                <a:solidFill>
                  <a:schemeClr val="accent1"/>
                </a:solidFill>
              </a:rPr>
            </a:br>
            <a:r>
              <a:rPr lang="en-US" sz="2000" b="0" i="1" dirty="0" smtClean="0">
                <a:solidFill>
                  <a:schemeClr val="tx1"/>
                </a:solidFill>
              </a:rPr>
              <a:t>b1,b2,b3</a:t>
            </a:r>
            <a:r>
              <a:rPr lang="en-US" sz="2000" i="1" dirty="0" smtClean="0">
                <a:solidFill>
                  <a:schemeClr val="accent1"/>
                </a:solidFill>
              </a:rPr>
              <a:t>,… </a:t>
            </a:r>
            <a:r>
              <a:rPr lang="ru-RU" sz="2000" i="1" dirty="0" smtClean="0">
                <a:solidFill>
                  <a:schemeClr val="accent1"/>
                </a:solidFill>
              </a:rPr>
              <a:t> -</a:t>
            </a:r>
            <a:r>
              <a:rPr lang="en-US" sz="2000" b="0" i="1" dirty="0" smtClean="0">
                <a:solidFill>
                  <a:schemeClr val="accent1"/>
                </a:solidFill>
              </a:rPr>
              <a:t>are the coefficients for each feature that determine its contribution to the overall price.</a:t>
            </a:r>
            <a:endParaRPr lang="en-US" sz="2000" b="0" i="1" dirty="0">
              <a:solidFill>
                <a:schemeClr val="accent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22</a:t>
            </a:fld>
            <a:endParaRPr/>
          </a:p>
        </p:txBody>
      </p:sp>
      <p:pic>
        <p:nvPicPr>
          <p:cNvPr id="45059" name="Picture 3"/>
          <p:cNvPicPr>
            <a:picLocks noChangeAspect="1" noChangeArrowheads="1"/>
          </p:cNvPicPr>
          <p:nvPr/>
        </p:nvPicPr>
        <p:blipFill>
          <a:blip r:embed="rId3"/>
          <a:srcRect/>
          <a:stretch>
            <a:fillRect/>
          </a:stretch>
        </p:blipFill>
        <p:spPr bwMode="auto">
          <a:xfrm>
            <a:off x="0" y="0"/>
            <a:ext cx="9144000" cy="524827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1514470"/>
          </a:xfrm>
          <a:prstGeom prst="rect">
            <a:avLst/>
          </a:prstGeom>
          <a:noFill/>
          <a:ln>
            <a:noFill/>
          </a:ln>
        </p:spPr>
        <p:txBody>
          <a:bodyPr spcFirstLastPara="1" wrap="square" lIns="91425" tIns="91425" rIns="91425" bIns="91425" anchor="ctr" anchorCtr="0">
            <a:normAutofit/>
          </a:bodyPr>
          <a:lstStyle/>
          <a:p>
            <a:r>
              <a:rPr lang="en-US" sz="2000" b="0" dirty="0" smtClean="0">
                <a:solidFill>
                  <a:schemeClr val="tx1"/>
                </a:solidFill>
              </a:rPr>
              <a:t>Unlike the previous chart, we selected the segment for Bangkok. Here, we observe more linear prices without pronounced seasonality. The chart is also broken down by hotel categories and months.</a:t>
            </a:r>
            <a:endParaRPr lang="en-US" sz="2000" b="0" dirty="0">
              <a:solidFill>
                <a:schemeClr val="tx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23</a:t>
            </a:fld>
            <a:endParaRPr/>
          </a:p>
        </p:txBody>
      </p:sp>
      <p:pic>
        <p:nvPicPr>
          <p:cNvPr id="45059" name="Picture 3"/>
          <p:cNvPicPr>
            <a:picLocks noChangeAspect="1" noChangeArrowheads="1"/>
          </p:cNvPicPr>
          <p:nvPr/>
        </p:nvPicPr>
        <p:blipFill>
          <a:blip r:embed="rId3"/>
          <a:srcRect/>
          <a:stretch>
            <a:fillRect/>
          </a:stretch>
        </p:blipFill>
        <p:spPr bwMode="auto">
          <a:xfrm>
            <a:off x="3294155" y="1785933"/>
            <a:ext cx="5849845" cy="3357568"/>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4657742"/>
          </a:xfrm>
          <a:prstGeom prst="rect">
            <a:avLst/>
          </a:prstGeom>
          <a:noFill/>
          <a:ln>
            <a:noFill/>
          </a:ln>
        </p:spPr>
        <p:txBody>
          <a:bodyPr spcFirstLastPara="1" wrap="square" lIns="91425" tIns="91425" rIns="91425" bIns="91425" anchor="ctr" anchorCtr="0">
            <a:normAutofit/>
          </a:bodyPr>
          <a:lstStyle/>
          <a:p>
            <a:r>
              <a:rPr lang="en-US" sz="2000" dirty="0" smtClean="0"/>
              <a:t>3. Linear Regression Method Description</a:t>
            </a:r>
            <a:r>
              <a:rPr lang="ru-RU" sz="2000" dirty="0" smtClean="0"/>
              <a:t/>
            </a:r>
            <a:br>
              <a:rPr lang="ru-RU" sz="2000" dirty="0" smtClean="0"/>
            </a:br>
            <a:r>
              <a:rPr lang="en-US" sz="2000" dirty="0" smtClean="0"/>
              <a:t/>
            </a:r>
            <a:br>
              <a:rPr lang="en-US" sz="2000" dirty="0" smtClean="0"/>
            </a:br>
            <a:r>
              <a:rPr lang="en-US" sz="2000" b="0" dirty="0" smtClean="0">
                <a:solidFill>
                  <a:schemeClr val="accent1"/>
                </a:solidFill>
              </a:rPr>
              <a:t>Linear regression is a method that allows us to predict a dependent variable (tour price) based on one or more independent variables (factors such as tour duration, season, number of tourists, etc.).</a:t>
            </a:r>
            <a:br>
              <a:rPr lang="en-US" sz="2000" b="0" dirty="0" smtClean="0">
                <a:solidFill>
                  <a:schemeClr val="accent1"/>
                </a:solidFill>
              </a:rPr>
            </a:br>
            <a:r>
              <a:rPr lang="en-US" sz="2000" b="0" dirty="0" smtClean="0">
                <a:solidFill>
                  <a:schemeClr val="accent1"/>
                </a:solidFill>
              </a:rPr>
              <a:t>Main Idea: The linear regression model attempts to find coefficients that minimize the prediction error based on the training data. The formula for predicting the tour price will look like this:</a:t>
            </a:r>
            <a:r>
              <a:rPr lang="ru-RU" sz="2000" dirty="0" smtClean="0">
                <a:solidFill>
                  <a:schemeClr val="accent1"/>
                </a:solidFill>
              </a:rPr>
              <a:t/>
            </a:r>
            <a:br>
              <a:rPr lang="ru-RU" sz="2000" dirty="0" smtClean="0">
                <a:solidFill>
                  <a:schemeClr val="accent1"/>
                </a:solidFill>
              </a:rPr>
            </a:br>
            <a:r>
              <a:rPr lang="en-US" sz="2000" dirty="0" smtClean="0">
                <a:solidFill>
                  <a:schemeClr val="accent1"/>
                </a:solidFill>
              </a:rPr>
              <a:t/>
            </a:r>
            <a:br>
              <a:rPr lang="en-US" sz="2000" dirty="0" smtClean="0">
                <a:solidFill>
                  <a:schemeClr val="accent1"/>
                </a:solidFill>
              </a:rPr>
            </a:br>
            <a:r>
              <a:rPr lang="en-US" sz="2000" b="0" i="1" dirty="0" smtClean="0">
                <a:solidFill>
                  <a:schemeClr val="accent1"/>
                </a:solidFill>
              </a:rPr>
              <a:t>Tour Price</a:t>
            </a:r>
            <a:r>
              <a:rPr lang="en-US" sz="2000" i="1" dirty="0" smtClean="0">
                <a:solidFill>
                  <a:schemeClr val="accent1"/>
                </a:solidFill>
              </a:rPr>
              <a:t>=</a:t>
            </a:r>
            <a:r>
              <a:rPr lang="en-US" sz="2000" b="0" i="1" dirty="0" smtClean="0">
                <a:solidFill>
                  <a:schemeClr val="tx1"/>
                </a:solidFill>
              </a:rPr>
              <a:t>b0+b1×Duration+b2×Season+b3×Hotel Rating…</a:t>
            </a:r>
            <a:r>
              <a:rPr lang="ru-RU" sz="2000" b="0" i="1" dirty="0" smtClean="0">
                <a:solidFill>
                  <a:schemeClr val="tx1"/>
                </a:solidFill>
              </a:rPr>
              <a:t>            </a:t>
            </a:r>
            <a:br>
              <a:rPr lang="ru-RU" sz="2000" b="0" i="1" dirty="0" smtClean="0">
                <a:solidFill>
                  <a:schemeClr val="tx1"/>
                </a:solidFill>
              </a:rPr>
            </a:br>
            <a:r>
              <a:rPr lang="en-US" sz="2000" b="0" i="1" dirty="0" smtClean="0">
                <a:solidFill>
                  <a:schemeClr val="accent1"/>
                </a:solidFill>
              </a:rPr>
              <a:t>Where</a:t>
            </a:r>
            <a:r>
              <a:rPr lang="en-US" sz="2000" i="1" dirty="0" smtClean="0">
                <a:solidFill>
                  <a:schemeClr val="accent1"/>
                </a:solidFill>
              </a:rPr>
              <a:t>:</a:t>
            </a:r>
            <a:r>
              <a:rPr lang="ru-RU" sz="2000" i="1" dirty="0" smtClean="0">
                <a:solidFill>
                  <a:schemeClr val="accent1"/>
                </a:solidFill>
              </a:rPr>
              <a:t> </a:t>
            </a:r>
            <a:r>
              <a:rPr lang="en-US" sz="2000" b="0" i="1" dirty="0" smtClean="0">
                <a:solidFill>
                  <a:schemeClr val="tx1"/>
                </a:solidFill>
              </a:rPr>
              <a:t>b0</a:t>
            </a:r>
            <a:r>
              <a:rPr lang="en-US" sz="2000" i="1" dirty="0" smtClean="0">
                <a:solidFill>
                  <a:schemeClr val="accent1"/>
                </a:solidFill>
              </a:rPr>
              <a:t>​</a:t>
            </a:r>
            <a:r>
              <a:rPr lang="ru-RU" sz="2000" i="1" dirty="0" smtClean="0">
                <a:solidFill>
                  <a:schemeClr val="accent1"/>
                </a:solidFill>
              </a:rPr>
              <a:t> -</a:t>
            </a:r>
            <a:r>
              <a:rPr lang="en-US" sz="2000" i="1" dirty="0" smtClean="0">
                <a:solidFill>
                  <a:schemeClr val="accent1"/>
                </a:solidFill>
              </a:rPr>
              <a:t> </a:t>
            </a:r>
            <a:r>
              <a:rPr lang="en-US" sz="2000" b="0" i="1" dirty="0" smtClean="0">
                <a:solidFill>
                  <a:schemeClr val="accent1"/>
                </a:solidFill>
              </a:rPr>
              <a:t>is the intercept</a:t>
            </a:r>
            <a:r>
              <a:rPr lang="en-US" sz="2000" i="1" dirty="0" smtClean="0">
                <a:solidFill>
                  <a:schemeClr val="accent1"/>
                </a:solidFill>
              </a:rPr>
              <a:t>,</a:t>
            </a:r>
            <a:br>
              <a:rPr lang="en-US" sz="2000" i="1" dirty="0" smtClean="0">
                <a:solidFill>
                  <a:schemeClr val="accent1"/>
                </a:solidFill>
              </a:rPr>
            </a:br>
            <a:r>
              <a:rPr lang="en-US" sz="2000" b="0" i="1" dirty="0" smtClean="0">
                <a:solidFill>
                  <a:schemeClr val="tx1"/>
                </a:solidFill>
              </a:rPr>
              <a:t>b1,b2,b3</a:t>
            </a:r>
            <a:r>
              <a:rPr lang="en-US" sz="2000" i="1" dirty="0" smtClean="0">
                <a:solidFill>
                  <a:schemeClr val="accent1"/>
                </a:solidFill>
              </a:rPr>
              <a:t>,… </a:t>
            </a:r>
            <a:r>
              <a:rPr lang="ru-RU" sz="2000" i="1" dirty="0" smtClean="0">
                <a:solidFill>
                  <a:schemeClr val="accent1"/>
                </a:solidFill>
              </a:rPr>
              <a:t> -</a:t>
            </a:r>
            <a:r>
              <a:rPr lang="en-US" sz="2000" b="0" i="1" dirty="0" smtClean="0">
                <a:solidFill>
                  <a:schemeClr val="accent1"/>
                </a:solidFill>
              </a:rPr>
              <a:t>are the coefficients for each feature that determine its contribution to the overall price.</a:t>
            </a:r>
            <a:endParaRPr lang="en-US" sz="2000" b="0" i="1" dirty="0">
              <a:solidFill>
                <a:schemeClr val="accent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24</a:t>
            </a:fld>
            <a:endParaRPr/>
          </a:p>
        </p:txBody>
      </p:sp>
      <p:pic>
        <p:nvPicPr>
          <p:cNvPr id="46082" name="Picture 2"/>
          <p:cNvPicPr>
            <a:picLocks noChangeAspect="1" noChangeArrowheads="1"/>
          </p:cNvPicPr>
          <p:nvPr/>
        </p:nvPicPr>
        <p:blipFill>
          <a:blip r:embed="rId3"/>
          <a:srcRect/>
          <a:stretch>
            <a:fillRect/>
          </a:stretch>
        </p:blipFill>
        <p:spPr bwMode="auto">
          <a:xfrm>
            <a:off x="0" y="0"/>
            <a:ext cx="9143999" cy="51435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1371594"/>
          </a:xfrm>
          <a:prstGeom prst="rect">
            <a:avLst/>
          </a:prstGeom>
          <a:noFill/>
          <a:ln>
            <a:noFill/>
          </a:ln>
        </p:spPr>
        <p:txBody>
          <a:bodyPr spcFirstLastPara="1" wrap="square" lIns="91425" tIns="91425" rIns="91425" bIns="91425" anchor="ctr" anchorCtr="0">
            <a:normAutofit/>
          </a:bodyPr>
          <a:lstStyle/>
          <a:p>
            <a:r>
              <a:rPr lang="en-US" sz="2000" b="0" dirty="0" smtClean="0">
                <a:solidFill>
                  <a:schemeClr val="tx1"/>
                </a:solidFill>
              </a:rPr>
              <a:t>In this chart, hotels in the </a:t>
            </a:r>
            <a:r>
              <a:rPr lang="en-US" sz="2000" b="0" dirty="0" err="1" smtClean="0">
                <a:solidFill>
                  <a:schemeClr val="tx1"/>
                </a:solidFill>
              </a:rPr>
              <a:t>Phuket</a:t>
            </a:r>
            <a:r>
              <a:rPr lang="en-US" sz="2000" b="0" dirty="0" smtClean="0">
                <a:solidFill>
                  <a:schemeClr val="tx1"/>
                </a:solidFill>
              </a:rPr>
              <a:t> segment are grouped by month. Unlike Bangkok, here we see a clear seasonality, with prices rising 2 to 3 times during the peak season.</a:t>
            </a:r>
            <a:endParaRPr lang="en-US" sz="2000" b="0" dirty="0">
              <a:solidFill>
                <a:schemeClr val="tx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25</a:t>
            </a:fld>
            <a:endParaRPr/>
          </a:p>
        </p:txBody>
      </p:sp>
      <p:pic>
        <p:nvPicPr>
          <p:cNvPr id="46082" name="Picture 2"/>
          <p:cNvPicPr>
            <a:picLocks noChangeAspect="1" noChangeArrowheads="1"/>
          </p:cNvPicPr>
          <p:nvPr/>
        </p:nvPicPr>
        <p:blipFill>
          <a:blip r:embed="rId3"/>
          <a:srcRect/>
          <a:stretch>
            <a:fillRect/>
          </a:stretch>
        </p:blipFill>
        <p:spPr bwMode="auto">
          <a:xfrm>
            <a:off x="2857489" y="1607337"/>
            <a:ext cx="6286511" cy="3536163"/>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4657742"/>
          </a:xfrm>
          <a:prstGeom prst="rect">
            <a:avLst/>
          </a:prstGeom>
          <a:noFill/>
          <a:ln>
            <a:noFill/>
          </a:ln>
        </p:spPr>
        <p:txBody>
          <a:bodyPr spcFirstLastPara="1" wrap="square" lIns="91425" tIns="91425" rIns="91425" bIns="91425" anchor="ctr" anchorCtr="0">
            <a:normAutofit/>
          </a:bodyPr>
          <a:lstStyle/>
          <a:p>
            <a:r>
              <a:rPr lang="en-US" sz="2000" dirty="0" smtClean="0"/>
              <a:t>3. Linear Regression Method Description</a:t>
            </a:r>
            <a:r>
              <a:rPr lang="ru-RU" sz="2000" dirty="0" smtClean="0"/>
              <a:t/>
            </a:r>
            <a:br>
              <a:rPr lang="ru-RU" sz="2000" dirty="0" smtClean="0"/>
            </a:br>
            <a:r>
              <a:rPr lang="en-US" sz="2000" dirty="0" smtClean="0"/>
              <a:t/>
            </a:r>
            <a:br>
              <a:rPr lang="en-US" sz="2000" dirty="0" smtClean="0"/>
            </a:br>
            <a:r>
              <a:rPr lang="en-US" sz="2000" b="0" dirty="0" smtClean="0">
                <a:solidFill>
                  <a:schemeClr val="accent1"/>
                </a:solidFill>
              </a:rPr>
              <a:t>Linear regression is a method that allows us to predict a dependent variable (tour price) based on one or more independent variables (factors such as tour duration, season, number of tourists, etc.).</a:t>
            </a:r>
            <a:br>
              <a:rPr lang="en-US" sz="2000" b="0" dirty="0" smtClean="0">
                <a:solidFill>
                  <a:schemeClr val="accent1"/>
                </a:solidFill>
              </a:rPr>
            </a:br>
            <a:r>
              <a:rPr lang="en-US" sz="2000" b="0" dirty="0" smtClean="0">
                <a:solidFill>
                  <a:schemeClr val="accent1"/>
                </a:solidFill>
              </a:rPr>
              <a:t>Main Idea: The linear regression model attempts to find coefficients that minimize the prediction error based on the training data. The formula for predicting the tour price will look like this:</a:t>
            </a:r>
            <a:r>
              <a:rPr lang="ru-RU" sz="2000" dirty="0" smtClean="0">
                <a:solidFill>
                  <a:schemeClr val="accent1"/>
                </a:solidFill>
              </a:rPr>
              <a:t/>
            </a:r>
            <a:br>
              <a:rPr lang="ru-RU" sz="2000" dirty="0" smtClean="0">
                <a:solidFill>
                  <a:schemeClr val="accent1"/>
                </a:solidFill>
              </a:rPr>
            </a:br>
            <a:r>
              <a:rPr lang="en-US" sz="2000" dirty="0" smtClean="0">
                <a:solidFill>
                  <a:schemeClr val="accent1"/>
                </a:solidFill>
              </a:rPr>
              <a:t/>
            </a:r>
            <a:br>
              <a:rPr lang="en-US" sz="2000" dirty="0" smtClean="0">
                <a:solidFill>
                  <a:schemeClr val="accent1"/>
                </a:solidFill>
              </a:rPr>
            </a:br>
            <a:r>
              <a:rPr lang="en-US" sz="2000" b="0" i="1" dirty="0" smtClean="0">
                <a:solidFill>
                  <a:schemeClr val="accent1"/>
                </a:solidFill>
              </a:rPr>
              <a:t>Tour Price</a:t>
            </a:r>
            <a:r>
              <a:rPr lang="en-US" sz="2000" i="1" dirty="0" smtClean="0">
                <a:solidFill>
                  <a:schemeClr val="accent1"/>
                </a:solidFill>
              </a:rPr>
              <a:t>=</a:t>
            </a:r>
            <a:r>
              <a:rPr lang="en-US" sz="2000" b="0" i="1" dirty="0" smtClean="0">
                <a:solidFill>
                  <a:schemeClr val="tx1"/>
                </a:solidFill>
              </a:rPr>
              <a:t>b0+b1×Duration+b2×Season+b3×Hotel Rating…</a:t>
            </a:r>
            <a:r>
              <a:rPr lang="ru-RU" sz="2000" b="0" i="1" dirty="0" smtClean="0">
                <a:solidFill>
                  <a:schemeClr val="tx1"/>
                </a:solidFill>
              </a:rPr>
              <a:t>            </a:t>
            </a:r>
            <a:br>
              <a:rPr lang="ru-RU" sz="2000" b="0" i="1" dirty="0" smtClean="0">
                <a:solidFill>
                  <a:schemeClr val="tx1"/>
                </a:solidFill>
              </a:rPr>
            </a:br>
            <a:r>
              <a:rPr lang="en-US" sz="2000" b="0" i="1" dirty="0" smtClean="0">
                <a:solidFill>
                  <a:schemeClr val="accent1"/>
                </a:solidFill>
              </a:rPr>
              <a:t>Where</a:t>
            </a:r>
            <a:r>
              <a:rPr lang="en-US" sz="2000" i="1" dirty="0" smtClean="0">
                <a:solidFill>
                  <a:schemeClr val="accent1"/>
                </a:solidFill>
              </a:rPr>
              <a:t>:</a:t>
            </a:r>
            <a:r>
              <a:rPr lang="ru-RU" sz="2000" i="1" dirty="0" smtClean="0">
                <a:solidFill>
                  <a:schemeClr val="accent1"/>
                </a:solidFill>
              </a:rPr>
              <a:t> </a:t>
            </a:r>
            <a:r>
              <a:rPr lang="en-US" sz="2000" b="0" i="1" dirty="0" smtClean="0">
                <a:solidFill>
                  <a:schemeClr val="tx1"/>
                </a:solidFill>
              </a:rPr>
              <a:t>b0</a:t>
            </a:r>
            <a:r>
              <a:rPr lang="en-US" sz="2000" i="1" dirty="0" smtClean="0">
                <a:solidFill>
                  <a:schemeClr val="accent1"/>
                </a:solidFill>
              </a:rPr>
              <a:t>​</a:t>
            </a:r>
            <a:r>
              <a:rPr lang="ru-RU" sz="2000" i="1" dirty="0" smtClean="0">
                <a:solidFill>
                  <a:schemeClr val="accent1"/>
                </a:solidFill>
              </a:rPr>
              <a:t> -</a:t>
            </a:r>
            <a:r>
              <a:rPr lang="en-US" sz="2000" i="1" dirty="0" smtClean="0">
                <a:solidFill>
                  <a:schemeClr val="accent1"/>
                </a:solidFill>
              </a:rPr>
              <a:t> </a:t>
            </a:r>
            <a:r>
              <a:rPr lang="en-US" sz="2000" b="0" i="1" dirty="0" smtClean="0">
                <a:solidFill>
                  <a:schemeClr val="accent1"/>
                </a:solidFill>
              </a:rPr>
              <a:t>is the intercept</a:t>
            </a:r>
            <a:r>
              <a:rPr lang="en-US" sz="2000" i="1" dirty="0" smtClean="0">
                <a:solidFill>
                  <a:schemeClr val="accent1"/>
                </a:solidFill>
              </a:rPr>
              <a:t>,</a:t>
            </a:r>
            <a:br>
              <a:rPr lang="en-US" sz="2000" i="1" dirty="0" smtClean="0">
                <a:solidFill>
                  <a:schemeClr val="accent1"/>
                </a:solidFill>
              </a:rPr>
            </a:br>
            <a:r>
              <a:rPr lang="en-US" sz="2000" b="0" i="1" dirty="0" smtClean="0">
                <a:solidFill>
                  <a:schemeClr val="tx1"/>
                </a:solidFill>
              </a:rPr>
              <a:t>b1,b2,b3</a:t>
            </a:r>
            <a:r>
              <a:rPr lang="en-US" sz="2000" i="1" dirty="0" smtClean="0">
                <a:solidFill>
                  <a:schemeClr val="accent1"/>
                </a:solidFill>
              </a:rPr>
              <a:t>,… </a:t>
            </a:r>
            <a:r>
              <a:rPr lang="ru-RU" sz="2000" i="1" dirty="0" smtClean="0">
                <a:solidFill>
                  <a:schemeClr val="accent1"/>
                </a:solidFill>
              </a:rPr>
              <a:t> -</a:t>
            </a:r>
            <a:r>
              <a:rPr lang="en-US" sz="2000" b="0" i="1" dirty="0" smtClean="0">
                <a:solidFill>
                  <a:schemeClr val="accent1"/>
                </a:solidFill>
              </a:rPr>
              <a:t>are the coefficients for each feature that determine its contribution to the overall price.</a:t>
            </a:r>
            <a:endParaRPr lang="en-US" sz="2000" b="0" i="1" dirty="0">
              <a:solidFill>
                <a:schemeClr val="accent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26</a:t>
            </a:fld>
            <a:endParaRPr/>
          </a:p>
        </p:txBody>
      </p:sp>
      <p:pic>
        <p:nvPicPr>
          <p:cNvPr id="47106" name="Picture 2"/>
          <p:cNvPicPr>
            <a:picLocks noChangeAspect="1" noChangeArrowheads="1"/>
          </p:cNvPicPr>
          <p:nvPr/>
        </p:nvPicPr>
        <p:blipFill>
          <a:blip r:embed="rId3"/>
          <a:srcRect/>
          <a:stretch>
            <a:fillRect/>
          </a:stretch>
        </p:blipFill>
        <p:spPr bwMode="auto">
          <a:xfrm>
            <a:off x="0" y="0"/>
            <a:ext cx="9210675" cy="52197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1514470"/>
          </a:xfrm>
          <a:prstGeom prst="rect">
            <a:avLst/>
          </a:prstGeom>
          <a:noFill/>
          <a:ln>
            <a:noFill/>
          </a:ln>
        </p:spPr>
        <p:txBody>
          <a:bodyPr spcFirstLastPara="1" wrap="square" lIns="91425" tIns="91425" rIns="91425" bIns="91425" anchor="ctr" anchorCtr="0">
            <a:normAutofit/>
          </a:bodyPr>
          <a:lstStyle/>
          <a:p>
            <a:r>
              <a:rPr lang="en-US" sz="2000" b="0" dirty="0" smtClean="0">
                <a:solidFill>
                  <a:schemeClr val="tx1"/>
                </a:solidFill>
              </a:rPr>
              <a:t>In this chart, we analyze the cost of a flight ticket for one tourist to Bangkok. The chart shows seasonality, and it is also broken down by airports. We can see that Zurich is the most expensive airport, while Kiev is the cheapest.</a:t>
            </a:r>
            <a:endParaRPr lang="en-US" sz="2000" b="0" dirty="0">
              <a:solidFill>
                <a:schemeClr val="tx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27</a:t>
            </a:fld>
            <a:endParaRPr/>
          </a:p>
        </p:txBody>
      </p:sp>
      <p:pic>
        <p:nvPicPr>
          <p:cNvPr id="47106" name="Picture 2"/>
          <p:cNvPicPr>
            <a:picLocks noChangeAspect="1" noChangeArrowheads="1"/>
          </p:cNvPicPr>
          <p:nvPr/>
        </p:nvPicPr>
        <p:blipFill>
          <a:blip r:embed="rId3"/>
          <a:srcRect/>
          <a:stretch>
            <a:fillRect/>
          </a:stretch>
        </p:blipFill>
        <p:spPr bwMode="auto">
          <a:xfrm>
            <a:off x="3143239" y="1742862"/>
            <a:ext cx="6000761" cy="3400638"/>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4657742"/>
          </a:xfrm>
          <a:prstGeom prst="rect">
            <a:avLst/>
          </a:prstGeom>
          <a:noFill/>
          <a:ln>
            <a:noFill/>
          </a:ln>
        </p:spPr>
        <p:txBody>
          <a:bodyPr spcFirstLastPara="1" wrap="square" lIns="91425" tIns="91425" rIns="91425" bIns="91425" anchor="ctr" anchorCtr="0">
            <a:normAutofit/>
          </a:bodyPr>
          <a:lstStyle/>
          <a:p>
            <a:r>
              <a:rPr lang="en-US" sz="2000" dirty="0" smtClean="0"/>
              <a:t>3. Linear Regression Method Description</a:t>
            </a:r>
            <a:r>
              <a:rPr lang="ru-RU" sz="2000" dirty="0" smtClean="0"/>
              <a:t/>
            </a:r>
            <a:br>
              <a:rPr lang="ru-RU" sz="2000" dirty="0" smtClean="0"/>
            </a:br>
            <a:r>
              <a:rPr lang="en-US" sz="2000" dirty="0" smtClean="0"/>
              <a:t/>
            </a:r>
            <a:br>
              <a:rPr lang="en-US" sz="2000" dirty="0" smtClean="0"/>
            </a:br>
            <a:r>
              <a:rPr lang="en-US" sz="2000" b="0" dirty="0" smtClean="0">
                <a:solidFill>
                  <a:schemeClr val="accent1"/>
                </a:solidFill>
              </a:rPr>
              <a:t>Linear regression is a method that allows us to predict a dependent variable (tour price) based on one or more independent variables (factors such as tour duration, season, number of tourists, etc.).</a:t>
            </a:r>
            <a:br>
              <a:rPr lang="en-US" sz="2000" b="0" dirty="0" smtClean="0">
                <a:solidFill>
                  <a:schemeClr val="accent1"/>
                </a:solidFill>
              </a:rPr>
            </a:br>
            <a:r>
              <a:rPr lang="en-US" sz="2000" b="0" dirty="0" smtClean="0">
                <a:solidFill>
                  <a:schemeClr val="accent1"/>
                </a:solidFill>
              </a:rPr>
              <a:t>Main Idea: The linear regression model attempts to find coefficients that minimize the prediction error based on the training data. The formula for predicting the tour price will look like this:</a:t>
            </a:r>
            <a:r>
              <a:rPr lang="ru-RU" sz="2000" dirty="0" smtClean="0">
                <a:solidFill>
                  <a:schemeClr val="accent1"/>
                </a:solidFill>
              </a:rPr>
              <a:t/>
            </a:r>
            <a:br>
              <a:rPr lang="ru-RU" sz="2000" dirty="0" smtClean="0">
                <a:solidFill>
                  <a:schemeClr val="accent1"/>
                </a:solidFill>
              </a:rPr>
            </a:br>
            <a:r>
              <a:rPr lang="en-US" sz="2000" dirty="0" smtClean="0">
                <a:solidFill>
                  <a:schemeClr val="accent1"/>
                </a:solidFill>
              </a:rPr>
              <a:t/>
            </a:r>
            <a:br>
              <a:rPr lang="en-US" sz="2000" dirty="0" smtClean="0">
                <a:solidFill>
                  <a:schemeClr val="accent1"/>
                </a:solidFill>
              </a:rPr>
            </a:br>
            <a:r>
              <a:rPr lang="en-US" sz="2000" b="0" i="1" dirty="0" smtClean="0">
                <a:solidFill>
                  <a:schemeClr val="accent1"/>
                </a:solidFill>
              </a:rPr>
              <a:t>Tour Price</a:t>
            </a:r>
            <a:r>
              <a:rPr lang="en-US" sz="2000" i="1" dirty="0" smtClean="0">
                <a:solidFill>
                  <a:schemeClr val="accent1"/>
                </a:solidFill>
              </a:rPr>
              <a:t>=</a:t>
            </a:r>
            <a:r>
              <a:rPr lang="en-US" sz="2000" b="0" i="1" dirty="0" smtClean="0">
                <a:solidFill>
                  <a:schemeClr val="tx1"/>
                </a:solidFill>
              </a:rPr>
              <a:t>b0+b1×Duration+b2×Season+b3×Hotel Rating…</a:t>
            </a:r>
            <a:r>
              <a:rPr lang="ru-RU" sz="2000" b="0" i="1" dirty="0" smtClean="0">
                <a:solidFill>
                  <a:schemeClr val="tx1"/>
                </a:solidFill>
              </a:rPr>
              <a:t>            </a:t>
            </a:r>
            <a:br>
              <a:rPr lang="ru-RU" sz="2000" b="0" i="1" dirty="0" smtClean="0">
                <a:solidFill>
                  <a:schemeClr val="tx1"/>
                </a:solidFill>
              </a:rPr>
            </a:br>
            <a:r>
              <a:rPr lang="en-US" sz="2000" b="0" i="1" dirty="0" smtClean="0">
                <a:solidFill>
                  <a:schemeClr val="accent1"/>
                </a:solidFill>
              </a:rPr>
              <a:t>Where</a:t>
            </a:r>
            <a:r>
              <a:rPr lang="en-US" sz="2000" i="1" dirty="0" smtClean="0">
                <a:solidFill>
                  <a:schemeClr val="accent1"/>
                </a:solidFill>
              </a:rPr>
              <a:t>:</a:t>
            </a:r>
            <a:r>
              <a:rPr lang="ru-RU" sz="2000" i="1" dirty="0" smtClean="0">
                <a:solidFill>
                  <a:schemeClr val="accent1"/>
                </a:solidFill>
              </a:rPr>
              <a:t> </a:t>
            </a:r>
            <a:r>
              <a:rPr lang="en-US" sz="2000" b="0" i="1" dirty="0" smtClean="0">
                <a:solidFill>
                  <a:schemeClr val="tx1"/>
                </a:solidFill>
              </a:rPr>
              <a:t>b0</a:t>
            </a:r>
            <a:r>
              <a:rPr lang="en-US" sz="2000" i="1" dirty="0" smtClean="0">
                <a:solidFill>
                  <a:schemeClr val="accent1"/>
                </a:solidFill>
              </a:rPr>
              <a:t>​</a:t>
            </a:r>
            <a:r>
              <a:rPr lang="ru-RU" sz="2000" i="1" dirty="0" smtClean="0">
                <a:solidFill>
                  <a:schemeClr val="accent1"/>
                </a:solidFill>
              </a:rPr>
              <a:t> -</a:t>
            </a:r>
            <a:r>
              <a:rPr lang="en-US" sz="2000" i="1" dirty="0" smtClean="0">
                <a:solidFill>
                  <a:schemeClr val="accent1"/>
                </a:solidFill>
              </a:rPr>
              <a:t> </a:t>
            </a:r>
            <a:r>
              <a:rPr lang="en-US" sz="2000" b="0" i="1" dirty="0" smtClean="0">
                <a:solidFill>
                  <a:schemeClr val="accent1"/>
                </a:solidFill>
              </a:rPr>
              <a:t>is the intercept</a:t>
            </a:r>
            <a:r>
              <a:rPr lang="en-US" sz="2000" i="1" dirty="0" smtClean="0">
                <a:solidFill>
                  <a:schemeClr val="accent1"/>
                </a:solidFill>
              </a:rPr>
              <a:t>,</a:t>
            </a:r>
            <a:br>
              <a:rPr lang="en-US" sz="2000" i="1" dirty="0" smtClean="0">
                <a:solidFill>
                  <a:schemeClr val="accent1"/>
                </a:solidFill>
              </a:rPr>
            </a:br>
            <a:r>
              <a:rPr lang="en-US" sz="2000" b="0" i="1" dirty="0" smtClean="0">
                <a:solidFill>
                  <a:schemeClr val="tx1"/>
                </a:solidFill>
              </a:rPr>
              <a:t>b1,b2,b3</a:t>
            </a:r>
            <a:r>
              <a:rPr lang="en-US" sz="2000" i="1" dirty="0" smtClean="0">
                <a:solidFill>
                  <a:schemeClr val="accent1"/>
                </a:solidFill>
              </a:rPr>
              <a:t>,… </a:t>
            </a:r>
            <a:r>
              <a:rPr lang="ru-RU" sz="2000" i="1" dirty="0" smtClean="0">
                <a:solidFill>
                  <a:schemeClr val="accent1"/>
                </a:solidFill>
              </a:rPr>
              <a:t> -</a:t>
            </a:r>
            <a:r>
              <a:rPr lang="en-US" sz="2000" b="0" i="1" dirty="0" smtClean="0">
                <a:solidFill>
                  <a:schemeClr val="accent1"/>
                </a:solidFill>
              </a:rPr>
              <a:t>are the coefficients for each feature that determine its contribution to the overall price.</a:t>
            </a:r>
            <a:endParaRPr lang="en-US" sz="2000" b="0" i="1" dirty="0">
              <a:solidFill>
                <a:schemeClr val="accent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28</a:t>
            </a:fld>
            <a:endParaRPr/>
          </a:p>
        </p:txBody>
      </p:sp>
      <p:pic>
        <p:nvPicPr>
          <p:cNvPr id="48130" name="Picture 2"/>
          <p:cNvPicPr>
            <a:picLocks noChangeAspect="1" noChangeArrowheads="1"/>
          </p:cNvPicPr>
          <p:nvPr/>
        </p:nvPicPr>
        <p:blipFill>
          <a:blip r:embed="rId3"/>
          <a:srcRect/>
          <a:stretch>
            <a:fillRect/>
          </a:stretch>
        </p:blipFill>
        <p:spPr bwMode="auto">
          <a:xfrm>
            <a:off x="0" y="0"/>
            <a:ext cx="9153525" cy="5210175"/>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1657346"/>
          </a:xfrm>
          <a:prstGeom prst="rect">
            <a:avLst/>
          </a:prstGeom>
          <a:noFill/>
          <a:ln>
            <a:noFill/>
          </a:ln>
        </p:spPr>
        <p:txBody>
          <a:bodyPr spcFirstLastPara="1" wrap="square" lIns="91425" tIns="91425" rIns="91425" bIns="91425" anchor="ctr" anchorCtr="0">
            <a:normAutofit/>
          </a:bodyPr>
          <a:lstStyle/>
          <a:p>
            <a:r>
              <a:rPr lang="en-US" sz="2000" b="0" dirty="0" smtClean="0">
                <a:solidFill>
                  <a:schemeClr val="tx1"/>
                </a:solidFill>
              </a:rPr>
              <a:t>In this chart, we also analyze the cost of a flight ticket for one tourist to </a:t>
            </a:r>
            <a:r>
              <a:rPr lang="en-US" sz="2000" b="0" dirty="0" err="1" smtClean="0">
                <a:solidFill>
                  <a:schemeClr val="tx1"/>
                </a:solidFill>
              </a:rPr>
              <a:t>Phuket</a:t>
            </a:r>
            <a:r>
              <a:rPr lang="en-US" sz="2000" b="0" dirty="0" smtClean="0">
                <a:solidFill>
                  <a:schemeClr val="tx1"/>
                </a:solidFill>
              </a:rPr>
              <a:t>. We observe a very pronounced seasonality, with significantly lower prices during the off-season. The chart is also broken down by airports. The cheapest airport is Kiev, while Zurich is the most expensive.</a:t>
            </a:r>
            <a:endParaRPr lang="en-US" sz="2000" b="0" dirty="0">
              <a:solidFill>
                <a:schemeClr val="tx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29</a:t>
            </a:fld>
            <a:endParaRPr/>
          </a:p>
        </p:txBody>
      </p:sp>
      <p:pic>
        <p:nvPicPr>
          <p:cNvPr id="48130" name="Picture 2"/>
          <p:cNvPicPr>
            <a:picLocks noChangeAspect="1" noChangeArrowheads="1"/>
          </p:cNvPicPr>
          <p:nvPr/>
        </p:nvPicPr>
        <p:blipFill>
          <a:blip r:embed="rId3"/>
          <a:srcRect/>
          <a:stretch>
            <a:fillRect/>
          </a:stretch>
        </p:blipFill>
        <p:spPr bwMode="auto">
          <a:xfrm>
            <a:off x="3379112" y="1862133"/>
            <a:ext cx="5764888" cy="3281367"/>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11700" y="1239060"/>
            <a:ext cx="6089100" cy="761186"/>
          </a:xfrm>
        </p:spPr>
        <p:txBody>
          <a:bodyPr>
            <a:normAutofit/>
          </a:bodyPr>
          <a:lstStyle/>
          <a:p>
            <a:r>
              <a:rPr lang="en-US" sz="2000" dirty="0" smtClean="0">
                <a:solidFill>
                  <a:schemeClr val="tx1"/>
                </a:solidFill>
              </a:rPr>
              <a:t>Why is this important?:</a:t>
            </a:r>
            <a:endParaRPr lang="ru-RU" sz="2000" dirty="0">
              <a:solidFill>
                <a:schemeClr val="tx1"/>
              </a:solidFill>
            </a:endParaRPr>
          </a:p>
        </p:txBody>
      </p:sp>
      <p:sp>
        <p:nvSpPr>
          <p:cNvPr id="3" name="Подзаголовок 2"/>
          <p:cNvSpPr>
            <a:spLocks noGrp="1"/>
          </p:cNvSpPr>
          <p:nvPr>
            <p:ph type="subTitle" idx="1"/>
          </p:nvPr>
        </p:nvSpPr>
        <p:spPr>
          <a:xfrm>
            <a:off x="214282" y="2000246"/>
            <a:ext cx="7358114" cy="2786082"/>
          </a:xfrm>
        </p:spPr>
        <p:txBody>
          <a:bodyPr>
            <a:noAutofit/>
          </a:bodyPr>
          <a:lstStyle/>
          <a:p>
            <a:pPr>
              <a:buFont typeface="Arial" pitchFamily="34" charset="0"/>
              <a:buChar char="•"/>
            </a:pPr>
            <a:r>
              <a:rPr lang="en-US" sz="2000" dirty="0" smtClean="0"/>
              <a:t>The travel market is highly competitive, and accurate tour price estimation is crucial for attracting customers and increasing profits.</a:t>
            </a:r>
            <a:endParaRPr lang="ru-RU" sz="2000" dirty="0" smtClean="0"/>
          </a:p>
          <a:p>
            <a:pPr>
              <a:buFont typeface="Arial" pitchFamily="34" charset="0"/>
              <a:buChar char="•"/>
            </a:pPr>
            <a:r>
              <a:rPr lang="en-US" sz="2000" dirty="0" smtClean="0"/>
              <a:t>Travel agencies and operators need to understand which factors influence tour prices in order to optimize their offerings.</a:t>
            </a:r>
            <a:endParaRPr lang="ru-RU" sz="2000" dirty="0" smtClean="0"/>
          </a:p>
          <a:p>
            <a:pPr>
              <a:buFont typeface="Arial" pitchFamily="34" charset="0"/>
              <a:buChar char="•"/>
            </a:pPr>
            <a:r>
              <a:rPr lang="en-US" sz="2000" dirty="0" smtClean="0"/>
              <a:t>Predicting tour prices helps agencies adjust pricing strategies and predict profitability in advance.</a:t>
            </a:r>
            <a:endParaRPr lang="ru-RU"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4657742"/>
          </a:xfrm>
          <a:prstGeom prst="rect">
            <a:avLst/>
          </a:prstGeom>
          <a:noFill/>
          <a:ln>
            <a:noFill/>
          </a:ln>
        </p:spPr>
        <p:txBody>
          <a:bodyPr spcFirstLastPara="1" wrap="square" lIns="91425" tIns="91425" rIns="91425" bIns="91425" anchor="ctr" anchorCtr="0">
            <a:normAutofit/>
          </a:bodyPr>
          <a:lstStyle/>
          <a:p>
            <a:r>
              <a:rPr lang="en-US" sz="2000" dirty="0" smtClean="0"/>
              <a:t>3. Linear Regression Method Description</a:t>
            </a:r>
            <a:r>
              <a:rPr lang="ru-RU" sz="2000" dirty="0" smtClean="0"/>
              <a:t/>
            </a:r>
            <a:br>
              <a:rPr lang="ru-RU" sz="2000" dirty="0" smtClean="0"/>
            </a:br>
            <a:r>
              <a:rPr lang="en-US" sz="2000" dirty="0" smtClean="0"/>
              <a:t/>
            </a:r>
            <a:br>
              <a:rPr lang="en-US" sz="2000" dirty="0" smtClean="0"/>
            </a:br>
            <a:r>
              <a:rPr lang="en-US" sz="2000" b="0" dirty="0" smtClean="0">
                <a:solidFill>
                  <a:schemeClr val="accent1"/>
                </a:solidFill>
              </a:rPr>
              <a:t>Linear regression is a method that allows us to predict a dependent variable (tour price) based on one or more independent variables (factors such as tour duration, season, number of tourists, etc.).</a:t>
            </a:r>
            <a:br>
              <a:rPr lang="en-US" sz="2000" b="0" dirty="0" smtClean="0">
                <a:solidFill>
                  <a:schemeClr val="accent1"/>
                </a:solidFill>
              </a:rPr>
            </a:br>
            <a:r>
              <a:rPr lang="en-US" sz="2000" b="0" dirty="0" smtClean="0">
                <a:solidFill>
                  <a:schemeClr val="accent1"/>
                </a:solidFill>
              </a:rPr>
              <a:t>Main Idea: The linear regression model attempts to find coefficients that minimize the prediction error based on the training data. The formula for predicting the tour price will look like this:</a:t>
            </a:r>
            <a:r>
              <a:rPr lang="ru-RU" sz="2000" dirty="0" smtClean="0">
                <a:solidFill>
                  <a:schemeClr val="accent1"/>
                </a:solidFill>
              </a:rPr>
              <a:t/>
            </a:r>
            <a:br>
              <a:rPr lang="ru-RU" sz="2000" dirty="0" smtClean="0">
                <a:solidFill>
                  <a:schemeClr val="accent1"/>
                </a:solidFill>
              </a:rPr>
            </a:br>
            <a:r>
              <a:rPr lang="en-US" sz="2000" dirty="0" smtClean="0">
                <a:solidFill>
                  <a:schemeClr val="accent1"/>
                </a:solidFill>
              </a:rPr>
              <a:t/>
            </a:r>
            <a:br>
              <a:rPr lang="en-US" sz="2000" dirty="0" smtClean="0">
                <a:solidFill>
                  <a:schemeClr val="accent1"/>
                </a:solidFill>
              </a:rPr>
            </a:br>
            <a:r>
              <a:rPr lang="en-US" sz="2000" b="0" i="1" dirty="0" smtClean="0">
                <a:solidFill>
                  <a:schemeClr val="accent1"/>
                </a:solidFill>
              </a:rPr>
              <a:t>Tour Price</a:t>
            </a:r>
            <a:r>
              <a:rPr lang="en-US" sz="2000" i="1" dirty="0" smtClean="0">
                <a:solidFill>
                  <a:schemeClr val="accent1"/>
                </a:solidFill>
              </a:rPr>
              <a:t>=</a:t>
            </a:r>
            <a:r>
              <a:rPr lang="en-US" sz="2000" b="0" i="1" dirty="0" smtClean="0">
                <a:solidFill>
                  <a:schemeClr val="tx1"/>
                </a:solidFill>
              </a:rPr>
              <a:t>b0+b1×Duration+b2×Season+b3×Hotel Rating…</a:t>
            </a:r>
            <a:r>
              <a:rPr lang="ru-RU" sz="2000" b="0" i="1" dirty="0" smtClean="0">
                <a:solidFill>
                  <a:schemeClr val="tx1"/>
                </a:solidFill>
              </a:rPr>
              <a:t>            </a:t>
            </a:r>
            <a:br>
              <a:rPr lang="ru-RU" sz="2000" b="0" i="1" dirty="0" smtClean="0">
                <a:solidFill>
                  <a:schemeClr val="tx1"/>
                </a:solidFill>
              </a:rPr>
            </a:br>
            <a:r>
              <a:rPr lang="en-US" sz="2000" b="0" i="1" dirty="0" smtClean="0">
                <a:solidFill>
                  <a:schemeClr val="accent1"/>
                </a:solidFill>
              </a:rPr>
              <a:t>Where</a:t>
            </a:r>
            <a:r>
              <a:rPr lang="en-US" sz="2000" i="1" dirty="0" smtClean="0">
                <a:solidFill>
                  <a:schemeClr val="accent1"/>
                </a:solidFill>
              </a:rPr>
              <a:t>:</a:t>
            </a:r>
            <a:r>
              <a:rPr lang="ru-RU" sz="2000" i="1" dirty="0" smtClean="0">
                <a:solidFill>
                  <a:schemeClr val="accent1"/>
                </a:solidFill>
              </a:rPr>
              <a:t> </a:t>
            </a:r>
            <a:r>
              <a:rPr lang="en-US" sz="2000" b="0" i="1" dirty="0" smtClean="0">
                <a:solidFill>
                  <a:schemeClr val="tx1"/>
                </a:solidFill>
              </a:rPr>
              <a:t>b0</a:t>
            </a:r>
            <a:r>
              <a:rPr lang="en-US" sz="2000" i="1" dirty="0" smtClean="0">
                <a:solidFill>
                  <a:schemeClr val="accent1"/>
                </a:solidFill>
              </a:rPr>
              <a:t>​</a:t>
            </a:r>
            <a:r>
              <a:rPr lang="ru-RU" sz="2000" i="1" dirty="0" smtClean="0">
                <a:solidFill>
                  <a:schemeClr val="accent1"/>
                </a:solidFill>
              </a:rPr>
              <a:t> -</a:t>
            </a:r>
            <a:r>
              <a:rPr lang="en-US" sz="2000" i="1" dirty="0" smtClean="0">
                <a:solidFill>
                  <a:schemeClr val="accent1"/>
                </a:solidFill>
              </a:rPr>
              <a:t> </a:t>
            </a:r>
            <a:r>
              <a:rPr lang="en-US" sz="2000" b="0" i="1" dirty="0" smtClean="0">
                <a:solidFill>
                  <a:schemeClr val="accent1"/>
                </a:solidFill>
              </a:rPr>
              <a:t>is the intercept</a:t>
            </a:r>
            <a:r>
              <a:rPr lang="en-US" sz="2000" i="1" dirty="0" smtClean="0">
                <a:solidFill>
                  <a:schemeClr val="accent1"/>
                </a:solidFill>
              </a:rPr>
              <a:t>,</a:t>
            </a:r>
            <a:br>
              <a:rPr lang="en-US" sz="2000" i="1" dirty="0" smtClean="0">
                <a:solidFill>
                  <a:schemeClr val="accent1"/>
                </a:solidFill>
              </a:rPr>
            </a:br>
            <a:r>
              <a:rPr lang="en-US" sz="2000" b="0" i="1" dirty="0" smtClean="0">
                <a:solidFill>
                  <a:schemeClr val="tx1"/>
                </a:solidFill>
              </a:rPr>
              <a:t>b1,b2,b3</a:t>
            </a:r>
            <a:r>
              <a:rPr lang="en-US" sz="2000" i="1" dirty="0" smtClean="0">
                <a:solidFill>
                  <a:schemeClr val="accent1"/>
                </a:solidFill>
              </a:rPr>
              <a:t>,… </a:t>
            </a:r>
            <a:r>
              <a:rPr lang="ru-RU" sz="2000" i="1" dirty="0" smtClean="0">
                <a:solidFill>
                  <a:schemeClr val="accent1"/>
                </a:solidFill>
              </a:rPr>
              <a:t> -</a:t>
            </a:r>
            <a:r>
              <a:rPr lang="en-US" sz="2000" b="0" i="1" dirty="0" smtClean="0">
                <a:solidFill>
                  <a:schemeClr val="accent1"/>
                </a:solidFill>
              </a:rPr>
              <a:t>are the coefficients for each feature that determine its contribution to the overall price.</a:t>
            </a:r>
            <a:endParaRPr lang="en-US" sz="2000" b="0" i="1" dirty="0">
              <a:solidFill>
                <a:schemeClr val="accent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30</a:t>
            </a:fld>
            <a:endParaRPr/>
          </a:p>
        </p:txBody>
      </p:sp>
      <p:pic>
        <p:nvPicPr>
          <p:cNvPr id="49154" name="Picture 2"/>
          <p:cNvPicPr>
            <a:picLocks noChangeAspect="1" noChangeArrowheads="1"/>
          </p:cNvPicPr>
          <p:nvPr/>
        </p:nvPicPr>
        <p:blipFill>
          <a:blip r:embed="rId3"/>
          <a:srcRect/>
          <a:stretch>
            <a:fillRect/>
          </a:stretch>
        </p:blipFill>
        <p:spPr bwMode="auto">
          <a:xfrm>
            <a:off x="0" y="0"/>
            <a:ext cx="9172575" cy="5191125"/>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1657346"/>
          </a:xfrm>
          <a:prstGeom prst="rect">
            <a:avLst/>
          </a:prstGeom>
          <a:noFill/>
          <a:ln>
            <a:noFill/>
          </a:ln>
        </p:spPr>
        <p:txBody>
          <a:bodyPr spcFirstLastPara="1" wrap="square" lIns="91425" tIns="91425" rIns="91425" bIns="91425" anchor="ctr" anchorCtr="0">
            <a:normAutofit/>
          </a:bodyPr>
          <a:lstStyle/>
          <a:p>
            <a:r>
              <a:rPr lang="en-US" sz="2000" b="0" dirty="0" smtClean="0">
                <a:solidFill>
                  <a:schemeClr val="tx1"/>
                </a:solidFill>
              </a:rPr>
              <a:t>In this chart, we analyzed which segment of tourists purchases additional services, where the highest earnings are generated. The chart shows that only visitors of 4 and 5-star hotels purchased additional services.</a:t>
            </a:r>
            <a:endParaRPr lang="en-US" sz="2000" b="0" dirty="0">
              <a:solidFill>
                <a:schemeClr val="tx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31</a:t>
            </a:fld>
            <a:endParaRPr/>
          </a:p>
        </p:txBody>
      </p:sp>
      <p:pic>
        <p:nvPicPr>
          <p:cNvPr id="49154" name="Picture 2"/>
          <p:cNvPicPr>
            <a:picLocks noChangeAspect="1" noChangeArrowheads="1"/>
          </p:cNvPicPr>
          <p:nvPr/>
        </p:nvPicPr>
        <p:blipFill>
          <a:blip r:embed="rId3"/>
          <a:srcRect/>
          <a:stretch>
            <a:fillRect/>
          </a:stretch>
        </p:blipFill>
        <p:spPr bwMode="auto">
          <a:xfrm>
            <a:off x="3319410" y="1857370"/>
            <a:ext cx="5567413" cy="315082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4657742"/>
          </a:xfrm>
          <a:prstGeom prst="rect">
            <a:avLst/>
          </a:prstGeom>
          <a:noFill/>
          <a:ln>
            <a:noFill/>
          </a:ln>
        </p:spPr>
        <p:txBody>
          <a:bodyPr spcFirstLastPara="1" wrap="square" lIns="91425" tIns="91425" rIns="91425" bIns="91425" anchor="ctr" anchorCtr="0">
            <a:normAutofit/>
          </a:bodyPr>
          <a:lstStyle/>
          <a:p>
            <a:r>
              <a:rPr lang="en-US" sz="2000" dirty="0" smtClean="0"/>
              <a:t>3. Linear Regression Method Description</a:t>
            </a:r>
            <a:r>
              <a:rPr lang="ru-RU" sz="2000" dirty="0" smtClean="0"/>
              <a:t/>
            </a:r>
            <a:br>
              <a:rPr lang="ru-RU" sz="2000" dirty="0" smtClean="0"/>
            </a:br>
            <a:r>
              <a:rPr lang="en-US" sz="2000" dirty="0" smtClean="0"/>
              <a:t/>
            </a:r>
            <a:br>
              <a:rPr lang="en-US" sz="2000" dirty="0" smtClean="0"/>
            </a:br>
            <a:r>
              <a:rPr lang="en-US" sz="2000" b="0" dirty="0" smtClean="0">
                <a:solidFill>
                  <a:schemeClr val="accent1"/>
                </a:solidFill>
              </a:rPr>
              <a:t>Linear regression is a method that allows us to predict a dependent variable (tour price) based on one or more independent variables (factors such as tour duration, season, number of tourists, etc.).</a:t>
            </a:r>
            <a:br>
              <a:rPr lang="en-US" sz="2000" b="0" dirty="0" smtClean="0">
                <a:solidFill>
                  <a:schemeClr val="accent1"/>
                </a:solidFill>
              </a:rPr>
            </a:br>
            <a:r>
              <a:rPr lang="en-US" sz="2000" b="0" dirty="0" smtClean="0">
                <a:solidFill>
                  <a:schemeClr val="accent1"/>
                </a:solidFill>
              </a:rPr>
              <a:t>Main Idea: The linear regression model attempts to find coefficients that minimize the prediction error based on the training data. The formula for predicting the tour price will look like this:</a:t>
            </a:r>
            <a:r>
              <a:rPr lang="ru-RU" sz="2000" dirty="0" smtClean="0">
                <a:solidFill>
                  <a:schemeClr val="accent1"/>
                </a:solidFill>
              </a:rPr>
              <a:t/>
            </a:r>
            <a:br>
              <a:rPr lang="ru-RU" sz="2000" dirty="0" smtClean="0">
                <a:solidFill>
                  <a:schemeClr val="accent1"/>
                </a:solidFill>
              </a:rPr>
            </a:br>
            <a:r>
              <a:rPr lang="en-US" sz="2000" dirty="0" smtClean="0">
                <a:solidFill>
                  <a:schemeClr val="accent1"/>
                </a:solidFill>
              </a:rPr>
              <a:t/>
            </a:r>
            <a:br>
              <a:rPr lang="en-US" sz="2000" dirty="0" smtClean="0">
                <a:solidFill>
                  <a:schemeClr val="accent1"/>
                </a:solidFill>
              </a:rPr>
            </a:br>
            <a:r>
              <a:rPr lang="en-US" sz="2000" b="0" i="1" dirty="0" smtClean="0">
                <a:solidFill>
                  <a:schemeClr val="accent1"/>
                </a:solidFill>
              </a:rPr>
              <a:t>Tour Price</a:t>
            </a:r>
            <a:r>
              <a:rPr lang="en-US" sz="2000" i="1" dirty="0" smtClean="0">
                <a:solidFill>
                  <a:schemeClr val="accent1"/>
                </a:solidFill>
              </a:rPr>
              <a:t>=</a:t>
            </a:r>
            <a:r>
              <a:rPr lang="en-US" sz="2000" b="0" i="1" dirty="0" smtClean="0">
                <a:solidFill>
                  <a:schemeClr val="tx1"/>
                </a:solidFill>
              </a:rPr>
              <a:t>b0+b1×Duration+b2×Season+b3×Hotel Rating…</a:t>
            </a:r>
            <a:r>
              <a:rPr lang="ru-RU" sz="2000" b="0" i="1" dirty="0" smtClean="0">
                <a:solidFill>
                  <a:schemeClr val="tx1"/>
                </a:solidFill>
              </a:rPr>
              <a:t>            </a:t>
            </a:r>
            <a:br>
              <a:rPr lang="ru-RU" sz="2000" b="0" i="1" dirty="0" smtClean="0">
                <a:solidFill>
                  <a:schemeClr val="tx1"/>
                </a:solidFill>
              </a:rPr>
            </a:br>
            <a:r>
              <a:rPr lang="en-US" sz="2000" b="0" i="1" dirty="0" smtClean="0">
                <a:solidFill>
                  <a:schemeClr val="accent1"/>
                </a:solidFill>
              </a:rPr>
              <a:t>Where</a:t>
            </a:r>
            <a:r>
              <a:rPr lang="en-US" sz="2000" i="1" dirty="0" smtClean="0">
                <a:solidFill>
                  <a:schemeClr val="accent1"/>
                </a:solidFill>
              </a:rPr>
              <a:t>:</a:t>
            </a:r>
            <a:r>
              <a:rPr lang="ru-RU" sz="2000" i="1" dirty="0" smtClean="0">
                <a:solidFill>
                  <a:schemeClr val="accent1"/>
                </a:solidFill>
              </a:rPr>
              <a:t> </a:t>
            </a:r>
            <a:r>
              <a:rPr lang="en-US" sz="2000" b="0" i="1" dirty="0" smtClean="0">
                <a:solidFill>
                  <a:schemeClr val="tx1"/>
                </a:solidFill>
              </a:rPr>
              <a:t>b0</a:t>
            </a:r>
            <a:r>
              <a:rPr lang="en-US" sz="2000" i="1" dirty="0" smtClean="0">
                <a:solidFill>
                  <a:schemeClr val="accent1"/>
                </a:solidFill>
              </a:rPr>
              <a:t>​</a:t>
            </a:r>
            <a:r>
              <a:rPr lang="ru-RU" sz="2000" i="1" dirty="0" smtClean="0">
                <a:solidFill>
                  <a:schemeClr val="accent1"/>
                </a:solidFill>
              </a:rPr>
              <a:t> -</a:t>
            </a:r>
            <a:r>
              <a:rPr lang="en-US" sz="2000" i="1" dirty="0" smtClean="0">
                <a:solidFill>
                  <a:schemeClr val="accent1"/>
                </a:solidFill>
              </a:rPr>
              <a:t> </a:t>
            </a:r>
            <a:r>
              <a:rPr lang="en-US" sz="2000" b="0" i="1" dirty="0" smtClean="0">
                <a:solidFill>
                  <a:schemeClr val="accent1"/>
                </a:solidFill>
              </a:rPr>
              <a:t>is the intercept</a:t>
            </a:r>
            <a:r>
              <a:rPr lang="en-US" sz="2000" i="1" dirty="0" smtClean="0">
                <a:solidFill>
                  <a:schemeClr val="accent1"/>
                </a:solidFill>
              </a:rPr>
              <a:t>,</a:t>
            </a:r>
            <a:br>
              <a:rPr lang="en-US" sz="2000" i="1" dirty="0" smtClean="0">
                <a:solidFill>
                  <a:schemeClr val="accent1"/>
                </a:solidFill>
              </a:rPr>
            </a:br>
            <a:r>
              <a:rPr lang="en-US" sz="2000" b="0" i="1" dirty="0" smtClean="0">
                <a:solidFill>
                  <a:schemeClr val="tx1"/>
                </a:solidFill>
              </a:rPr>
              <a:t>b1,b2,b3</a:t>
            </a:r>
            <a:r>
              <a:rPr lang="en-US" sz="2000" i="1" dirty="0" smtClean="0">
                <a:solidFill>
                  <a:schemeClr val="accent1"/>
                </a:solidFill>
              </a:rPr>
              <a:t>,… </a:t>
            </a:r>
            <a:r>
              <a:rPr lang="ru-RU" sz="2000" i="1" dirty="0" smtClean="0">
                <a:solidFill>
                  <a:schemeClr val="accent1"/>
                </a:solidFill>
              </a:rPr>
              <a:t> -</a:t>
            </a:r>
            <a:r>
              <a:rPr lang="en-US" sz="2000" b="0" i="1" dirty="0" smtClean="0">
                <a:solidFill>
                  <a:schemeClr val="accent1"/>
                </a:solidFill>
              </a:rPr>
              <a:t>are the coefficients for each feature that determine its contribution to the overall price.</a:t>
            </a:r>
            <a:endParaRPr lang="en-US" sz="2000" b="0" i="1" dirty="0">
              <a:solidFill>
                <a:schemeClr val="accent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32</a:t>
            </a:fld>
            <a:endParaRPr/>
          </a:p>
        </p:txBody>
      </p:sp>
      <p:pic>
        <p:nvPicPr>
          <p:cNvPr id="50178" name="Picture 2"/>
          <p:cNvPicPr>
            <a:picLocks noChangeAspect="1" noChangeArrowheads="1"/>
          </p:cNvPicPr>
          <p:nvPr/>
        </p:nvPicPr>
        <p:blipFill>
          <a:blip r:embed="rId3"/>
          <a:srcRect/>
          <a:stretch>
            <a:fillRect/>
          </a:stretch>
        </p:blipFill>
        <p:spPr bwMode="auto">
          <a:xfrm>
            <a:off x="0" y="0"/>
            <a:ext cx="9143999" cy="51435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4657742"/>
          </a:xfrm>
          <a:prstGeom prst="rect">
            <a:avLst/>
          </a:prstGeom>
          <a:noFill/>
          <a:ln>
            <a:noFill/>
          </a:ln>
        </p:spPr>
        <p:txBody>
          <a:bodyPr spcFirstLastPara="1" wrap="square" lIns="91425" tIns="91425" rIns="91425" bIns="91425" anchor="ctr" anchorCtr="0">
            <a:normAutofit/>
          </a:bodyPr>
          <a:lstStyle/>
          <a:p>
            <a:r>
              <a:rPr lang="en-US" sz="2000" dirty="0" smtClean="0"/>
              <a:t>3. Linear Regression Method Description</a:t>
            </a:r>
            <a:r>
              <a:rPr lang="ru-RU" sz="2000" dirty="0" smtClean="0"/>
              <a:t/>
            </a:r>
            <a:br>
              <a:rPr lang="ru-RU" sz="2000" dirty="0" smtClean="0"/>
            </a:br>
            <a:r>
              <a:rPr lang="en-US" sz="2000" dirty="0" smtClean="0"/>
              <a:t/>
            </a:r>
            <a:br>
              <a:rPr lang="en-US" sz="2000" dirty="0" smtClean="0"/>
            </a:br>
            <a:r>
              <a:rPr lang="en-US" sz="2000" b="0" dirty="0" smtClean="0">
                <a:solidFill>
                  <a:schemeClr val="accent1"/>
                </a:solidFill>
              </a:rPr>
              <a:t>Linear regression is a method that allows us to predict a dependent variable (tour price) based on one or more independent variables (factors such as tour duration, season, number of tourists, etc.).</a:t>
            </a:r>
            <a:br>
              <a:rPr lang="en-US" sz="2000" b="0" dirty="0" smtClean="0">
                <a:solidFill>
                  <a:schemeClr val="accent1"/>
                </a:solidFill>
              </a:rPr>
            </a:br>
            <a:r>
              <a:rPr lang="en-US" sz="2000" b="0" dirty="0" smtClean="0">
                <a:solidFill>
                  <a:schemeClr val="accent1"/>
                </a:solidFill>
              </a:rPr>
              <a:t>Main Idea: The linear regression model attempts to find coefficients that minimize the prediction error based on the training data. The formula for predicting the tour price will look like this:</a:t>
            </a:r>
            <a:r>
              <a:rPr lang="ru-RU" sz="2000" dirty="0" smtClean="0">
                <a:solidFill>
                  <a:schemeClr val="accent1"/>
                </a:solidFill>
              </a:rPr>
              <a:t/>
            </a:r>
            <a:br>
              <a:rPr lang="ru-RU" sz="2000" dirty="0" smtClean="0">
                <a:solidFill>
                  <a:schemeClr val="accent1"/>
                </a:solidFill>
              </a:rPr>
            </a:br>
            <a:r>
              <a:rPr lang="en-US" sz="2000" dirty="0" smtClean="0">
                <a:solidFill>
                  <a:schemeClr val="accent1"/>
                </a:solidFill>
              </a:rPr>
              <a:t/>
            </a:r>
            <a:br>
              <a:rPr lang="en-US" sz="2000" dirty="0" smtClean="0">
                <a:solidFill>
                  <a:schemeClr val="accent1"/>
                </a:solidFill>
              </a:rPr>
            </a:br>
            <a:r>
              <a:rPr lang="en-US" sz="2000" b="0" i="1" dirty="0" smtClean="0">
                <a:solidFill>
                  <a:schemeClr val="accent1"/>
                </a:solidFill>
              </a:rPr>
              <a:t>Tour Price</a:t>
            </a:r>
            <a:r>
              <a:rPr lang="en-US" sz="2000" i="1" dirty="0" smtClean="0">
                <a:solidFill>
                  <a:schemeClr val="accent1"/>
                </a:solidFill>
              </a:rPr>
              <a:t>=</a:t>
            </a:r>
            <a:r>
              <a:rPr lang="en-US" sz="2000" b="0" i="1" dirty="0" smtClean="0">
                <a:solidFill>
                  <a:schemeClr val="tx1"/>
                </a:solidFill>
              </a:rPr>
              <a:t>b0+b1×Duration+b2×Season+b3×Hotel Rating…</a:t>
            </a:r>
            <a:r>
              <a:rPr lang="ru-RU" sz="2000" b="0" i="1" dirty="0" smtClean="0">
                <a:solidFill>
                  <a:schemeClr val="tx1"/>
                </a:solidFill>
              </a:rPr>
              <a:t>            </a:t>
            </a:r>
            <a:br>
              <a:rPr lang="ru-RU" sz="2000" b="0" i="1" dirty="0" smtClean="0">
                <a:solidFill>
                  <a:schemeClr val="tx1"/>
                </a:solidFill>
              </a:rPr>
            </a:br>
            <a:r>
              <a:rPr lang="en-US" sz="2000" b="0" i="1" dirty="0" smtClean="0">
                <a:solidFill>
                  <a:schemeClr val="accent1"/>
                </a:solidFill>
              </a:rPr>
              <a:t>Where</a:t>
            </a:r>
            <a:r>
              <a:rPr lang="en-US" sz="2000" i="1" dirty="0" smtClean="0">
                <a:solidFill>
                  <a:schemeClr val="accent1"/>
                </a:solidFill>
              </a:rPr>
              <a:t>:</a:t>
            </a:r>
            <a:r>
              <a:rPr lang="ru-RU" sz="2000" i="1" dirty="0" smtClean="0">
                <a:solidFill>
                  <a:schemeClr val="accent1"/>
                </a:solidFill>
              </a:rPr>
              <a:t> </a:t>
            </a:r>
            <a:r>
              <a:rPr lang="en-US" sz="2000" b="0" i="1" dirty="0" smtClean="0">
                <a:solidFill>
                  <a:schemeClr val="tx1"/>
                </a:solidFill>
              </a:rPr>
              <a:t>b0</a:t>
            </a:r>
            <a:r>
              <a:rPr lang="en-US" sz="2000" i="1" dirty="0" smtClean="0">
                <a:solidFill>
                  <a:schemeClr val="accent1"/>
                </a:solidFill>
              </a:rPr>
              <a:t>​</a:t>
            </a:r>
            <a:r>
              <a:rPr lang="ru-RU" sz="2000" i="1" dirty="0" smtClean="0">
                <a:solidFill>
                  <a:schemeClr val="accent1"/>
                </a:solidFill>
              </a:rPr>
              <a:t> -</a:t>
            </a:r>
            <a:r>
              <a:rPr lang="en-US" sz="2000" i="1" dirty="0" smtClean="0">
                <a:solidFill>
                  <a:schemeClr val="accent1"/>
                </a:solidFill>
              </a:rPr>
              <a:t> </a:t>
            </a:r>
            <a:r>
              <a:rPr lang="en-US" sz="2000" b="0" i="1" dirty="0" smtClean="0">
                <a:solidFill>
                  <a:schemeClr val="accent1"/>
                </a:solidFill>
              </a:rPr>
              <a:t>is the intercept</a:t>
            </a:r>
            <a:r>
              <a:rPr lang="en-US" sz="2000" i="1" dirty="0" smtClean="0">
                <a:solidFill>
                  <a:schemeClr val="accent1"/>
                </a:solidFill>
              </a:rPr>
              <a:t>,</a:t>
            </a:r>
            <a:br>
              <a:rPr lang="en-US" sz="2000" i="1" dirty="0" smtClean="0">
                <a:solidFill>
                  <a:schemeClr val="accent1"/>
                </a:solidFill>
              </a:rPr>
            </a:br>
            <a:r>
              <a:rPr lang="en-US" sz="2000" b="0" i="1" dirty="0" smtClean="0">
                <a:solidFill>
                  <a:schemeClr val="tx1"/>
                </a:solidFill>
              </a:rPr>
              <a:t>b1,b2,b3</a:t>
            </a:r>
            <a:r>
              <a:rPr lang="en-US" sz="2000" i="1" dirty="0" smtClean="0">
                <a:solidFill>
                  <a:schemeClr val="accent1"/>
                </a:solidFill>
              </a:rPr>
              <a:t>,… </a:t>
            </a:r>
            <a:r>
              <a:rPr lang="ru-RU" sz="2000" i="1" dirty="0" smtClean="0">
                <a:solidFill>
                  <a:schemeClr val="accent1"/>
                </a:solidFill>
              </a:rPr>
              <a:t> -</a:t>
            </a:r>
            <a:r>
              <a:rPr lang="en-US" sz="2000" b="0" i="1" dirty="0" smtClean="0">
                <a:solidFill>
                  <a:schemeClr val="accent1"/>
                </a:solidFill>
              </a:rPr>
              <a:t>are the coefficients for each feature that determine its contribution to the overall price.</a:t>
            </a:r>
            <a:endParaRPr lang="en-US" sz="2000" b="0" i="1" dirty="0">
              <a:solidFill>
                <a:schemeClr val="accent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33</a:t>
            </a:fld>
            <a:endParaRPr/>
          </a:p>
        </p:txBody>
      </p:sp>
      <p:pic>
        <p:nvPicPr>
          <p:cNvPr id="51202" name="Picture 2"/>
          <p:cNvPicPr>
            <a:picLocks noChangeAspect="1" noChangeArrowheads="1"/>
          </p:cNvPicPr>
          <p:nvPr/>
        </p:nvPicPr>
        <p:blipFill>
          <a:blip r:embed="rId3"/>
          <a:srcRect/>
          <a:stretch>
            <a:fillRect/>
          </a:stretch>
        </p:blipFill>
        <p:spPr bwMode="auto">
          <a:xfrm>
            <a:off x="0" y="14288"/>
            <a:ext cx="9144000" cy="5114925"/>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1443032"/>
          </a:xfrm>
          <a:prstGeom prst="rect">
            <a:avLst/>
          </a:prstGeom>
          <a:noFill/>
          <a:ln>
            <a:noFill/>
          </a:ln>
        </p:spPr>
        <p:txBody>
          <a:bodyPr spcFirstLastPara="1" wrap="square" lIns="91425" tIns="91425" rIns="91425" bIns="91425" anchor="ctr" anchorCtr="0">
            <a:normAutofit/>
          </a:bodyPr>
          <a:lstStyle/>
          <a:p>
            <a:r>
              <a:rPr lang="en-US" sz="2000" b="0" dirty="0" smtClean="0">
                <a:solidFill>
                  <a:schemeClr val="tx1"/>
                </a:solidFill>
              </a:rPr>
              <a:t>In this chart, we analyzed that the highest earnings come from the sale of more expensive tours, such as those to 4 or 5-star hotels. Additionally, sales are significantly higher during the peak season.</a:t>
            </a:r>
            <a:endParaRPr lang="en-US" sz="2000" b="0" dirty="0">
              <a:solidFill>
                <a:schemeClr val="tx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34</a:t>
            </a:fld>
            <a:endParaRPr/>
          </a:p>
        </p:txBody>
      </p:sp>
      <p:pic>
        <p:nvPicPr>
          <p:cNvPr id="51202" name="Picture 2"/>
          <p:cNvPicPr>
            <a:picLocks noChangeAspect="1" noChangeArrowheads="1"/>
          </p:cNvPicPr>
          <p:nvPr/>
        </p:nvPicPr>
        <p:blipFill>
          <a:blip r:embed="rId3"/>
          <a:srcRect/>
          <a:stretch>
            <a:fillRect/>
          </a:stretch>
        </p:blipFill>
        <p:spPr bwMode="auto">
          <a:xfrm>
            <a:off x="3005156" y="1709584"/>
            <a:ext cx="6138844" cy="3433916"/>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4657742"/>
          </a:xfrm>
          <a:prstGeom prst="rect">
            <a:avLst/>
          </a:prstGeom>
          <a:noFill/>
          <a:ln>
            <a:noFill/>
          </a:ln>
        </p:spPr>
        <p:txBody>
          <a:bodyPr spcFirstLastPara="1" wrap="square" lIns="91425" tIns="91425" rIns="91425" bIns="91425" anchor="ctr" anchorCtr="0">
            <a:normAutofit/>
          </a:bodyPr>
          <a:lstStyle/>
          <a:p>
            <a:r>
              <a:rPr lang="en-US" sz="2000" dirty="0" smtClean="0"/>
              <a:t>3. Linear Regression Method Description</a:t>
            </a:r>
            <a:r>
              <a:rPr lang="ru-RU" sz="2000" dirty="0" smtClean="0"/>
              <a:t/>
            </a:r>
            <a:br>
              <a:rPr lang="ru-RU" sz="2000" dirty="0" smtClean="0"/>
            </a:br>
            <a:r>
              <a:rPr lang="en-US" sz="2000" dirty="0" smtClean="0"/>
              <a:t/>
            </a:r>
            <a:br>
              <a:rPr lang="en-US" sz="2000" dirty="0" smtClean="0"/>
            </a:br>
            <a:r>
              <a:rPr lang="en-US" sz="2000" b="0" dirty="0" smtClean="0">
                <a:solidFill>
                  <a:schemeClr val="accent1"/>
                </a:solidFill>
              </a:rPr>
              <a:t>Linear regression is a method that allows us to predict a dependent variable (tour price) based on one or more independent variables (factors such as tour duration, season, number of tourists, etc.).</a:t>
            </a:r>
            <a:br>
              <a:rPr lang="en-US" sz="2000" b="0" dirty="0" smtClean="0">
                <a:solidFill>
                  <a:schemeClr val="accent1"/>
                </a:solidFill>
              </a:rPr>
            </a:br>
            <a:r>
              <a:rPr lang="en-US" sz="2000" b="0" dirty="0" smtClean="0">
                <a:solidFill>
                  <a:schemeClr val="accent1"/>
                </a:solidFill>
              </a:rPr>
              <a:t>Main Idea: The linear regression model attempts to find coefficients that minimize the prediction error based on the training data. The formula for predicting the tour price will look like this:</a:t>
            </a:r>
            <a:r>
              <a:rPr lang="ru-RU" sz="2000" dirty="0" smtClean="0">
                <a:solidFill>
                  <a:schemeClr val="accent1"/>
                </a:solidFill>
              </a:rPr>
              <a:t/>
            </a:r>
            <a:br>
              <a:rPr lang="ru-RU" sz="2000" dirty="0" smtClean="0">
                <a:solidFill>
                  <a:schemeClr val="accent1"/>
                </a:solidFill>
              </a:rPr>
            </a:br>
            <a:r>
              <a:rPr lang="en-US" sz="2000" dirty="0" smtClean="0">
                <a:solidFill>
                  <a:schemeClr val="accent1"/>
                </a:solidFill>
              </a:rPr>
              <a:t/>
            </a:r>
            <a:br>
              <a:rPr lang="en-US" sz="2000" dirty="0" smtClean="0">
                <a:solidFill>
                  <a:schemeClr val="accent1"/>
                </a:solidFill>
              </a:rPr>
            </a:br>
            <a:r>
              <a:rPr lang="en-US" sz="2000" b="0" i="1" dirty="0" smtClean="0">
                <a:solidFill>
                  <a:schemeClr val="accent1"/>
                </a:solidFill>
              </a:rPr>
              <a:t>Tour Price</a:t>
            </a:r>
            <a:r>
              <a:rPr lang="en-US" sz="2000" i="1" dirty="0" smtClean="0">
                <a:solidFill>
                  <a:schemeClr val="accent1"/>
                </a:solidFill>
              </a:rPr>
              <a:t>=</a:t>
            </a:r>
            <a:r>
              <a:rPr lang="en-US" sz="2000" b="0" i="1" dirty="0" smtClean="0">
                <a:solidFill>
                  <a:schemeClr val="tx1"/>
                </a:solidFill>
              </a:rPr>
              <a:t>b0+b1×Duration+b2×Season+b3×Hotel Rating…</a:t>
            </a:r>
            <a:r>
              <a:rPr lang="ru-RU" sz="2000" b="0" i="1" dirty="0" smtClean="0">
                <a:solidFill>
                  <a:schemeClr val="tx1"/>
                </a:solidFill>
              </a:rPr>
              <a:t>            </a:t>
            </a:r>
            <a:br>
              <a:rPr lang="ru-RU" sz="2000" b="0" i="1" dirty="0" smtClean="0">
                <a:solidFill>
                  <a:schemeClr val="tx1"/>
                </a:solidFill>
              </a:rPr>
            </a:br>
            <a:r>
              <a:rPr lang="en-US" sz="2000" b="0" i="1" dirty="0" smtClean="0">
                <a:solidFill>
                  <a:schemeClr val="accent1"/>
                </a:solidFill>
              </a:rPr>
              <a:t>Where</a:t>
            </a:r>
            <a:r>
              <a:rPr lang="en-US" sz="2000" i="1" dirty="0" smtClean="0">
                <a:solidFill>
                  <a:schemeClr val="accent1"/>
                </a:solidFill>
              </a:rPr>
              <a:t>:</a:t>
            </a:r>
            <a:r>
              <a:rPr lang="ru-RU" sz="2000" i="1" dirty="0" smtClean="0">
                <a:solidFill>
                  <a:schemeClr val="accent1"/>
                </a:solidFill>
              </a:rPr>
              <a:t> </a:t>
            </a:r>
            <a:r>
              <a:rPr lang="en-US" sz="2000" b="0" i="1" dirty="0" smtClean="0">
                <a:solidFill>
                  <a:schemeClr val="tx1"/>
                </a:solidFill>
              </a:rPr>
              <a:t>b0</a:t>
            </a:r>
            <a:r>
              <a:rPr lang="en-US" sz="2000" i="1" dirty="0" smtClean="0">
                <a:solidFill>
                  <a:schemeClr val="accent1"/>
                </a:solidFill>
              </a:rPr>
              <a:t>​</a:t>
            </a:r>
            <a:r>
              <a:rPr lang="ru-RU" sz="2000" i="1" dirty="0" smtClean="0">
                <a:solidFill>
                  <a:schemeClr val="accent1"/>
                </a:solidFill>
              </a:rPr>
              <a:t> -</a:t>
            </a:r>
            <a:r>
              <a:rPr lang="en-US" sz="2000" i="1" dirty="0" smtClean="0">
                <a:solidFill>
                  <a:schemeClr val="accent1"/>
                </a:solidFill>
              </a:rPr>
              <a:t> </a:t>
            </a:r>
            <a:r>
              <a:rPr lang="en-US" sz="2000" b="0" i="1" dirty="0" smtClean="0">
                <a:solidFill>
                  <a:schemeClr val="accent1"/>
                </a:solidFill>
              </a:rPr>
              <a:t>is the intercept</a:t>
            </a:r>
            <a:r>
              <a:rPr lang="en-US" sz="2000" i="1" dirty="0" smtClean="0">
                <a:solidFill>
                  <a:schemeClr val="accent1"/>
                </a:solidFill>
              </a:rPr>
              <a:t>,</a:t>
            </a:r>
            <a:br>
              <a:rPr lang="en-US" sz="2000" i="1" dirty="0" smtClean="0">
                <a:solidFill>
                  <a:schemeClr val="accent1"/>
                </a:solidFill>
              </a:rPr>
            </a:br>
            <a:r>
              <a:rPr lang="en-US" sz="2000" b="0" i="1" dirty="0" smtClean="0">
                <a:solidFill>
                  <a:schemeClr val="tx1"/>
                </a:solidFill>
              </a:rPr>
              <a:t>b1,b2,b3</a:t>
            </a:r>
            <a:r>
              <a:rPr lang="en-US" sz="2000" i="1" dirty="0" smtClean="0">
                <a:solidFill>
                  <a:schemeClr val="accent1"/>
                </a:solidFill>
              </a:rPr>
              <a:t>,… </a:t>
            </a:r>
            <a:r>
              <a:rPr lang="ru-RU" sz="2000" i="1" dirty="0" smtClean="0">
                <a:solidFill>
                  <a:schemeClr val="accent1"/>
                </a:solidFill>
              </a:rPr>
              <a:t> -</a:t>
            </a:r>
            <a:r>
              <a:rPr lang="en-US" sz="2000" b="0" i="1" dirty="0" smtClean="0">
                <a:solidFill>
                  <a:schemeClr val="accent1"/>
                </a:solidFill>
              </a:rPr>
              <a:t>are the coefficients for each feature that determine its contribution to the overall price.</a:t>
            </a:r>
            <a:endParaRPr lang="en-US" sz="2000" b="0" i="1" dirty="0">
              <a:solidFill>
                <a:schemeClr val="accent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35</a:t>
            </a:fld>
            <a:endParaRPr/>
          </a:p>
        </p:txBody>
      </p:sp>
      <p:pic>
        <p:nvPicPr>
          <p:cNvPr id="52226" name="Picture 2"/>
          <p:cNvPicPr>
            <a:picLocks noChangeAspect="1" noChangeArrowheads="1"/>
          </p:cNvPicPr>
          <p:nvPr/>
        </p:nvPicPr>
        <p:blipFill>
          <a:blip r:embed="rId3"/>
          <a:srcRect/>
          <a:stretch>
            <a:fillRect/>
          </a:stretch>
        </p:blipFill>
        <p:spPr bwMode="auto">
          <a:xfrm>
            <a:off x="0" y="0"/>
            <a:ext cx="9153525" cy="520065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285720" y="571486"/>
            <a:ext cx="8147100" cy="1071570"/>
          </a:xfrm>
          <a:prstGeom prst="rect">
            <a:avLst/>
          </a:prstGeom>
          <a:noFill/>
          <a:ln>
            <a:noFill/>
          </a:ln>
        </p:spPr>
        <p:txBody>
          <a:bodyPr spcFirstLastPara="1" wrap="square" lIns="91425" tIns="91425" rIns="91425" bIns="91425" anchor="ctr" anchorCtr="0">
            <a:noAutofit/>
          </a:bodyPr>
          <a:lstStyle/>
          <a:p>
            <a:r>
              <a:rPr lang="en-US" sz="2000" b="0" dirty="0" smtClean="0">
                <a:solidFill>
                  <a:schemeClr val="tx1"/>
                </a:solidFill>
              </a:rPr>
              <a:t>This chart shows the company's earnings broken down by regions. We can see that Zurich and Warsaw are the most profitable, making them strong candidates for scaling up.</a:t>
            </a:r>
            <a:endParaRPr lang="en-US" sz="2000" b="0" dirty="0">
              <a:solidFill>
                <a:schemeClr val="tx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36</a:t>
            </a:fld>
            <a:endParaRPr/>
          </a:p>
        </p:txBody>
      </p:sp>
      <p:pic>
        <p:nvPicPr>
          <p:cNvPr id="52226" name="Picture 2"/>
          <p:cNvPicPr>
            <a:picLocks noChangeAspect="1" noChangeArrowheads="1"/>
          </p:cNvPicPr>
          <p:nvPr/>
        </p:nvPicPr>
        <p:blipFill>
          <a:blip r:embed="rId3"/>
          <a:srcRect/>
          <a:stretch>
            <a:fillRect/>
          </a:stretch>
        </p:blipFill>
        <p:spPr bwMode="auto">
          <a:xfrm>
            <a:off x="2990839" y="1647532"/>
            <a:ext cx="6153161" cy="3495968"/>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endParaRPr lang="ru-RU"/>
          </a:p>
        </p:txBody>
      </p:sp>
      <p:sp>
        <p:nvSpPr>
          <p:cNvPr id="3" name="Номер слайда 2"/>
          <p:cNvSpPr>
            <a:spLocks noGrp="1"/>
          </p:cNvSpPr>
          <p:nvPr>
            <p:ph type="sldNum" idx="12"/>
          </p:nvPr>
        </p:nvSpPr>
        <p:spPr/>
        <p:txBody>
          <a:bodyPr>
            <a:normAutofit fontScale="92500" lnSpcReduction="20000"/>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37</a:t>
            </a:fld>
            <a:endParaRPr lang="en"/>
          </a:p>
        </p:txBody>
      </p:sp>
      <p:pic>
        <p:nvPicPr>
          <p:cNvPr id="1026" name="Picture 2"/>
          <p:cNvPicPr>
            <a:picLocks noChangeAspect="1" noChangeArrowheads="1"/>
          </p:cNvPicPr>
          <p:nvPr/>
        </p:nvPicPr>
        <p:blipFill>
          <a:blip r:embed="rId2"/>
          <a:srcRect/>
          <a:stretch>
            <a:fillRect/>
          </a:stretch>
        </p:blipFill>
        <p:spPr bwMode="auto">
          <a:xfrm>
            <a:off x="-1" y="0"/>
            <a:ext cx="8053637" cy="514350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11700" y="342900"/>
            <a:ext cx="8147100" cy="1228718"/>
          </a:xfrm>
        </p:spPr>
        <p:txBody>
          <a:bodyPr>
            <a:normAutofit/>
          </a:bodyPr>
          <a:lstStyle/>
          <a:p>
            <a:r>
              <a:rPr lang="en-US" sz="2000" b="0" dirty="0" smtClean="0"/>
              <a:t>This histogram shows the frequency distribution of prices. We can see that the price range from 1000 to 2500 </a:t>
            </a:r>
            <a:r>
              <a:rPr lang="en-US" sz="2000" b="0" dirty="0" err="1" smtClean="0"/>
              <a:t>euros</a:t>
            </a:r>
            <a:r>
              <a:rPr lang="en-US" sz="2000" b="0" dirty="0" smtClean="0"/>
              <a:t> is the most popular.</a:t>
            </a:r>
            <a:endParaRPr lang="ru-RU" sz="2000" b="0" dirty="0"/>
          </a:p>
        </p:txBody>
      </p:sp>
      <p:sp>
        <p:nvSpPr>
          <p:cNvPr id="3" name="Номер слайда 2"/>
          <p:cNvSpPr>
            <a:spLocks noGrp="1"/>
          </p:cNvSpPr>
          <p:nvPr>
            <p:ph type="sldNum" idx="12"/>
          </p:nvPr>
        </p:nvSpPr>
        <p:spPr/>
        <p:txBody>
          <a:bodyPr>
            <a:normAutofit fontScale="92500" lnSpcReduction="20000"/>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38</a:t>
            </a:fld>
            <a:endParaRPr lang="en"/>
          </a:p>
        </p:txBody>
      </p:sp>
      <p:pic>
        <p:nvPicPr>
          <p:cNvPr id="1026" name="Picture 2"/>
          <p:cNvPicPr>
            <a:picLocks noChangeAspect="1" noChangeArrowheads="1"/>
          </p:cNvPicPr>
          <p:nvPr/>
        </p:nvPicPr>
        <p:blipFill>
          <a:blip r:embed="rId2"/>
          <a:srcRect/>
          <a:stretch>
            <a:fillRect/>
          </a:stretch>
        </p:blipFill>
        <p:spPr bwMode="auto">
          <a:xfrm>
            <a:off x="3046424" y="1357304"/>
            <a:ext cx="5928384" cy="3786196"/>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endParaRPr lang="ru-RU"/>
          </a:p>
        </p:txBody>
      </p:sp>
      <p:sp>
        <p:nvSpPr>
          <p:cNvPr id="3" name="Номер слайда 2"/>
          <p:cNvSpPr>
            <a:spLocks noGrp="1"/>
          </p:cNvSpPr>
          <p:nvPr>
            <p:ph type="sldNum" idx="12"/>
          </p:nvPr>
        </p:nvSpPr>
        <p:spPr/>
        <p:txBody>
          <a:bodyPr>
            <a:normAutofit fontScale="92500" lnSpcReduction="20000"/>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39</a:t>
            </a:fld>
            <a:endParaRPr lang="en"/>
          </a:p>
        </p:txBody>
      </p:sp>
      <p:pic>
        <p:nvPicPr>
          <p:cNvPr id="2050" name="Picture 2"/>
          <p:cNvPicPr>
            <a:picLocks noChangeAspect="1" noChangeArrowheads="1"/>
          </p:cNvPicPr>
          <p:nvPr/>
        </p:nvPicPr>
        <p:blipFill>
          <a:blip r:embed="rId2"/>
          <a:srcRect/>
          <a:stretch>
            <a:fillRect/>
          </a:stretch>
        </p:blipFill>
        <p:spPr bwMode="auto">
          <a:xfrm>
            <a:off x="-60207" y="142858"/>
            <a:ext cx="9204207" cy="482621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4657742"/>
          </a:xfrm>
          <a:prstGeom prst="rect">
            <a:avLst/>
          </a:prstGeom>
          <a:noFill/>
          <a:ln>
            <a:noFill/>
          </a:ln>
        </p:spPr>
        <p:txBody>
          <a:bodyPr spcFirstLastPara="1" wrap="square" lIns="91425" tIns="91425" rIns="91425" bIns="91425" anchor="ctr" anchorCtr="0">
            <a:normAutofit fontScale="90000"/>
          </a:bodyPr>
          <a:lstStyle/>
          <a:p>
            <a:r>
              <a:rPr lang="en-US" sz="2000" dirty="0" smtClean="0"/>
              <a:t>2. Data Description</a:t>
            </a:r>
            <a:br>
              <a:rPr lang="en-US" sz="2000" dirty="0" smtClean="0"/>
            </a:br>
            <a:r>
              <a:rPr lang="en-US" sz="1600" dirty="0" smtClean="0"/>
              <a:t>The model is built using tour data that includes information on the following parameters:</a:t>
            </a:r>
            <a:r>
              <a:rPr lang="ru-RU" sz="1600" dirty="0" smtClean="0"/>
              <a:t/>
            </a:r>
            <a:br>
              <a:rPr lang="ru-RU" sz="1600" dirty="0" smtClean="0"/>
            </a:br>
            <a:r>
              <a:rPr lang="en-US" sz="1600" dirty="0" smtClean="0"/>
              <a:t/>
            </a:r>
            <a:br>
              <a:rPr lang="en-US" sz="1600" dirty="0" smtClean="0"/>
            </a:br>
            <a:r>
              <a:rPr lang="en-US" sz="1600" dirty="0" smtClean="0">
                <a:solidFill>
                  <a:schemeClr val="accent1"/>
                </a:solidFill>
              </a:rPr>
              <a:t>Tour Duration: The number of days tourists spend on the trip.</a:t>
            </a:r>
            <a:r>
              <a:rPr lang="ru-RU" sz="1600" dirty="0" smtClean="0">
                <a:solidFill>
                  <a:schemeClr val="accent1"/>
                </a:solidFill>
              </a:rPr>
              <a:t/>
            </a:r>
            <a:br>
              <a:rPr lang="ru-RU" sz="1600" dirty="0" smtClean="0">
                <a:solidFill>
                  <a:schemeClr val="accent1"/>
                </a:solidFill>
              </a:rPr>
            </a:br>
            <a:r>
              <a:rPr lang="en-US" sz="1600" dirty="0" smtClean="0">
                <a:solidFill>
                  <a:schemeClr val="accent1"/>
                </a:solidFill>
              </a:rPr>
              <a:t/>
            </a:r>
            <a:br>
              <a:rPr lang="en-US" sz="1600" dirty="0" smtClean="0">
                <a:solidFill>
                  <a:schemeClr val="accent1"/>
                </a:solidFill>
              </a:rPr>
            </a:br>
            <a:r>
              <a:rPr lang="en-US" sz="1600" dirty="0" smtClean="0">
                <a:solidFill>
                  <a:schemeClr val="accent1"/>
                </a:solidFill>
              </a:rPr>
              <a:t>Season: The time of year the tour takes place (e.g., summer, winter, high season, or low season).</a:t>
            </a:r>
            <a:r>
              <a:rPr lang="ru-RU" sz="1600" dirty="0" smtClean="0">
                <a:solidFill>
                  <a:schemeClr val="accent1"/>
                </a:solidFill>
              </a:rPr>
              <a:t/>
            </a:r>
            <a:br>
              <a:rPr lang="ru-RU" sz="1600" dirty="0" smtClean="0">
                <a:solidFill>
                  <a:schemeClr val="accent1"/>
                </a:solidFill>
              </a:rPr>
            </a:br>
            <a:r>
              <a:rPr lang="en-US" sz="1600" dirty="0" smtClean="0">
                <a:solidFill>
                  <a:schemeClr val="accent1"/>
                </a:solidFill>
              </a:rPr>
              <a:t/>
            </a:r>
            <a:br>
              <a:rPr lang="en-US" sz="1600" dirty="0" smtClean="0">
                <a:solidFill>
                  <a:schemeClr val="accent1"/>
                </a:solidFill>
              </a:rPr>
            </a:br>
            <a:r>
              <a:rPr lang="en-US" sz="1600" dirty="0" smtClean="0">
                <a:solidFill>
                  <a:schemeClr val="accent1"/>
                </a:solidFill>
              </a:rPr>
              <a:t>Hotel Rating: The rating of the hotel on a travel platform.</a:t>
            </a:r>
            <a:r>
              <a:rPr lang="ru-RU" sz="1600" dirty="0" smtClean="0">
                <a:solidFill>
                  <a:schemeClr val="accent1"/>
                </a:solidFill>
              </a:rPr>
              <a:t/>
            </a:r>
            <a:br>
              <a:rPr lang="ru-RU" sz="1600" dirty="0" smtClean="0">
                <a:solidFill>
                  <a:schemeClr val="accent1"/>
                </a:solidFill>
              </a:rPr>
            </a:br>
            <a:r>
              <a:rPr lang="en-US" sz="1600" dirty="0" smtClean="0">
                <a:solidFill>
                  <a:schemeClr val="accent1"/>
                </a:solidFill>
              </a:rPr>
              <a:t/>
            </a:r>
            <a:br>
              <a:rPr lang="en-US" sz="1600" dirty="0" smtClean="0">
                <a:solidFill>
                  <a:schemeClr val="accent1"/>
                </a:solidFill>
              </a:rPr>
            </a:br>
            <a:r>
              <a:rPr lang="en-US" sz="1600" dirty="0" smtClean="0">
                <a:solidFill>
                  <a:schemeClr val="accent1"/>
                </a:solidFill>
              </a:rPr>
              <a:t>Room Category: The type of room at the hotel (e.g., standard, suite).</a:t>
            </a:r>
            <a:r>
              <a:rPr lang="ru-RU" sz="1600" dirty="0" smtClean="0">
                <a:solidFill>
                  <a:schemeClr val="accent1"/>
                </a:solidFill>
              </a:rPr>
              <a:t/>
            </a:r>
            <a:br>
              <a:rPr lang="ru-RU" sz="1600" dirty="0" smtClean="0">
                <a:solidFill>
                  <a:schemeClr val="accent1"/>
                </a:solidFill>
              </a:rPr>
            </a:br>
            <a:r>
              <a:rPr lang="en-US" sz="1600" dirty="0" smtClean="0">
                <a:solidFill>
                  <a:schemeClr val="accent1"/>
                </a:solidFill>
              </a:rPr>
              <a:t/>
            </a:r>
            <a:br>
              <a:rPr lang="en-US" sz="1600" dirty="0" smtClean="0">
                <a:solidFill>
                  <a:schemeClr val="accent1"/>
                </a:solidFill>
              </a:rPr>
            </a:br>
            <a:r>
              <a:rPr lang="en-US" sz="1600" dirty="0" smtClean="0">
                <a:solidFill>
                  <a:schemeClr val="accent1"/>
                </a:solidFill>
              </a:rPr>
              <a:t>Number of Tourists: The number of people in the group.</a:t>
            </a:r>
            <a:r>
              <a:rPr lang="ru-RU" sz="1600" dirty="0" smtClean="0">
                <a:solidFill>
                  <a:schemeClr val="accent1"/>
                </a:solidFill>
              </a:rPr>
              <a:t/>
            </a:r>
            <a:br>
              <a:rPr lang="ru-RU" sz="1600" dirty="0" smtClean="0">
                <a:solidFill>
                  <a:schemeClr val="accent1"/>
                </a:solidFill>
              </a:rPr>
            </a:br>
            <a:r>
              <a:rPr lang="en-US" sz="1600" dirty="0" smtClean="0">
                <a:solidFill>
                  <a:schemeClr val="accent1"/>
                </a:solidFill>
              </a:rPr>
              <a:t/>
            </a:r>
            <a:br>
              <a:rPr lang="en-US" sz="1600" dirty="0" smtClean="0">
                <a:solidFill>
                  <a:schemeClr val="accent1"/>
                </a:solidFill>
              </a:rPr>
            </a:br>
            <a:r>
              <a:rPr lang="en-US" sz="1600" dirty="0" smtClean="0">
                <a:solidFill>
                  <a:schemeClr val="accent1"/>
                </a:solidFill>
              </a:rPr>
              <a:t>Additional Service Costs: Extra expenses such as excursions, meals, etc.</a:t>
            </a:r>
            <a:r>
              <a:rPr lang="ru-RU" sz="1600" dirty="0" smtClean="0">
                <a:solidFill>
                  <a:schemeClr val="accent1"/>
                </a:solidFill>
              </a:rPr>
              <a:t/>
            </a:r>
            <a:br>
              <a:rPr lang="ru-RU" sz="1600" dirty="0" smtClean="0">
                <a:solidFill>
                  <a:schemeClr val="accent1"/>
                </a:solidFill>
              </a:rPr>
            </a:br>
            <a:r>
              <a:rPr lang="en-US" sz="1600" dirty="0" smtClean="0">
                <a:solidFill>
                  <a:schemeClr val="accent1"/>
                </a:solidFill>
              </a:rPr>
              <a:t/>
            </a:r>
            <a:br>
              <a:rPr lang="en-US" sz="1600" dirty="0" smtClean="0">
                <a:solidFill>
                  <a:schemeClr val="accent1"/>
                </a:solidFill>
              </a:rPr>
            </a:br>
            <a:r>
              <a:rPr lang="en-US" sz="1600" dirty="0" smtClean="0">
                <a:solidFill>
                  <a:schemeClr val="accent1"/>
                </a:solidFill>
              </a:rPr>
              <a:t>Transportation Costs: Transfer and airfare costs.</a:t>
            </a:r>
            <a:r>
              <a:rPr lang="ru-RU" sz="1600" dirty="0" smtClean="0">
                <a:solidFill>
                  <a:schemeClr val="accent1"/>
                </a:solidFill>
              </a:rPr>
              <a:t/>
            </a:r>
            <a:br>
              <a:rPr lang="ru-RU" sz="1600" dirty="0" smtClean="0">
                <a:solidFill>
                  <a:schemeClr val="accent1"/>
                </a:solidFill>
              </a:rPr>
            </a:br>
            <a:r>
              <a:rPr lang="en-US" sz="1600" dirty="0" smtClean="0">
                <a:solidFill>
                  <a:schemeClr val="accent1"/>
                </a:solidFill>
              </a:rPr>
              <a:t/>
            </a:r>
            <a:br>
              <a:rPr lang="en-US" sz="1600" dirty="0" smtClean="0">
                <a:solidFill>
                  <a:schemeClr val="accent1"/>
                </a:solidFill>
              </a:rPr>
            </a:br>
            <a:r>
              <a:rPr lang="en-US" sz="1600" dirty="0" smtClean="0">
                <a:solidFill>
                  <a:schemeClr val="accent1"/>
                </a:solidFill>
              </a:rPr>
              <a:t>Geographic Features: The destination country and region.</a:t>
            </a:r>
            <a:r>
              <a:rPr lang="ru-RU" sz="1600" dirty="0" smtClean="0">
                <a:solidFill>
                  <a:schemeClr val="accent1"/>
                </a:solidFill>
              </a:rPr>
              <a:t/>
            </a:r>
            <a:br>
              <a:rPr lang="ru-RU" sz="1600" dirty="0" smtClean="0">
                <a:solidFill>
                  <a:schemeClr val="accent1"/>
                </a:solidFill>
              </a:rPr>
            </a:br>
            <a:r>
              <a:rPr lang="en-US" sz="1600" dirty="0" smtClean="0"/>
              <a:t/>
            </a:r>
            <a:br>
              <a:rPr lang="en-US" sz="1600" dirty="0" smtClean="0"/>
            </a:br>
            <a:r>
              <a:rPr lang="en-US" sz="1600" dirty="0" smtClean="0"/>
              <a:t>This data is presented in a table format with both numerical and categorical features.</a:t>
            </a:r>
            <a:endParaRPr lang="en-US" sz="1600" dirty="0"/>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11700" y="342900"/>
            <a:ext cx="8147100" cy="942966"/>
          </a:xfrm>
        </p:spPr>
        <p:txBody>
          <a:bodyPr>
            <a:normAutofit fontScale="90000"/>
          </a:bodyPr>
          <a:lstStyle/>
          <a:p>
            <a:r>
              <a:rPr lang="en-US" sz="2000" b="0" dirty="0" smtClean="0"/>
              <a:t>This chart visualizes which variables have the greatest impact on the target variable. The variables AVERAGE AIRFARE and AVERAGE PRICE were generated through Feature Engineering, which significantly improved the model's performance.</a:t>
            </a:r>
            <a:endParaRPr lang="ru-RU" sz="2000" b="0" dirty="0"/>
          </a:p>
        </p:txBody>
      </p:sp>
      <p:sp>
        <p:nvSpPr>
          <p:cNvPr id="3" name="Номер слайда 2"/>
          <p:cNvSpPr>
            <a:spLocks noGrp="1"/>
          </p:cNvSpPr>
          <p:nvPr>
            <p:ph type="sldNum" idx="12"/>
          </p:nvPr>
        </p:nvSpPr>
        <p:spPr/>
        <p:txBody>
          <a:bodyPr>
            <a:normAutofit fontScale="92500" lnSpcReduction="20000"/>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40</a:t>
            </a:fld>
            <a:endParaRPr lang="en"/>
          </a:p>
        </p:txBody>
      </p:sp>
      <p:pic>
        <p:nvPicPr>
          <p:cNvPr id="2050" name="Picture 2"/>
          <p:cNvPicPr>
            <a:picLocks noChangeAspect="1" noChangeArrowheads="1"/>
          </p:cNvPicPr>
          <p:nvPr/>
        </p:nvPicPr>
        <p:blipFill>
          <a:blip r:embed="rId2"/>
          <a:srcRect/>
          <a:stretch>
            <a:fillRect/>
          </a:stretch>
        </p:blipFill>
        <p:spPr bwMode="auto">
          <a:xfrm>
            <a:off x="2392138" y="1428742"/>
            <a:ext cx="6751862" cy="3540331"/>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11700" y="342900"/>
            <a:ext cx="8147100" cy="442900"/>
          </a:xfrm>
        </p:spPr>
        <p:txBody>
          <a:bodyPr>
            <a:normAutofit fontScale="90000"/>
          </a:bodyPr>
          <a:lstStyle/>
          <a:p>
            <a:r>
              <a:rPr lang="en-US" sz="2000" dirty="0" smtClean="0"/>
              <a:t>How it was </a:t>
            </a:r>
            <a:r>
              <a:rPr lang="ru-RU" sz="2000" dirty="0" smtClean="0"/>
              <a:t>: 1- 0,76 </a:t>
            </a:r>
            <a:r>
              <a:rPr lang="en-US" sz="2000" dirty="0" smtClean="0"/>
              <a:t>&amp;</a:t>
            </a:r>
            <a:r>
              <a:rPr lang="ru-RU" sz="2000" dirty="0" smtClean="0"/>
              <a:t> 516 . </a:t>
            </a:r>
            <a:r>
              <a:rPr lang="en-US" sz="2000" dirty="0" smtClean="0"/>
              <a:t> </a:t>
            </a:r>
            <a:r>
              <a:rPr lang="ru-RU" sz="2000" dirty="0" smtClean="0"/>
              <a:t>2- 0,83 </a:t>
            </a:r>
            <a:r>
              <a:rPr lang="en-US" sz="2000" dirty="0" smtClean="0"/>
              <a:t>&amp;</a:t>
            </a:r>
            <a:r>
              <a:rPr lang="ru-RU" sz="2000" dirty="0" smtClean="0"/>
              <a:t> 576</a:t>
            </a:r>
            <a:r>
              <a:rPr lang="en-US" sz="2000" dirty="0" smtClean="0"/>
              <a:t>.</a:t>
            </a:r>
            <a:r>
              <a:rPr lang="en-US" sz="2000" dirty="0" smtClean="0"/>
              <a:t>  3- ….. </a:t>
            </a:r>
            <a:endParaRPr lang="ru-RU" sz="2000" dirty="0"/>
          </a:p>
        </p:txBody>
      </p:sp>
      <p:sp>
        <p:nvSpPr>
          <p:cNvPr id="3" name="Номер слайда 2"/>
          <p:cNvSpPr>
            <a:spLocks noGrp="1"/>
          </p:cNvSpPr>
          <p:nvPr>
            <p:ph type="sldNum" idx="12"/>
          </p:nvPr>
        </p:nvSpPr>
        <p:spPr/>
        <p:txBody>
          <a:bodyPr>
            <a:normAutofit fontScale="92500" lnSpcReduction="20000"/>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41</a:t>
            </a:fld>
            <a:endParaRPr lang="en"/>
          </a:p>
        </p:txBody>
      </p:sp>
      <p:pic>
        <p:nvPicPr>
          <p:cNvPr id="3074" name="Picture 2"/>
          <p:cNvPicPr>
            <a:picLocks noChangeAspect="1" noChangeArrowheads="1"/>
          </p:cNvPicPr>
          <p:nvPr/>
        </p:nvPicPr>
        <p:blipFill>
          <a:blip r:embed="rId2"/>
          <a:srcRect/>
          <a:stretch>
            <a:fillRect/>
          </a:stretch>
        </p:blipFill>
        <p:spPr bwMode="auto">
          <a:xfrm>
            <a:off x="4946750" y="928676"/>
            <a:ext cx="4197249" cy="4214824"/>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42844" y="895350"/>
            <a:ext cx="4362450" cy="424815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11700" y="342900"/>
            <a:ext cx="3117292" cy="4586304"/>
          </a:xfrm>
        </p:spPr>
        <p:txBody>
          <a:bodyPr>
            <a:noAutofit/>
          </a:bodyPr>
          <a:lstStyle/>
          <a:p>
            <a:r>
              <a:rPr lang="en-US" sz="2000" b="0" dirty="0" smtClean="0"/>
              <a:t>In the case of dynamic nonlinear pricing, the accuracy of our model is R² = 0.914 and RMSE = 381. However, if the model is switched to linear pricing, the accuracy improves significantly, with R² = 0.99 and RMSE around 40. This demonstrates a strong correlation and much lower error in predictions under linear pricing conditions</a:t>
            </a:r>
            <a:r>
              <a:rPr lang="en-US" sz="1800" b="0" dirty="0" smtClean="0"/>
              <a:t>.</a:t>
            </a:r>
            <a:endParaRPr lang="ru-RU" sz="1800" b="0" dirty="0"/>
          </a:p>
        </p:txBody>
      </p:sp>
      <p:sp>
        <p:nvSpPr>
          <p:cNvPr id="3" name="Номер слайда 2"/>
          <p:cNvSpPr>
            <a:spLocks noGrp="1"/>
          </p:cNvSpPr>
          <p:nvPr>
            <p:ph type="sldNum" idx="12"/>
          </p:nvPr>
        </p:nvSpPr>
        <p:spPr/>
        <p:txBody>
          <a:bodyPr>
            <a:normAutofit fontScale="92500" lnSpcReduction="20000"/>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42</a:t>
            </a:fld>
            <a:endParaRPr lang="en"/>
          </a:p>
        </p:txBody>
      </p:sp>
      <p:pic>
        <p:nvPicPr>
          <p:cNvPr id="2051" name="Picture 3"/>
          <p:cNvPicPr>
            <a:picLocks noChangeAspect="1" noChangeArrowheads="1"/>
          </p:cNvPicPr>
          <p:nvPr/>
        </p:nvPicPr>
        <p:blipFill>
          <a:blip r:embed="rId2"/>
          <a:srcRect/>
          <a:stretch>
            <a:fillRect/>
          </a:stretch>
        </p:blipFill>
        <p:spPr bwMode="auto">
          <a:xfrm>
            <a:off x="3736949" y="0"/>
            <a:ext cx="5407051" cy="514350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4657742"/>
          </a:xfrm>
          <a:prstGeom prst="rect">
            <a:avLst/>
          </a:prstGeom>
          <a:noFill/>
          <a:ln>
            <a:noFill/>
          </a:ln>
        </p:spPr>
        <p:txBody>
          <a:bodyPr spcFirstLastPara="1" wrap="square" lIns="91425" tIns="91425" rIns="91425" bIns="91425" anchor="ctr" anchorCtr="0">
            <a:normAutofit/>
          </a:bodyPr>
          <a:lstStyle/>
          <a:p>
            <a:pPr lvl="0">
              <a:buSzPts val="3600"/>
            </a:pPr>
            <a:r>
              <a:rPr lang="en-US" sz="1800" dirty="0" smtClean="0"/>
              <a:t>Thank you all for your </a:t>
            </a:r>
            <a:r>
              <a:rPr lang="en-US" sz="1800" dirty="0" smtClean="0"/>
              <a:t>attention! </a:t>
            </a:r>
            <a:r>
              <a:rPr lang="en-US" sz="1800" dirty="0" smtClean="0"/>
              <a:t/>
            </a:r>
            <a:br>
              <a:rPr lang="en-US" sz="1800" dirty="0" smtClean="0"/>
            </a:br>
            <a:r>
              <a:rPr lang="en-US" sz="1800" dirty="0" smtClean="0"/>
              <a:t/>
            </a:r>
            <a:br>
              <a:rPr lang="en-US" sz="1800" dirty="0" smtClean="0"/>
            </a:br>
            <a:r>
              <a:rPr lang="en-US" sz="1800" dirty="0" smtClean="0"/>
              <a:t>Have a good evening!</a:t>
            </a:r>
            <a:endParaRPr sz="1800" b="1">
              <a:latin typeface="Assistant"/>
              <a:ea typeface="Assistant"/>
              <a:cs typeface="Assistant"/>
              <a:sym typeface="Assistant"/>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43</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4657742"/>
          </a:xfrm>
          <a:prstGeom prst="rect">
            <a:avLst/>
          </a:prstGeom>
          <a:noFill/>
          <a:ln>
            <a:noFill/>
          </a:ln>
        </p:spPr>
        <p:txBody>
          <a:bodyPr spcFirstLastPara="1" wrap="square" lIns="91425" tIns="91425" rIns="91425" bIns="91425" anchor="ctr" anchorCtr="0">
            <a:normAutofit/>
          </a:bodyPr>
          <a:lstStyle/>
          <a:p>
            <a:r>
              <a:rPr lang="en-US" sz="2000" dirty="0" smtClean="0"/>
              <a:t>Let's analyze this </a:t>
            </a:r>
            <a:r>
              <a:rPr lang="en-US" sz="2000" dirty="0" err="1" smtClean="0"/>
              <a:t>DataFrame</a:t>
            </a:r>
            <a:r>
              <a:rPr lang="en-US" sz="2000" dirty="0" smtClean="0"/>
              <a:t>. </a:t>
            </a:r>
            <a:r>
              <a:rPr lang="en-US" sz="2000" dirty="0" smtClean="0"/>
              <a:t/>
            </a:r>
            <a:br>
              <a:rPr lang="en-US" sz="2000" dirty="0" smtClean="0"/>
            </a:br>
            <a:r>
              <a:rPr lang="ru-RU" sz="1600" dirty="0" smtClean="0"/>
              <a:t/>
            </a:r>
            <a:br>
              <a:rPr lang="ru-RU" sz="1600" dirty="0" smtClean="0"/>
            </a:br>
            <a:r>
              <a:rPr lang="en-US" sz="1600" dirty="0" smtClean="0"/>
              <a:t/>
            </a:r>
            <a:br>
              <a:rPr lang="en-US" sz="1600" dirty="0" smtClean="0"/>
            </a:br>
            <a:endParaRPr lang="en-US" sz="1600" dirty="0"/>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4657742"/>
          </a:xfrm>
          <a:prstGeom prst="rect">
            <a:avLst/>
          </a:prstGeom>
          <a:noFill/>
          <a:ln>
            <a:noFill/>
          </a:ln>
        </p:spPr>
        <p:txBody>
          <a:bodyPr spcFirstLastPara="1" wrap="square" lIns="91425" tIns="91425" rIns="91425" bIns="91425" anchor="ctr" anchorCtr="0">
            <a:normAutofit/>
          </a:bodyPr>
          <a:lstStyle/>
          <a:p>
            <a:r>
              <a:rPr lang="ru-RU" sz="2000" dirty="0" smtClean="0"/>
              <a:t>5</a:t>
            </a:r>
            <a:r>
              <a:rPr lang="en-US" sz="2000" dirty="0" smtClean="0"/>
              <a:t>. </a:t>
            </a:r>
            <a:r>
              <a:rPr lang="en-US" sz="2000" dirty="0" err="1" smtClean="0"/>
              <a:t>Visualisation</a:t>
            </a:r>
            <a:r>
              <a:rPr lang="ru-RU" sz="2000" dirty="0" smtClean="0"/>
              <a:t/>
            </a:r>
            <a:br>
              <a:rPr lang="ru-RU" sz="2000" dirty="0" smtClean="0"/>
            </a:br>
            <a:r>
              <a:rPr lang="en-US" sz="1600" dirty="0" smtClean="0"/>
              <a:t/>
            </a:r>
            <a:br>
              <a:rPr lang="en-US" sz="1600" dirty="0" smtClean="0"/>
            </a:br>
            <a:endParaRPr lang="en-US" sz="1600" b="0" dirty="0">
              <a:solidFill>
                <a:schemeClr val="accent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6</a:t>
            </a:fld>
            <a:endParaRPr/>
          </a:p>
        </p:txBody>
      </p:sp>
      <p:pic>
        <p:nvPicPr>
          <p:cNvPr id="4" name="Рисунок 3" descr="-001.png"/>
          <p:cNvPicPr>
            <a:picLocks noChangeAspect="1"/>
          </p:cNvPicPr>
          <p:nvPr/>
        </p:nvPicPr>
        <p:blipFill>
          <a:blip r:embed="rId3"/>
          <a:stretch>
            <a:fillRect/>
          </a:stretch>
        </p:blipFill>
        <p:spPr>
          <a:xfrm>
            <a:off x="131923" y="0"/>
            <a:ext cx="8880153" cy="5143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4657742"/>
          </a:xfrm>
          <a:prstGeom prst="rect">
            <a:avLst/>
          </a:prstGeom>
          <a:noFill/>
          <a:ln>
            <a:noFill/>
          </a:ln>
        </p:spPr>
        <p:txBody>
          <a:bodyPr spcFirstLastPara="1" wrap="square" lIns="91425" tIns="91425" rIns="91425" bIns="91425" anchor="ctr" anchorCtr="0">
            <a:normAutofit/>
          </a:bodyPr>
          <a:lstStyle/>
          <a:p>
            <a:r>
              <a:rPr lang="ru-RU" sz="2000" dirty="0" smtClean="0"/>
              <a:t/>
            </a:r>
            <a:br>
              <a:rPr lang="ru-RU" sz="2000" dirty="0" smtClean="0"/>
            </a:br>
            <a:r>
              <a:rPr lang="en-US" sz="1600" dirty="0" smtClean="0"/>
              <a:t/>
            </a:r>
            <a:br>
              <a:rPr lang="en-US" sz="1600" dirty="0" smtClean="0"/>
            </a:br>
            <a:endParaRPr lang="en-US" sz="1600" b="0" dirty="0">
              <a:solidFill>
                <a:schemeClr val="accent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7</a:t>
            </a:fld>
            <a:endParaRPr/>
          </a:p>
        </p:txBody>
      </p:sp>
      <p:sp>
        <p:nvSpPr>
          <p:cNvPr id="5" name="Прямоугольник 4"/>
          <p:cNvSpPr/>
          <p:nvPr/>
        </p:nvSpPr>
        <p:spPr>
          <a:xfrm>
            <a:off x="142844" y="1"/>
            <a:ext cx="6715156" cy="1631216"/>
          </a:xfrm>
          <a:prstGeom prst="rect">
            <a:avLst/>
          </a:prstGeom>
        </p:spPr>
        <p:txBody>
          <a:bodyPr wrap="square">
            <a:spAutoFit/>
          </a:bodyPr>
          <a:lstStyle/>
          <a:p>
            <a:r>
              <a:rPr lang="en-US" sz="2000" dirty="0" smtClean="0"/>
              <a:t>In this chart, we can see the sales of the tour operator from January 2018 to December 2019, broken down by months. The chart shows no systematic changes in sales volumes. The graph appears organic. The minimum value is in January 2018, which is entirely reasonable.</a:t>
            </a:r>
            <a:endParaRPr lang="ru-RU" sz="2000" dirty="0"/>
          </a:p>
        </p:txBody>
      </p:sp>
      <p:pic>
        <p:nvPicPr>
          <p:cNvPr id="6" name="Рисунок 5" descr="-001.png"/>
          <p:cNvPicPr>
            <a:picLocks noChangeAspect="1"/>
          </p:cNvPicPr>
          <p:nvPr/>
        </p:nvPicPr>
        <p:blipFill>
          <a:blip r:embed="rId3"/>
          <a:stretch>
            <a:fillRect/>
          </a:stretch>
        </p:blipFill>
        <p:spPr>
          <a:xfrm>
            <a:off x="3621401" y="1643056"/>
            <a:ext cx="5522599" cy="35004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4657742"/>
          </a:xfrm>
          <a:prstGeom prst="rect">
            <a:avLst/>
          </a:prstGeom>
          <a:noFill/>
          <a:ln>
            <a:noFill/>
          </a:ln>
        </p:spPr>
        <p:txBody>
          <a:bodyPr spcFirstLastPara="1" wrap="square" lIns="91425" tIns="91425" rIns="91425" bIns="91425" anchor="ctr" anchorCtr="0">
            <a:normAutofit/>
          </a:bodyPr>
          <a:lstStyle/>
          <a:p>
            <a:r>
              <a:rPr lang="en-US" sz="2000" dirty="0" smtClean="0"/>
              <a:t>3. Linear Regression Method Description</a:t>
            </a:r>
            <a:r>
              <a:rPr lang="ru-RU" sz="2000" dirty="0" smtClean="0"/>
              <a:t/>
            </a:r>
            <a:br>
              <a:rPr lang="ru-RU" sz="2000" dirty="0" smtClean="0"/>
            </a:br>
            <a:r>
              <a:rPr lang="en-US" sz="2000" dirty="0" smtClean="0"/>
              <a:t/>
            </a:r>
            <a:br>
              <a:rPr lang="en-US" sz="2000" dirty="0" smtClean="0"/>
            </a:br>
            <a:r>
              <a:rPr lang="en-US" sz="2000" b="0" dirty="0" smtClean="0">
                <a:solidFill>
                  <a:schemeClr val="accent1"/>
                </a:solidFill>
              </a:rPr>
              <a:t>Linear regression is a method that allows us to predict a dependent variable (tour price) based on one or more independent variables (factors such as tour duration, season, number of tourists, etc.).</a:t>
            </a:r>
            <a:br>
              <a:rPr lang="en-US" sz="2000" b="0" dirty="0" smtClean="0">
                <a:solidFill>
                  <a:schemeClr val="accent1"/>
                </a:solidFill>
              </a:rPr>
            </a:br>
            <a:r>
              <a:rPr lang="en-US" sz="2000" b="0" dirty="0" smtClean="0">
                <a:solidFill>
                  <a:schemeClr val="accent1"/>
                </a:solidFill>
              </a:rPr>
              <a:t>Main Idea: The linear regression model attempts to find coefficients that minimize the prediction error based on the training data. The formula for predicting the tour price will look like this:</a:t>
            </a:r>
            <a:r>
              <a:rPr lang="ru-RU" sz="2000" dirty="0" smtClean="0">
                <a:solidFill>
                  <a:schemeClr val="accent1"/>
                </a:solidFill>
              </a:rPr>
              <a:t/>
            </a:r>
            <a:br>
              <a:rPr lang="ru-RU" sz="2000" dirty="0" smtClean="0">
                <a:solidFill>
                  <a:schemeClr val="accent1"/>
                </a:solidFill>
              </a:rPr>
            </a:br>
            <a:r>
              <a:rPr lang="en-US" sz="2000" dirty="0" smtClean="0">
                <a:solidFill>
                  <a:schemeClr val="accent1"/>
                </a:solidFill>
              </a:rPr>
              <a:t/>
            </a:r>
            <a:br>
              <a:rPr lang="en-US" sz="2000" dirty="0" smtClean="0">
                <a:solidFill>
                  <a:schemeClr val="accent1"/>
                </a:solidFill>
              </a:rPr>
            </a:br>
            <a:r>
              <a:rPr lang="en-US" sz="2000" b="0" i="1" dirty="0" smtClean="0">
                <a:solidFill>
                  <a:schemeClr val="accent1"/>
                </a:solidFill>
              </a:rPr>
              <a:t>Tour Price</a:t>
            </a:r>
            <a:r>
              <a:rPr lang="en-US" sz="2000" i="1" dirty="0" smtClean="0">
                <a:solidFill>
                  <a:schemeClr val="accent1"/>
                </a:solidFill>
              </a:rPr>
              <a:t>=</a:t>
            </a:r>
            <a:r>
              <a:rPr lang="en-US" sz="2000" b="0" i="1" dirty="0" smtClean="0">
                <a:solidFill>
                  <a:schemeClr val="tx1"/>
                </a:solidFill>
              </a:rPr>
              <a:t>b0+b1×Duration+b2×Season+b3×Hotel Rating…</a:t>
            </a:r>
            <a:r>
              <a:rPr lang="ru-RU" sz="2000" b="0" i="1" dirty="0" smtClean="0">
                <a:solidFill>
                  <a:schemeClr val="tx1"/>
                </a:solidFill>
              </a:rPr>
              <a:t>            </a:t>
            </a:r>
            <a:br>
              <a:rPr lang="ru-RU" sz="2000" b="0" i="1" dirty="0" smtClean="0">
                <a:solidFill>
                  <a:schemeClr val="tx1"/>
                </a:solidFill>
              </a:rPr>
            </a:br>
            <a:r>
              <a:rPr lang="en-US" sz="2000" b="0" i="1" dirty="0" smtClean="0">
                <a:solidFill>
                  <a:schemeClr val="accent1"/>
                </a:solidFill>
              </a:rPr>
              <a:t>Where</a:t>
            </a:r>
            <a:r>
              <a:rPr lang="en-US" sz="2000" i="1" dirty="0" smtClean="0">
                <a:solidFill>
                  <a:schemeClr val="accent1"/>
                </a:solidFill>
              </a:rPr>
              <a:t>:</a:t>
            </a:r>
            <a:r>
              <a:rPr lang="ru-RU" sz="2000" i="1" dirty="0" smtClean="0">
                <a:solidFill>
                  <a:schemeClr val="accent1"/>
                </a:solidFill>
              </a:rPr>
              <a:t> </a:t>
            </a:r>
            <a:r>
              <a:rPr lang="en-US" sz="2000" b="0" i="1" dirty="0" smtClean="0">
                <a:solidFill>
                  <a:schemeClr val="tx1"/>
                </a:solidFill>
              </a:rPr>
              <a:t>b0</a:t>
            </a:r>
            <a:r>
              <a:rPr lang="en-US" sz="2000" i="1" dirty="0" smtClean="0">
                <a:solidFill>
                  <a:schemeClr val="accent1"/>
                </a:solidFill>
              </a:rPr>
              <a:t>​</a:t>
            </a:r>
            <a:r>
              <a:rPr lang="ru-RU" sz="2000" i="1" dirty="0" smtClean="0">
                <a:solidFill>
                  <a:schemeClr val="accent1"/>
                </a:solidFill>
              </a:rPr>
              <a:t> -</a:t>
            </a:r>
            <a:r>
              <a:rPr lang="en-US" sz="2000" i="1" dirty="0" smtClean="0">
                <a:solidFill>
                  <a:schemeClr val="accent1"/>
                </a:solidFill>
              </a:rPr>
              <a:t> </a:t>
            </a:r>
            <a:r>
              <a:rPr lang="en-US" sz="2000" b="0" i="1" dirty="0" smtClean="0">
                <a:solidFill>
                  <a:schemeClr val="accent1"/>
                </a:solidFill>
              </a:rPr>
              <a:t>is the intercept</a:t>
            </a:r>
            <a:r>
              <a:rPr lang="en-US" sz="2000" i="1" dirty="0" smtClean="0">
                <a:solidFill>
                  <a:schemeClr val="accent1"/>
                </a:solidFill>
              </a:rPr>
              <a:t>,</a:t>
            </a:r>
            <a:br>
              <a:rPr lang="en-US" sz="2000" i="1" dirty="0" smtClean="0">
                <a:solidFill>
                  <a:schemeClr val="accent1"/>
                </a:solidFill>
              </a:rPr>
            </a:br>
            <a:r>
              <a:rPr lang="en-US" sz="2000" b="0" i="1" dirty="0" smtClean="0">
                <a:solidFill>
                  <a:schemeClr val="tx1"/>
                </a:solidFill>
              </a:rPr>
              <a:t>b1,b2,b3</a:t>
            </a:r>
            <a:r>
              <a:rPr lang="en-US" sz="2000" i="1" dirty="0" smtClean="0">
                <a:solidFill>
                  <a:schemeClr val="accent1"/>
                </a:solidFill>
              </a:rPr>
              <a:t>,… </a:t>
            </a:r>
            <a:r>
              <a:rPr lang="ru-RU" sz="2000" i="1" dirty="0" smtClean="0">
                <a:solidFill>
                  <a:schemeClr val="accent1"/>
                </a:solidFill>
              </a:rPr>
              <a:t> -</a:t>
            </a:r>
            <a:r>
              <a:rPr lang="en-US" sz="2000" b="0" i="1" dirty="0" smtClean="0">
                <a:solidFill>
                  <a:schemeClr val="accent1"/>
                </a:solidFill>
              </a:rPr>
              <a:t>are the coefficients for each feature that determine its contribution to the overall price.</a:t>
            </a:r>
            <a:endParaRPr lang="en-US" sz="2000" b="0" i="1" dirty="0">
              <a:solidFill>
                <a:schemeClr val="accent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8</a:t>
            </a:fld>
            <a:endParaRPr/>
          </a:p>
        </p:txBody>
      </p:sp>
      <p:pic>
        <p:nvPicPr>
          <p:cNvPr id="6146" name="Picture 2"/>
          <p:cNvPicPr>
            <a:picLocks noChangeAspect="1" noChangeArrowheads="1"/>
          </p:cNvPicPr>
          <p:nvPr/>
        </p:nvPicPr>
        <p:blipFill>
          <a:blip r:embed="rId3"/>
          <a:srcRect/>
          <a:stretch>
            <a:fillRect/>
          </a:stretch>
        </p:blipFill>
        <p:spPr bwMode="auto">
          <a:xfrm>
            <a:off x="0" y="0"/>
            <a:ext cx="9391650" cy="551497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17952" cy="1300156"/>
          </a:xfrm>
          <a:prstGeom prst="rect">
            <a:avLst/>
          </a:prstGeom>
          <a:noFill/>
          <a:ln>
            <a:noFill/>
          </a:ln>
        </p:spPr>
        <p:txBody>
          <a:bodyPr spcFirstLastPara="1" wrap="square" lIns="91425" tIns="91425" rIns="91425" bIns="91425" anchor="ctr" anchorCtr="0">
            <a:normAutofit/>
          </a:bodyPr>
          <a:lstStyle/>
          <a:p>
            <a:r>
              <a:rPr lang="en-US" sz="2000" b="0" dirty="0" smtClean="0">
                <a:solidFill>
                  <a:schemeClr val="tx1"/>
                </a:solidFill>
              </a:rPr>
              <a:t>This chart shows the number of </a:t>
            </a:r>
            <a:r>
              <a:rPr lang="en-US" sz="2000" b="0" dirty="0" err="1" smtClean="0">
                <a:solidFill>
                  <a:schemeClr val="tx1"/>
                </a:solidFill>
              </a:rPr>
              <a:t>pax</a:t>
            </a:r>
            <a:r>
              <a:rPr lang="en-US" sz="2000" b="0" dirty="0" smtClean="0">
                <a:solidFill>
                  <a:schemeClr val="tx1"/>
                </a:solidFill>
              </a:rPr>
              <a:t> visiting Thailand, broken down by months. We can see a slight increase in February and March, approximately 15-20%.</a:t>
            </a:r>
            <a:endParaRPr lang="en-US" sz="2000" b="0" dirty="0">
              <a:solidFill>
                <a:schemeClr val="tx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9</a:t>
            </a:fld>
            <a:endParaRPr/>
          </a:p>
        </p:txBody>
      </p:sp>
      <p:pic>
        <p:nvPicPr>
          <p:cNvPr id="6146" name="Picture 2"/>
          <p:cNvPicPr>
            <a:picLocks noChangeAspect="1" noChangeArrowheads="1"/>
          </p:cNvPicPr>
          <p:nvPr/>
        </p:nvPicPr>
        <p:blipFill>
          <a:blip r:embed="rId3"/>
          <a:srcRect/>
          <a:stretch>
            <a:fillRect/>
          </a:stretch>
        </p:blipFill>
        <p:spPr bwMode="auto">
          <a:xfrm>
            <a:off x="2550370" y="1271581"/>
            <a:ext cx="6593630" cy="3871919"/>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D5D5D"/>
      </a:dk2>
      <a:lt2>
        <a:srgbClr val="DADADA"/>
      </a:lt2>
      <a:accent1>
        <a:srgbClr val="58ADC5"/>
      </a:accent1>
      <a:accent2>
        <a:srgbClr val="8AC6D6"/>
      </a:accent2>
      <a:accent3>
        <a:srgbClr val="CDE6EE"/>
      </a:accent3>
      <a:accent4>
        <a:srgbClr val="EA5B25"/>
      </a:accent4>
      <a:accent5>
        <a:srgbClr val="F08C66"/>
      </a:accent5>
      <a:accent6>
        <a:srgbClr val="F9CEBE"/>
      </a:accent6>
      <a:hlink>
        <a:srgbClr val="58AD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3116</TotalTime>
  <Words>985</Words>
  <PresentationFormat>Экран (16:9)</PresentationFormat>
  <Paragraphs>88</Paragraphs>
  <Slides>43</Slides>
  <Notes>35</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43</vt:i4>
      </vt:variant>
    </vt:vector>
  </HeadingPairs>
  <TitlesOfParts>
    <vt:vector size="46" baseType="lpstr">
      <vt:lpstr>Arial</vt:lpstr>
      <vt:lpstr>Assistant</vt:lpstr>
      <vt:lpstr>Simple Light</vt:lpstr>
      <vt:lpstr>   Tour Price Prediction Model                         Using Linear Regression</vt:lpstr>
      <vt:lpstr>Introduction Project Goal: To develop a model for predicting the total cost of a tour based on various factors such as tour duration, season, hotel rating, room category, number of tourists, and more. This model will use linear regression to predict tour costs, helping travel agencies and operators to more accurately estimate and set tour prices.</vt:lpstr>
      <vt:lpstr>Why is this important?:</vt:lpstr>
      <vt:lpstr>2. Data Description The model is built using tour data that includes information on the following parameters:  Tour Duration: The number of days tourists spend on the trip.  Season: The time of year the tour takes place (e.g., summer, winter, high season, or low season).  Hotel Rating: The rating of the hotel on a travel platform.  Room Category: The type of room at the hotel (e.g., standard, suite).  Number of Tourists: The number of people in the group.  Additional Service Costs: Extra expenses such as excursions, meals, etc.  Transportation Costs: Transfer and airfare costs.  Geographic Features: The destination country and region.  This data is presented in a table format with both numerical and categorical features.</vt:lpstr>
      <vt:lpstr>Let's analyze this DataFrame.    </vt:lpstr>
      <vt:lpstr>5. Visualisation  </vt:lpstr>
      <vt:lpstr>  </vt:lpstr>
      <vt:lpstr>3. Linear Regression Method Description  Linear regression is a method that allows us to predict a dependent variable (tour price) based on one or more independent variables (factors such as tour duration, season, number of tourists, etc.). Main Idea: The linear regression model attempts to find coefficients that minimize the prediction error based on the training data. The formula for predicting the tour price will look like this:  Tour Price=b0+b1×Duration+b2×Season+b3×Hotel Rating…             Where: b0​ - is the intercept, b1,b2,b3,…  -are the coefficients for each feature that determine its contribution to the overall price.</vt:lpstr>
      <vt:lpstr>This chart shows the number of pax visiting Thailand, broken down by months. We can see a slight increase in February and March, approximately 15-20%.</vt:lpstr>
      <vt:lpstr>3. Linear Regression Method Description  Linear regression is a method that allows us to predict a dependent variable (tour price) based on one or more independent variables (factors such as tour duration, season, number of tourists, etc.). Main Idea: The linear regression model attempts to find coefficients that minimize the prediction error based on the training data. The formula for predicting the tour price will look like this:  Tour Price=b0+b1×Duration+b2×Season+b3×Hotel Rating…             Where: b0​ - is the intercept, b1,b2,b3,…  -are the coefficients for each feature that determine its contribution to the overall price.</vt:lpstr>
      <vt:lpstr>In this chart, we analyze the average cost of tours to Thailand over the course of the tourist year, broken down by months. It clearly shows seasonality and a price drop from June to October.</vt:lpstr>
      <vt:lpstr>3. Linear Regression Method Description  Linear regression is a method that allows us to predict a dependent variable (tour price) based on one or more independent variables (factors such as tour duration, season, number of tourists, etc.). Main Idea: The linear regression model attempts to find coefficients that minimize the prediction error based on the training data. The formula for predicting the tour price will look like this:  Tour Price=b0+b1×Duration+b2×Season+b3×Hotel Rating…             Where: b0​ - is the intercept, b1,b2,b3,…  -are the coefficients for each feature that determine its contribution to the overall price.</vt:lpstr>
      <vt:lpstr>In this chart, we analyze the cost per person for tours to Thailand over the course of the tourist year, also broken down by months. We observe a pronounced seasonality with prices dropping from June to October. During this period, the price is approximately 500 euros per person, while in the remaining months, it is around 1,000 euros.</vt:lpstr>
      <vt:lpstr>3. Linear Regression Method Description  Linear regression is a method that allows us to predict a dependent variable (tour price) based on one or more independent variables (factors such as tour duration, season, number of tourists, etc.). Main Idea: The linear regression model attempts to find coefficients that minimize the prediction error based on the training data. The formula for predicting the tour price will look like this:  Tour Price=b0+b1×Duration+b2×Season+b3×Hotel Rating…             Where: b0​ - is the intercept, b1,b2,b3,…  -are the coefficients for each feature that determine its contribution to the overall price.</vt:lpstr>
      <vt:lpstr>n this chart, we analyze the productivity of the partner network in terms of the number of tourists sent. The minimum value is seen for Agency #2, with about 115 tourists. Agencies #13 and #21 show the highest performance, with over 200 tourists each.</vt:lpstr>
      <vt:lpstr>3. Linear Regression Method Description  Linear regression is a method that allows us to predict a dependent variable (tour price) based on one or more independent variables (factors such as tour duration, season, number of tourists, etc.). Main Idea: The linear regression model attempts to find coefficients that minimize the prediction error based on the training data. The formula for predicting the tour price will look like this:  Tour Price=b0+b1×Duration+b2×Season+b3×Hotel Rating…             Where: b0​ - is the intercept, b1,b2,b3,…  -are the coefficients for each feature that determine its contribution to the overall price.</vt:lpstr>
      <vt:lpstr>Here we also continue analyzing the productivity of the partner network, this time in monetary terms. The highest sales are from Agency #21, exceeding 160,000 euros for the period, while the lowest are from Agency #2, slightly over 80,000 euros.</vt:lpstr>
      <vt:lpstr>3. Linear Regression Method Description  Linear regression is a method that allows us to predict a dependent variable (tour price) based on one or more independent variables (factors such as tour duration, season, number of tourists, etc.). Main Idea: The linear regression model attempts to find coefficients that minimize the prediction error based on the training data. The formula for predicting the tour price will look like this:  Tour Price=b0+b1×Duration+b2×Season+b3×Hotel Rating…             Where: b0​ - is the intercept, b1,b2,b3,…  -are the coefficients for each feature that determine its contribution to the overall price.</vt:lpstr>
      <vt:lpstr>Commission payouts are directly proportional to the previous slide. They range from 16,000 to 8,000.</vt:lpstr>
      <vt:lpstr>3. Linear Regression Method Description  Linear regression is a method that allows us to predict a dependent variable (tour price) based on one or more independent variables (factors such as tour duration, season, number of tourists, etc.). Main Idea: The linear regression model attempts to find coefficients that minimize the prediction error based on the training data. The formula for predicting the tour price will look like this:  Tour Price=b0+b1×Duration+b2×Season+b3×Hotel Rating…             Where: b0​ - is the intercept, b1,b2,b3,…  -are the coefficients for each feature that determine its contribution to the overall price.</vt:lpstr>
      <vt:lpstr>In this chart, we analyze the cost of ground services for hotels within the tour package. The chart shows seasonality, with the data broken down by hotel categories, ranging from 0 to 5 stars.</vt:lpstr>
      <vt:lpstr>3. Linear Regression Method Description  Linear regression is a method that allows us to predict a dependent variable (tour price) based on one or more independent variables (factors such as tour duration, season, number of tourists, etc.). Main Idea: The linear regression model attempts to find coefficients that minimize the prediction error based on the training data. The formula for predicting the tour price will look like this:  Tour Price=b0+b1×Duration+b2×Season+b3×Hotel Rating…             Where: b0​ - is the intercept, b1,b2,b3,…  -are the coefficients for each feature that determine its contribution to the overall price.</vt:lpstr>
      <vt:lpstr>Unlike the previous chart, we selected the segment for Bangkok. Here, we observe more linear prices without pronounced seasonality. The chart is also broken down by hotel categories and months.</vt:lpstr>
      <vt:lpstr>3. Linear Regression Method Description  Linear regression is a method that allows us to predict a dependent variable (tour price) based on one or more independent variables (factors such as tour duration, season, number of tourists, etc.). Main Idea: The linear regression model attempts to find coefficients that minimize the prediction error based on the training data. The formula for predicting the tour price will look like this:  Tour Price=b0+b1×Duration+b2×Season+b3×Hotel Rating…             Where: b0​ - is the intercept, b1,b2,b3,…  -are the coefficients for each feature that determine its contribution to the overall price.</vt:lpstr>
      <vt:lpstr>In this chart, hotels in the Phuket segment are grouped by month. Unlike Bangkok, here we see a clear seasonality, with prices rising 2 to 3 times during the peak season.</vt:lpstr>
      <vt:lpstr>3. Linear Regression Method Description  Linear regression is a method that allows us to predict a dependent variable (tour price) based on one or more independent variables (factors such as tour duration, season, number of tourists, etc.). Main Idea: The linear regression model attempts to find coefficients that minimize the prediction error based on the training data. The formula for predicting the tour price will look like this:  Tour Price=b0+b1×Duration+b2×Season+b3×Hotel Rating…             Where: b0​ - is the intercept, b1,b2,b3,…  -are the coefficients for each feature that determine its contribution to the overall price.</vt:lpstr>
      <vt:lpstr>In this chart, we analyze the cost of a flight ticket for one tourist to Bangkok. The chart shows seasonality, and it is also broken down by airports. We can see that Zurich is the most expensive airport, while Kiev is the cheapest.</vt:lpstr>
      <vt:lpstr>3. Linear Regression Method Description  Linear regression is a method that allows us to predict a dependent variable (tour price) based on one or more independent variables (factors such as tour duration, season, number of tourists, etc.). Main Idea: The linear regression model attempts to find coefficients that minimize the prediction error based on the training data. The formula for predicting the tour price will look like this:  Tour Price=b0+b1×Duration+b2×Season+b3×Hotel Rating…             Where: b0​ - is the intercept, b1,b2,b3,…  -are the coefficients for each feature that determine its contribution to the overall price.</vt:lpstr>
      <vt:lpstr>In this chart, we also analyze the cost of a flight ticket for one tourist to Phuket. We observe a very pronounced seasonality, with significantly lower prices during the off-season. The chart is also broken down by airports. The cheapest airport is Kiev, while Zurich is the most expensive.</vt:lpstr>
      <vt:lpstr>3. Linear Regression Method Description  Linear regression is a method that allows us to predict a dependent variable (tour price) based on one or more independent variables (factors such as tour duration, season, number of tourists, etc.). Main Idea: The linear regression model attempts to find coefficients that minimize the prediction error based on the training data. The formula for predicting the tour price will look like this:  Tour Price=b0+b1×Duration+b2×Season+b3×Hotel Rating…             Where: b0​ - is the intercept, b1,b2,b3,…  -are the coefficients for each feature that determine its contribution to the overall price.</vt:lpstr>
      <vt:lpstr>In this chart, we analyzed which segment of tourists purchases additional services, where the highest earnings are generated. The chart shows that only visitors of 4 and 5-star hotels purchased additional services.</vt:lpstr>
      <vt:lpstr>3. Linear Regression Method Description  Linear regression is a method that allows us to predict a dependent variable (tour price) based on one or more independent variables (factors such as tour duration, season, number of tourists, etc.). Main Idea: The linear regression model attempts to find coefficients that minimize the prediction error based on the training data. The formula for predicting the tour price will look like this:  Tour Price=b0+b1×Duration+b2×Season+b3×Hotel Rating…             Where: b0​ - is the intercept, b1,b2,b3,…  -are the coefficients for each feature that determine its contribution to the overall price.</vt:lpstr>
      <vt:lpstr>3. Linear Regression Method Description  Linear regression is a method that allows us to predict a dependent variable (tour price) based on one or more independent variables (factors such as tour duration, season, number of tourists, etc.). Main Idea: The linear regression model attempts to find coefficients that minimize the prediction error based on the training data. The formula for predicting the tour price will look like this:  Tour Price=b0+b1×Duration+b2×Season+b3×Hotel Rating…             Where: b0​ - is the intercept, b1,b2,b3,…  -are the coefficients for each feature that determine its contribution to the overall price.</vt:lpstr>
      <vt:lpstr>In this chart, we analyzed that the highest earnings come from the sale of more expensive tours, such as those to 4 or 5-star hotels. Additionally, sales are significantly higher during the peak season.</vt:lpstr>
      <vt:lpstr>3. Linear Regression Method Description  Linear regression is a method that allows us to predict a dependent variable (tour price) based on one or more independent variables (factors such as tour duration, season, number of tourists, etc.). Main Idea: The linear regression model attempts to find coefficients that minimize the prediction error based on the training data. The formula for predicting the tour price will look like this:  Tour Price=b0+b1×Duration+b2×Season+b3×Hotel Rating…             Where: b0​ - is the intercept, b1,b2,b3,…  -are the coefficients for each feature that determine its contribution to the overall price.</vt:lpstr>
      <vt:lpstr>This chart shows the company's earnings broken down by regions. We can see that Zurich and Warsaw are the most profitable, making them strong candidates for scaling up.</vt:lpstr>
      <vt:lpstr>Слайд 37</vt:lpstr>
      <vt:lpstr>This histogram shows the frequency distribution of prices. We can see that the price range from 1000 to 2500 euros is the most popular.</vt:lpstr>
      <vt:lpstr>Слайд 39</vt:lpstr>
      <vt:lpstr>This chart visualizes which variables have the greatest impact on the target variable. The variables AVERAGE AIRFARE and AVERAGE PRICE were generated through Feature Engineering, which significantly improved the model's performance.</vt:lpstr>
      <vt:lpstr>How it was : 1- 0,76 &amp; 516 .  2- 0,83 &amp; 576.  3- ….. </vt:lpstr>
      <vt:lpstr>In the case of dynamic nonlinear pricing, the accuracy of our model is R² = 0.914 and RMSE = 381. However, if the model is switched to linear pricing, the accuracy improves significantly, with R² = 0.99 and RMSE around 40. This demonstrates a strong correlation and much lower error in predictions under linear pricing conditions.</vt:lpstr>
      <vt:lpstr>Thank you all for your attention!   Have a good evening!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ReDI slide template</dc:title>
  <dc:creator>SONY i5</dc:creator>
  <cp:lastModifiedBy>SONY i5</cp:lastModifiedBy>
  <cp:revision>20</cp:revision>
  <dcterms:modified xsi:type="dcterms:W3CDTF">2024-11-27T23:28:20Z</dcterms:modified>
</cp:coreProperties>
</file>