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3"/>
    <p:sldId id="257" r:id="rId4"/>
    <p:sldId id="259" r:id="rId5"/>
    <p:sldId id="260" r:id="rId6"/>
    <p:sldId id="261" r:id="rId7"/>
    <p:sldId id="262" r:id="rId8"/>
    <p:sldId id="263" r:id="rId9"/>
    <p:sldId id="264" r:id="rId10"/>
    <p:sldId id="291" r:id="rId11"/>
    <p:sldId id="292" r:id="rId12"/>
    <p:sldId id="307" r:id="rId13"/>
    <p:sldId id="293" r:id="rId14"/>
    <p:sldId id="294" r:id="rId15"/>
    <p:sldId id="295" r:id="rId16"/>
    <p:sldId id="296" r:id="rId17"/>
    <p:sldId id="265" r:id="rId18"/>
    <p:sldId id="266" r:id="rId19"/>
    <p:sldId id="267" r:id="rId20"/>
    <p:sldId id="271" r:id="rId21"/>
    <p:sldId id="272" r:id="rId22"/>
    <p:sldId id="273" r:id="rId23"/>
    <p:sldId id="274" r:id="rId24"/>
    <p:sldId id="275" r:id="rId25"/>
    <p:sldId id="308" r:id="rId26"/>
    <p:sldId id="323" r:id="rId27"/>
    <p:sldId id="309" r:id="rId28"/>
    <p:sldId id="318" r:id="rId29"/>
    <p:sldId id="326" r:id="rId30"/>
    <p:sldId id="327" r:id="rId31"/>
    <p:sldId id="310" r:id="rId32"/>
    <p:sldId id="311" r:id="rId33"/>
    <p:sldId id="312" r:id="rId34"/>
    <p:sldId id="346" r:id="rId35"/>
    <p:sldId id="347" r:id="rId36"/>
    <p:sldId id="348" r:id="rId37"/>
    <p:sldId id="349" r:id="rId38"/>
    <p:sldId id="313" r:id="rId39"/>
    <p:sldId id="314" r:id="rId40"/>
    <p:sldId id="315" r:id="rId41"/>
    <p:sldId id="316" r:id="rId42"/>
    <p:sldId id="317" r:id="rId43"/>
    <p:sldId id="280" r:id="rId44"/>
    <p:sldId id="282" r:id="rId45"/>
    <p:sldId id="283" r:id="rId46"/>
    <p:sldId id="290" r:id="rId47"/>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7" userDrawn="1">
          <p15:clr>
            <a:srgbClr val="A4A3A4"/>
          </p15:clr>
        </p15:guide>
        <p15:guide id="2" pos="2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1977"/>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15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slideLayout" Target="../slideLayouts/slideLayout1.xml"/><Relationship Id="rId1" Type="http://schemas.openxmlformats.org/officeDocument/2006/relationships/tags" Target="../tags/tag63.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5.xml"/><Relationship Id="rId7" Type="http://schemas.openxmlformats.org/officeDocument/2006/relationships/image" Target="../media/image6.jpeg"/><Relationship Id="rId6" Type="http://schemas.openxmlformats.org/officeDocument/2006/relationships/image" Target="../media/image10.png"/><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1.xml"/><Relationship Id="rId6" Type="http://schemas.openxmlformats.org/officeDocument/2006/relationships/image" Target="../media/image11.png"/><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7.xml"/><Relationship Id="rId6" Type="http://schemas.openxmlformats.org/officeDocument/2006/relationships/image" Target="../media/image12.png"/><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5" Type="http://schemas.openxmlformats.org/officeDocument/2006/relationships/slideLayout" Target="../slideLayouts/slideLayout7.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png"/><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slideLayout" Target="../slideLayouts/slideLayout7.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png"/><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4" Type="http://schemas.openxmlformats.org/officeDocument/2006/relationships/slideLayout" Target="../slideLayouts/slideLayout7.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image" Target="../media/image21.jpeg"/></Relationships>
</file>

<file path=ppt/slides/_rels/slide3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4" Type="http://schemas.openxmlformats.org/officeDocument/2006/relationships/slideLayout" Target="../slideLayouts/slideLayout7.xml"/><Relationship Id="rId13" Type="http://schemas.openxmlformats.org/officeDocument/2006/relationships/image" Target="../media/image22.png"/><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png"/><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image" Target="../media/image2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3" Type="http://schemas.openxmlformats.org/officeDocument/2006/relationships/slideLayout" Target="../slideLayouts/slideLayout7.xml"/><Relationship Id="rId22" Type="http://schemas.openxmlformats.org/officeDocument/2006/relationships/tags" Target="../tags/tag45.xml"/><Relationship Id="rId21" Type="http://schemas.openxmlformats.org/officeDocument/2006/relationships/tags" Target="../tags/tag44.xml"/><Relationship Id="rId20" Type="http://schemas.openxmlformats.org/officeDocument/2006/relationships/tags" Target="../tags/tag43.xml"/><Relationship Id="rId2" Type="http://schemas.openxmlformats.org/officeDocument/2006/relationships/image" Target="../media/image3.jpeg"/><Relationship Id="rId19" Type="http://schemas.openxmlformats.org/officeDocument/2006/relationships/tags" Target="../tags/tag4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7" Type="http://schemas.openxmlformats.org/officeDocument/2006/relationships/slideLayout" Target="../slideLayouts/slideLayout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533400" y="497205"/>
            <a:ext cx="11497310" cy="5752465"/>
          </a:xfrm>
          <a:prstGeom prst="rect">
            <a:avLst/>
          </a:prstGeom>
          <a:solidFill>
            <a:srgbClr val="EEF8FD">
              <a:alpha val="100000"/>
            </a:srgbClr>
          </a:solidFill>
        </p:spPr>
      </p:sp>
      <p:sp>
        <p:nvSpPr>
          <p:cNvPr id="4" name="AutoShape 4"/>
          <p:cNvSpPr/>
          <p:nvPr/>
        </p:nvSpPr>
        <p:spPr>
          <a:xfrm>
            <a:off x="2209800" y="4267200"/>
            <a:ext cx="2190750" cy="399415"/>
          </a:xfrm>
          <a:prstGeom prst="roundRect">
            <a:avLst>
              <a:gd name="adj" fmla="val 50000"/>
            </a:avLst>
          </a:prstGeom>
          <a:solidFill>
            <a:srgbClr val="9BD3EF">
              <a:alpha val="100000"/>
            </a:srgbClr>
          </a:solidFill>
        </p:spPr>
      </p:sp>
      <p:sp>
        <p:nvSpPr>
          <p:cNvPr id="5" name="TextBox 5"/>
          <p:cNvSpPr txBox="1"/>
          <p:nvPr/>
        </p:nvSpPr>
        <p:spPr>
          <a:xfrm>
            <a:off x="3257455" y="2550248"/>
            <a:ext cx="5676900" cy="1198880"/>
          </a:xfrm>
          <a:prstGeom prst="rect">
            <a:avLst/>
          </a:prstGeom>
          <a:noFill/>
        </p:spPr>
        <p:txBody>
          <a:bodyPr vert="horz" wrap="square" lIns="91440" tIns="45720" rIns="91440" bIns="45720" rtlCol="0" anchor="t" anchorCtr="0">
            <a:normAutofit/>
          </a:bodyPr>
          <a:lstStyle/>
          <a:p>
            <a:pPr algn="ctr">
              <a:lnSpc>
                <a:spcPct val="80000"/>
              </a:lnSpc>
            </a:pPr>
            <a:r>
              <a:rPr lang="en-US" sz="4050" b="1">
                <a:solidFill>
                  <a:srgbClr val="000000">
                    <a:alpha val="100000"/>
                  </a:srgbClr>
                </a:solidFill>
                <a:latin typeface="汉仪君黑-45简"/>
                <a:ea typeface="汉仪君黑-45简"/>
                <a:cs typeface="汉仪君黑-45简"/>
              </a:rPr>
              <a:t>在线考试系统</a:t>
            </a:r>
            <a:endParaRPr lang="en-US" sz="4050" b="1">
              <a:solidFill>
                <a:srgbClr val="000000">
                  <a:alpha val="100000"/>
                </a:srgbClr>
              </a:solidFill>
              <a:latin typeface="汉仪君黑-45简"/>
              <a:ea typeface="汉仪君黑-45简"/>
              <a:cs typeface="汉仪君黑-45简"/>
            </a:endParaRPr>
          </a:p>
        </p:txBody>
      </p:sp>
      <p:sp>
        <p:nvSpPr>
          <p:cNvPr id="6" name="TextBox 6"/>
          <p:cNvSpPr txBox="1"/>
          <p:nvPr/>
        </p:nvSpPr>
        <p:spPr>
          <a:xfrm>
            <a:off x="2438305" y="4338640"/>
            <a:ext cx="1605280" cy="337185"/>
          </a:xfrm>
          <a:prstGeom prst="rect">
            <a:avLst/>
          </a:prstGeom>
          <a:noFill/>
        </p:spPr>
        <p:txBody>
          <a:bodyPr vert="horz" wrap="square" lIns="91440" tIns="45720" rIns="91440" bIns="45720" rtlCol="0" anchor="t" anchorCtr="0">
            <a:normAutofit/>
          </a:bodyPr>
          <a:lstStyle/>
          <a:p>
            <a:pPr algn="ctr">
              <a:lnSpc>
                <a:spcPct val="80000"/>
              </a:lnSpc>
            </a:pPr>
            <a:r>
              <a:rPr lang="en-US" sz="1600">
                <a:solidFill>
                  <a:srgbClr val="000000">
                    <a:alpha val="100000"/>
                  </a:srgbClr>
                </a:solidFill>
                <a:latin typeface="宋体" panose="02010600030101010101" pitchFamily="2" charset="-122"/>
                <a:ea typeface="宋体" panose="02010600030101010101" pitchFamily="2" charset="-122"/>
                <a:cs typeface="汉仪君黑-45简"/>
              </a:rPr>
              <a:t>汇报人：</a:t>
            </a:r>
            <a:r>
              <a:rPr lang="zh-CN" altLang="en-US" sz="1600">
                <a:solidFill>
                  <a:srgbClr val="000000">
                    <a:alpha val="100000"/>
                  </a:srgbClr>
                </a:solidFill>
                <a:latin typeface="宋体" panose="02010600030101010101" pitchFamily="2" charset="-122"/>
                <a:ea typeface="宋体" panose="02010600030101010101" pitchFamily="2" charset="-122"/>
                <a:cs typeface="汉仪君黑-45简"/>
              </a:rPr>
              <a:t>李帮帅</a:t>
            </a:r>
            <a:endParaRPr lang="zh-CN" altLang="en-US" sz="1600">
              <a:solidFill>
                <a:srgbClr val="000000">
                  <a:alpha val="100000"/>
                </a:srgbClr>
              </a:solidFill>
              <a:latin typeface="宋体" panose="02010600030101010101" pitchFamily="2" charset="-122"/>
              <a:ea typeface="宋体" panose="02010600030101010101" pitchFamily="2" charset="-122"/>
              <a:cs typeface="汉仪君黑-45简"/>
            </a:endParaRPr>
          </a:p>
        </p:txBody>
      </p:sp>
      <p:sp>
        <p:nvSpPr>
          <p:cNvPr id="7" name="AutoShape 7"/>
          <p:cNvSpPr/>
          <p:nvPr/>
        </p:nvSpPr>
        <p:spPr>
          <a:xfrm>
            <a:off x="0" y="5039995"/>
            <a:ext cx="1818005" cy="1818005"/>
          </a:xfrm>
          <a:prstGeom prst="rtTriangle">
            <a:avLst/>
          </a:prstGeom>
          <a:solidFill>
            <a:srgbClr val="9BD3EF">
              <a:alpha val="100000"/>
            </a:srgbClr>
          </a:solidFill>
        </p:spPr>
      </p:sp>
      <p:sp>
        <p:nvSpPr>
          <p:cNvPr id="8" name="AutoShape 8"/>
          <p:cNvSpPr/>
          <p:nvPr/>
        </p:nvSpPr>
        <p:spPr>
          <a:xfrm flipH="1" flipV="1">
            <a:off x="10373995" y="0"/>
            <a:ext cx="1818005" cy="1818005"/>
          </a:xfrm>
          <a:prstGeom prst="rtTriangle">
            <a:avLst/>
          </a:prstGeom>
          <a:solidFill>
            <a:srgbClr val="9BD3EF">
              <a:alpha val="100000"/>
            </a:srgbClr>
          </a:solidFill>
        </p:spPr>
      </p:sp>
      <p:sp>
        <p:nvSpPr>
          <p:cNvPr id="9" name="AutoShape 9"/>
          <p:cNvSpPr/>
          <p:nvPr/>
        </p:nvSpPr>
        <p:spPr>
          <a:xfrm rot="18840000">
            <a:off x="621665" y="4038600"/>
            <a:ext cx="92075" cy="1929130"/>
          </a:xfrm>
          <a:prstGeom prst="roundRect">
            <a:avLst>
              <a:gd name="adj" fmla="val 50000"/>
            </a:avLst>
          </a:prstGeom>
          <a:solidFill>
            <a:srgbClr val="9BD3EF">
              <a:alpha val="100000"/>
            </a:srgbClr>
          </a:solidFill>
        </p:spPr>
      </p:sp>
      <p:sp>
        <p:nvSpPr>
          <p:cNvPr id="10" name="AutoShape 10"/>
          <p:cNvSpPr/>
          <p:nvPr/>
        </p:nvSpPr>
        <p:spPr>
          <a:xfrm rot="18600000">
            <a:off x="2048510" y="6097905"/>
            <a:ext cx="91440" cy="1044575"/>
          </a:xfrm>
          <a:prstGeom prst="roundRect">
            <a:avLst>
              <a:gd name="adj" fmla="val 50000"/>
            </a:avLst>
          </a:prstGeom>
          <a:solidFill>
            <a:srgbClr val="9BD3EF">
              <a:alpha val="100000"/>
            </a:srgbClr>
          </a:solidFill>
        </p:spPr>
      </p:sp>
      <p:sp>
        <p:nvSpPr>
          <p:cNvPr id="11" name="Freeform 11"/>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12" name="AutoShape 12"/>
          <p:cNvSpPr/>
          <p:nvPr/>
        </p:nvSpPr>
        <p:spPr>
          <a:xfrm rot="18840000">
            <a:off x="11716385" y="1666240"/>
            <a:ext cx="91440" cy="1044575"/>
          </a:xfrm>
          <a:prstGeom prst="roundRect">
            <a:avLst>
              <a:gd name="adj" fmla="val 50000"/>
            </a:avLst>
          </a:prstGeom>
          <a:solidFill>
            <a:srgbClr val="9BD3EF">
              <a:alpha val="100000"/>
            </a:srgbClr>
          </a:solidFill>
        </p:spPr>
      </p:sp>
      <p:sp>
        <p:nvSpPr>
          <p:cNvPr id="13" name="Freeform 13"/>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4" name="Freeform 14"/>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5" name="TextBox 15"/>
          <p:cNvSpPr txBox="1"/>
          <p:nvPr/>
        </p:nvSpPr>
        <p:spPr>
          <a:xfrm>
            <a:off x="1219200" y="3293745"/>
            <a:ext cx="8709660" cy="583565"/>
          </a:xfrm>
          <a:prstGeom prst="rect">
            <a:avLst/>
          </a:prstGeom>
          <a:noFill/>
        </p:spPr>
        <p:txBody>
          <a:bodyPr vert="horz" wrap="square" lIns="91440" tIns="45720" rIns="91440" bIns="45720" rtlCol="0" anchor="t" anchorCtr="0">
            <a:normAutofit/>
          </a:bodyPr>
          <a:lstStyle/>
          <a:p>
            <a:pPr algn="ctr">
              <a:lnSpc>
                <a:spcPct val="80000"/>
              </a:lnSpc>
            </a:pPr>
            <a:endParaRPr lang="en-US" sz="1600">
              <a:solidFill>
                <a:srgbClr val="595959">
                  <a:alpha val="100000"/>
                </a:srgbClr>
              </a:solidFill>
              <a:latin typeface="汉仪君黑-45简"/>
              <a:ea typeface="汉仪君黑-45简"/>
              <a:cs typeface="汉仪君黑-45简"/>
            </a:endParaRPr>
          </a:p>
        </p:txBody>
      </p:sp>
      <p:sp>
        <p:nvSpPr>
          <p:cNvPr id="16" name="AutoShape 4"/>
          <p:cNvSpPr/>
          <p:nvPr/>
        </p:nvSpPr>
        <p:spPr>
          <a:xfrm>
            <a:off x="2210435" y="4864100"/>
            <a:ext cx="2189480" cy="399415"/>
          </a:xfrm>
          <a:prstGeom prst="roundRect">
            <a:avLst>
              <a:gd name="adj" fmla="val 50000"/>
            </a:avLst>
          </a:prstGeom>
          <a:solidFill>
            <a:srgbClr val="9BD3EF">
              <a:alpha val="100000"/>
            </a:srgbClr>
          </a:solidFill>
        </p:spPr>
        <p:txBody>
          <a:bodyPr/>
          <a:p>
            <a:pPr>
              <a:lnSpc>
                <a:spcPct val="120000"/>
              </a:lnSpc>
            </a:pPr>
            <a:endParaRPr lang="zh-CN" altLang="en-US"/>
          </a:p>
        </p:txBody>
      </p:sp>
      <p:sp>
        <p:nvSpPr>
          <p:cNvPr id="19" name="文本框 18"/>
          <p:cNvSpPr txBox="1"/>
          <p:nvPr/>
        </p:nvSpPr>
        <p:spPr>
          <a:xfrm>
            <a:off x="2438400" y="4876165"/>
            <a:ext cx="2223770" cy="374650"/>
          </a:xfrm>
          <a:prstGeom prst="rect">
            <a:avLst/>
          </a:prstGeom>
          <a:noFill/>
        </p:spPr>
        <p:txBody>
          <a:bodyPr wrap="square" rtlCol="0">
            <a:noAutofit/>
          </a:bodyPr>
          <a:p>
            <a:r>
              <a:rPr lang="zh-CN" altLang="en-US" sz="160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sym typeface="+mn-ea"/>
              </a:rPr>
              <a:t>汇报小组</a:t>
            </a:r>
            <a:r>
              <a:rPr lang="en-US" sz="160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sym typeface="+mn-ea"/>
              </a:rPr>
              <a:t>深藏</a:t>
            </a:r>
            <a:r>
              <a:rPr lang="en-US" altLang="zh-CN" sz="160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sym typeface="+mn-ea"/>
              </a:rPr>
              <a:t>blue</a:t>
            </a:r>
            <a:endParaRPr lang="en-US" sz="160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AutoShape 4"/>
          <p:cNvSpPr/>
          <p:nvPr/>
        </p:nvSpPr>
        <p:spPr>
          <a:xfrm>
            <a:off x="2209800" y="5410200"/>
            <a:ext cx="2189480" cy="399415"/>
          </a:xfrm>
          <a:prstGeom prst="roundRect">
            <a:avLst>
              <a:gd name="adj" fmla="val 50000"/>
            </a:avLst>
          </a:prstGeom>
          <a:solidFill>
            <a:srgbClr val="9BD3EF">
              <a:alpha val="100000"/>
            </a:srgbClr>
          </a:solidFill>
        </p:spPr>
        <p:txBody>
          <a:bodyPr/>
          <a:p>
            <a:pPr algn="l">
              <a:lnSpc>
                <a:spcPct val="100000"/>
              </a:lnSpc>
            </a:pPr>
            <a:r>
              <a:rPr lang="en-US" altLang="zh-CN" sz="1600">
                <a:solidFill>
                  <a:schemeClr val="tx2"/>
                </a:solidFill>
                <a:latin typeface="宋体" panose="02010600030101010101" pitchFamily="2" charset="-122"/>
                <a:ea typeface="宋体" panose="02010600030101010101" pitchFamily="2" charset="-122"/>
              </a:rPr>
              <a:t>  2024-4-22</a:t>
            </a:r>
            <a:endParaRPr lang="en-US" altLang="zh-CN" sz="1600">
              <a:solidFill>
                <a:schemeClr val="tx2"/>
              </a:solidFill>
              <a:latin typeface="宋体" panose="02010600030101010101" pitchFamily="2" charset="-122"/>
              <a:ea typeface="宋体" panose="02010600030101010101" pitchFamily="2" charset="-122"/>
            </a:endParaRPr>
          </a:p>
        </p:txBody>
      </p:sp>
      <p:sp>
        <p:nvSpPr>
          <p:cNvPr id="22" name="AutoShape 4"/>
          <p:cNvSpPr/>
          <p:nvPr/>
        </p:nvSpPr>
        <p:spPr>
          <a:xfrm>
            <a:off x="7467600" y="4270375"/>
            <a:ext cx="2189480" cy="399415"/>
          </a:xfrm>
          <a:prstGeom prst="roundRect">
            <a:avLst>
              <a:gd name="adj" fmla="val 50000"/>
            </a:avLst>
          </a:prstGeom>
          <a:solidFill>
            <a:srgbClr val="9BD3EF">
              <a:alpha val="100000"/>
            </a:srgbClr>
          </a:solidFill>
        </p:spPr>
        <p:txBody>
          <a:bodyPr/>
          <a:p>
            <a:pPr>
              <a:lnSpc>
                <a:spcPct val="110000"/>
              </a:lnSpc>
            </a:pPr>
            <a:r>
              <a:rPr lang="zh-CN" altLang="en-US" sz="1400">
                <a:solidFill>
                  <a:schemeClr val="tx2"/>
                </a:solidFill>
              </a:rPr>
              <a:t>口号</a:t>
            </a:r>
            <a:r>
              <a:rPr lang="en-US" altLang="zh-CN" sz="1400">
                <a:solidFill>
                  <a:schemeClr val="tx2"/>
                </a:solidFill>
              </a:rPr>
              <a:t>:</a:t>
            </a:r>
            <a:r>
              <a:rPr lang="zh-CN" altLang="en-US" sz="1400">
                <a:solidFill>
                  <a:schemeClr val="tx2"/>
                </a:solidFill>
              </a:rPr>
              <a:t>不做无法实现的梦</a:t>
            </a:r>
            <a:endParaRPr lang="zh-CN" altLang="en-US" sz="1400">
              <a:solidFill>
                <a:schemeClr val="tx2"/>
              </a:solidFill>
            </a:endParaRPr>
          </a:p>
        </p:txBody>
      </p:sp>
      <p:sp>
        <p:nvSpPr>
          <p:cNvPr id="24" name="AutoShape 4"/>
          <p:cNvSpPr/>
          <p:nvPr/>
        </p:nvSpPr>
        <p:spPr>
          <a:xfrm>
            <a:off x="7467600" y="4857115"/>
            <a:ext cx="2189480" cy="399415"/>
          </a:xfrm>
          <a:prstGeom prst="roundRect">
            <a:avLst>
              <a:gd name="adj" fmla="val 50000"/>
            </a:avLst>
          </a:prstGeom>
          <a:solidFill>
            <a:srgbClr val="9BD3EF">
              <a:alpha val="100000"/>
            </a:srgbClr>
          </a:solidFill>
        </p:spPr>
        <p:txBody>
          <a:bodyPr/>
          <a:p>
            <a:pPr>
              <a:lnSpc>
                <a:spcPct val="110000"/>
              </a:lnSpc>
            </a:pPr>
            <a:r>
              <a:rPr lang="zh-CN" altLang="en-US" sz="1400">
                <a:solidFill>
                  <a:schemeClr val="tx2"/>
                </a:solidFill>
                <a:latin typeface="宋体" panose="02010600030101010101" pitchFamily="2" charset="-122"/>
                <a:ea typeface="宋体" panose="02010600030101010101" pitchFamily="2" charset="-122"/>
                <a:sym typeface="+mn-ea"/>
              </a:rPr>
              <a:t>项目经理：胡雨鹏</a:t>
            </a:r>
            <a:endParaRPr lang="zh-CN" altLang="en-US" sz="1400">
              <a:solidFill>
                <a:schemeClr val="tx2"/>
              </a:solidFill>
              <a:latin typeface="宋体" panose="02010600030101010101" pitchFamily="2" charset="-122"/>
              <a:ea typeface="宋体" panose="02010600030101010101" pitchFamily="2" charset="-122"/>
            </a:endParaRPr>
          </a:p>
          <a:p>
            <a:pPr>
              <a:lnSpc>
                <a:spcPct val="120000"/>
              </a:lnSpc>
            </a:pPr>
            <a:endParaRPr lang="zh-CN" altLang="en-US" sz="1400">
              <a:solidFill>
                <a:schemeClr val="tx2"/>
              </a:solidFill>
            </a:endParaRPr>
          </a:p>
        </p:txBody>
      </p:sp>
      <p:sp>
        <p:nvSpPr>
          <p:cNvPr id="25" name="AutoShape 4"/>
          <p:cNvSpPr/>
          <p:nvPr/>
        </p:nvSpPr>
        <p:spPr>
          <a:xfrm>
            <a:off x="7467600" y="5414010"/>
            <a:ext cx="3065780" cy="399415"/>
          </a:xfrm>
          <a:prstGeom prst="roundRect">
            <a:avLst>
              <a:gd name="adj" fmla="val 50000"/>
            </a:avLst>
          </a:prstGeom>
          <a:solidFill>
            <a:srgbClr val="9BD3EF">
              <a:alpha val="100000"/>
            </a:srgbClr>
          </a:solidFill>
        </p:spPr>
        <p:txBody>
          <a:bodyPr/>
          <a:p>
            <a:pPr>
              <a:lnSpc>
                <a:spcPct val="120000"/>
              </a:lnSpc>
            </a:pPr>
            <a:r>
              <a:rPr lang="zh-CN" altLang="en-US" sz="1200">
                <a:solidFill>
                  <a:schemeClr val="tx2"/>
                </a:solidFill>
                <a:latin typeface="宋体" panose="02010600030101010101" pitchFamily="2" charset="-122"/>
                <a:ea typeface="宋体" panose="02010600030101010101" pitchFamily="2" charset="-122"/>
                <a:sym typeface="+mn-ea"/>
              </a:rPr>
              <a:t>组员：刘德龙，赵志勇，赖韬</a:t>
            </a:r>
            <a:r>
              <a:rPr lang="zh-CN" altLang="en-US" sz="1200">
                <a:solidFill>
                  <a:schemeClr val="tx2"/>
                </a:solidFill>
                <a:latin typeface="宋体" panose="02010600030101010101" pitchFamily="2" charset="-122"/>
                <a:ea typeface="宋体" panose="02010600030101010101" pitchFamily="2" charset="-122"/>
                <a:sym typeface="+mn-ea"/>
              </a:rPr>
              <a:t>谕，陈玉祥</a:t>
            </a:r>
            <a:endParaRPr lang="zh-CN" altLang="en-US" sz="120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5657215"/>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直角三角形 2"/>
          <p:cNvSpPr/>
          <p:nvPr/>
        </p:nvSpPr>
        <p:spPr>
          <a:xfrm flipH="1" flipV="1">
            <a:off x="10991215" y="0"/>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027295" y="339725"/>
            <a:ext cx="3286125" cy="521970"/>
          </a:xfrm>
          <a:prstGeom prst="rect">
            <a:avLst/>
          </a:prstGeom>
          <a:noFill/>
        </p:spPr>
        <p:txBody>
          <a:bodyPr wrap="square" rtlCol="0">
            <a:spAutoFit/>
          </a:bodyPr>
          <a:p>
            <a:r>
              <a:rPr lang="zh-CN" altLang="en-US" sz="2800" spc="500">
                <a:latin typeface="汉仪君黑-45简" panose="020B0604020202020204" charset="-122"/>
                <a:ea typeface="汉仪君黑-45简" panose="020B0604020202020204" charset="-122"/>
              </a:rPr>
              <a:t>在线考试的</a:t>
            </a:r>
            <a:r>
              <a:rPr lang="zh-CN" altLang="en-US" sz="2800" spc="500">
                <a:latin typeface="汉仪君黑-45简" panose="020B0604020202020204" charset="-122"/>
                <a:ea typeface="汉仪君黑-45简" panose="020B0604020202020204" charset="-122"/>
              </a:rPr>
              <a:t>实施</a:t>
            </a:r>
            <a:endParaRPr lang="zh-CN" altLang="en-US" sz="2800" spc="500">
              <a:latin typeface="汉仪君黑-45简" panose="020B0604020202020204" charset="-122"/>
              <a:ea typeface="汉仪君黑-45简" panose="020B0604020202020204" charset="-122"/>
            </a:endParaRPr>
          </a:p>
        </p:txBody>
      </p:sp>
      <p:pic>
        <p:nvPicPr>
          <p:cNvPr id="6" name="图片 5" descr="OIP-C"/>
          <p:cNvPicPr>
            <a:picLocks noChangeAspect="1"/>
          </p:cNvPicPr>
          <p:nvPr/>
        </p:nvPicPr>
        <p:blipFill>
          <a:blip r:embed="rId1"/>
          <a:stretch>
            <a:fillRect/>
          </a:stretch>
        </p:blipFill>
        <p:spPr>
          <a:xfrm>
            <a:off x="3869055" y="1067435"/>
            <a:ext cx="4444365" cy="1916430"/>
          </a:xfrm>
          <a:prstGeom prst="rect">
            <a:avLst/>
          </a:prstGeom>
        </p:spPr>
      </p:pic>
      <p:pic>
        <p:nvPicPr>
          <p:cNvPr id="7" name="图片 6" descr="1"/>
          <p:cNvPicPr>
            <a:picLocks noChangeAspect="1"/>
          </p:cNvPicPr>
          <p:nvPr/>
        </p:nvPicPr>
        <p:blipFill>
          <a:blip r:embed="rId2"/>
          <a:stretch>
            <a:fillRect/>
          </a:stretch>
        </p:blipFill>
        <p:spPr>
          <a:xfrm>
            <a:off x="8537575" y="1155065"/>
            <a:ext cx="2453640" cy="1828800"/>
          </a:xfrm>
          <a:prstGeom prst="rect">
            <a:avLst/>
          </a:prstGeom>
        </p:spPr>
      </p:pic>
      <p:pic>
        <p:nvPicPr>
          <p:cNvPr id="9" name="图片 8" descr="2"/>
          <p:cNvPicPr>
            <a:picLocks noChangeAspect="1"/>
          </p:cNvPicPr>
          <p:nvPr/>
        </p:nvPicPr>
        <p:blipFill>
          <a:blip r:embed="rId3"/>
          <a:stretch>
            <a:fillRect/>
          </a:stretch>
        </p:blipFill>
        <p:spPr>
          <a:xfrm>
            <a:off x="731520" y="1095375"/>
            <a:ext cx="2913380" cy="1888490"/>
          </a:xfrm>
          <a:prstGeom prst="rect">
            <a:avLst/>
          </a:prstGeom>
        </p:spPr>
      </p:pic>
      <p:sp>
        <p:nvSpPr>
          <p:cNvPr id="10" name="文本框 9"/>
          <p:cNvSpPr txBox="1"/>
          <p:nvPr/>
        </p:nvSpPr>
        <p:spPr>
          <a:xfrm>
            <a:off x="1873885" y="3495040"/>
            <a:ext cx="8134985" cy="2245360"/>
          </a:xfrm>
          <a:prstGeom prst="rect">
            <a:avLst/>
          </a:prstGeom>
          <a:noFill/>
        </p:spPr>
        <p:txBody>
          <a:bodyPr wrap="square" rtlCol="0">
            <a:spAutoFit/>
          </a:bodyPr>
          <a:p>
            <a:r>
              <a:rPr lang="zh-CN" altLang="en-US" sz="2800"/>
              <a:t>在线考试需要的是诚信，防止作弊，这就需要在在线考试的时候，同时使用双机位甚至三机位，四机位，通过类似直播的镜头来观察考生的一举一动，及时发现考生的不正当行为，并即时采取措施来制止，或者取消该考生的考试成绩</a:t>
            </a:r>
            <a:endParaRPr lang="zh-CN" altLang="en-US" sz="2800"/>
          </a:p>
        </p:txBody>
      </p:sp>
    </p:spTree>
    <p:custDataLst>
      <p:tags r:id="rId4"/>
    </p:custDataLst>
  </p:cSld>
  <p:clrMapOvr>
    <a:masterClrMapping/>
  </p:clrMapOvr>
  <p:transition advTm="2000">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90800"/>
            <a:ext cx="4351020" cy="1014730"/>
          </a:xfrm>
          <a:prstGeom prst="rect">
            <a:avLst/>
          </a:prstGeom>
          <a:noFill/>
        </p:spPr>
        <p:txBody>
          <a:bodyPr vert="horz" wrap="square" lIns="91440" tIns="45720" rIns="91440" bIns="45720" rtlCol="0" anchor="t" anchorCtr="0">
            <a:normAutofit/>
          </a:bodyPr>
          <a:lstStyle/>
          <a:p>
            <a:pPr algn="l">
              <a:lnSpc>
                <a:spcPct val="80000"/>
              </a:lnSpc>
            </a:pPr>
            <a:r>
              <a:rPr lang="zh-CN" altLang="en-US" sz="6000">
                <a:solidFill>
                  <a:srgbClr val="000000">
                    <a:alpha val="100000"/>
                  </a:srgbClr>
                </a:solidFill>
                <a:latin typeface="汉仪君黑-45简"/>
                <a:ea typeface="汉仪君黑-45简"/>
                <a:cs typeface="汉仪君黑-45简"/>
              </a:rPr>
              <a:t>功能</a:t>
            </a:r>
            <a:r>
              <a:rPr lang="zh-CN" altLang="en-US" sz="6000">
                <a:solidFill>
                  <a:srgbClr val="000000">
                    <a:alpha val="100000"/>
                  </a:srgbClr>
                </a:solidFill>
                <a:latin typeface="汉仪君黑-45简"/>
                <a:ea typeface="汉仪君黑-45简"/>
                <a:cs typeface="汉仪君黑-45简"/>
              </a:rPr>
              <a:t>描述</a:t>
            </a:r>
            <a:endParaRPr lang="zh-CN" altLang="en-US" sz="6000">
              <a:solidFill>
                <a:srgbClr val="000000">
                  <a:alpha val="100000"/>
                </a:srgbClr>
              </a:solidFill>
              <a:latin typeface="汉仪君黑-45简"/>
              <a:ea typeface="汉仪君黑-45简"/>
              <a:cs typeface="汉仪君黑-45简"/>
            </a:endParaRPr>
          </a:p>
        </p:txBody>
      </p:sp>
      <p:sp>
        <p:nvSpPr>
          <p:cNvPr id="13" name="TextBox 13"/>
          <p:cNvSpPr txBox="1"/>
          <p:nvPr/>
        </p:nvSpPr>
        <p:spPr>
          <a:xfrm>
            <a:off x="3778250" y="2667000"/>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03</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custDataLst>
              <p:tags r:id="rId1"/>
            </p:custDataLst>
          </p:nvPr>
        </p:nvSpPr>
        <p:spPr>
          <a:xfrm>
            <a:off x="1430020" y="1717675"/>
            <a:ext cx="2710815" cy="986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custDataLst>
              <p:tags r:id="rId2"/>
            </p:custDataLst>
          </p:nvPr>
        </p:nvSpPr>
        <p:spPr>
          <a:xfrm>
            <a:off x="1312545" y="1340485"/>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直角三角形 6"/>
          <p:cNvSpPr/>
          <p:nvPr/>
        </p:nvSpPr>
        <p:spPr>
          <a:xfrm>
            <a:off x="0" y="5657215"/>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flipV="1">
            <a:off x="10991215" y="0"/>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1366520" y="1454150"/>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01</a:t>
            </a:r>
            <a:endParaRPr lang="en-US" altLang="zh-CN" sz="3600">
              <a:latin typeface="汉仪君黑-45简" panose="020B0604020202020204" charset="-122"/>
              <a:ea typeface="汉仪君黑-45简" panose="020B0604020202020204" charset="-122"/>
            </a:endParaRPr>
          </a:p>
        </p:txBody>
      </p:sp>
      <p:sp>
        <p:nvSpPr>
          <p:cNvPr id="13" name="文本框 12"/>
          <p:cNvSpPr txBox="1"/>
          <p:nvPr>
            <p:custDataLst>
              <p:tags r:id="rId4"/>
            </p:custDataLst>
          </p:nvPr>
        </p:nvSpPr>
        <p:spPr>
          <a:xfrm>
            <a:off x="1430020" y="2072005"/>
            <a:ext cx="2742565" cy="521970"/>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组卷功能模块</a:t>
            </a:r>
            <a:endParaRPr lang="zh-CN" altLang="en-US" sz="2800" spc="500">
              <a:solidFill>
                <a:schemeClr val="tx1"/>
              </a:solidFill>
              <a:uFillTx/>
              <a:latin typeface="汉仪君黑-45简" panose="020B0604020202020204" charset="-122"/>
              <a:ea typeface="汉仪君黑-45简" panose="020B0604020202020204" charset="-122"/>
            </a:endParaRPr>
          </a:p>
        </p:txBody>
      </p:sp>
      <p:sp>
        <p:nvSpPr>
          <p:cNvPr id="16" name="文本框 15"/>
          <p:cNvSpPr txBox="1"/>
          <p:nvPr/>
        </p:nvSpPr>
        <p:spPr>
          <a:xfrm>
            <a:off x="4687570" y="339725"/>
            <a:ext cx="3286125" cy="521970"/>
          </a:xfrm>
          <a:prstGeom prst="rect">
            <a:avLst/>
          </a:prstGeom>
          <a:noFill/>
        </p:spPr>
        <p:txBody>
          <a:bodyPr wrap="square" rtlCol="0">
            <a:spAutoFit/>
          </a:bodyPr>
          <a:p>
            <a:r>
              <a:rPr lang="zh-CN" altLang="en-US" sz="2800" spc="500">
                <a:latin typeface="汉仪君黑-45简" panose="020B0604020202020204" charset="-122"/>
                <a:ea typeface="汉仪君黑-45简" panose="020B0604020202020204" charset="-122"/>
              </a:rPr>
              <a:t>在线考试的</a:t>
            </a:r>
            <a:r>
              <a:rPr lang="zh-CN" altLang="en-US" sz="2800" spc="500">
                <a:latin typeface="汉仪君黑-45简" panose="020B0604020202020204" charset="-122"/>
                <a:ea typeface="汉仪君黑-45简" panose="020B0604020202020204" charset="-122"/>
              </a:rPr>
              <a:t>功能</a:t>
            </a:r>
            <a:endParaRPr lang="zh-CN" altLang="en-US" sz="2800" spc="500">
              <a:latin typeface="汉仪君黑-45简" panose="020B0604020202020204" charset="-122"/>
              <a:ea typeface="汉仪君黑-45简" panose="020B0604020202020204" charset="-122"/>
            </a:endParaRPr>
          </a:p>
        </p:txBody>
      </p:sp>
      <p:pic>
        <p:nvPicPr>
          <p:cNvPr id="20" name="图片 19" descr="v2-faeea81a0dad1eb7380bbf3a057a76db_r"/>
          <p:cNvPicPr>
            <a:picLocks noChangeAspect="1"/>
          </p:cNvPicPr>
          <p:nvPr/>
        </p:nvPicPr>
        <p:blipFill>
          <a:blip r:embed="rId5"/>
          <a:stretch>
            <a:fillRect/>
          </a:stretch>
        </p:blipFill>
        <p:spPr>
          <a:xfrm>
            <a:off x="4500245" y="1059815"/>
            <a:ext cx="7299960" cy="3026410"/>
          </a:xfrm>
          <a:prstGeom prst="rect">
            <a:avLst/>
          </a:prstGeom>
        </p:spPr>
      </p:pic>
      <p:pic>
        <p:nvPicPr>
          <p:cNvPr id="21" name="图片 20" descr="v2-5bfc5d5245cbfbb7ce9f984cdbb436ba_r"/>
          <p:cNvPicPr>
            <a:picLocks noChangeAspect="1"/>
          </p:cNvPicPr>
          <p:nvPr/>
        </p:nvPicPr>
        <p:blipFill>
          <a:blip r:embed="rId6"/>
          <a:stretch>
            <a:fillRect/>
          </a:stretch>
        </p:blipFill>
        <p:spPr>
          <a:xfrm>
            <a:off x="4495800" y="3733800"/>
            <a:ext cx="7299325" cy="2952750"/>
          </a:xfrm>
          <a:prstGeom prst="rect">
            <a:avLst/>
          </a:prstGeom>
        </p:spPr>
      </p:pic>
      <p:sp>
        <p:nvSpPr>
          <p:cNvPr id="22" name="文本框 21"/>
          <p:cNvSpPr txBox="1"/>
          <p:nvPr>
            <p:custDataLst>
              <p:tags r:id="rId7"/>
            </p:custDataLst>
          </p:nvPr>
        </p:nvSpPr>
        <p:spPr>
          <a:xfrm>
            <a:off x="1430020" y="3009900"/>
            <a:ext cx="2695575" cy="829945"/>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首先关注组卷的步骤，步骤太复杂的不要，首选几步就可以组卷的；</a:t>
            </a:r>
            <a:endParaRPr lang="zh-CN" altLang="en-US" sz="1600" spc="100">
              <a:uFillTx/>
              <a:latin typeface="汉仪君黑-45简" panose="020B0604020202020204" charset="-122"/>
              <a:ea typeface="汉仪君黑-45简" panose="020B0604020202020204" charset="-122"/>
            </a:endParaRPr>
          </a:p>
        </p:txBody>
      </p:sp>
      <p:sp>
        <p:nvSpPr>
          <p:cNvPr id="25" name="文本框 24"/>
          <p:cNvSpPr txBox="1"/>
          <p:nvPr>
            <p:custDataLst>
              <p:tags r:id="rId8"/>
            </p:custDataLst>
          </p:nvPr>
        </p:nvSpPr>
        <p:spPr>
          <a:xfrm>
            <a:off x="1557020" y="4509770"/>
            <a:ext cx="2695575" cy="1568450"/>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同时可以关注一下组卷的模式，看看是否多样化，能否满足日常的测试、正式的考试等，可能多方面使用更好！</a:t>
            </a:r>
            <a:endParaRPr lang="zh-CN" altLang="en-US" sz="1600" spc="100">
              <a:uFillTx/>
              <a:latin typeface="汉仪君黑-45简" panose="020B0604020202020204" charset="-122"/>
              <a:ea typeface="汉仪君黑-45简" panose="020B0604020202020204" charset="-122"/>
            </a:endParaRPr>
          </a:p>
          <a:p>
            <a:pPr algn="l"/>
            <a:endParaRPr lang="zh-CN" altLang="en-US" sz="1600" spc="100">
              <a:uFillTx/>
              <a:latin typeface="汉仪君黑-45简" panose="020B0604020202020204" charset="-122"/>
              <a:ea typeface="汉仪君黑-45简" panose="020B0604020202020204" charset="-122"/>
            </a:endParaRPr>
          </a:p>
        </p:txBody>
      </p:sp>
    </p:spTree>
    <p:custDataLst>
      <p:tags r:id="rId9"/>
    </p:custDataLst>
  </p:cSld>
  <p:clrMapOvr>
    <a:masterClrMapping/>
  </p:clrMapOvr>
  <p:transition advTm="2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custDataLst>
              <p:tags r:id="rId1"/>
            </p:custDataLst>
          </p:nvPr>
        </p:nvSpPr>
        <p:spPr>
          <a:xfrm>
            <a:off x="1430020" y="1717675"/>
            <a:ext cx="2710815" cy="986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custDataLst>
              <p:tags r:id="rId2"/>
            </p:custDataLst>
          </p:nvPr>
        </p:nvSpPr>
        <p:spPr>
          <a:xfrm>
            <a:off x="1312545" y="1340485"/>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直角三角形 6"/>
          <p:cNvSpPr/>
          <p:nvPr/>
        </p:nvSpPr>
        <p:spPr>
          <a:xfrm>
            <a:off x="0" y="5657215"/>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flipV="1">
            <a:off x="10991215" y="0"/>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1366520" y="1454150"/>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02</a:t>
            </a:r>
            <a:endParaRPr lang="en-US" altLang="zh-CN" sz="3600">
              <a:latin typeface="汉仪君黑-45简" panose="020B0604020202020204" charset="-122"/>
              <a:ea typeface="汉仪君黑-45简" panose="020B0604020202020204" charset="-122"/>
            </a:endParaRPr>
          </a:p>
        </p:txBody>
      </p:sp>
      <p:sp>
        <p:nvSpPr>
          <p:cNvPr id="13" name="文本框 12"/>
          <p:cNvSpPr txBox="1"/>
          <p:nvPr>
            <p:custDataLst>
              <p:tags r:id="rId4"/>
            </p:custDataLst>
          </p:nvPr>
        </p:nvSpPr>
        <p:spPr>
          <a:xfrm>
            <a:off x="1430020" y="2072005"/>
            <a:ext cx="2742565" cy="521970"/>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防作弊模块</a:t>
            </a:r>
            <a:endParaRPr lang="zh-CN" altLang="en-US" sz="2800" spc="500">
              <a:solidFill>
                <a:schemeClr val="tx1"/>
              </a:solidFill>
              <a:uFillTx/>
              <a:latin typeface="汉仪君黑-45简" panose="020B0604020202020204" charset="-122"/>
              <a:ea typeface="汉仪君黑-45简" panose="020B0604020202020204" charset="-122"/>
            </a:endParaRPr>
          </a:p>
        </p:txBody>
      </p:sp>
      <p:sp>
        <p:nvSpPr>
          <p:cNvPr id="16" name="文本框 15"/>
          <p:cNvSpPr txBox="1"/>
          <p:nvPr/>
        </p:nvSpPr>
        <p:spPr>
          <a:xfrm>
            <a:off x="4687570" y="339725"/>
            <a:ext cx="3286125" cy="521970"/>
          </a:xfrm>
          <a:prstGeom prst="rect">
            <a:avLst/>
          </a:prstGeom>
          <a:noFill/>
        </p:spPr>
        <p:txBody>
          <a:bodyPr wrap="square" rtlCol="0">
            <a:spAutoFit/>
          </a:bodyPr>
          <a:p>
            <a:r>
              <a:rPr lang="zh-CN" altLang="en-US" sz="2800" spc="500">
                <a:latin typeface="汉仪君黑-45简" panose="020B0604020202020204" charset="-122"/>
                <a:ea typeface="汉仪君黑-45简" panose="020B0604020202020204" charset="-122"/>
              </a:rPr>
              <a:t>在线考试的</a:t>
            </a:r>
            <a:r>
              <a:rPr lang="zh-CN" altLang="en-US" sz="2800" spc="500">
                <a:latin typeface="汉仪君黑-45简" panose="020B0604020202020204" charset="-122"/>
                <a:ea typeface="汉仪君黑-45简" panose="020B0604020202020204" charset="-122"/>
              </a:rPr>
              <a:t>功能</a:t>
            </a:r>
            <a:endParaRPr lang="zh-CN" altLang="en-US" sz="2800" spc="500">
              <a:latin typeface="汉仪君黑-45简" panose="020B0604020202020204" charset="-122"/>
              <a:ea typeface="汉仪君黑-45简" panose="020B0604020202020204" charset="-122"/>
            </a:endParaRPr>
          </a:p>
        </p:txBody>
      </p:sp>
      <p:sp>
        <p:nvSpPr>
          <p:cNvPr id="22" name="文本框 21"/>
          <p:cNvSpPr txBox="1"/>
          <p:nvPr>
            <p:custDataLst>
              <p:tags r:id="rId5"/>
            </p:custDataLst>
          </p:nvPr>
        </p:nvSpPr>
        <p:spPr>
          <a:xfrm>
            <a:off x="1430020" y="3009900"/>
            <a:ext cx="2695575" cy="2553335"/>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教育行业来说，考试的防作弊功能是非常重要的！比如我们需要防切换页面的功能，如霸屏考试、防切屏功能，禁止学生在考试的时候切换搜答案；防止代考替考的功能，如人脸识别功能，防止学生找抢手作弊，所以我们采用面部识别和多机位</a:t>
            </a:r>
            <a:r>
              <a:rPr lang="zh-CN" altLang="en-US" sz="1600" spc="100">
                <a:uFillTx/>
                <a:latin typeface="汉仪君黑-45简" panose="020B0604020202020204" charset="-122"/>
                <a:ea typeface="汉仪君黑-45简" panose="020B0604020202020204" charset="-122"/>
              </a:rPr>
              <a:t>考试。</a:t>
            </a:r>
            <a:endParaRPr lang="zh-CN" altLang="en-US" sz="1600" spc="100">
              <a:uFillTx/>
              <a:latin typeface="汉仪君黑-45简" panose="020B0604020202020204" charset="-122"/>
              <a:ea typeface="汉仪君黑-45简" panose="020B0604020202020204" charset="-122"/>
            </a:endParaRPr>
          </a:p>
        </p:txBody>
      </p:sp>
      <p:pic>
        <p:nvPicPr>
          <p:cNvPr id="5" name="图片 4" descr="v2-93634b33307ee28bbed467d9a39aa4e9_r"/>
          <p:cNvPicPr>
            <a:picLocks noChangeAspect="1"/>
          </p:cNvPicPr>
          <p:nvPr/>
        </p:nvPicPr>
        <p:blipFill>
          <a:blip r:embed="rId6"/>
          <a:stretch>
            <a:fillRect/>
          </a:stretch>
        </p:blipFill>
        <p:spPr>
          <a:xfrm>
            <a:off x="4835525" y="1012190"/>
            <a:ext cx="4802505" cy="2919730"/>
          </a:xfrm>
          <a:prstGeom prst="rect">
            <a:avLst/>
          </a:prstGeom>
        </p:spPr>
      </p:pic>
      <p:pic>
        <p:nvPicPr>
          <p:cNvPr id="6" name="图片 5" descr="1"/>
          <p:cNvPicPr>
            <a:picLocks noChangeAspect="1"/>
          </p:cNvPicPr>
          <p:nvPr/>
        </p:nvPicPr>
        <p:blipFill>
          <a:blip r:embed="rId7"/>
          <a:stretch>
            <a:fillRect/>
          </a:stretch>
        </p:blipFill>
        <p:spPr>
          <a:xfrm>
            <a:off x="7795260" y="3564255"/>
            <a:ext cx="4271010" cy="3183255"/>
          </a:xfrm>
          <a:prstGeom prst="rect">
            <a:avLst/>
          </a:prstGeom>
        </p:spPr>
      </p:pic>
    </p:spTree>
    <p:custDataLst>
      <p:tags r:id="rId8"/>
    </p:custDataLst>
  </p:cSld>
  <p:clrMapOvr>
    <a:masterClrMapping/>
  </p:clrMapOvr>
  <p:transition advTm="2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custDataLst>
              <p:tags r:id="rId1"/>
            </p:custDataLst>
          </p:nvPr>
        </p:nvSpPr>
        <p:spPr>
          <a:xfrm>
            <a:off x="1430020" y="1717675"/>
            <a:ext cx="2710815" cy="986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custDataLst>
              <p:tags r:id="rId2"/>
            </p:custDataLst>
          </p:nvPr>
        </p:nvSpPr>
        <p:spPr>
          <a:xfrm>
            <a:off x="1312545" y="1340485"/>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直角三角形 6"/>
          <p:cNvSpPr/>
          <p:nvPr/>
        </p:nvSpPr>
        <p:spPr>
          <a:xfrm>
            <a:off x="0" y="5657215"/>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flipV="1">
            <a:off x="10991215" y="0"/>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1366520" y="1454150"/>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03</a:t>
            </a:r>
            <a:endParaRPr lang="en-US" altLang="zh-CN" sz="3600">
              <a:latin typeface="汉仪君黑-45简" panose="020B0604020202020204" charset="-122"/>
              <a:ea typeface="汉仪君黑-45简" panose="020B0604020202020204" charset="-122"/>
            </a:endParaRPr>
          </a:p>
        </p:txBody>
      </p:sp>
      <p:sp>
        <p:nvSpPr>
          <p:cNvPr id="13" name="文本框 12"/>
          <p:cNvSpPr txBox="1"/>
          <p:nvPr>
            <p:custDataLst>
              <p:tags r:id="rId4"/>
            </p:custDataLst>
          </p:nvPr>
        </p:nvSpPr>
        <p:spPr>
          <a:xfrm>
            <a:off x="1430020" y="2072005"/>
            <a:ext cx="2742565" cy="521970"/>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考生管理功能</a:t>
            </a:r>
            <a:endParaRPr lang="zh-CN" altLang="en-US" sz="2800" spc="500">
              <a:solidFill>
                <a:schemeClr val="tx1"/>
              </a:solidFill>
              <a:uFillTx/>
              <a:latin typeface="汉仪君黑-45简" panose="020B0604020202020204" charset="-122"/>
              <a:ea typeface="汉仪君黑-45简" panose="020B0604020202020204" charset="-122"/>
            </a:endParaRPr>
          </a:p>
        </p:txBody>
      </p:sp>
      <p:sp>
        <p:nvSpPr>
          <p:cNvPr id="16" name="文本框 15"/>
          <p:cNvSpPr txBox="1"/>
          <p:nvPr/>
        </p:nvSpPr>
        <p:spPr>
          <a:xfrm>
            <a:off x="4687570" y="339725"/>
            <a:ext cx="3286125" cy="521970"/>
          </a:xfrm>
          <a:prstGeom prst="rect">
            <a:avLst/>
          </a:prstGeom>
          <a:noFill/>
        </p:spPr>
        <p:txBody>
          <a:bodyPr wrap="square" rtlCol="0">
            <a:spAutoFit/>
          </a:bodyPr>
          <a:p>
            <a:r>
              <a:rPr lang="zh-CN" altLang="en-US" sz="2800" spc="500">
                <a:latin typeface="汉仪君黑-45简" panose="020B0604020202020204" charset="-122"/>
                <a:ea typeface="汉仪君黑-45简" panose="020B0604020202020204" charset="-122"/>
              </a:rPr>
              <a:t>在线考试的</a:t>
            </a:r>
            <a:r>
              <a:rPr lang="zh-CN" altLang="en-US" sz="2800" spc="500">
                <a:latin typeface="汉仪君黑-45简" panose="020B0604020202020204" charset="-122"/>
                <a:ea typeface="汉仪君黑-45简" panose="020B0604020202020204" charset="-122"/>
              </a:rPr>
              <a:t>功能</a:t>
            </a:r>
            <a:endParaRPr lang="zh-CN" altLang="en-US" sz="2800" spc="500">
              <a:latin typeface="汉仪君黑-45简" panose="020B0604020202020204" charset="-122"/>
              <a:ea typeface="汉仪君黑-45简" panose="020B0604020202020204" charset="-122"/>
            </a:endParaRPr>
          </a:p>
        </p:txBody>
      </p:sp>
      <p:sp>
        <p:nvSpPr>
          <p:cNvPr id="22" name="文本框 21"/>
          <p:cNvSpPr txBox="1"/>
          <p:nvPr>
            <p:custDataLst>
              <p:tags r:id="rId5"/>
            </p:custDataLst>
          </p:nvPr>
        </p:nvSpPr>
        <p:spPr>
          <a:xfrm>
            <a:off x="1366520" y="2804160"/>
            <a:ext cx="5688965" cy="1076325"/>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需要可以按年级管理学生，通过分组的设置来进行，同样也需要可以批量、按分组的导入我们的学生进行管理；对于考生的考试积分、成绩分析都可以通过系统后台进行查看。</a:t>
            </a:r>
            <a:endParaRPr lang="zh-CN" altLang="en-US" sz="1600" spc="100">
              <a:uFillTx/>
              <a:latin typeface="汉仪君黑-45简" panose="020B0604020202020204" charset="-122"/>
              <a:ea typeface="汉仪君黑-45简" panose="020B0604020202020204" charset="-122"/>
            </a:endParaRPr>
          </a:p>
        </p:txBody>
      </p:sp>
      <p:pic>
        <p:nvPicPr>
          <p:cNvPr id="4" name="图片 3" descr="v2-9f8f26643d59810975b85f47b34df47a_r"/>
          <p:cNvPicPr>
            <a:picLocks noChangeAspect="1"/>
          </p:cNvPicPr>
          <p:nvPr/>
        </p:nvPicPr>
        <p:blipFill>
          <a:blip r:embed="rId6"/>
          <a:stretch>
            <a:fillRect/>
          </a:stretch>
        </p:blipFill>
        <p:spPr>
          <a:xfrm>
            <a:off x="1898015" y="3665855"/>
            <a:ext cx="9321800" cy="3046095"/>
          </a:xfrm>
          <a:prstGeom prst="rect">
            <a:avLst/>
          </a:prstGeom>
        </p:spPr>
      </p:pic>
    </p:spTree>
    <p:custDataLst>
      <p:tags r:id="rId7"/>
    </p:custDataLst>
  </p:cSld>
  <p:clrMapOvr>
    <a:masterClrMapping/>
  </p:clrMapOvr>
  <p:transition advTm="2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custDataLst>
              <p:tags r:id="rId1"/>
            </p:custDataLst>
          </p:nvPr>
        </p:nvSpPr>
        <p:spPr>
          <a:xfrm>
            <a:off x="1430020" y="1717675"/>
            <a:ext cx="2710815" cy="986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custDataLst>
              <p:tags r:id="rId2"/>
            </p:custDataLst>
          </p:nvPr>
        </p:nvSpPr>
        <p:spPr>
          <a:xfrm>
            <a:off x="1312545" y="1340485"/>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直角三角形 6"/>
          <p:cNvSpPr/>
          <p:nvPr/>
        </p:nvSpPr>
        <p:spPr>
          <a:xfrm>
            <a:off x="0" y="5657215"/>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flipV="1">
            <a:off x="10991215" y="0"/>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custDataLst>
              <p:tags r:id="rId3"/>
            </p:custDataLst>
          </p:nvPr>
        </p:nvSpPr>
        <p:spPr>
          <a:xfrm>
            <a:off x="1366520" y="1454150"/>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04</a:t>
            </a:r>
            <a:endParaRPr lang="en-US" altLang="zh-CN" sz="3600">
              <a:latin typeface="汉仪君黑-45简" panose="020B0604020202020204" charset="-122"/>
              <a:ea typeface="汉仪君黑-45简" panose="020B0604020202020204" charset="-122"/>
            </a:endParaRPr>
          </a:p>
        </p:txBody>
      </p:sp>
      <p:sp>
        <p:nvSpPr>
          <p:cNvPr id="13" name="文本框 12"/>
          <p:cNvSpPr txBox="1"/>
          <p:nvPr>
            <p:custDataLst>
              <p:tags r:id="rId4"/>
            </p:custDataLst>
          </p:nvPr>
        </p:nvSpPr>
        <p:spPr>
          <a:xfrm>
            <a:off x="1430020" y="2072005"/>
            <a:ext cx="2742565" cy="521970"/>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考试数据管理</a:t>
            </a:r>
            <a:endParaRPr lang="zh-CN" altLang="en-US" sz="2800" spc="500">
              <a:solidFill>
                <a:schemeClr val="tx1"/>
              </a:solidFill>
              <a:uFillTx/>
              <a:latin typeface="汉仪君黑-45简" panose="020B0604020202020204" charset="-122"/>
              <a:ea typeface="汉仪君黑-45简" panose="020B0604020202020204" charset="-122"/>
            </a:endParaRPr>
          </a:p>
        </p:txBody>
      </p:sp>
      <p:sp>
        <p:nvSpPr>
          <p:cNvPr id="16" name="文本框 15"/>
          <p:cNvSpPr txBox="1"/>
          <p:nvPr/>
        </p:nvSpPr>
        <p:spPr>
          <a:xfrm>
            <a:off x="4687570" y="339725"/>
            <a:ext cx="3286125" cy="521970"/>
          </a:xfrm>
          <a:prstGeom prst="rect">
            <a:avLst/>
          </a:prstGeom>
          <a:noFill/>
        </p:spPr>
        <p:txBody>
          <a:bodyPr wrap="square" rtlCol="0">
            <a:spAutoFit/>
          </a:bodyPr>
          <a:p>
            <a:r>
              <a:rPr lang="zh-CN" altLang="en-US" sz="2800" spc="500">
                <a:latin typeface="汉仪君黑-45简" panose="020B0604020202020204" charset="-122"/>
                <a:ea typeface="汉仪君黑-45简" panose="020B0604020202020204" charset="-122"/>
              </a:rPr>
              <a:t>在线考试的</a:t>
            </a:r>
            <a:r>
              <a:rPr lang="zh-CN" altLang="en-US" sz="2800" spc="500">
                <a:latin typeface="汉仪君黑-45简" panose="020B0604020202020204" charset="-122"/>
                <a:ea typeface="汉仪君黑-45简" panose="020B0604020202020204" charset="-122"/>
              </a:rPr>
              <a:t>功能</a:t>
            </a:r>
            <a:endParaRPr lang="zh-CN" altLang="en-US" sz="2800" spc="500">
              <a:latin typeface="汉仪君黑-45简" panose="020B0604020202020204" charset="-122"/>
              <a:ea typeface="汉仪君黑-45简" panose="020B0604020202020204" charset="-122"/>
            </a:endParaRPr>
          </a:p>
        </p:txBody>
      </p:sp>
      <p:sp>
        <p:nvSpPr>
          <p:cNvPr id="22" name="文本框 21"/>
          <p:cNvSpPr txBox="1"/>
          <p:nvPr>
            <p:custDataLst>
              <p:tags r:id="rId5"/>
            </p:custDataLst>
          </p:nvPr>
        </p:nvSpPr>
        <p:spPr>
          <a:xfrm>
            <a:off x="1430020" y="2920365"/>
            <a:ext cx="8322310" cy="1322070"/>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我们的考试试卷都有独立的考试记录详情，已考、缺考、得分情况都一目了然，同时可以导出来使用，不需要人工统计。、</a:t>
            </a:r>
            <a:endParaRPr lang="zh-CN" altLang="en-US" sz="1600" spc="100">
              <a:uFillTx/>
              <a:latin typeface="汉仪君黑-45简" panose="020B0604020202020204" charset="-122"/>
              <a:ea typeface="汉仪君黑-45简" panose="020B0604020202020204" charset="-122"/>
            </a:endParaRPr>
          </a:p>
          <a:p>
            <a:pPr algn="l"/>
            <a:endParaRPr lang="zh-CN" altLang="en-US" sz="1600" spc="100">
              <a:uFillTx/>
              <a:latin typeface="汉仪君黑-45简" panose="020B0604020202020204" charset="-122"/>
              <a:ea typeface="汉仪君黑-45简" panose="020B0604020202020204" charset="-122"/>
            </a:endParaRPr>
          </a:p>
          <a:p>
            <a:pPr algn="l"/>
            <a:r>
              <a:rPr lang="zh-CN" altLang="en-US" sz="1600" spc="100">
                <a:uFillTx/>
                <a:latin typeface="汉仪君黑-45简" panose="020B0604020202020204" charset="-122"/>
                <a:ea typeface="汉仪君黑-45简" panose="020B0604020202020204" charset="-122"/>
              </a:rPr>
              <a:t>无论是试卷试题、考生答卷、考试记录、考生报告、成绩单，都可以通过系统打印功能进行下载或者在线打印，数据安全有保障。</a:t>
            </a:r>
            <a:endParaRPr lang="zh-CN" altLang="en-US" sz="1600" spc="100">
              <a:uFillTx/>
              <a:latin typeface="汉仪君黑-45简" panose="020B0604020202020204" charset="-122"/>
              <a:ea typeface="汉仪君黑-45简" panose="020B0604020202020204" charset="-122"/>
            </a:endParaRPr>
          </a:p>
        </p:txBody>
      </p:sp>
      <p:pic>
        <p:nvPicPr>
          <p:cNvPr id="3" name="图片 2" descr="v2-5b19131b5f46c125230583c2be0c014c_720w"/>
          <p:cNvPicPr>
            <a:picLocks noChangeAspect="1"/>
          </p:cNvPicPr>
          <p:nvPr/>
        </p:nvPicPr>
        <p:blipFill>
          <a:blip r:embed="rId6"/>
          <a:stretch>
            <a:fillRect/>
          </a:stretch>
        </p:blipFill>
        <p:spPr>
          <a:xfrm>
            <a:off x="1501140" y="4377690"/>
            <a:ext cx="8088630" cy="2224405"/>
          </a:xfrm>
          <a:prstGeom prst="rect">
            <a:avLst/>
          </a:prstGeom>
        </p:spPr>
      </p:pic>
    </p:spTree>
    <p:custDataLst>
      <p:tags r:id="rId7"/>
    </p:custDataLst>
  </p:cSld>
  <p:clrMapOvr>
    <a:masterClrMapping/>
  </p:clrMapOvr>
  <p:transition advTm="2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srcRect l="21875" r="21875"/>
          <a:stretch>
            <a:fillRect/>
          </a:stretch>
        </p:blipFill>
        <p:spPr>
          <a:xfrm>
            <a:off x="3193624" y="1957468"/>
            <a:ext cx="2358866" cy="2358866"/>
          </a:xfrm>
          <a:prstGeom prst="ellipse">
            <a:avLst/>
          </a:prstGeom>
        </p:spPr>
      </p:pic>
      <p:pic>
        <p:nvPicPr>
          <p:cNvPr id="5" name="Picture 5"/>
          <p:cNvPicPr>
            <a:picLocks noChangeAspect="1"/>
          </p:cNvPicPr>
          <p:nvPr/>
        </p:nvPicPr>
        <p:blipFill>
          <a:blip r:embed="rId2"/>
          <a:srcRect l="21875" r="21875"/>
          <a:stretch>
            <a:fillRect/>
          </a:stretch>
        </p:blipFill>
        <p:spPr>
          <a:xfrm>
            <a:off x="6071995" y="1957468"/>
            <a:ext cx="2358866" cy="2358866"/>
          </a:xfrm>
          <a:prstGeom prst="ellipse">
            <a:avLst/>
          </a:prstGeom>
        </p:spPr>
      </p:pic>
      <p:grpSp>
        <p:nvGrpSpPr>
          <p:cNvPr id="6" name="Group 6"/>
          <p:cNvGrpSpPr/>
          <p:nvPr/>
        </p:nvGrpSpPr>
        <p:grpSpPr>
          <a:xfrm rot="0">
            <a:off x="3352886" y="2107432"/>
            <a:ext cx="665795" cy="665791"/>
            <a:chOff x="3352886" y="2107432"/>
            <a:chExt cx="665795" cy="665791"/>
          </a:xfrm>
        </p:grpSpPr>
        <p:sp>
          <p:nvSpPr>
            <p:cNvPr id="7" name="AutoShape 7"/>
            <p:cNvSpPr/>
            <p:nvPr/>
          </p:nvSpPr>
          <p:spPr>
            <a:xfrm>
              <a:off x="3352886" y="2107432"/>
              <a:ext cx="665795" cy="665791"/>
            </a:xfrm>
            <a:prstGeom prst="ellipse">
              <a:avLst/>
            </a:prstGeom>
            <a:solidFill>
              <a:schemeClr val="accent1">
                <a:alpha val="100000"/>
              </a:schemeClr>
            </a:solidFill>
            <a:ln w="28575">
              <a:solidFill>
                <a:schemeClr val="accent1">
                  <a:alpha val="100000"/>
                  <a:lumMod val="60000"/>
                  <a:lumMod val="40000"/>
                </a:schemeClr>
              </a:solidFill>
              <a:prstDash val="solid"/>
            </a:ln>
          </p:spPr>
        </p:sp>
        <p:sp>
          <p:nvSpPr>
            <p:cNvPr id="8" name="Freeform 8"/>
            <p:cNvSpPr/>
            <p:nvPr/>
          </p:nvSpPr>
          <p:spPr>
            <a:xfrm>
              <a:off x="3532726" y="2292906"/>
              <a:ext cx="306115" cy="294843"/>
            </a:xfrm>
            <a:custGeom>
              <a:avLst/>
              <a:gdLst/>
              <a:ahLst/>
              <a:cxnLst/>
              <a:rect l="l" t="t"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rgbClr val="FFFFFF">
                <a:alpha val="100000"/>
              </a:srgbClr>
            </a:solidFill>
          </p:spPr>
        </p:sp>
      </p:grpSp>
      <p:grpSp>
        <p:nvGrpSpPr>
          <p:cNvPr id="9" name="Group 9"/>
          <p:cNvGrpSpPr/>
          <p:nvPr/>
        </p:nvGrpSpPr>
        <p:grpSpPr>
          <a:xfrm rot="0">
            <a:off x="8174522" y="2107432"/>
            <a:ext cx="665795" cy="665791"/>
            <a:chOff x="8174522" y="2107432"/>
            <a:chExt cx="665795" cy="665791"/>
          </a:xfrm>
        </p:grpSpPr>
        <p:sp>
          <p:nvSpPr>
            <p:cNvPr id="10" name="AutoShape 10"/>
            <p:cNvSpPr/>
            <p:nvPr/>
          </p:nvSpPr>
          <p:spPr>
            <a:xfrm>
              <a:off x="8174522" y="2107432"/>
              <a:ext cx="665795" cy="665791"/>
            </a:xfrm>
            <a:prstGeom prst="ellipse">
              <a:avLst/>
            </a:prstGeom>
            <a:solidFill>
              <a:schemeClr val="accent1">
                <a:alpha val="100000"/>
              </a:schemeClr>
            </a:solidFill>
            <a:ln w="28575">
              <a:solidFill>
                <a:schemeClr val="accent1">
                  <a:alpha val="100000"/>
                  <a:lumMod val="60000"/>
                  <a:lumMod val="40000"/>
                </a:schemeClr>
              </a:solidFill>
              <a:prstDash val="solid"/>
            </a:ln>
          </p:spPr>
        </p:sp>
        <p:sp>
          <p:nvSpPr>
            <p:cNvPr id="11" name="Freeform 11"/>
            <p:cNvSpPr/>
            <p:nvPr/>
          </p:nvSpPr>
          <p:spPr>
            <a:xfrm>
              <a:off x="8354362" y="2273856"/>
              <a:ext cx="306115" cy="294843"/>
            </a:xfrm>
            <a:custGeom>
              <a:avLst/>
              <a:gdLst/>
              <a:ahLst/>
              <a:cxnLst/>
              <a:rect l="l" t="t"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rgbClr val="FFFFFF">
                <a:alpha val="100000"/>
              </a:srgbClr>
            </a:solidFill>
          </p:spPr>
        </p:sp>
      </p:grpSp>
      <p:grpSp>
        <p:nvGrpSpPr>
          <p:cNvPr id="12" name="Group 12"/>
          <p:cNvGrpSpPr/>
          <p:nvPr/>
        </p:nvGrpSpPr>
        <p:grpSpPr>
          <a:xfrm rot="0">
            <a:off x="4252748" y="4178300"/>
            <a:ext cx="665795" cy="665791"/>
            <a:chOff x="4252748" y="4178300"/>
            <a:chExt cx="665795" cy="665791"/>
          </a:xfrm>
        </p:grpSpPr>
        <p:sp>
          <p:nvSpPr>
            <p:cNvPr id="13" name="AutoShape 13"/>
            <p:cNvSpPr/>
            <p:nvPr/>
          </p:nvSpPr>
          <p:spPr>
            <a:xfrm>
              <a:off x="4252748" y="4178300"/>
              <a:ext cx="665795" cy="665791"/>
            </a:xfrm>
            <a:prstGeom prst="ellipse">
              <a:avLst/>
            </a:prstGeom>
            <a:solidFill>
              <a:schemeClr val="accent1">
                <a:alpha val="100000"/>
              </a:schemeClr>
            </a:solidFill>
            <a:ln w="28575">
              <a:solidFill>
                <a:schemeClr val="accent1">
                  <a:alpha val="100000"/>
                  <a:lumMod val="60000"/>
                  <a:lumMod val="40000"/>
                </a:schemeClr>
              </a:solidFill>
              <a:prstDash val="solid"/>
            </a:ln>
          </p:spPr>
        </p:sp>
        <p:sp>
          <p:nvSpPr>
            <p:cNvPr id="14" name="Freeform 14"/>
            <p:cNvSpPr/>
            <p:nvPr/>
          </p:nvSpPr>
          <p:spPr>
            <a:xfrm>
              <a:off x="4432588" y="4363773"/>
              <a:ext cx="306115" cy="294843"/>
            </a:xfrm>
            <a:custGeom>
              <a:avLst/>
              <a:gdLst/>
              <a:ahLst/>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rgbClr val="FFFFFF">
                <a:alpha val="100000"/>
              </a:srgbClr>
            </a:solidFill>
          </p:spPr>
        </p:sp>
      </p:grpSp>
      <p:grpSp>
        <p:nvGrpSpPr>
          <p:cNvPr id="15" name="Group 15"/>
          <p:cNvGrpSpPr/>
          <p:nvPr/>
        </p:nvGrpSpPr>
        <p:grpSpPr>
          <a:xfrm rot="0">
            <a:off x="7274660" y="4178300"/>
            <a:ext cx="665795" cy="665791"/>
            <a:chOff x="7274660" y="4178300"/>
            <a:chExt cx="665795" cy="665791"/>
          </a:xfrm>
        </p:grpSpPr>
        <p:sp>
          <p:nvSpPr>
            <p:cNvPr id="16" name="AutoShape 16"/>
            <p:cNvSpPr/>
            <p:nvPr/>
          </p:nvSpPr>
          <p:spPr>
            <a:xfrm>
              <a:off x="7274660" y="4178300"/>
              <a:ext cx="665795" cy="665791"/>
            </a:xfrm>
            <a:prstGeom prst="ellipse">
              <a:avLst/>
            </a:prstGeom>
            <a:solidFill>
              <a:schemeClr val="accent1">
                <a:alpha val="100000"/>
              </a:schemeClr>
            </a:solidFill>
            <a:ln w="28575">
              <a:solidFill>
                <a:schemeClr val="accent1">
                  <a:alpha val="100000"/>
                  <a:lumMod val="60000"/>
                  <a:lumMod val="40000"/>
                </a:schemeClr>
              </a:solidFill>
              <a:prstDash val="solid"/>
            </a:ln>
          </p:spPr>
        </p:sp>
        <p:sp>
          <p:nvSpPr>
            <p:cNvPr id="17" name="Freeform 17"/>
            <p:cNvSpPr/>
            <p:nvPr/>
          </p:nvSpPr>
          <p:spPr>
            <a:xfrm>
              <a:off x="7469003" y="4363774"/>
              <a:ext cx="306115" cy="294843"/>
            </a:xfrm>
            <a:custGeom>
              <a:avLst/>
              <a:gdLst/>
              <a:ahLst/>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rgbClr val="FFFFFF">
                <a:alpha val="100000"/>
              </a:srgbClr>
            </a:solidFill>
          </p:spPr>
        </p:sp>
      </p:grpSp>
      <p:sp>
        <p:nvSpPr>
          <p:cNvPr id="18" name="AutoShape 18"/>
          <p:cNvSpPr/>
          <p:nvPr/>
        </p:nvSpPr>
        <p:spPr>
          <a:xfrm>
            <a:off x="602967" y="1940893"/>
            <a:ext cx="2432563" cy="402554"/>
          </a:xfrm>
          <a:prstGeom prst="rect">
            <a:avLst/>
          </a:prstGeom>
          <a:noFill/>
        </p:spPr>
        <p:txBody>
          <a:bodyPr vert="horz" wrap="square" lIns="91440" tIns="45720" rIns="91440" bIns="45720" rtlCol="0" anchor="t" anchorCtr="0">
            <a:noAutofit/>
          </a:bodyPr>
          <a:lstStyle/>
          <a:p>
            <a:pPr algn="r">
              <a:spcBef>
                <a:spcPts val="270"/>
              </a:spcBef>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简化考试流程</a:t>
            </a:r>
            <a:endParaRPr lang="en-US" sz="1100"/>
          </a:p>
        </p:txBody>
      </p:sp>
      <p:sp>
        <p:nvSpPr>
          <p:cNvPr id="19" name="AutoShape 19"/>
          <p:cNvSpPr/>
          <p:nvPr/>
        </p:nvSpPr>
        <p:spPr>
          <a:xfrm>
            <a:off x="1848353" y="4440507"/>
            <a:ext cx="1985349" cy="384408"/>
          </a:xfrm>
          <a:prstGeom prst="rect">
            <a:avLst/>
          </a:prstGeom>
          <a:noFill/>
        </p:spPr>
        <p:txBody>
          <a:bodyPr vert="horz" wrap="square" lIns="91440" tIns="45720" rIns="91440" bIns="45720" rtlCol="0" anchor="t" anchorCtr="0">
            <a:noAutofit/>
          </a:bodyPr>
          <a:lstStyle/>
          <a:p>
            <a:pPr algn="l">
              <a:lnSpc>
                <a:spcPct val="120000"/>
              </a:lnSpc>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保障考试安全</a:t>
            </a:r>
            <a:endParaRPr lang="en-US" sz="1100"/>
          </a:p>
        </p:txBody>
      </p:sp>
      <p:sp>
        <p:nvSpPr>
          <p:cNvPr id="20" name="AutoShape 20"/>
          <p:cNvSpPr/>
          <p:nvPr/>
        </p:nvSpPr>
        <p:spPr>
          <a:xfrm>
            <a:off x="8586890" y="1940893"/>
            <a:ext cx="2447428" cy="420700"/>
          </a:xfrm>
          <a:prstGeom prst="rect">
            <a:avLst/>
          </a:prstGeom>
          <a:noFill/>
        </p:spPr>
        <p:txBody>
          <a:bodyPr vert="horz" wrap="square" lIns="91440" tIns="45720" rIns="91440" bIns="45720" rtlCol="0" anchor="t" anchorCtr="0">
            <a:noAutofit/>
          </a:bodyPr>
          <a:lstStyle/>
          <a:p>
            <a:pPr algn="l">
              <a:lnSpc>
                <a:spcPct val="120000"/>
              </a:lnSpc>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个性化考试设置</a:t>
            </a:r>
            <a:endParaRPr lang="en-US" sz="1100"/>
          </a:p>
        </p:txBody>
      </p:sp>
      <p:sp>
        <p:nvSpPr>
          <p:cNvPr id="21" name="AutoShape 21"/>
          <p:cNvSpPr/>
          <p:nvPr/>
        </p:nvSpPr>
        <p:spPr>
          <a:xfrm>
            <a:off x="7919712" y="4440507"/>
            <a:ext cx="1985349" cy="402554"/>
          </a:xfrm>
          <a:prstGeom prst="rect">
            <a:avLst/>
          </a:prstGeom>
          <a:noFill/>
        </p:spPr>
        <p:txBody>
          <a:bodyPr vert="horz" wrap="square" lIns="91440" tIns="45720" rIns="91440" bIns="45720" rtlCol="0" anchor="t" anchorCtr="0">
            <a:noAutofit/>
          </a:bodyPr>
          <a:lstStyle/>
          <a:p>
            <a:pPr algn="r">
              <a:lnSpc>
                <a:spcPct val="120000"/>
              </a:lnSpc>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实时反馈与数据分析</a:t>
            </a:r>
            <a:endParaRPr lang="en-US" sz="1100"/>
          </a:p>
        </p:txBody>
      </p:sp>
      <p:sp>
        <p:nvSpPr>
          <p:cNvPr id="22" name="TextBox 22"/>
          <p:cNvSpPr txBox="1"/>
          <p:nvPr/>
        </p:nvSpPr>
        <p:spPr>
          <a:xfrm>
            <a:off x="603175" y="2288100"/>
            <a:ext cx="2432354" cy="1031356"/>
          </a:xfrm>
          <a:prstGeom prst="rect">
            <a:avLst/>
          </a:prstGeom>
        </p:spPr>
        <p:txBody>
          <a:bodyPr vert="horz" wrap="square" lIns="91440" tIns="45720" rIns="91440" bIns="45720" rtlCol="0" anchor="t" anchorCtr="0">
            <a:normAutofit/>
          </a:bodyPr>
          <a:lstStyle/>
          <a:p>
            <a:pPr algn="r">
              <a:lnSpc>
                <a:spcPct val="150000"/>
              </a:lnSpc>
              <a:spcBef>
                <a:spcPts val="375"/>
              </a:spcBef>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用户希望通过在线考试系统简化传统考试的复杂流程，提高考试效率。</a:t>
            </a:r>
            <a:endPar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3"/>
          <p:cNvSpPr txBox="1"/>
          <p:nvPr/>
        </p:nvSpPr>
        <p:spPr>
          <a:xfrm>
            <a:off x="8586890" y="2288100"/>
            <a:ext cx="2432354" cy="1031356"/>
          </a:xfrm>
          <a:prstGeom prst="rect">
            <a:avLst/>
          </a:prstGeom>
        </p:spPr>
        <p:txBody>
          <a:bodyPr vert="horz" wrap="square" lIns="91440" tIns="45720" rIns="91440" bIns="45720" rtlCol="0" anchor="t" anchorCtr="0">
            <a:normAutofit/>
          </a:bodyPr>
          <a:lstStyle/>
          <a:p>
            <a:pPr algn="l">
              <a:lnSpc>
                <a:spcPct val="150000"/>
              </a:lnSpc>
              <a:spcBef>
                <a:spcPts val="375"/>
              </a:spcBef>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用户希望能够根据自身需求灵活设置考试时间、题型、难度等参数。</a:t>
            </a:r>
            <a:endPar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4" name="TextBox 24"/>
          <p:cNvSpPr txBox="1"/>
          <p:nvPr/>
        </p:nvSpPr>
        <p:spPr>
          <a:xfrm>
            <a:off x="1848353" y="4869995"/>
            <a:ext cx="2432354" cy="1031356"/>
          </a:xfrm>
          <a:prstGeom prst="rect">
            <a:avLst/>
          </a:prstGeom>
        </p:spPr>
        <p:txBody>
          <a:bodyPr vert="horz" wrap="square" lIns="91440" tIns="45720" rIns="91440" bIns="45720" rtlCol="0" anchor="t" anchorCtr="0">
            <a:normAutofit/>
          </a:bodyPr>
          <a:lstStyle/>
          <a:p>
            <a:pPr algn="l">
              <a:lnSpc>
                <a:spcPct val="150000"/>
              </a:lnSpc>
              <a:spcBef>
                <a:spcPts val="375"/>
              </a:spcBef>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防止作弊、确保考试公平性和数据安全性是用户关注的核心问题。</a:t>
            </a:r>
            <a:endPar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5" name="TextBox 25"/>
          <p:cNvSpPr txBox="1"/>
          <p:nvPr/>
        </p:nvSpPr>
        <p:spPr>
          <a:xfrm>
            <a:off x="7472707" y="4824915"/>
            <a:ext cx="2432354" cy="1031356"/>
          </a:xfrm>
          <a:prstGeom prst="rect">
            <a:avLst/>
          </a:prstGeom>
        </p:spPr>
        <p:txBody>
          <a:bodyPr vert="horz" wrap="square" lIns="91440" tIns="45720" rIns="91440" bIns="45720" rtlCol="0" anchor="t" anchorCtr="0">
            <a:normAutofit/>
          </a:bodyPr>
          <a:lstStyle/>
          <a:p>
            <a:pPr algn="r">
              <a:lnSpc>
                <a:spcPct val="150000"/>
              </a:lnSpc>
              <a:spcBef>
                <a:spcPts val="375"/>
              </a:spcBef>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用户期望获得实时的考试结果反馈和深入的数据分析，以便更好地评估和改进教学效果。</a:t>
            </a:r>
            <a:endPar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6" name="TextBox 2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650">
                <a:solidFill>
                  <a:srgbClr val="595959">
                    <a:alpha val="100000"/>
                  </a:srgbClr>
                </a:solidFill>
                <a:latin typeface="汉仪君黑-45简"/>
                <a:ea typeface="汉仪君黑-45简"/>
                <a:cs typeface="汉仪君黑-45简"/>
              </a:rPr>
              <a:t>用户需求与痛点</a:t>
            </a:r>
            <a:endParaRPr lang="en-US" sz="2650">
              <a:solidFill>
                <a:srgbClr val="595959">
                  <a:alpha val="100000"/>
                </a:srgbClr>
              </a:solidFill>
              <a:latin typeface="汉仪君黑-45简"/>
              <a:ea typeface="汉仪君黑-45简"/>
              <a:cs typeface="汉仪君黑-45简"/>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2472998" y="1713326"/>
            <a:ext cx="2623486" cy="616252"/>
          </a:xfrm>
          <a:prstGeom prst="roundRect">
            <a:avLst>
              <a:gd name="adj" fmla="val 50000"/>
            </a:avLst>
          </a:prstGeom>
          <a:solidFill>
            <a:schemeClr val="accent1">
              <a:alpha val="100000"/>
            </a:schemeClr>
          </a:solidFill>
        </p:spPr>
      </p:sp>
      <p:sp>
        <p:nvSpPr>
          <p:cNvPr id="5" name="AutoShape 5"/>
          <p:cNvSpPr/>
          <p:nvPr/>
        </p:nvSpPr>
        <p:spPr>
          <a:xfrm>
            <a:off x="2516899" y="1842254"/>
            <a:ext cx="2579585" cy="359968"/>
          </a:xfrm>
          <a:prstGeom prst="rect">
            <a:avLst/>
          </a:prstGeom>
          <a:noFill/>
        </p:spPr>
        <p:txBody>
          <a:bodyPr vert="horz" wrap="square" lIns="91345" tIns="45720" rIns="91345" bIns="45720" rtlCol="0" anchor="ctr" anchorCtr="0">
            <a:noAutofit/>
          </a:bodyPr>
          <a:lstStyle/>
          <a:p>
            <a:pPr algn="ctr">
              <a:spcBef>
                <a:spcPts val="270"/>
              </a:spcBef>
              <a:defRPr/>
            </a:pPr>
            <a:r>
              <a:rPr lang="en-US" sz="1500" b="1">
                <a:solidFill>
                  <a:srgbClr val="FFFFFF">
                    <a:alpha val="100000"/>
                  </a:srgbClr>
                </a:solidFill>
                <a:latin typeface="微软雅黑" panose="020B0503020204020204" charset="-122"/>
                <a:ea typeface="微软雅黑" panose="020B0503020204020204" charset="-122"/>
                <a:cs typeface="微软雅黑" panose="020B0503020204020204" charset="-122"/>
              </a:rPr>
              <a:t>电脑端使用</a:t>
            </a:r>
            <a:endParaRPr lang="en-US" sz="1100"/>
          </a:p>
        </p:txBody>
      </p:sp>
      <p:sp>
        <p:nvSpPr>
          <p:cNvPr id="6" name="Freeform 6"/>
          <p:cNvSpPr/>
          <p:nvPr/>
        </p:nvSpPr>
        <p:spPr>
          <a:xfrm>
            <a:off x="1724409" y="1713326"/>
            <a:ext cx="533350" cy="535681"/>
          </a:xfrm>
          <a:custGeom>
            <a:avLst/>
            <a:gdLst/>
            <a:ahLst/>
            <a:cxnLst/>
            <a:rect l="l" t="t"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1">
              <a:alpha val="100000"/>
            </a:schemeClr>
          </a:solidFill>
        </p:spPr>
      </p:sp>
      <p:sp>
        <p:nvSpPr>
          <p:cNvPr id="7" name="AutoShape 7"/>
          <p:cNvSpPr/>
          <p:nvPr/>
        </p:nvSpPr>
        <p:spPr>
          <a:xfrm>
            <a:off x="2516899" y="2792970"/>
            <a:ext cx="2623124" cy="614503"/>
          </a:xfrm>
          <a:prstGeom prst="roundRect">
            <a:avLst>
              <a:gd name="adj" fmla="val 50000"/>
            </a:avLst>
          </a:prstGeom>
          <a:solidFill>
            <a:schemeClr val="accent1">
              <a:lumMod val="75000"/>
              <a:alpha val="100000"/>
            </a:schemeClr>
          </a:solidFill>
        </p:spPr>
      </p:sp>
      <p:sp>
        <p:nvSpPr>
          <p:cNvPr id="8" name="AutoShape 8"/>
          <p:cNvSpPr/>
          <p:nvPr/>
        </p:nvSpPr>
        <p:spPr>
          <a:xfrm>
            <a:off x="2527939" y="3862585"/>
            <a:ext cx="2622034" cy="614074"/>
          </a:xfrm>
          <a:prstGeom prst="roundRect">
            <a:avLst>
              <a:gd name="adj" fmla="val 50000"/>
            </a:avLst>
          </a:prstGeom>
          <a:solidFill>
            <a:schemeClr val="accent1">
              <a:alpha val="100000"/>
            </a:schemeClr>
          </a:solidFill>
        </p:spPr>
      </p:sp>
      <p:sp>
        <p:nvSpPr>
          <p:cNvPr id="9" name="Freeform 9"/>
          <p:cNvSpPr/>
          <p:nvPr/>
        </p:nvSpPr>
        <p:spPr>
          <a:xfrm>
            <a:off x="1697351" y="3914847"/>
            <a:ext cx="613897" cy="496485"/>
          </a:xfrm>
          <a:custGeom>
            <a:avLst/>
            <a:gdLst/>
            <a:ahLst/>
            <a:cxnLst/>
            <a:rect l="l" t="t"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1">
              <a:alpha val="100000"/>
            </a:schemeClr>
          </a:solidFill>
        </p:spPr>
      </p:sp>
      <p:sp>
        <p:nvSpPr>
          <p:cNvPr id="10" name="AutoShape 10"/>
          <p:cNvSpPr/>
          <p:nvPr/>
        </p:nvSpPr>
        <p:spPr>
          <a:xfrm>
            <a:off x="2494958" y="4931770"/>
            <a:ext cx="2623300" cy="616362"/>
          </a:xfrm>
          <a:prstGeom prst="roundRect">
            <a:avLst>
              <a:gd name="adj" fmla="val 50000"/>
            </a:avLst>
          </a:prstGeom>
          <a:solidFill>
            <a:schemeClr val="accent1">
              <a:lumMod val="75000"/>
              <a:alpha val="100000"/>
            </a:schemeClr>
          </a:solidFill>
        </p:spPr>
      </p:sp>
      <p:sp>
        <p:nvSpPr>
          <p:cNvPr id="11" name="Freeform 11"/>
          <p:cNvSpPr/>
          <p:nvPr/>
        </p:nvSpPr>
        <p:spPr>
          <a:xfrm>
            <a:off x="1691754" y="4933947"/>
            <a:ext cx="598659" cy="618429"/>
          </a:xfrm>
          <a:custGeom>
            <a:avLst/>
            <a:gdLst/>
            <a:ahLst/>
            <a:cxnLst/>
            <a:rect l="l" t="t"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accent1">
              <a:lumMod val="75000"/>
              <a:alpha val="100000"/>
            </a:schemeClr>
          </a:solidFill>
        </p:spPr>
      </p:sp>
      <p:sp>
        <p:nvSpPr>
          <p:cNvPr id="12" name="AutoShape 12"/>
          <p:cNvSpPr/>
          <p:nvPr/>
        </p:nvSpPr>
        <p:spPr>
          <a:xfrm>
            <a:off x="2516899" y="2911459"/>
            <a:ext cx="2579585" cy="349596"/>
          </a:xfrm>
          <a:prstGeom prst="rect">
            <a:avLst/>
          </a:prstGeom>
          <a:noFill/>
        </p:spPr>
        <p:txBody>
          <a:bodyPr vert="horz" wrap="square" lIns="91345" tIns="45720" rIns="91345" bIns="45720" rtlCol="0" anchor="ctr" anchorCtr="0">
            <a:noAutofit/>
          </a:bodyPr>
          <a:lstStyle/>
          <a:p>
            <a:pPr algn="ctr">
              <a:spcBef>
                <a:spcPts val="270"/>
              </a:spcBef>
              <a:defRPr/>
            </a:pPr>
            <a:r>
              <a:rPr lang="en-US" sz="1500" b="1">
                <a:solidFill>
                  <a:srgbClr val="FFFFFF">
                    <a:alpha val="100000"/>
                  </a:srgbClr>
                </a:solidFill>
                <a:latin typeface="微软雅黑" panose="020B0503020204020204" charset="-122"/>
                <a:ea typeface="微软雅黑" panose="020B0503020204020204" charset="-122"/>
                <a:cs typeface="微软雅黑" panose="020B0503020204020204" charset="-122"/>
              </a:rPr>
              <a:t>移动端使用</a:t>
            </a:r>
            <a:endParaRPr lang="en-US" sz="1100"/>
          </a:p>
        </p:txBody>
      </p:sp>
      <p:sp>
        <p:nvSpPr>
          <p:cNvPr id="13" name="AutoShape 13"/>
          <p:cNvSpPr/>
          <p:nvPr/>
        </p:nvSpPr>
        <p:spPr>
          <a:xfrm>
            <a:off x="2527939" y="3965254"/>
            <a:ext cx="2568546" cy="394192"/>
          </a:xfrm>
          <a:prstGeom prst="rect">
            <a:avLst/>
          </a:prstGeom>
          <a:noFill/>
        </p:spPr>
        <p:txBody>
          <a:bodyPr vert="horz" wrap="square" lIns="91345" tIns="45720" rIns="91345" bIns="45720" rtlCol="0" anchor="ctr" anchorCtr="0">
            <a:noAutofit/>
          </a:bodyPr>
          <a:lstStyle/>
          <a:p>
            <a:pPr algn="ctr">
              <a:spcBef>
                <a:spcPts val="270"/>
              </a:spcBef>
              <a:defRPr/>
            </a:pPr>
            <a:r>
              <a:rPr lang="en-US" sz="1500" b="1">
                <a:solidFill>
                  <a:srgbClr val="FFFFFF">
                    <a:alpha val="100000"/>
                  </a:srgbClr>
                </a:solidFill>
                <a:latin typeface="微软雅黑" panose="020B0503020204020204" charset="-122"/>
                <a:ea typeface="微软雅黑" panose="020B0503020204020204" charset="-122"/>
                <a:cs typeface="微软雅黑" panose="020B0503020204020204" charset="-122"/>
              </a:rPr>
              <a:t>定时使用</a:t>
            </a:r>
            <a:endParaRPr lang="en-US" sz="1100"/>
          </a:p>
        </p:txBody>
      </p:sp>
      <p:sp>
        <p:nvSpPr>
          <p:cNvPr id="14" name="AutoShape 14"/>
          <p:cNvSpPr/>
          <p:nvPr/>
        </p:nvSpPr>
        <p:spPr>
          <a:xfrm>
            <a:off x="2472998" y="5060261"/>
            <a:ext cx="2623486" cy="349596"/>
          </a:xfrm>
          <a:prstGeom prst="rect">
            <a:avLst/>
          </a:prstGeom>
          <a:noFill/>
        </p:spPr>
        <p:txBody>
          <a:bodyPr vert="horz" wrap="square" lIns="91345" tIns="45720" rIns="91345" bIns="45720" rtlCol="0" anchor="ctr" anchorCtr="0">
            <a:noAutofit/>
          </a:bodyPr>
          <a:lstStyle/>
          <a:p>
            <a:pPr algn="ctr">
              <a:spcBef>
                <a:spcPts val="270"/>
              </a:spcBef>
              <a:defRPr/>
            </a:pPr>
            <a:r>
              <a:rPr lang="en-US" sz="1500" b="1">
                <a:solidFill>
                  <a:srgbClr val="FFFFFF">
                    <a:alpha val="100000"/>
                  </a:srgbClr>
                </a:solidFill>
                <a:latin typeface="微软雅黑" panose="020B0503020204020204" charset="-122"/>
                <a:ea typeface="微软雅黑" panose="020B0503020204020204" charset="-122"/>
                <a:cs typeface="微软雅黑" panose="020B0503020204020204" charset="-122"/>
              </a:rPr>
              <a:t>频繁互动</a:t>
            </a:r>
            <a:endParaRPr lang="en-US" sz="1100"/>
          </a:p>
        </p:txBody>
      </p:sp>
      <p:sp>
        <p:nvSpPr>
          <p:cNvPr id="15" name="Freeform 15"/>
          <p:cNvSpPr/>
          <p:nvPr/>
        </p:nvSpPr>
        <p:spPr>
          <a:xfrm>
            <a:off x="1724409" y="2792970"/>
            <a:ext cx="541294" cy="541294"/>
          </a:xfrm>
          <a:custGeom>
            <a:avLst/>
            <a:gdLst/>
            <a:ahLst/>
            <a:cxnLst/>
            <a:rect l="l" t="t" r="r" b="b"/>
            <a:pathLst>
              <a:path w="304800" h="304800">
                <a:moveTo>
                  <a:pt x="247650" y="38100"/>
                </a:moveTo>
                <a:lnTo>
                  <a:pt x="247650" y="57598"/>
                </a:lnTo>
                <a:cubicBezTo>
                  <a:pt x="247650" y="78657"/>
                  <a:pt x="230610" y="95698"/>
                  <a:pt x="209550" y="95698"/>
                </a:cubicBezTo>
                <a:cubicBezTo>
                  <a:pt x="188490" y="95698"/>
                  <a:pt x="171450" y="78657"/>
                  <a:pt x="171450" y="57598"/>
                </a:cubicBezTo>
                <a:lnTo>
                  <a:pt x="171450" y="38100"/>
                </a:lnTo>
                <a:lnTo>
                  <a:pt x="133350" y="38100"/>
                </a:lnTo>
                <a:lnTo>
                  <a:pt x="133350" y="57598"/>
                </a:lnTo>
                <a:cubicBezTo>
                  <a:pt x="133350" y="78657"/>
                  <a:pt x="116310" y="95698"/>
                  <a:pt x="95250" y="95698"/>
                </a:cubicBezTo>
                <a:cubicBezTo>
                  <a:pt x="74190" y="95698"/>
                  <a:pt x="57150" y="78657"/>
                  <a:pt x="57150" y="57598"/>
                </a:cubicBezTo>
                <a:lnTo>
                  <a:pt x="57150" y="38100"/>
                </a:lnTo>
                <a:lnTo>
                  <a:pt x="0" y="38100"/>
                </a:lnTo>
                <a:lnTo>
                  <a:pt x="0" y="304800"/>
                </a:lnTo>
                <a:lnTo>
                  <a:pt x="304800" y="304800"/>
                </a:lnTo>
                <a:lnTo>
                  <a:pt x="304800" y="38100"/>
                </a:lnTo>
                <a:lnTo>
                  <a:pt x="247650" y="38100"/>
                </a:lnTo>
                <a:close/>
                <a:moveTo>
                  <a:pt x="95250" y="266700"/>
                </a:moveTo>
                <a:lnTo>
                  <a:pt x="57150" y="266700"/>
                </a:lnTo>
                <a:lnTo>
                  <a:pt x="57150" y="228600"/>
                </a:lnTo>
                <a:lnTo>
                  <a:pt x="95250" y="228600"/>
                </a:lnTo>
                <a:lnTo>
                  <a:pt x="95250" y="266700"/>
                </a:lnTo>
                <a:close/>
                <a:moveTo>
                  <a:pt x="95250" y="190500"/>
                </a:moveTo>
                <a:lnTo>
                  <a:pt x="57150" y="190500"/>
                </a:lnTo>
                <a:lnTo>
                  <a:pt x="57150" y="152400"/>
                </a:lnTo>
                <a:lnTo>
                  <a:pt x="95250" y="152400"/>
                </a:lnTo>
                <a:lnTo>
                  <a:pt x="95250" y="190500"/>
                </a:lnTo>
                <a:close/>
                <a:moveTo>
                  <a:pt x="171450" y="266700"/>
                </a:moveTo>
                <a:lnTo>
                  <a:pt x="133350" y="266700"/>
                </a:lnTo>
                <a:lnTo>
                  <a:pt x="133350" y="228600"/>
                </a:lnTo>
                <a:lnTo>
                  <a:pt x="171450" y="228600"/>
                </a:lnTo>
                <a:lnTo>
                  <a:pt x="171450" y="266700"/>
                </a:lnTo>
                <a:close/>
                <a:moveTo>
                  <a:pt x="171450" y="190500"/>
                </a:moveTo>
                <a:lnTo>
                  <a:pt x="133350" y="190500"/>
                </a:lnTo>
                <a:lnTo>
                  <a:pt x="133350" y="152400"/>
                </a:lnTo>
                <a:lnTo>
                  <a:pt x="171450" y="152400"/>
                </a:lnTo>
                <a:lnTo>
                  <a:pt x="171450" y="190500"/>
                </a:lnTo>
                <a:close/>
                <a:moveTo>
                  <a:pt x="209550" y="266700"/>
                </a:moveTo>
                <a:lnTo>
                  <a:pt x="209550" y="228600"/>
                </a:lnTo>
                <a:lnTo>
                  <a:pt x="247650" y="228600"/>
                </a:lnTo>
                <a:lnTo>
                  <a:pt x="209550" y="266700"/>
                </a:lnTo>
                <a:close/>
                <a:moveTo>
                  <a:pt x="247650" y="190500"/>
                </a:moveTo>
                <a:lnTo>
                  <a:pt x="209550" y="190500"/>
                </a:lnTo>
                <a:lnTo>
                  <a:pt x="209550" y="152400"/>
                </a:lnTo>
                <a:lnTo>
                  <a:pt x="247650" y="152400"/>
                </a:lnTo>
                <a:lnTo>
                  <a:pt x="247650" y="190500"/>
                </a:lnTo>
                <a:close/>
                <a:moveTo>
                  <a:pt x="76200" y="57150"/>
                </a:moveTo>
                <a:lnTo>
                  <a:pt x="76200" y="19050"/>
                </a:lnTo>
                <a:cubicBezTo>
                  <a:pt x="76200" y="8525"/>
                  <a:pt x="84725" y="0"/>
                  <a:pt x="95250" y="0"/>
                </a:cubicBezTo>
                <a:cubicBezTo>
                  <a:pt x="105775" y="0"/>
                  <a:pt x="114300" y="8525"/>
                  <a:pt x="114300" y="19050"/>
                </a:cubicBezTo>
                <a:lnTo>
                  <a:pt x="114300" y="57150"/>
                </a:lnTo>
                <a:cubicBezTo>
                  <a:pt x="114300" y="67675"/>
                  <a:pt x="105775" y="76200"/>
                  <a:pt x="95250" y="76200"/>
                </a:cubicBezTo>
                <a:cubicBezTo>
                  <a:pt x="84725" y="76200"/>
                  <a:pt x="76200" y="67675"/>
                  <a:pt x="76200" y="57150"/>
                </a:cubicBezTo>
                <a:close/>
                <a:moveTo>
                  <a:pt x="190500" y="57150"/>
                </a:moveTo>
                <a:lnTo>
                  <a:pt x="190500" y="19050"/>
                </a:lnTo>
                <a:cubicBezTo>
                  <a:pt x="190500" y="8525"/>
                  <a:pt x="199025" y="0"/>
                  <a:pt x="209550" y="0"/>
                </a:cubicBezTo>
                <a:cubicBezTo>
                  <a:pt x="220075" y="0"/>
                  <a:pt x="228600" y="8525"/>
                  <a:pt x="228600" y="19050"/>
                </a:cubicBezTo>
                <a:lnTo>
                  <a:pt x="228600" y="57150"/>
                </a:lnTo>
                <a:cubicBezTo>
                  <a:pt x="228600" y="67675"/>
                  <a:pt x="220075" y="76200"/>
                  <a:pt x="209550" y="76200"/>
                </a:cubicBezTo>
                <a:cubicBezTo>
                  <a:pt x="199025" y="76200"/>
                  <a:pt x="190500" y="67675"/>
                  <a:pt x="190500" y="57150"/>
                </a:cubicBezTo>
                <a:close/>
              </a:path>
            </a:pathLst>
          </a:custGeom>
          <a:solidFill>
            <a:schemeClr val="accent1">
              <a:lumMod val="75000"/>
              <a:alpha val="100000"/>
            </a:schemeClr>
          </a:solidFill>
        </p:spPr>
      </p:sp>
      <p:sp>
        <p:nvSpPr>
          <p:cNvPr id="16" name="AutoShape 16"/>
          <p:cNvSpPr/>
          <p:nvPr/>
        </p:nvSpPr>
        <p:spPr>
          <a:xfrm>
            <a:off x="5325005" y="2797290"/>
            <a:ext cx="4726805" cy="554636"/>
          </a:xfrm>
          <a:prstGeom prst="rect">
            <a:avLst/>
          </a:prstGeom>
          <a:noFill/>
        </p:spPr>
        <p:txBody>
          <a:bodyPr vert="horz" wrap="square" lIns="91345" tIns="45720" rIns="91345" bIns="45720" rtlCol="0" anchor="ctr" anchorCtr="0">
            <a:noAutofit/>
          </a:bodyPr>
          <a:lstStyle/>
          <a:p>
            <a:pPr algn="ctr">
              <a:lnSpc>
                <a:spcPct val="150000"/>
              </a:lnSpc>
              <a:defRPr/>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随着移动设备的普及，越来越多的用户希望通过手机或平板电脑随时随地参与在线考试。</a:t>
            </a:r>
            <a:endParaRPr lang="en-US" sz="1100"/>
          </a:p>
        </p:txBody>
      </p:sp>
      <p:sp>
        <p:nvSpPr>
          <p:cNvPr id="17" name="AutoShape 17"/>
          <p:cNvSpPr/>
          <p:nvPr/>
        </p:nvSpPr>
        <p:spPr>
          <a:xfrm>
            <a:off x="5325005" y="3866903"/>
            <a:ext cx="4726805" cy="554636"/>
          </a:xfrm>
          <a:prstGeom prst="rect">
            <a:avLst/>
          </a:prstGeom>
          <a:noFill/>
        </p:spPr>
        <p:txBody>
          <a:bodyPr vert="horz" wrap="square" lIns="91345" tIns="45720" rIns="91345" bIns="45720" rtlCol="0" anchor="ctr" anchorCtr="0">
            <a:noAutofit/>
          </a:bodyPr>
          <a:lstStyle/>
          <a:p>
            <a:pPr algn="ctr">
              <a:lnSpc>
                <a:spcPct val="150000"/>
              </a:lnSpc>
              <a:defRPr/>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用户通常会在特定的时间段内集中使用在线考试系统，如考试前进行模拟练习、考试后查看成绩等。</a:t>
            </a:r>
            <a:endParaRPr lang="en-US" sz="1100"/>
          </a:p>
        </p:txBody>
      </p:sp>
      <p:sp>
        <p:nvSpPr>
          <p:cNvPr id="18" name="AutoShape 18"/>
          <p:cNvSpPr/>
          <p:nvPr/>
        </p:nvSpPr>
        <p:spPr>
          <a:xfrm>
            <a:off x="5325005" y="4936090"/>
            <a:ext cx="4726805" cy="554636"/>
          </a:xfrm>
          <a:prstGeom prst="rect">
            <a:avLst/>
          </a:prstGeom>
          <a:noFill/>
        </p:spPr>
        <p:txBody>
          <a:bodyPr vert="horz" wrap="square" lIns="91345" tIns="45720" rIns="91345" bIns="45720" rtlCol="0" anchor="ctr" anchorCtr="0">
            <a:noAutofit/>
          </a:bodyPr>
          <a:lstStyle/>
          <a:p>
            <a:pPr algn="ctr">
              <a:lnSpc>
                <a:spcPct val="150000"/>
              </a:lnSpc>
              <a:defRPr/>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用户在使用过程中会与系统频繁互动，如选择答案、提交试卷、查看解析等。</a:t>
            </a:r>
            <a:endParaRPr lang="en-US" sz="1100"/>
          </a:p>
        </p:txBody>
      </p:sp>
      <p:sp>
        <p:nvSpPr>
          <p:cNvPr id="19" name="AutoShape 19"/>
          <p:cNvSpPr/>
          <p:nvPr/>
        </p:nvSpPr>
        <p:spPr>
          <a:xfrm>
            <a:off x="5325005" y="1717644"/>
            <a:ext cx="4726805" cy="554636"/>
          </a:xfrm>
          <a:prstGeom prst="rect">
            <a:avLst/>
          </a:prstGeom>
          <a:noFill/>
        </p:spPr>
        <p:txBody>
          <a:bodyPr vert="horz" wrap="square" lIns="91345" tIns="45720" rIns="91345" bIns="45720" rtlCol="0" anchor="ctr" anchorCtr="0">
            <a:noAutofit/>
          </a:bodyPr>
          <a:lstStyle/>
          <a:p>
            <a:pPr algn="ctr">
              <a:lnSpc>
                <a:spcPct val="150000"/>
              </a:lnSpc>
              <a:defRPr/>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用户习惯通过电脑访问在线考试系统，进行考试管理和参与考试。</a:t>
            </a:r>
            <a:endParaRPr lang="en-US" sz="1100"/>
          </a:p>
        </p:txBody>
      </p:sp>
      <p:sp>
        <p:nvSpPr>
          <p:cNvPr id="20" name="TextBox 20"/>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050">
                <a:solidFill>
                  <a:srgbClr val="595959">
                    <a:alpha val="100000"/>
                  </a:srgbClr>
                </a:solidFill>
                <a:latin typeface="汉仪君黑-45简"/>
                <a:ea typeface="汉仪君黑-45简"/>
                <a:cs typeface="汉仪君黑-45简"/>
              </a:rPr>
              <a:t>用户行为与使用习惯</a:t>
            </a:r>
            <a:endParaRPr lang="en-US" sz="2050">
              <a:solidFill>
                <a:srgbClr val="595959">
                  <a:alpha val="100000"/>
                </a:srgbClr>
              </a:solidFill>
              <a:latin typeface="汉仪君黑-45简"/>
              <a:ea typeface="汉仪君黑-45简"/>
              <a:cs typeface="汉仪君黑-45简"/>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alphaModFix amt="100000"/>
          </a:blip>
          <a:srcRect l="25204" r="25204"/>
          <a:stretch>
            <a:fillRect/>
          </a:stretch>
        </p:blipFill>
        <p:spPr>
          <a:xfrm>
            <a:off x="8022350" y="1109679"/>
            <a:ext cx="3590530" cy="4923231"/>
          </a:xfrm>
          <a:prstGeom prst="ellipse">
            <a:avLst/>
          </a:prstGeom>
        </p:spPr>
      </p:pic>
      <p:sp>
        <p:nvSpPr>
          <p:cNvPr id="5" name="AutoShape 5"/>
          <p:cNvSpPr/>
          <p:nvPr/>
        </p:nvSpPr>
        <p:spPr>
          <a:xfrm>
            <a:off x="999610" y="1326712"/>
            <a:ext cx="2416841" cy="925276"/>
          </a:xfrm>
          <a:prstGeom prst="rect">
            <a:avLst/>
          </a:prstGeom>
          <a:solidFill>
            <a:schemeClr val="accent2">
              <a:alpha val="100000"/>
            </a:schemeClr>
          </a:solidFill>
        </p:spPr>
      </p:sp>
      <p:sp>
        <p:nvSpPr>
          <p:cNvPr id="6" name="AutoShape 6"/>
          <p:cNvSpPr/>
          <p:nvPr/>
        </p:nvSpPr>
        <p:spPr>
          <a:xfrm>
            <a:off x="513502" y="1324835"/>
            <a:ext cx="929030" cy="929030"/>
          </a:xfrm>
          <a:prstGeom prst="ellipse">
            <a:avLst/>
          </a:prstGeom>
          <a:solidFill>
            <a:schemeClr val="accent2">
              <a:alpha val="100000"/>
            </a:schemeClr>
          </a:solidFill>
        </p:spPr>
      </p:sp>
      <p:sp>
        <p:nvSpPr>
          <p:cNvPr id="7" name="TextBox 7"/>
          <p:cNvSpPr txBox="1"/>
          <p:nvPr/>
        </p:nvSpPr>
        <p:spPr>
          <a:xfrm>
            <a:off x="572683" y="2363249"/>
            <a:ext cx="3270693" cy="1146772"/>
          </a:xfrm>
          <a:prstGeom prst="rect">
            <a:avLst/>
          </a:prstGeom>
        </p:spPr>
        <p:txBody>
          <a:bodyPr vert="horz" wrap="square" lIns="123825" tIns="123825" rIns="57150" bIns="123825" rtlCol="0" anchor="t" anchorCtr="0">
            <a:normAutofit/>
          </a:bodyPr>
          <a:lstStyle/>
          <a:p>
            <a:pPr>
              <a:lnSpc>
                <a:spcPct val="150000"/>
              </a:lnSpc>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用户期望在线考试系统能够提供稳定、流畅的使用体验，满足其多样化的考试需求。</a:t>
            </a:r>
            <a:endPar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AutoShape 8"/>
          <p:cNvSpPr/>
          <p:nvPr/>
        </p:nvSpPr>
        <p:spPr>
          <a:xfrm>
            <a:off x="2951935" y="1324835"/>
            <a:ext cx="929030" cy="929030"/>
          </a:xfrm>
          <a:prstGeom prst="ellipse">
            <a:avLst/>
          </a:prstGeom>
          <a:solidFill>
            <a:schemeClr val="accent2">
              <a:alpha val="100000"/>
            </a:schemeClr>
          </a:solidFill>
        </p:spPr>
      </p:sp>
      <p:sp>
        <p:nvSpPr>
          <p:cNvPr id="9" name="TextBox 9"/>
          <p:cNvSpPr txBox="1"/>
          <p:nvPr/>
        </p:nvSpPr>
        <p:spPr>
          <a:xfrm>
            <a:off x="747603" y="1526246"/>
            <a:ext cx="2903220" cy="526209"/>
          </a:xfrm>
          <a:prstGeom prst="rect">
            <a:avLst/>
          </a:prstGeom>
        </p:spPr>
        <p:txBody>
          <a:bodyPr vert="horz" wrap="square" lIns="123825" tIns="123825" rIns="57150" bIns="123825" rtlCol="0" anchor="t" anchorCtr="0">
            <a:normAutofit/>
          </a:bodyPr>
          <a:lstStyle/>
          <a:p>
            <a:pPr algn="ctr">
              <a:lnSpc>
                <a:spcPct val="120000"/>
              </a:lnSpc>
            </a:pPr>
            <a:r>
              <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rPr>
              <a:t>高满意度</a:t>
            </a:r>
            <a:endPar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196307" y="2363249"/>
            <a:ext cx="3270693" cy="1146772"/>
          </a:xfrm>
          <a:prstGeom prst="rect">
            <a:avLst/>
          </a:prstGeom>
        </p:spPr>
        <p:txBody>
          <a:bodyPr vert="horz" wrap="square" lIns="123825" tIns="123825" rIns="57150" bIns="123825" rtlCol="0" anchor="t" anchorCtr="0">
            <a:normAutofit/>
          </a:bodyPr>
          <a:lstStyle/>
          <a:p>
            <a:pPr>
              <a:lnSpc>
                <a:spcPct val="150000"/>
              </a:lnSpc>
            </a:pPr>
            <a:r>
              <a:rPr lang="en-US" sz="1200">
                <a:solidFill>
                  <a:schemeClr val="dk1">
                    <a:alpha val="100000"/>
                  </a:schemeClr>
                </a:solidFill>
                <a:latin typeface="微软雅黑" panose="020B0503020204020204" charset="-122"/>
                <a:ea typeface="微软雅黑" panose="020B0503020204020204" charset="-122"/>
                <a:cs typeface="微软雅黑" panose="020B0503020204020204" charset="-122"/>
              </a:rPr>
              <a:t>一旦用户对某个在线考试系统形成使用习惯和依赖，他们很可能会持续使用该系统并推荐给他人。</a:t>
            </a:r>
            <a:endParaRPr lang="en-US" sz="12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1" name="Group 11"/>
          <p:cNvGrpSpPr/>
          <p:nvPr/>
        </p:nvGrpSpPr>
        <p:grpSpPr>
          <a:xfrm rot="0">
            <a:off x="4137126" y="1324835"/>
            <a:ext cx="3367463" cy="929030"/>
            <a:chOff x="4137126" y="1324835"/>
            <a:chExt cx="3367463" cy="929030"/>
          </a:xfrm>
        </p:grpSpPr>
        <p:sp>
          <p:nvSpPr>
            <p:cNvPr id="12" name="AutoShape 12"/>
            <p:cNvSpPr/>
            <p:nvPr/>
          </p:nvSpPr>
          <p:spPr>
            <a:xfrm>
              <a:off x="4623521" y="1325773"/>
              <a:ext cx="2416841" cy="925276"/>
            </a:xfrm>
            <a:prstGeom prst="rect">
              <a:avLst/>
            </a:prstGeom>
            <a:solidFill>
              <a:schemeClr val="accent2">
                <a:alpha val="100000"/>
              </a:schemeClr>
            </a:solidFill>
          </p:spPr>
        </p:sp>
        <p:sp>
          <p:nvSpPr>
            <p:cNvPr id="13" name="AutoShape 13"/>
            <p:cNvSpPr/>
            <p:nvPr/>
          </p:nvSpPr>
          <p:spPr>
            <a:xfrm>
              <a:off x="4137126" y="1324835"/>
              <a:ext cx="929030" cy="929030"/>
            </a:xfrm>
            <a:prstGeom prst="ellipse">
              <a:avLst/>
            </a:prstGeom>
            <a:solidFill>
              <a:schemeClr val="accent2">
                <a:alpha val="100000"/>
              </a:schemeClr>
            </a:solidFill>
          </p:spPr>
        </p:sp>
        <p:sp>
          <p:nvSpPr>
            <p:cNvPr id="14" name="AutoShape 14"/>
            <p:cNvSpPr/>
            <p:nvPr/>
          </p:nvSpPr>
          <p:spPr>
            <a:xfrm>
              <a:off x="6575559" y="1324835"/>
              <a:ext cx="929030" cy="929030"/>
            </a:xfrm>
            <a:prstGeom prst="ellipse">
              <a:avLst/>
            </a:prstGeom>
            <a:solidFill>
              <a:schemeClr val="accent2">
                <a:alpha val="100000"/>
              </a:schemeClr>
            </a:solidFill>
          </p:spPr>
        </p:sp>
      </p:grpSp>
      <p:sp>
        <p:nvSpPr>
          <p:cNvPr id="15" name="TextBox 15"/>
          <p:cNvSpPr txBox="1"/>
          <p:nvPr/>
        </p:nvSpPr>
        <p:spPr>
          <a:xfrm>
            <a:off x="4369248" y="1525307"/>
            <a:ext cx="2903220" cy="526209"/>
          </a:xfrm>
          <a:prstGeom prst="rect">
            <a:avLst/>
          </a:prstGeom>
        </p:spPr>
        <p:txBody>
          <a:bodyPr vert="horz" wrap="square" lIns="123825" tIns="123825" rIns="57150" bIns="123825" rtlCol="0" anchor="t" anchorCtr="0">
            <a:normAutofit/>
          </a:bodyPr>
          <a:lstStyle/>
          <a:p>
            <a:pPr algn="ctr">
              <a:lnSpc>
                <a:spcPct val="120000"/>
              </a:lnSpc>
            </a:pPr>
            <a:r>
              <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rPr>
              <a:t>高忠诚度</a:t>
            </a:r>
            <a:endPar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AutoShape 16"/>
          <p:cNvSpPr/>
          <p:nvPr/>
        </p:nvSpPr>
        <p:spPr>
          <a:xfrm>
            <a:off x="999610" y="3753804"/>
            <a:ext cx="2416841" cy="925276"/>
          </a:xfrm>
          <a:prstGeom prst="rect">
            <a:avLst/>
          </a:prstGeom>
          <a:solidFill>
            <a:schemeClr val="accent2">
              <a:alpha val="100000"/>
            </a:schemeClr>
          </a:solidFill>
        </p:spPr>
      </p:sp>
      <p:sp>
        <p:nvSpPr>
          <p:cNvPr id="17" name="AutoShape 17"/>
          <p:cNvSpPr/>
          <p:nvPr/>
        </p:nvSpPr>
        <p:spPr>
          <a:xfrm>
            <a:off x="513502" y="3751927"/>
            <a:ext cx="929030" cy="929030"/>
          </a:xfrm>
          <a:prstGeom prst="ellipse">
            <a:avLst/>
          </a:prstGeom>
          <a:solidFill>
            <a:schemeClr val="accent2">
              <a:alpha val="100000"/>
            </a:schemeClr>
          </a:solidFill>
        </p:spPr>
      </p:sp>
      <p:sp>
        <p:nvSpPr>
          <p:cNvPr id="18" name="TextBox 18"/>
          <p:cNvSpPr txBox="1"/>
          <p:nvPr/>
        </p:nvSpPr>
        <p:spPr>
          <a:xfrm>
            <a:off x="572683" y="4801954"/>
            <a:ext cx="3270693" cy="1146772"/>
          </a:xfrm>
          <a:prstGeom prst="rect">
            <a:avLst/>
          </a:prstGeom>
        </p:spPr>
        <p:txBody>
          <a:bodyPr vert="horz" wrap="square" lIns="123825" tIns="123825" rIns="57150" bIns="123825" rtlCol="0" anchor="t" anchorCtr="0">
            <a:normAutofit/>
          </a:bodyPr>
          <a:lstStyle/>
          <a:p>
            <a:pPr>
              <a:lnSpc>
                <a:spcPct val="150000"/>
              </a:lnSpc>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满意的用户会成为系统的自发传播者，通过口碑推荐吸引更多潜在用户。</a:t>
            </a:r>
            <a:endPar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9" name="AutoShape 19"/>
          <p:cNvSpPr/>
          <p:nvPr/>
        </p:nvSpPr>
        <p:spPr>
          <a:xfrm>
            <a:off x="2951935" y="3751927"/>
            <a:ext cx="929030" cy="929030"/>
          </a:xfrm>
          <a:prstGeom prst="ellipse">
            <a:avLst/>
          </a:prstGeom>
          <a:solidFill>
            <a:schemeClr val="accent2">
              <a:alpha val="100000"/>
            </a:schemeClr>
          </a:solidFill>
        </p:spPr>
      </p:sp>
      <p:sp>
        <p:nvSpPr>
          <p:cNvPr id="20" name="TextBox 20"/>
          <p:cNvSpPr txBox="1"/>
          <p:nvPr/>
        </p:nvSpPr>
        <p:spPr>
          <a:xfrm>
            <a:off x="747603" y="3953338"/>
            <a:ext cx="2920854" cy="526209"/>
          </a:xfrm>
          <a:prstGeom prst="rect">
            <a:avLst/>
          </a:prstGeom>
        </p:spPr>
        <p:txBody>
          <a:bodyPr vert="horz" wrap="square" lIns="123825" tIns="123825" rIns="57150" bIns="123825" rtlCol="0" anchor="ctr" anchorCtr="1">
            <a:normAutofit/>
          </a:bodyPr>
          <a:lstStyle/>
          <a:p>
            <a:pPr algn="ctr">
              <a:lnSpc>
                <a:spcPct val="120000"/>
              </a:lnSpc>
            </a:pPr>
            <a:r>
              <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rPr>
              <a:t>口碑传播</a:t>
            </a:r>
            <a:endPar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21" name="AutoShape 21"/>
          <p:cNvSpPr/>
          <p:nvPr/>
        </p:nvSpPr>
        <p:spPr>
          <a:xfrm>
            <a:off x="4623233" y="3753804"/>
            <a:ext cx="2416841" cy="925276"/>
          </a:xfrm>
          <a:prstGeom prst="rect">
            <a:avLst/>
          </a:prstGeom>
          <a:solidFill>
            <a:schemeClr val="accent2">
              <a:alpha val="100000"/>
            </a:schemeClr>
          </a:solidFill>
        </p:spPr>
      </p:sp>
      <p:sp>
        <p:nvSpPr>
          <p:cNvPr id="22" name="AutoShape 22"/>
          <p:cNvSpPr/>
          <p:nvPr/>
        </p:nvSpPr>
        <p:spPr>
          <a:xfrm>
            <a:off x="4137126" y="3751927"/>
            <a:ext cx="929030" cy="929030"/>
          </a:xfrm>
          <a:prstGeom prst="ellipse">
            <a:avLst/>
          </a:prstGeom>
          <a:solidFill>
            <a:schemeClr val="accent2">
              <a:alpha val="100000"/>
            </a:schemeClr>
          </a:solidFill>
        </p:spPr>
      </p:sp>
      <p:sp>
        <p:nvSpPr>
          <p:cNvPr id="23" name="TextBox 23"/>
          <p:cNvSpPr txBox="1"/>
          <p:nvPr/>
        </p:nvSpPr>
        <p:spPr>
          <a:xfrm>
            <a:off x="4196307" y="4801954"/>
            <a:ext cx="3270693" cy="1146772"/>
          </a:xfrm>
          <a:prstGeom prst="rect">
            <a:avLst/>
          </a:prstGeom>
        </p:spPr>
        <p:txBody>
          <a:bodyPr vert="horz" wrap="square" lIns="123825" tIns="123825" rIns="57150" bIns="123825" rtlCol="0" anchor="t" anchorCtr="0">
            <a:normAutofit/>
          </a:bodyPr>
          <a:lstStyle/>
          <a:p>
            <a:pPr>
              <a:lnSpc>
                <a:spcPct val="150000"/>
              </a:lnSpc>
            </a:pPr>
            <a:r>
              <a:rPr lang="en-US" sz="1200">
                <a:solidFill>
                  <a:schemeClr val="dk1">
                    <a:alpha val="100000"/>
                  </a:schemeClr>
                </a:solidFill>
                <a:latin typeface="微软雅黑" panose="020B0503020204020204" charset="-122"/>
                <a:ea typeface="微软雅黑" panose="020B0503020204020204" charset="-122"/>
                <a:cs typeface="微软雅黑" panose="020B0503020204020204" charset="-122"/>
              </a:rPr>
              <a:t>为了保持用户满意度和忠诚度，系统需要不断进行更新和维护，以适应不断变化的用户需求和技术环境。</a:t>
            </a:r>
            <a:endParaRPr lang="en-US" sz="12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4" name="AutoShape 24"/>
          <p:cNvSpPr/>
          <p:nvPr/>
        </p:nvSpPr>
        <p:spPr>
          <a:xfrm>
            <a:off x="6575559" y="3751927"/>
            <a:ext cx="929030" cy="929030"/>
          </a:xfrm>
          <a:prstGeom prst="ellipse">
            <a:avLst/>
          </a:prstGeom>
          <a:solidFill>
            <a:schemeClr val="accent2">
              <a:alpha val="100000"/>
            </a:schemeClr>
          </a:solidFill>
        </p:spPr>
      </p:sp>
      <p:sp>
        <p:nvSpPr>
          <p:cNvPr id="25" name="TextBox 25"/>
          <p:cNvSpPr txBox="1"/>
          <p:nvPr/>
        </p:nvSpPr>
        <p:spPr>
          <a:xfrm>
            <a:off x="4369248" y="3953338"/>
            <a:ext cx="2903220" cy="526209"/>
          </a:xfrm>
          <a:prstGeom prst="rect">
            <a:avLst/>
          </a:prstGeom>
        </p:spPr>
        <p:txBody>
          <a:bodyPr vert="horz" wrap="square" lIns="123825" tIns="123825" rIns="57150" bIns="123825" rtlCol="0" anchor="ctr" anchorCtr="1">
            <a:normAutofit/>
          </a:bodyPr>
          <a:lstStyle/>
          <a:p>
            <a:pPr algn="ctr">
              <a:lnSpc>
                <a:spcPct val="120000"/>
              </a:lnSpc>
            </a:pPr>
            <a:r>
              <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rPr>
              <a:t>持续更新与维护</a:t>
            </a:r>
            <a:endParaRPr lang="en-US" sz="14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26" name="TextBox 2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1675">
                <a:solidFill>
                  <a:srgbClr val="595959">
                    <a:alpha val="100000"/>
                  </a:srgbClr>
                </a:solidFill>
                <a:latin typeface="汉仪君黑-45简"/>
                <a:ea typeface="汉仪君黑-45简"/>
                <a:cs typeface="汉仪君黑-45简"/>
              </a:rPr>
              <a:t>用户满意度与忠诚度预期</a:t>
            </a:r>
            <a:endParaRPr lang="en-US" sz="1675">
              <a:solidFill>
                <a:srgbClr val="595959">
                  <a:alpha val="100000"/>
                </a:srgbClr>
              </a:solidFill>
              <a:latin typeface="汉仪君黑-45简"/>
              <a:ea typeface="汉仪君黑-45简"/>
              <a:cs typeface="汉仪君黑-45简"/>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36825"/>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3300">
                <a:solidFill>
                  <a:srgbClr val="000000">
                    <a:alpha val="100000"/>
                  </a:srgbClr>
                </a:solidFill>
                <a:latin typeface="汉仪君黑-45简"/>
                <a:ea typeface="汉仪君黑-45简"/>
                <a:cs typeface="汉仪君黑-45简"/>
              </a:rPr>
              <a:t>2023年相似产品的市场分析</a:t>
            </a:r>
            <a:endParaRPr lang="en-US" sz="33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04</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81000" y="533400"/>
            <a:ext cx="11497310" cy="5752465"/>
          </a:xfrm>
          <a:prstGeom prst="rect">
            <a:avLst/>
          </a:prstGeom>
          <a:solidFill>
            <a:srgbClr val="EEF8FD">
              <a:alpha val="100000"/>
            </a:srgbClr>
          </a:solidFill>
        </p:spPr>
        <p:txBody>
          <a:bodyPr/>
          <a:p>
            <a:pPr algn="l">
              <a:lnSpc>
                <a:spcPct val="80000"/>
              </a:lnSpc>
            </a:pPr>
            <a:r>
              <a:rPr lang="en-US" spc="200">
                <a:solidFill>
                  <a:srgbClr val="000000">
                    <a:alpha val="100000"/>
                  </a:srgbClr>
                </a:solidFill>
                <a:latin typeface="汉仪君黑-45简"/>
                <a:ea typeface="汉仪君黑-45简"/>
                <a:cs typeface="汉仪君黑-45简"/>
                <a:sym typeface="+mn-ea"/>
              </a:rPr>
              <a:t>6</a:t>
            </a:r>
            <a:endParaRPr lang="zh-CN" altLang="en-US"/>
          </a:p>
        </p:txBody>
      </p:sp>
      <p:sp>
        <p:nvSpPr>
          <p:cNvPr id="33" name="AutoShape 5"/>
          <p:cNvSpPr/>
          <p:nvPr>
            <p:custDataLst>
              <p:tags r:id="rId1"/>
            </p:custDataLst>
          </p:nvPr>
        </p:nvSpPr>
        <p:spPr>
          <a:xfrm>
            <a:off x="1981200" y="5715000"/>
            <a:ext cx="572135" cy="572135"/>
          </a:xfrm>
          <a:prstGeom prst="ellipse">
            <a:avLst/>
          </a:prstGeom>
          <a:solidFill>
            <a:srgbClr val="9BD3EF">
              <a:alpha val="100000"/>
            </a:srgbClr>
          </a:solidFill>
        </p:spPr>
      </p:sp>
      <p:sp>
        <p:nvSpPr>
          <p:cNvPr id="3" name="AutoShape 3"/>
          <p:cNvSpPr/>
          <p:nvPr>
            <p:custDataLst>
              <p:tags r:id="rId2"/>
            </p:custDataLst>
          </p:nvPr>
        </p:nvSpPr>
        <p:spPr>
          <a:xfrm>
            <a:off x="1998345" y="2821305"/>
            <a:ext cx="572135" cy="572135"/>
          </a:xfrm>
          <a:prstGeom prst="ellipse">
            <a:avLst/>
          </a:prstGeom>
          <a:solidFill>
            <a:srgbClr val="9BD3EF">
              <a:alpha val="100000"/>
            </a:srgbClr>
          </a:solidFill>
        </p:spPr>
      </p:sp>
      <p:sp>
        <p:nvSpPr>
          <p:cNvPr id="4" name="AutoShape 4"/>
          <p:cNvSpPr/>
          <p:nvPr>
            <p:custDataLst>
              <p:tags r:id="rId3"/>
            </p:custDataLst>
          </p:nvPr>
        </p:nvSpPr>
        <p:spPr>
          <a:xfrm>
            <a:off x="6824980" y="2827655"/>
            <a:ext cx="572135" cy="572135"/>
          </a:xfrm>
          <a:prstGeom prst="ellipse">
            <a:avLst/>
          </a:prstGeom>
          <a:solidFill>
            <a:srgbClr val="9BD3EF">
              <a:alpha val="100000"/>
            </a:srgbClr>
          </a:solidFill>
        </p:spPr>
      </p:sp>
      <p:sp>
        <p:nvSpPr>
          <p:cNvPr id="5" name="AutoShape 5"/>
          <p:cNvSpPr/>
          <p:nvPr>
            <p:custDataLst>
              <p:tags r:id="rId4"/>
            </p:custDataLst>
          </p:nvPr>
        </p:nvSpPr>
        <p:spPr>
          <a:xfrm>
            <a:off x="1998345" y="3784600"/>
            <a:ext cx="572135" cy="572135"/>
          </a:xfrm>
          <a:prstGeom prst="ellipse">
            <a:avLst/>
          </a:prstGeom>
          <a:solidFill>
            <a:srgbClr val="9BD3EF">
              <a:alpha val="100000"/>
            </a:srgbClr>
          </a:solidFill>
        </p:spPr>
      </p:sp>
      <p:sp>
        <p:nvSpPr>
          <p:cNvPr id="6" name="AutoShape 6"/>
          <p:cNvSpPr/>
          <p:nvPr>
            <p:custDataLst>
              <p:tags r:id="rId5"/>
            </p:custDataLst>
          </p:nvPr>
        </p:nvSpPr>
        <p:spPr>
          <a:xfrm>
            <a:off x="6824980" y="3791585"/>
            <a:ext cx="572135" cy="572135"/>
          </a:xfrm>
          <a:prstGeom prst="ellipse">
            <a:avLst/>
          </a:prstGeom>
          <a:solidFill>
            <a:srgbClr val="9BD3EF">
              <a:alpha val="100000"/>
            </a:srgbClr>
          </a:solidFill>
        </p:spPr>
      </p:sp>
      <p:sp>
        <p:nvSpPr>
          <p:cNvPr id="7" name="AutoShape 7"/>
          <p:cNvSpPr/>
          <p:nvPr/>
        </p:nvSpPr>
        <p:spPr>
          <a:xfrm>
            <a:off x="0" y="5039995"/>
            <a:ext cx="1818005" cy="1818005"/>
          </a:xfrm>
          <a:prstGeom prst="rtTriangle">
            <a:avLst/>
          </a:prstGeom>
          <a:solidFill>
            <a:srgbClr val="9BD3EF">
              <a:alpha val="100000"/>
            </a:srgbClr>
          </a:solidFill>
        </p:spPr>
      </p:sp>
      <p:sp>
        <p:nvSpPr>
          <p:cNvPr id="8" name="AutoShape 8"/>
          <p:cNvSpPr/>
          <p:nvPr/>
        </p:nvSpPr>
        <p:spPr>
          <a:xfrm flipH="1" flipV="1">
            <a:off x="10373995" y="0"/>
            <a:ext cx="1818005" cy="1818005"/>
          </a:xfrm>
          <a:prstGeom prst="rtTriangle">
            <a:avLst/>
          </a:prstGeom>
          <a:solidFill>
            <a:srgbClr val="9BD3EF">
              <a:alpha val="100000"/>
            </a:srgbClr>
          </a:solidFill>
        </p:spPr>
      </p:sp>
      <p:sp>
        <p:nvSpPr>
          <p:cNvPr id="9" name="AutoShape 9"/>
          <p:cNvSpPr/>
          <p:nvPr/>
        </p:nvSpPr>
        <p:spPr>
          <a:xfrm rot="18840000">
            <a:off x="621665" y="4038600"/>
            <a:ext cx="92075" cy="1929130"/>
          </a:xfrm>
          <a:prstGeom prst="roundRect">
            <a:avLst>
              <a:gd name="adj" fmla="val 50000"/>
            </a:avLst>
          </a:prstGeom>
          <a:solidFill>
            <a:srgbClr val="9BD3EF">
              <a:alpha val="100000"/>
            </a:srgbClr>
          </a:solidFill>
        </p:spPr>
      </p:sp>
      <p:sp>
        <p:nvSpPr>
          <p:cNvPr id="10" name="AutoShape 10"/>
          <p:cNvSpPr/>
          <p:nvPr/>
        </p:nvSpPr>
        <p:spPr>
          <a:xfrm rot="18600000">
            <a:off x="2048510" y="6097905"/>
            <a:ext cx="91440" cy="1044575"/>
          </a:xfrm>
          <a:prstGeom prst="roundRect">
            <a:avLst>
              <a:gd name="adj" fmla="val 50000"/>
            </a:avLst>
          </a:prstGeom>
          <a:solidFill>
            <a:srgbClr val="9BD3EF">
              <a:alpha val="100000"/>
            </a:srgbClr>
          </a:solidFill>
        </p:spPr>
      </p:sp>
      <p:sp>
        <p:nvSpPr>
          <p:cNvPr id="11" name="Freeform 11"/>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12" name="AutoShape 12"/>
          <p:cNvSpPr/>
          <p:nvPr/>
        </p:nvSpPr>
        <p:spPr>
          <a:xfrm rot="18840000">
            <a:off x="11716385" y="1666240"/>
            <a:ext cx="91440" cy="1044575"/>
          </a:xfrm>
          <a:prstGeom prst="roundRect">
            <a:avLst>
              <a:gd name="adj" fmla="val 50000"/>
            </a:avLst>
          </a:prstGeom>
          <a:solidFill>
            <a:srgbClr val="9BD3EF">
              <a:alpha val="100000"/>
            </a:srgbClr>
          </a:solidFill>
        </p:spPr>
      </p:sp>
      <p:sp>
        <p:nvSpPr>
          <p:cNvPr id="13" name="Freeform 13"/>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4" name="Freeform 14"/>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5" name="TextBox 15"/>
          <p:cNvSpPr txBox="1"/>
          <p:nvPr/>
        </p:nvSpPr>
        <p:spPr>
          <a:xfrm>
            <a:off x="1929765" y="1285875"/>
            <a:ext cx="3041015" cy="1198880"/>
          </a:xfrm>
          <a:prstGeom prst="rect">
            <a:avLst/>
          </a:prstGeom>
          <a:noFill/>
        </p:spPr>
        <p:txBody>
          <a:bodyPr vert="horz" wrap="square" lIns="91440" tIns="45720" rIns="91440" bIns="45720" rtlCol="0" anchor="t" anchorCtr="0">
            <a:spAutoFit/>
          </a:bodyPr>
          <a:lstStyle/>
          <a:p>
            <a:pPr algn="l">
              <a:lnSpc>
                <a:spcPct val="80000"/>
              </a:lnSpc>
            </a:pPr>
            <a:r>
              <a:rPr lang="en-US" sz="7200" b="1">
                <a:solidFill>
                  <a:srgbClr val="000000">
                    <a:alpha val="100000"/>
                  </a:srgbClr>
                </a:solidFill>
                <a:latin typeface="汉仪君黑-45简"/>
                <a:ea typeface="汉仪君黑-45简"/>
                <a:cs typeface="汉仪君黑-45简"/>
              </a:rPr>
              <a:t>目录</a:t>
            </a:r>
            <a:endParaRPr lang="en-US" sz="7200" b="1">
              <a:solidFill>
                <a:srgbClr val="000000">
                  <a:alpha val="100000"/>
                </a:srgbClr>
              </a:solidFill>
              <a:latin typeface="汉仪君黑-45简"/>
              <a:ea typeface="汉仪君黑-45简"/>
              <a:cs typeface="汉仪君黑-45简"/>
            </a:endParaRPr>
          </a:p>
        </p:txBody>
      </p:sp>
      <p:sp>
        <p:nvSpPr>
          <p:cNvPr id="16" name="TextBox 16"/>
          <p:cNvSpPr txBox="1"/>
          <p:nvPr>
            <p:custDataLst>
              <p:tags r:id="rId6"/>
            </p:custDataLst>
          </p:nvPr>
        </p:nvSpPr>
        <p:spPr>
          <a:xfrm>
            <a:off x="2763520" y="2971800"/>
            <a:ext cx="3240405" cy="275590"/>
          </a:xfrm>
          <a:prstGeom prst="rect">
            <a:avLst/>
          </a:prstGeom>
          <a:noFill/>
        </p:spPr>
        <p:txBody>
          <a:bodyPr vert="horz" wrap="square" lIns="91440" tIns="45720" rIns="91440" bIns="45720" rtlCol="0" anchor="t" anchorCtr="0">
            <a:spAutoFit/>
          </a:bodyPr>
          <a:lstStyle/>
          <a:p>
            <a:pPr algn="l">
              <a:lnSpc>
                <a:spcPct val="80000"/>
              </a:lnSpc>
            </a:pPr>
            <a:r>
              <a:rPr lang="en-US" sz="1500">
                <a:solidFill>
                  <a:srgbClr val="000000">
                    <a:alpha val="100000"/>
                  </a:srgbClr>
                </a:solidFill>
                <a:latin typeface="汉仪君黑-45简"/>
                <a:ea typeface="汉仪君黑-45简"/>
                <a:cs typeface="汉仪君黑-45简"/>
              </a:rPr>
              <a:t>引言</a:t>
            </a:r>
            <a:endParaRPr lang="en-US" sz="1500">
              <a:solidFill>
                <a:srgbClr val="000000">
                  <a:alpha val="100000"/>
                </a:srgbClr>
              </a:solidFill>
              <a:latin typeface="汉仪君黑-45简"/>
              <a:ea typeface="汉仪君黑-45简"/>
              <a:cs typeface="汉仪君黑-45简"/>
            </a:endParaRPr>
          </a:p>
        </p:txBody>
      </p:sp>
      <p:sp>
        <p:nvSpPr>
          <p:cNvPr id="17" name="TextBox 17"/>
          <p:cNvSpPr txBox="1"/>
          <p:nvPr>
            <p:custDataLst>
              <p:tags r:id="rId7"/>
            </p:custDataLst>
          </p:nvPr>
        </p:nvSpPr>
        <p:spPr>
          <a:xfrm>
            <a:off x="2007775" y="2917190"/>
            <a:ext cx="862965" cy="435610"/>
          </a:xfrm>
          <a:prstGeom prst="rect">
            <a:avLst/>
          </a:prstGeom>
          <a:noFill/>
        </p:spPr>
        <p:txBody>
          <a:bodyPr vert="horz" wrap="square" lIns="91440" tIns="45720" rIns="91440" bIns="45720" rtlCol="0" anchor="t" anchorCtr="0">
            <a:spAutoFit/>
          </a:bodyPr>
          <a:lstStyle/>
          <a:p>
            <a:pPr algn="l">
              <a:lnSpc>
                <a:spcPct val="80000"/>
              </a:lnSpc>
            </a:pPr>
            <a:r>
              <a:rPr lang="en-US" sz="2800" spc="200">
                <a:solidFill>
                  <a:srgbClr val="000000">
                    <a:alpha val="100000"/>
                  </a:srgbClr>
                </a:solidFill>
                <a:latin typeface="汉仪君黑-45简"/>
                <a:ea typeface="汉仪君黑-45简"/>
                <a:cs typeface="汉仪君黑-45简"/>
              </a:rPr>
              <a:t>1</a:t>
            </a:r>
            <a:endParaRPr lang="en-US" sz="2800" spc="200">
              <a:solidFill>
                <a:srgbClr val="000000">
                  <a:alpha val="100000"/>
                </a:srgbClr>
              </a:solidFill>
              <a:latin typeface="汉仪君黑-45简"/>
              <a:ea typeface="汉仪君黑-45简"/>
              <a:cs typeface="汉仪君黑-45简"/>
            </a:endParaRPr>
          </a:p>
        </p:txBody>
      </p:sp>
      <p:sp>
        <p:nvSpPr>
          <p:cNvPr id="18" name="TextBox 18"/>
          <p:cNvSpPr txBox="1"/>
          <p:nvPr>
            <p:custDataLst>
              <p:tags r:id="rId8"/>
            </p:custDataLst>
          </p:nvPr>
        </p:nvSpPr>
        <p:spPr>
          <a:xfrm>
            <a:off x="2763520" y="3972560"/>
            <a:ext cx="2583180" cy="275590"/>
          </a:xfrm>
          <a:prstGeom prst="rect">
            <a:avLst/>
          </a:prstGeom>
          <a:noFill/>
        </p:spPr>
        <p:txBody>
          <a:bodyPr vert="horz" wrap="square" lIns="91440" tIns="45720" rIns="91440" bIns="45720" rtlCol="0" anchor="t" anchorCtr="0">
            <a:spAutoFit/>
          </a:bodyPr>
          <a:lstStyle/>
          <a:p>
            <a:pPr algn="l">
              <a:lnSpc>
                <a:spcPct val="80000"/>
              </a:lnSpc>
            </a:pPr>
            <a:r>
              <a:rPr lang="en-US" sz="1500">
                <a:solidFill>
                  <a:srgbClr val="000000">
                    <a:alpha val="100000"/>
                  </a:srgbClr>
                </a:solidFill>
                <a:latin typeface="汉仪君黑-45简"/>
                <a:ea typeface="汉仪君黑-45简"/>
                <a:cs typeface="汉仪君黑-45简"/>
              </a:rPr>
              <a:t>功能描述</a:t>
            </a:r>
            <a:endParaRPr lang="en-US" sz="1500">
              <a:solidFill>
                <a:srgbClr val="000000">
                  <a:alpha val="100000"/>
                </a:srgbClr>
              </a:solidFill>
              <a:latin typeface="汉仪君黑-45简"/>
              <a:ea typeface="汉仪君黑-45简"/>
              <a:cs typeface="汉仪君黑-45简"/>
            </a:endParaRPr>
          </a:p>
        </p:txBody>
      </p:sp>
      <p:sp>
        <p:nvSpPr>
          <p:cNvPr id="19" name="TextBox 19"/>
          <p:cNvSpPr txBox="1"/>
          <p:nvPr>
            <p:custDataLst>
              <p:tags r:id="rId9"/>
            </p:custDataLst>
          </p:nvPr>
        </p:nvSpPr>
        <p:spPr>
          <a:xfrm>
            <a:off x="2007775" y="3886200"/>
            <a:ext cx="862965" cy="435610"/>
          </a:xfrm>
          <a:prstGeom prst="rect">
            <a:avLst/>
          </a:prstGeom>
          <a:noFill/>
        </p:spPr>
        <p:txBody>
          <a:bodyPr vert="horz" wrap="square" lIns="91440" tIns="45720" rIns="91440" bIns="45720" rtlCol="0" anchor="t" anchorCtr="0">
            <a:spAutoFit/>
          </a:bodyPr>
          <a:lstStyle/>
          <a:p>
            <a:pPr algn="l">
              <a:lnSpc>
                <a:spcPct val="80000"/>
              </a:lnSpc>
            </a:pPr>
            <a:r>
              <a:rPr lang="en-US" sz="2800" spc="200">
                <a:solidFill>
                  <a:srgbClr val="000000">
                    <a:alpha val="100000"/>
                  </a:srgbClr>
                </a:solidFill>
                <a:latin typeface="汉仪君黑-45简"/>
                <a:ea typeface="汉仪君黑-45简"/>
                <a:cs typeface="汉仪君黑-45简"/>
              </a:rPr>
              <a:t>3</a:t>
            </a:r>
            <a:endParaRPr lang="en-US" sz="2800" spc="200">
              <a:solidFill>
                <a:srgbClr val="000000">
                  <a:alpha val="100000"/>
                </a:srgbClr>
              </a:solidFill>
              <a:latin typeface="汉仪君黑-45简"/>
              <a:ea typeface="汉仪君黑-45简"/>
              <a:cs typeface="汉仪君黑-45简"/>
            </a:endParaRPr>
          </a:p>
        </p:txBody>
      </p:sp>
      <p:sp>
        <p:nvSpPr>
          <p:cNvPr id="20" name="TextBox 20"/>
          <p:cNvSpPr txBox="1"/>
          <p:nvPr>
            <p:custDataLst>
              <p:tags r:id="rId10"/>
            </p:custDataLst>
          </p:nvPr>
        </p:nvSpPr>
        <p:spPr>
          <a:xfrm>
            <a:off x="7598410" y="2971800"/>
            <a:ext cx="2583180" cy="275590"/>
          </a:xfrm>
          <a:prstGeom prst="rect">
            <a:avLst/>
          </a:prstGeom>
          <a:noFill/>
        </p:spPr>
        <p:txBody>
          <a:bodyPr vert="horz" wrap="square" lIns="91440" tIns="45720" rIns="91440" bIns="45720" rtlCol="0" anchor="t" anchorCtr="0">
            <a:spAutoFit/>
          </a:bodyPr>
          <a:lstStyle/>
          <a:p>
            <a:pPr algn="l">
              <a:lnSpc>
                <a:spcPct val="80000"/>
              </a:lnSpc>
            </a:pPr>
            <a:r>
              <a:rPr lang="en-US" sz="1500">
                <a:solidFill>
                  <a:srgbClr val="000000">
                    <a:alpha val="100000"/>
                  </a:srgbClr>
                </a:solidFill>
                <a:latin typeface="汉仪君黑-45简"/>
                <a:ea typeface="汉仪君黑-45简"/>
                <a:cs typeface="汉仪君黑-45简"/>
              </a:rPr>
              <a:t>用户画像</a:t>
            </a:r>
            <a:endParaRPr lang="en-US" sz="1500">
              <a:solidFill>
                <a:srgbClr val="000000">
                  <a:alpha val="100000"/>
                </a:srgbClr>
              </a:solidFill>
              <a:latin typeface="汉仪君黑-45简"/>
              <a:ea typeface="汉仪君黑-45简"/>
              <a:cs typeface="汉仪君黑-45简"/>
            </a:endParaRPr>
          </a:p>
        </p:txBody>
      </p:sp>
      <p:sp>
        <p:nvSpPr>
          <p:cNvPr id="21" name="TextBox 21"/>
          <p:cNvSpPr txBox="1"/>
          <p:nvPr>
            <p:custDataLst>
              <p:tags r:id="rId11"/>
            </p:custDataLst>
          </p:nvPr>
        </p:nvSpPr>
        <p:spPr>
          <a:xfrm>
            <a:off x="6858000" y="2920365"/>
            <a:ext cx="862965" cy="435610"/>
          </a:xfrm>
          <a:prstGeom prst="rect">
            <a:avLst/>
          </a:prstGeom>
          <a:noFill/>
        </p:spPr>
        <p:txBody>
          <a:bodyPr vert="horz" wrap="square" lIns="91440" tIns="45720" rIns="91440" bIns="45720" rtlCol="0" anchor="t" anchorCtr="0">
            <a:spAutoFit/>
          </a:bodyPr>
          <a:lstStyle/>
          <a:p>
            <a:pPr algn="l">
              <a:lnSpc>
                <a:spcPct val="80000"/>
              </a:lnSpc>
            </a:pPr>
            <a:r>
              <a:rPr lang="en-US" sz="2800" spc="200">
                <a:solidFill>
                  <a:srgbClr val="000000">
                    <a:alpha val="100000"/>
                  </a:srgbClr>
                </a:solidFill>
                <a:latin typeface="汉仪君黑-45简"/>
                <a:ea typeface="汉仪君黑-45简"/>
                <a:cs typeface="汉仪君黑-45简"/>
              </a:rPr>
              <a:t>2</a:t>
            </a:r>
            <a:endParaRPr lang="en-US" sz="2800" spc="200">
              <a:solidFill>
                <a:srgbClr val="000000">
                  <a:alpha val="100000"/>
                </a:srgbClr>
              </a:solidFill>
              <a:latin typeface="汉仪君黑-45简"/>
              <a:ea typeface="汉仪君黑-45简"/>
              <a:cs typeface="汉仪君黑-45简"/>
            </a:endParaRPr>
          </a:p>
        </p:txBody>
      </p:sp>
      <p:sp>
        <p:nvSpPr>
          <p:cNvPr id="22" name="TextBox 22"/>
          <p:cNvSpPr txBox="1"/>
          <p:nvPr>
            <p:custDataLst>
              <p:tags r:id="rId12"/>
            </p:custDataLst>
          </p:nvPr>
        </p:nvSpPr>
        <p:spPr>
          <a:xfrm>
            <a:off x="7543800" y="3962400"/>
            <a:ext cx="2583180" cy="275590"/>
          </a:xfrm>
          <a:prstGeom prst="rect">
            <a:avLst/>
          </a:prstGeom>
          <a:noFill/>
        </p:spPr>
        <p:txBody>
          <a:bodyPr vert="horz" wrap="square" lIns="91440" tIns="45720" rIns="91440" bIns="45720" rtlCol="0" anchor="t" anchorCtr="0">
            <a:spAutoFit/>
          </a:bodyPr>
          <a:lstStyle/>
          <a:p>
            <a:pPr algn="l">
              <a:lnSpc>
                <a:spcPct val="80000"/>
              </a:lnSpc>
            </a:pPr>
            <a:r>
              <a:rPr lang="en-US" sz="1500">
                <a:solidFill>
                  <a:srgbClr val="000000">
                    <a:alpha val="100000"/>
                  </a:srgbClr>
                </a:solidFill>
                <a:latin typeface="汉仪君黑-45简"/>
                <a:ea typeface="汉仪君黑-45简"/>
                <a:cs typeface="汉仪君黑-45简"/>
              </a:rPr>
              <a:t>2023年相似产品的市场分析</a:t>
            </a:r>
            <a:endParaRPr lang="en-US" sz="1500">
              <a:solidFill>
                <a:srgbClr val="000000">
                  <a:alpha val="100000"/>
                </a:srgbClr>
              </a:solidFill>
              <a:latin typeface="汉仪君黑-45简"/>
              <a:ea typeface="汉仪君黑-45简"/>
              <a:cs typeface="汉仪君黑-45简"/>
            </a:endParaRPr>
          </a:p>
        </p:txBody>
      </p:sp>
      <p:sp>
        <p:nvSpPr>
          <p:cNvPr id="23" name="TextBox 23"/>
          <p:cNvSpPr txBox="1"/>
          <p:nvPr>
            <p:custDataLst>
              <p:tags r:id="rId13"/>
            </p:custDataLst>
          </p:nvPr>
        </p:nvSpPr>
        <p:spPr>
          <a:xfrm>
            <a:off x="6834505" y="3886200"/>
            <a:ext cx="862965" cy="435610"/>
          </a:xfrm>
          <a:prstGeom prst="rect">
            <a:avLst/>
          </a:prstGeom>
          <a:noFill/>
        </p:spPr>
        <p:txBody>
          <a:bodyPr vert="horz" wrap="square" lIns="91440" tIns="45720" rIns="91440" bIns="45720" rtlCol="0" anchor="t" anchorCtr="0">
            <a:spAutoFit/>
          </a:bodyPr>
          <a:lstStyle/>
          <a:p>
            <a:pPr algn="l">
              <a:lnSpc>
                <a:spcPct val="80000"/>
              </a:lnSpc>
            </a:pPr>
            <a:r>
              <a:rPr lang="en-US" sz="2800" spc="200">
                <a:solidFill>
                  <a:srgbClr val="000000">
                    <a:alpha val="100000"/>
                  </a:srgbClr>
                </a:solidFill>
                <a:latin typeface="汉仪君黑-45简"/>
                <a:ea typeface="汉仪君黑-45简"/>
                <a:cs typeface="汉仪君黑-45简"/>
              </a:rPr>
              <a:t>4</a:t>
            </a:r>
            <a:endParaRPr lang="en-US" sz="2800" spc="200">
              <a:solidFill>
                <a:srgbClr val="000000">
                  <a:alpha val="100000"/>
                </a:srgbClr>
              </a:solidFill>
              <a:latin typeface="汉仪君黑-45简"/>
              <a:ea typeface="汉仪君黑-45简"/>
              <a:cs typeface="汉仪君黑-45简"/>
            </a:endParaRPr>
          </a:p>
        </p:txBody>
      </p:sp>
      <p:sp>
        <p:nvSpPr>
          <p:cNvPr id="24" name="TextBox 24"/>
          <p:cNvSpPr txBox="1"/>
          <p:nvPr/>
        </p:nvSpPr>
        <p:spPr>
          <a:xfrm>
            <a:off x="4024630" y="1285875"/>
            <a:ext cx="5342255" cy="1198880"/>
          </a:xfrm>
          <a:prstGeom prst="rect">
            <a:avLst/>
          </a:prstGeom>
          <a:noFill/>
        </p:spPr>
        <p:txBody>
          <a:bodyPr vert="horz" wrap="square" lIns="91440" tIns="45720" rIns="91440" bIns="45720" rtlCol="0" anchor="t" anchorCtr="0">
            <a:spAutoFit/>
          </a:bodyPr>
          <a:lstStyle/>
          <a:p>
            <a:pPr algn="l">
              <a:lnSpc>
                <a:spcPct val="80000"/>
              </a:lnSpc>
            </a:pPr>
            <a:r>
              <a:rPr lang="en-US" sz="7200" b="1">
                <a:solidFill>
                  <a:srgbClr val="9BD3EF">
                    <a:alpha val="100000"/>
                  </a:srgbClr>
                </a:solidFill>
                <a:latin typeface="汉仪君黑-45简"/>
                <a:ea typeface="汉仪君黑-45简"/>
                <a:cs typeface="汉仪君黑-45简"/>
              </a:rPr>
              <a:t>Contents</a:t>
            </a:r>
            <a:endParaRPr lang="en-US" sz="7200" b="1">
              <a:solidFill>
                <a:srgbClr val="9BD3EF">
                  <a:alpha val="100000"/>
                </a:srgbClr>
              </a:solidFill>
              <a:latin typeface="汉仪君黑-45简"/>
              <a:ea typeface="汉仪君黑-45简"/>
              <a:cs typeface="汉仪君黑-45简"/>
            </a:endParaRPr>
          </a:p>
        </p:txBody>
      </p:sp>
      <p:sp>
        <p:nvSpPr>
          <p:cNvPr id="25" name="AutoShape 5"/>
          <p:cNvSpPr/>
          <p:nvPr>
            <p:custDataLst>
              <p:tags r:id="rId14"/>
            </p:custDataLst>
          </p:nvPr>
        </p:nvSpPr>
        <p:spPr>
          <a:xfrm>
            <a:off x="2007870" y="4747895"/>
            <a:ext cx="572135" cy="572135"/>
          </a:xfrm>
          <a:prstGeom prst="ellipse">
            <a:avLst/>
          </a:prstGeom>
          <a:solidFill>
            <a:srgbClr val="9BD3EF">
              <a:alpha val="100000"/>
            </a:srgbClr>
          </a:solidFill>
        </p:spPr>
      </p:sp>
      <p:sp>
        <p:nvSpPr>
          <p:cNvPr id="26" name="TextBox 19"/>
          <p:cNvSpPr txBox="1"/>
          <p:nvPr>
            <p:custDataLst>
              <p:tags r:id="rId15"/>
            </p:custDataLst>
          </p:nvPr>
        </p:nvSpPr>
        <p:spPr>
          <a:xfrm>
            <a:off x="2057305" y="4814570"/>
            <a:ext cx="862965" cy="435610"/>
          </a:xfrm>
          <a:prstGeom prst="rect">
            <a:avLst/>
          </a:prstGeom>
          <a:noFill/>
        </p:spPr>
        <p:txBody>
          <a:bodyPr vert="horz" wrap="square" lIns="91440" tIns="45720" rIns="91440" bIns="45720" rtlCol="0" anchor="t" anchorCtr="0">
            <a:spAutoFit/>
          </a:bodyPr>
          <a:p>
            <a:pPr algn="l">
              <a:lnSpc>
                <a:spcPct val="80000"/>
              </a:lnSpc>
            </a:pPr>
            <a:r>
              <a:rPr lang="en-US" sz="2800" spc="200">
                <a:solidFill>
                  <a:srgbClr val="000000">
                    <a:alpha val="100000"/>
                  </a:srgbClr>
                </a:solidFill>
                <a:latin typeface="汉仪君黑-45简"/>
                <a:ea typeface="汉仪君黑-45简"/>
                <a:cs typeface="汉仪君黑-45简"/>
              </a:rPr>
              <a:t>5</a:t>
            </a:r>
            <a:endParaRPr lang="en-US" sz="2800" spc="200">
              <a:solidFill>
                <a:srgbClr val="000000">
                  <a:alpha val="100000"/>
                </a:srgbClr>
              </a:solidFill>
              <a:latin typeface="汉仪君黑-45简"/>
              <a:ea typeface="汉仪君黑-45简"/>
              <a:cs typeface="汉仪君黑-45简"/>
            </a:endParaRPr>
          </a:p>
        </p:txBody>
      </p:sp>
      <p:sp>
        <p:nvSpPr>
          <p:cNvPr id="27" name="TextBox 18"/>
          <p:cNvSpPr txBox="1"/>
          <p:nvPr>
            <p:custDataLst>
              <p:tags r:id="rId16"/>
            </p:custDataLst>
          </p:nvPr>
        </p:nvSpPr>
        <p:spPr>
          <a:xfrm>
            <a:off x="2743200" y="4919980"/>
            <a:ext cx="2583180" cy="275590"/>
          </a:xfrm>
          <a:prstGeom prst="rect">
            <a:avLst/>
          </a:prstGeom>
          <a:noFill/>
        </p:spPr>
        <p:txBody>
          <a:bodyPr vert="horz" wrap="square" lIns="91440" tIns="45720" rIns="91440" bIns="45720" rtlCol="0" anchor="t" anchorCtr="0">
            <a:spAutoFit/>
          </a:bodyPr>
          <a:p>
            <a:pPr algn="l">
              <a:lnSpc>
                <a:spcPct val="80000"/>
              </a:lnSpc>
            </a:pPr>
            <a:r>
              <a:rPr lang="zh-CN" altLang="en-US" sz="1500">
                <a:solidFill>
                  <a:srgbClr val="000000">
                    <a:alpha val="100000"/>
                  </a:srgbClr>
                </a:solidFill>
                <a:latin typeface="汉仪君黑-45简"/>
                <a:ea typeface="汉仪君黑-45简"/>
                <a:cs typeface="汉仪君黑-45简"/>
              </a:rPr>
              <a:t>市场</a:t>
            </a:r>
            <a:r>
              <a:rPr lang="zh-CN" altLang="en-US" sz="1500">
                <a:solidFill>
                  <a:srgbClr val="000000">
                    <a:alpha val="100000"/>
                  </a:srgbClr>
                </a:solidFill>
                <a:latin typeface="汉仪君黑-45简"/>
                <a:ea typeface="汉仪君黑-45简"/>
                <a:cs typeface="汉仪君黑-45简"/>
              </a:rPr>
              <a:t>规模</a:t>
            </a:r>
            <a:endParaRPr lang="zh-CN" altLang="en-US" sz="1500">
              <a:solidFill>
                <a:srgbClr val="000000">
                  <a:alpha val="100000"/>
                </a:srgbClr>
              </a:solidFill>
              <a:latin typeface="汉仪君黑-45简"/>
              <a:ea typeface="汉仪君黑-45简"/>
              <a:cs typeface="汉仪君黑-45简"/>
            </a:endParaRPr>
          </a:p>
        </p:txBody>
      </p:sp>
      <p:sp>
        <p:nvSpPr>
          <p:cNvPr id="29" name="AutoShape 6"/>
          <p:cNvSpPr/>
          <p:nvPr>
            <p:custDataLst>
              <p:tags r:id="rId17"/>
            </p:custDataLst>
          </p:nvPr>
        </p:nvSpPr>
        <p:spPr>
          <a:xfrm>
            <a:off x="6834505" y="4724400"/>
            <a:ext cx="572135" cy="572135"/>
          </a:xfrm>
          <a:prstGeom prst="ellipse">
            <a:avLst/>
          </a:prstGeom>
          <a:solidFill>
            <a:srgbClr val="9BD3EF">
              <a:alpha val="100000"/>
            </a:srgbClr>
          </a:solidFill>
        </p:spPr>
      </p:sp>
      <p:sp>
        <p:nvSpPr>
          <p:cNvPr id="28" name="TextBox 23"/>
          <p:cNvSpPr txBox="1"/>
          <p:nvPr>
            <p:custDataLst>
              <p:tags r:id="rId18"/>
            </p:custDataLst>
          </p:nvPr>
        </p:nvSpPr>
        <p:spPr>
          <a:xfrm>
            <a:off x="6824980" y="4808220"/>
            <a:ext cx="539115" cy="435610"/>
          </a:xfrm>
          <a:prstGeom prst="rect">
            <a:avLst/>
          </a:prstGeom>
          <a:noFill/>
        </p:spPr>
        <p:txBody>
          <a:bodyPr vert="horz" wrap="square" lIns="91440" tIns="45720" rIns="91440" bIns="45720" rtlCol="0" anchor="t" anchorCtr="0">
            <a:spAutoFit/>
          </a:bodyPr>
          <a:p>
            <a:pPr algn="l">
              <a:lnSpc>
                <a:spcPct val="80000"/>
              </a:lnSpc>
            </a:pPr>
            <a:r>
              <a:rPr lang="en-US" sz="2800" spc="200">
                <a:solidFill>
                  <a:srgbClr val="000000">
                    <a:alpha val="100000"/>
                  </a:srgbClr>
                </a:solidFill>
                <a:latin typeface="汉仪君黑-45简"/>
                <a:ea typeface="汉仪君黑-45简"/>
                <a:cs typeface="汉仪君黑-45简"/>
                <a:sym typeface="+mn-ea"/>
              </a:rPr>
              <a:t>6</a:t>
            </a:r>
            <a:endParaRPr lang="en-US" sz="2800" spc="200">
              <a:solidFill>
                <a:srgbClr val="000000">
                  <a:alpha val="100000"/>
                </a:srgbClr>
              </a:solidFill>
              <a:latin typeface="汉仪君黑-45简"/>
              <a:ea typeface="汉仪君黑-45简"/>
              <a:cs typeface="汉仪君黑-45简"/>
            </a:endParaRPr>
          </a:p>
        </p:txBody>
      </p:sp>
      <p:sp>
        <p:nvSpPr>
          <p:cNvPr id="30" name="TextBox 22"/>
          <p:cNvSpPr txBox="1"/>
          <p:nvPr>
            <p:custDataLst>
              <p:tags r:id="rId19"/>
            </p:custDataLst>
          </p:nvPr>
        </p:nvSpPr>
        <p:spPr>
          <a:xfrm>
            <a:off x="7598410" y="4844415"/>
            <a:ext cx="2583180" cy="275590"/>
          </a:xfrm>
          <a:prstGeom prst="rect">
            <a:avLst/>
          </a:prstGeom>
          <a:noFill/>
        </p:spPr>
        <p:txBody>
          <a:bodyPr vert="horz" wrap="square" lIns="91440" tIns="45720" rIns="91440" bIns="45720" rtlCol="0" anchor="t" anchorCtr="0">
            <a:spAutoFit/>
          </a:bodyPr>
          <a:p>
            <a:pPr algn="l">
              <a:lnSpc>
                <a:spcPct val="80000"/>
              </a:lnSpc>
            </a:pPr>
            <a:r>
              <a:rPr lang="zh-CN" altLang="en-US" sz="1500">
                <a:solidFill>
                  <a:srgbClr val="000000">
                    <a:alpha val="100000"/>
                  </a:srgbClr>
                </a:solidFill>
                <a:latin typeface="汉仪君黑-45简"/>
                <a:ea typeface="汉仪君黑-45简"/>
                <a:cs typeface="汉仪君黑-45简"/>
                <a:sym typeface="+mn-ea"/>
              </a:rPr>
              <a:t>应用场景</a:t>
            </a:r>
            <a:endParaRPr lang="zh-CN" altLang="en-US" sz="1500">
              <a:solidFill>
                <a:srgbClr val="000000">
                  <a:alpha val="100000"/>
                </a:srgbClr>
              </a:solidFill>
              <a:latin typeface="汉仪君黑-45简"/>
              <a:ea typeface="汉仪君黑-45简"/>
              <a:cs typeface="汉仪君黑-45简"/>
            </a:endParaRPr>
          </a:p>
        </p:txBody>
      </p:sp>
      <p:sp>
        <p:nvSpPr>
          <p:cNvPr id="31" name="TextBox 18"/>
          <p:cNvSpPr txBox="1"/>
          <p:nvPr>
            <p:custDataLst>
              <p:tags r:id="rId20"/>
            </p:custDataLst>
          </p:nvPr>
        </p:nvSpPr>
        <p:spPr>
          <a:xfrm>
            <a:off x="2819400" y="5867400"/>
            <a:ext cx="2583180" cy="275590"/>
          </a:xfrm>
          <a:prstGeom prst="rect">
            <a:avLst/>
          </a:prstGeom>
          <a:noFill/>
        </p:spPr>
        <p:txBody>
          <a:bodyPr vert="horz" wrap="square" lIns="91440" tIns="45720" rIns="91440" bIns="45720" rtlCol="0" anchor="t" anchorCtr="0">
            <a:spAutoFit/>
          </a:bodyPr>
          <a:p>
            <a:pPr algn="l">
              <a:lnSpc>
                <a:spcPct val="80000"/>
              </a:lnSpc>
            </a:pPr>
            <a:r>
              <a:rPr lang="zh-CN" altLang="en-US" sz="1500">
                <a:solidFill>
                  <a:srgbClr val="000000">
                    <a:alpha val="100000"/>
                  </a:srgbClr>
                </a:solidFill>
                <a:latin typeface="汉仪君黑-45简"/>
                <a:ea typeface="汉仪君黑-45简"/>
                <a:cs typeface="汉仪君黑-45简"/>
              </a:rPr>
              <a:t>产品价值</a:t>
            </a:r>
            <a:r>
              <a:rPr lang="zh-CN" altLang="en-US" sz="1500">
                <a:solidFill>
                  <a:srgbClr val="000000">
                    <a:alpha val="100000"/>
                  </a:srgbClr>
                </a:solidFill>
                <a:latin typeface="汉仪君黑-45简"/>
                <a:ea typeface="汉仪君黑-45简"/>
                <a:cs typeface="汉仪君黑-45简"/>
              </a:rPr>
              <a:t>评估</a:t>
            </a:r>
            <a:endParaRPr lang="zh-CN" altLang="en-US" sz="1500">
              <a:solidFill>
                <a:srgbClr val="000000">
                  <a:alpha val="100000"/>
                </a:srgbClr>
              </a:solidFill>
              <a:latin typeface="汉仪君黑-45简"/>
              <a:ea typeface="汉仪君黑-45简"/>
              <a:cs typeface="汉仪君黑-45简"/>
            </a:endParaRPr>
          </a:p>
        </p:txBody>
      </p:sp>
      <p:sp>
        <p:nvSpPr>
          <p:cNvPr id="32" name="TextBox 23"/>
          <p:cNvSpPr txBox="1"/>
          <p:nvPr>
            <p:custDataLst>
              <p:tags r:id="rId21"/>
            </p:custDataLst>
          </p:nvPr>
        </p:nvSpPr>
        <p:spPr>
          <a:xfrm>
            <a:off x="2031365" y="5791200"/>
            <a:ext cx="539115" cy="435610"/>
          </a:xfrm>
          <a:prstGeom prst="rect">
            <a:avLst/>
          </a:prstGeom>
          <a:noFill/>
        </p:spPr>
        <p:txBody>
          <a:bodyPr vert="horz" wrap="square" lIns="91440" tIns="45720" rIns="91440" bIns="45720" rtlCol="0" anchor="t" anchorCtr="0">
            <a:spAutoFit/>
          </a:bodyPr>
          <a:p>
            <a:pPr algn="l">
              <a:lnSpc>
                <a:spcPct val="80000"/>
              </a:lnSpc>
            </a:pPr>
            <a:r>
              <a:rPr lang="en-US" sz="2800" spc="200">
                <a:solidFill>
                  <a:srgbClr val="000000">
                    <a:alpha val="100000"/>
                  </a:srgbClr>
                </a:solidFill>
                <a:latin typeface="汉仪君黑-45简"/>
                <a:ea typeface="汉仪君黑-45简"/>
                <a:cs typeface="汉仪君黑-45简"/>
              </a:rPr>
              <a:t>7</a:t>
            </a:r>
            <a:endParaRPr lang="en-US" sz="2800" spc="200">
              <a:solidFill>
                <a:srgbClr val="000000">
                  <a:alpha val="100000"/>
                </a:srgbClr>
              </a:solidFill>
              <a:latin typeface="汉仪君黑-45简"/>
              <a:ea typeface="汉仪君黑-45简"/>
              <a:cs typeface="汉仪君黑-45简"/>
            </a:endParaRPr>
          </a:p>
        </p:txBody>
      </p:sp>
      <p:sp>
        <p:nvSpPr>
          <p:cNvPr id="37" name="TextBox 18"/>
          <p:cNvSpPr txBox="1"/>
          <p:nvPr>
            <p:custDataLst>
              <p:tags r:id="rId22"/>
            </p:custDataLst>
          </p:nvPr>
        </p:nvSpPr>
        <p:spPr>
          <a:xfrm>
            <a:off x="7598410" y="5867400"/>
            <a:ext cx="2583180" cy="275590"/>
          </a:xfrm>
          <a:prstGeom prst="rect">
            <a:avLst/>
          </a:prstGeom>
          <a:noFill/>
        </p:spPr>
        <p:txBody>
          <a:bodyPr vert="horz" wrap="square" lIns="91440" tIns="45720" rIns="91440" bIns="45720" rtlCol="0" anchor="t" anchorCtr="0">
            <a:spAutoFit/>
          </a:bodyPr>
          <a:p>
            <a:pPr algn="l">
              <a:lnSpc>
                <a:spcPct val="80000"/>
              </a:lnSpc>
            </a:pPr>
            <a:r>
              <a:rPr lang="zh-CN" altLang="en-US" sz="1500">
                <a:solidFill>
                  <a:srgbClr val="000000">
                    <a:alpha val="100000"/>
                  </a:srgbClr>
                </a:solidFill>
                <a:latin typeface="汉仪君黑-45简"/>
                <a:ea typeface="汉仪君黑-45简"/>
                <a:cs typeface="汉仪君黑-45简"/>
                <a:sym typeface="+mn-ea"/>
              </a:rPr>
              <a:t>竞品分析</a:t>
            </a:r>
            <a:endParaRPr lang="zh-CN" altLang="en-US" sz="1500">
              <a:solidFill>
                <a:srgbClr val="000000">
                  <a:alpha val="100000"/>
                </a:srgbClr>
              </a:solidFill>
              <a:latin typeface="汉仪君黑-45简"/>
              <a:ea typeface="汉仪君黑-45简"/>
              <a:cs typeface="汉仪君黑-45简"/>
            </a:endParaRPr>
          </a:p>
        </p:txBody>
      </p:sp>
      <p:sp>
        <p:nvSpPr>
          <p:cNvPr id="40" name="AutoShape 6"/>
          <p:cNvSpPr/>
          <p:nvPr>
            <p:custDataLst>
              <p:tags r:id="rId23"/>
            </p:custDataLst>
          </p:nvPr>
        </p:nvSpPr>
        <p:spPr>
          <a:xfrm>
            <a:off x="6824980" y="5562600"/>
            <a:ext cx="572135" cy="572135"/>
          </a:xfrm>
          <a:prstGeom prst="ellipse">
            <a:avLst/>
          </a:prstGeom>
          <a:solidFill>
            <a:srgbClr val="9BD3EF">
              <a:alpha val="100000"/>
            </a:srgbClr>
          </a:solidFill>
        </p:spPr>
      </p:sp>
      <p:sp>
        <p:nvSpPr>
          <p:cNvPr id="39" name="TextBox 23"/>
          <p:cNvSpPr txBox="1"/>
          <p:nvPr>
            <p:custDataLst>
              <p:tags r:id="rId24"/>
            </p:custDataLst>
          </p:nvPr>
        </p:nvSpPr>
        <p:spPr>
          <a:xfrm>
            <a:off x="6858000" y="5688330"/>
            <a:ext cx="539115" cy="435610"/>
          </a:xfrm>
          <a:prstGeom prst="rect">
            <a:avLst/>
          </a:prstGeom>
          <a:noFill/>
        </p:spPr>
        <p:txBody>
          <a:bodyPr vert="horz" wrap="square" lIns="91440" tIns="45720" rIns="91440" bIns="45720" rtlCol="0" anchor="t" anchorCtr="0">
            <a:spAutoFit/>
          </a:bodyPr>
          <a:p>
            <a:pPr algn="l">
              <a:lnSpc>
                <a:spcPct val="80000"/>
              </a:lnSpc>
            </a:pPr>
            <a:r>
              <a:rPr lang="en-US" sz="2800" spc="200">
                <a:solidFill>
                  <a:srgbClr val="000000">
                    <a:alpha val="100000"/>
                  </a:srgbClr>
                </a:solidFill>
                <a:latin typeface="汉仪君黑-45简"/>
                <a:ea typeface="汉仪君黑-45简"/>
                <a:cs typeface="汉仪君黑-45简"/>
              </a:rPr>
              <a:t>8</a:t>
            </a:r>
            <a:endParaRPr lang="en-US" sz="2800" spc="200">
              <a:solidFill>
                <a:srgbClr val="000000">
                  <a:alpha val="100000"/>
                </a:srgbClr>
              </a:solidFill>
              <a:latin typeface="汉仪君黑-45简"/>
              <a:ea typeface="汉仪君黑-45简"/>
              <a:cs typeface="汉仪君黑-45简"/>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Freeform 4"/>
          <p:cNvSpPr/>
          <p:nvPr/>
        </p:nvSpPr>
        <p:spPr>
          <a:xfrm>
            <a:off x="1407025" y="3355413"/>
            <a:ext cx="1621384" cy="1586253"/>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4">
              <a:alpha val="100000"/>
            </a:schemeClr>
          </a:solidFill>
        </p:spPr>
      </p:sp>
      <p:sp>
        <p:nvSpPr>
          <p:cNvPr id="5" name="Freeform 5"/>
          <p:cNvSpPr/>
          <p:nvPr/>
        </p:nvSpPr>
        <p:spPr>
          <a:xfrm>
            <a:off x="2446132" y="1836140"/>
            <a:ext cx="2100199" cy="2054694"/>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alpha val="100000"/>
            </a:schemeClr>
          </a:solidFill>
        </p:spPr>
      </p:sp>
      <p:sp>
        <p:nvSpPr>
          <p:cNvPr id="6" name="Freeform 6"/>
          <p:cNvSpPr/>
          <p:nvPr/>
        </p:nvSpPr>
        <p:spPr>
          <a:xfrm>
            <a:off x="3874260" y="3317341"/>
            <a:ext cx="2016190" cy="1972506"/>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4">
              <a:alpha val="100000"/>
            </a:schemeClr>
          </a:solidFill>
        </p:spPr>
      </p:sp>
      <p:sp>
        <p:nvSpPr>
          <p:cNvPr id="7" name="Freeform 7"/>
          <p:cNvSpPr/>
          <p:nvPr/>
        </p:nvSpPr>
        <p:spPr>
          <a:xfrm>
            <a:off x="5302399" y="2225236"/>
            <a:ext cx="1621384" cy="1586253"/>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alpha val="100000"/>
            </a:schemeClr>
          </a:solidFill>
        </p:spPr>
      </p:sp>
      <p:grpSp>
        <p:nvGrpSpPr>
          <p:cNvPr id="8" name="Group 8"/>
          <p:cNvGrpSpPr/>
          <p:nvPr/>
        </p:nvGrpSpPr>
        <p:grpSpPr>
          <a:xfrm rot="0">
            <a:off x="5890450" y="2741457"/>
            <a:ext cx="439747" cy="524666"/>
            <a:chOff x="5890450" y="2741457"/>
            <a:chExt cx="439747" cy="524666"/>
          </a:xfrm>
        </p:grpSpPr>
        <p:sp>
          <p:nvSpPr>
            <p:cNvPr id="9" name="Freeform 9"/>
            <p:cNvSpPr/>
            <p:nvPr/>
          </p:nvSpPr>
          <p:spPr>
            <a:xfrm>
              <a:off x="6048767" y="2842344"/>
              <a:ext cx="140171" cy="167842"/>
            </a:xfrm>
            <a:custGeom>
              <a:avLst/>
              <a:gdLst/>
              <a:ahLst/>
              <a:cxnLst/>
              <a:rect l="l" t="t"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solidFill>
              <a:schemeClr val="accent1">
                <a:alpha val="100000"/>
              </a:schemeClr>
            </a:solidFill>
          </p:spPr>
        </p:sp>
        <p:sp>
          <p:nvSpPr>
            <p:cNvPr id="10" name="Freeform 10"/>
            <p:cNvSpPr/>
            <p:nvPr/>
          </p:nvSpPr>
          <p:spPr>
            <a:xfrm>
              <a:off x="5890450" y="2741457"/>
              <a:ext cx="439747" cy="524666"/>
            </a:xfrm>
            <a:custGeom>
              <a:avLst/>
              <a:gdLst/>
              <a:ahLst/>
              <a:cxnLst/>
              <a:rect l="l" t="t"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solidFill>
              <a:schemeClr val="accent1">
                <a:alpha val="100000"/>
              </a:schemeClr>
            </a:solidFill>
          </p:spPr>
        </p:sp>
      </p:grpSp>
      <p:grpSp>
        <p:nvGrpSpPr>
          <p:cNvPr id="11" name="Group 11"/>
          <p:cNvGrpSpPr/>
          <p:nvPr/>
        </p:nvGrpSpPr>
        <p:grpSpPr>
          <a:xfrm rot="0">
            <a:off x="1901221" y="3872416"/>
            <a:ext cx="632992" cy="552247"/>
            <a:chOff x="1901221" y="3872416"/>
            <a:chExt cx="632992" cy="552247"/>
          </a:xfrm>
        </p:grpSpPr>
        <p:sp>
          <p:nvSpPr>
            <p:cNvPr id="12" name="Freeform 12"/>
            <p:cNvSpPr/>
            <p:nvPr/>
          </p:nvSpPr>
          <p:spPr>
            <a:xfrm>
              <a:off x="1901221" y="4005148"/>
              <a:ext cx="419515" cy="419515"/>
            </a:xfrm>
            <a:custGeom>
              <a:avLst/>
              <a:gdLst/>
              <a:ahLst/>
              <a:cxnLst/>
              <a:rect l="l" t="t"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solidFill>
              <a:schemeClr val="accent4">
                <a:alpha val="100000"/>
              </a:schemeClr>
            </a:solidFill>
          </p:spPr>
        </p:sp>
        <p:sp>
          <p:nvSpPr>
            <p:cNvPr id="13" name="Freeform 13"/>
            <p:cNvSpPr/>
            <p:nvPr/>
          </p:nvSpPr>
          <p:spPr>
            <a:xfrm>
              <a:off x="2230464" y="3872416"/>
              <a:ext cx="303749" cy="301663"/>
            </a:xfrm>
            <a:custGeom>
              <a:avLst/>
              <a:gdLst/>
              <a:ahLst/>
              <a:cxnLst/>
              <a:rect l="l" t="t"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solidFill>
              <a:schemeClr val="accent4">
                <a:alpha val="100000"/>
              </a:schemeClr>
            </a:solidFill>
          </p:spPr>
        </p:sp>
      </p:grpSp>
      <p:grpSp>
        <p:nvGrpSpPr>
          <p:cNvPr id="14" name="Group 14"/>
          <p:cNvGrpSpPr/>
          <p:nvPr/>
        </p:nvGrpSpPr>
        <p:grpSpPr>
          <a:xfrm rot="0">
            <a:off x="4607230" y="4010959"/>
            <a:ext cx="550251" cy="585271"/>
            <a:chOff x="4607230" y="4010959"/>
            <a:chExt cx="550251" cy="585271"/>
          </a:xfrm>
        </p:grpSpPr>
        <p:sp>
          <p:nvSpPr>
            <p:cNvPr id="15" name="Freeform 15"/>
            <p:cNvSpPr/>
            <p:nvPr/>
          </p:nvSpPr>
          <p:spPr>
            <a:xfrm>
              <a:off x="4929125" y="4010959"/>
              <a:ext cx="228356" cy="257026"/>
            </a:xfrm>
            <a:custGeom>
              <a:avLst/>
              <a:gdLst/>
              <a:ahLst/>
              <a:cxnLst/>
              <a:rect l="l" t="t"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solidFill>
              <a:schemeClr val="accent4">
                <a:alpha val="100000"/>
              </a:schemeClr>
            </a:solidFill>
          </p:spPr>
        </p:sp>
        <p:sp>
          <p:nvSpPr>
            <p:cNvPr id="16" name="Freeform 16"/>
            <p:cNvSpPr/>
            <p:nvPr/>
          </p:nvSpPr>
          <p:spPr>
            <a:xfrm>
              <a:off x="4607230" y="4187330"/>
              <a:ext cx="439747" cy="408900"/>
            </a:xfrm>
            <a:custGeom>
              <a:avLst/>
              <a:gdLst/>
              <a:ahLst/>
              <a:cxnLst/>
              <a:rect l="l" t="t"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solidFill>
              <a:schemeClr val="accent4">
                <a:alpha val="100000"/>
              </a:schemeClr>
            </a:solidFill>
          </p:spPr>
        </p:sp>
        <p:sp>
          <p:nvSpPr>
            <p:cNvPr id="17" name="Freeform 17"/>
            <p:cNvSpPr/>
            <p:nvPr/>
          </p:nvSpPr>
          <p:spPr>
            <a:xfrm>
              <a:off x="4740052" y="4297743"/>
              <a:ext cx="185897" cy="173104"/>
            </a:xfrm>
            <a:custGeom>
              <a:avLst/>
              <a:gdLst/>
              <a:ahLst/>
              <a:cxnLst/>
              <a:rect l="l" t="t"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solidFill>
              <a:schemeClr val="accent4">
                <a:alpha val="100000"/>
              </a:schemeClr>
            </a:solidFill>
          </p:spPr>
        </p:sp>
        <p:sp>
          <p:nvSpPr>
            <p:cNvPr id="18" name="Freeform 18"/>
            <p:cNvSpPr/>
            <p:nvPr/>
          </p:nvSpPr>
          <p:spPr>
            <a:xfrm>
              <a:off x="4843026" y="4249930"/>
              <a:ext cx="108326" cy="123205"/>
            </a:xfrm>
            <a:custGeom>
              <a:avLst/>
              <a:gdLst/>
              <a:ahLst/>
              <a:cxnLst/>
              <a:rect l="l" t="t"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solidFill>
              <a:schemeClr val="accent4">
                <a:alpha val="100000"/>
              </a:schemeClr>
            </a:solidFill>
          </p:spPr>
        </p:sp>
      </p:grpSp>
      <p:grpSp>
        <p:nvGrpSpPr>
          <p:cNvPr id="19" name="Group 19"/>
          <p:cNvGrpSpPr/>
          <p:nvPr/>
        </p:nvGrpSpPr>
        <p:grpSpPr>
          <a:xfrm rot="0">
            <a:off x="3229795" y="2529173"/>
            <a:ext cx="532872" cy="668628"/>
            <a:chOff x="3229795" y="2529173"/>
            <a:chExt cx="532872" cy="668628"/>
          </a:xfrm>
        </p:grpSpPr>
        <p:sp>
          <p:nvSpPr>
            <p:cNvPr id="20" name="Freeform 20"/>
            <p:cNvSpPr/>
            <p:nvPr/>
          </p:nvSpPr>
          <p:spPr>
            <a:xfrm>
              <a:off x="3602425" y="2529173"/>
              <a:ext cx="160242" cy="174977"/>
            </a:xfrm>
            <a:custGeom>
              <a:avLst/>
              <a:gdLst/>
              <a:ahLst/>
              <a:cxnLst/>
              <a:rect l="l" t="t" r="r" b="b"/>
              <a:pathLst>
                <a:path w="126" h="140">
                  <a:moveTo>
                    <a:pt x="0" y="57"/>
                  </a:moveTo>
                  <a:lnTo>
                    <a:pt x="48" y="0"/>
                  </a:lnTo>
                  <a:lnTo>
                    <a:pt x="126" y="85"/>
                  </a:lnTo>
                  <a:lnTo>
                    <a:pt x="78" y="140"/>
                  </a:lnTo>
                  <a:lnTo>
                    <a:pt x="0" y="57"/>
                  </a:lnTo>
                  <a:close/>
                </a:path>
              </a:pathLst>
            </a:custGeom>
            <a:solidFill>
              <a:schemeClr val="accent1">
                <a:alpha val="100000"/>
              </a:schemeClr>
            </a:solidFill>
          </p:spPr>
        </p:sp>
        <p:sp>
          <p:nvSpPr>
            <p:cNvPr id="21" name="Freeform 21"/>
            <p:cNvSpPr/>
            <p:nvPr/>
          </p:nvSpPr>
          <p:spPr>
            <a:xfrm>
              <a:off x="3395143" y="2620344"/>
              <a:ext cx="282351" cy="311201"/>
            </a:xfrm>
            <a:custGeom>
              <a:avLst/>
              <a:gdLst/>
              <a:ahLst/>
              <a:cxnLst/>
              <a:rect l="l" t="t"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solidFill>
              <a:schemeClr val="accent1">
                <a:alpha val="100000"/>
              </a:schemeClr>
            </a:solidFill>
          </p:spPr>
        </p:sp>
        <p:sp>
          <p:nvSpPr>
            <p:cNvPr id="22" name="Freeform 22"/>
            <p:cNvSpPr/>
            <p:nvPr/>
          </p:nvSpPr>
          <p:spPr>
            <a:xfrm>
              <a:off x="3229795" y="2869092"/>
              <a:ext cx="445092" cy="328709"/>
            </a:xfrm>
            <a:custGeom>
              <a:avLst/>
              <a:gdLst/>
              <a:ahLst/>
              <a:cxnLst/>
              <a:rect l="l" t="t"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solidFill>
              <a:schemeClr val="accent1">
                <a:alpha val="100000"/>
              </a:schemeClr>
            </a:solidFill>
          </p:spPr>
        </p:sp>
      </p:grpSp>
      <p:sp>
        <p:nvSpPr>
          <p:cNvPr id="23" name="TextBox 23"/>
          <p:cNvSpPr txBox="1"/>
          <p:nvPr/>
        </p:nvSpPr>
        <p:spPr>
          <a:xfrm>
            <a:off x="7438855" y="1322997"/>
            <a:ext cx="2845859" cy="467043"/>
          </a:xfrm>
          <a:prstGeom prst="rect">
            <a:avLst/>
          </a:prstGeom>
        </p:spPr>
        <p:txBody>
          <a:bodyPr vert="horz" wrap="square" lIns="66008" tIns="33052" rIns="66008" bIns="33052" rtlCol="0" anchor="t" anchorCtr="0">
            <a:normAutofit/>
          </a:bodyPr>
          <a:lstStyle/>
          <a:p>
            <a:pPr algn="l">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市场规模</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4" name="TextBox 24"/>
          <p:cNvSpPr txBox="1"/>
          <p:nvPr/>
        </p:nvSpPr>
        <p:spPr>
          <a:xfrm>
            <a:off x="7438855" y="1737099"/>
            <a:ext cx="3130173" cy="1786027"/>
          </a:xfrm>
          <a:prstGeom prst="rect">
            <a:avLst/>
          </a:prstGeom>
        </p:spPr>
        <p:txBody>
          <a:bodyPr vert="horz" wrap="square" lIns="66008" tIns="33052" rIns="66008" bIns="33052" rtlCol="0" anchor="ctr" anchorCtr="1">
            <a:normAutofit/>
          </a:bodyPr>
          <a:lstStyle/>
          <a:p>
            <a:pPr algn="l">
              <a:lnSpc>
                <a:spcPct val="188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随着在线教育的普及，在线考试系统市场规模逐渐扩大，预计未来几年将保持稳步增长。</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5" name="TextBox 25"/>
          <p:cNvSpPr txBox="1"/>
          <p:nvPr/>
        </p:nvSpPr>
        <p:spPr>
          <a:xfrm>
            <a:off x="7438855" y="3633259"/>
            <a:ext cx="2845859" cy="467043"/>
          </a:xfrm>
          <a:prstGeom prst="rect">
            <a:avLst/>
          </a:prstGeom>
        </p:spPr>
        <p:txBody>
          <a:bodyPr vert="horz" wrap="square" lIns="66008" tIns="33052" rIns="66008" bIns="33052" rtlCol="0" anchor="t" anchorCtr="0">
            <a:normAutofit/>
          </a:bodyPr>
          <a:lstStyle/>
          <a:p>
            <a:pPr algn="l">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增长趋势</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6" name="TextBox 26"/>
          <p:cNvSpPr txBox="1"/>
          <p:nvPr/>
        </p:nvSpPr>
        <p:spPr>
          <a:xfrm>
            <a:off x="7438855" y="4047361"/>
            <a:ext cx="3130173" cy="1786027"/>
          </a:xfrm>
          <a:prstGeom prst="rect">
            <a:avLst/>
          </a:prstGeom>
        </p:spPr>
        <p:txBody>
          <a:bodyPr vert="horz" wrap="square" lIns="66008" tIns="33052" rIns="66008" bIns="33052" rtlCol="0" anchor="ctr" anchorCtr="1">
            <a:normAutofit/>
          </a:bodyPr>
          <a:lstStyle/>
          <a:p>
            <a:pPr algn="l">
              <a:lnSpc>
                <a:spcPct val="188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随着技术的不断发展和应用场景的拓展，在线考试系统市场将呈现出更加多元化、智能化的发展趋势。</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7" name="TextBox 27"/>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050">
                <a:solidFill>
                  <a:srgbClr val="595959">
                    <a:alpha val="100000"/>
                  </a:srgbClr>
                </a:solidFill>
                <a:latin typeface="汉仪君黑-45简"/>
                <a:ea typeface="汉仪君黑-45简"/>
                <a:cs typeface="汉仪君黑-45简"/>
              </a:rPr>
              <a:t>市场规模与增长趋势</a:t>
            </a:r>
            <a:endParaRPr lang="en-US" sz="2050">
              <a:solidFill>
                <a:srgbClr val="595959">
                  <a:alpha val="100000"/>
                </a:srgbClr>
              </a:solidFill>
              <a:latin typeface="汉仪君黑-45简"/>
              <a:ea typeface="汉仪君黑-45简"/>
              <a:cs typeface="汉仪君黑-45简"/>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5" name="AutoShape 5"/>
          <p:cNvSpPr/>
          <p:nvPr/>
        </p:nvSpPr>
        <p:spPr>
          <a:xfrm>
            <a:off x="457200" y="3469005"/>
            <a:ext cx="3155315" cy="2376805"/>
          </a:xfrm>
          <a:prstGeom prst="rect">
            <a:avLst/>
          </a:prstGeom>
          <a:solidFill>
            <a:schemeClr val="accent1">
              <a:lumMod val="75000"/>
              <a:alpha val="76862"/>
            </a:schemeClr>
          </a:solidFill>
        </p:spPr>
      </p:sp>
      <p:sp>
        <p:nvSpPr>
          <p:cNvPr id="6" name="AutoShape 6"/>
          <p:cNvSpPr/>
          <p:nvPr/>
        </p:nvSpPr>
        <p:spPr>
          <a:xfrm>
            <a:off x="536852" y="1737750"/>
            <a:ext cx="2796943" cy="1528373"/>
          </a:xfrm>
          <a:prstGeom prst="rect">
            <a:avLst/>
          </a:prstGeom>
          <a:noFill/>
        </p:spPr>
        <p:txBody>
          <a:bodyPr vert="horz" wrap="square" lIns="91440" tIns="45720" rIns="91440" bIns="45720" rtlCol="0" anchor="t" anchorCtr="0">
            <a:noAutofit/>
          </a:bodyPr>
          <a:lstStyle/>
          <a:p>
            <a:pPr algn="l">
              <a:lnSpc>
                <a:spcPct val="150000"/>
              </a:lnSpc>
              <a:spcBef>
                <a:spcPts val="270"/>
              </a:spcBef>
              <a:defRPr/>
            </a:pPr>
            <a:r>
              <a:rPr lang="en-US" sz="1275">
                <a:solidFill>
                  <a:schemeClr val="dk1">
                    <a:alpha val="100000"/>
                  </a:schemeClr>
                </a:solidFill>
                <a:latin typeface="微软雅黑" panose="020B0503020204020204" charset="-122"/>
                <a:ea typeface="微软雅黑" panose="020B0503020204020204" charset="-122"/>
                <a:cs typeface="微软雅黑" panose="020B0503020204020204" charset="-122"/>
              </a:rPr>
              <a:t>目前市场上存在多个在线考试系统品牌，竞争激烈，但各品牌之间的市场份额差异较大。</a:t>
            </a:r>
            <a:endParaRPr lang="en-US" sz="1100"/>
          </a:p>
        </p:txBody>
      </p:sp>
      <p:sp>
        <p:nvSpPr>
          <p:cNvPr id="7" name="AutoShape 7"/>
          <p:cNvSpPr/>
          <p:nvPr/>
        </p:nvSpPr>
        <p:spPr>
          <a:xfrm>
            <a:off x="609600" y="3657600"/>
            <a:ext cx="2907030" cy="2188210"/>
          </a:xfrm>
          <a:prstGeom prst="rect">
            <a:avLst/>
          </a:prstGeom>
          <a:noFill/>
        </p:spPr>
        <p:txBody>
          <a:bodyPr vert="horz" wrap="square" lIns="91440" tIns="45720" rIns="91440" bIns="45720" rtlCol="0" anchor="t" anchorCtr="0">
            <a:noAutofit/>
          </a:bodyPr>
          <a:lstStyle/>
          <a:p>
            <a:pPr algn="l">
              <a:lnSpc>
                <a:spcPct val="150000"/>
              </a:lnSpc>
              <a:spcBef>
                <a:spcPts val="270"/>
              </a:spcBef>
              <a:defRPr/>
            </a:pPr>
            <a:r>
              <a:rPr lang="en-US" sz="1275">
                <a:solidFill>
                  <a:srgbClr val="FFFFFF">
                    <a:alpha val="100000"/>
                  </a:srgbClr>
                </a:solidFill>
                <a:latin typeface="微软雅黑" panose="020B0503020204020204" charset="-122"/>
                <a:ea typeface="微软雅黑" panose="020B0503020204020204" charset="-122"/>
                <a:cs typeface="微软雅黑" panose="020B0503020204020204" charset="-122"/>
              </a:rPr>
              <a:t>中国在线考试SaaS行业已形成了完整的产业链，上游为基础层，包括IaaS、PaaS提供商；中游为平台层，即提供在线考试SaaS服务的应用服务平台；下游为应用层，企业、个人、政府及事业单位可根据自身需求，向应用系统订购相应的服务项目。</a:t>
            </a:r>
            <a:endParaRPr lang="en-US" sz="1275">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gn="l">
              <a:lnSpc>
                <a:spcPct val="150000"/>
              </a:lnSpc>
              <a:spcBef>
                <a:spcPts val="270"/>
              </a:spcBef>
              <a:defRPr/>
            </a:pPr>
            <a:endParaRPr lang="en-US" sz="127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AutoShape 9"/>
          <p:cNvSpPr/>
          <p:nvPr/>
        </p:nvSpPr>
        <p:spPr>
          <a:xfrm>
            <a:off x="536852" y="1338557"/>
            <a:ext cx="2796943" cy="323083"/>
          </a:xfrm>
          <a:prstGeom prst="rect">
            <a:avLst/>
          </a:prstGeom>
          <a:noFill/>
        </p:spPr>
        <p:txBody>
          <a:bodyPr vert="horz" wrap="square" lIns="91440" tIns="45720" rIns="91440" bIns="45720" rtlCol="0" anchor="t" anchorCtr="0">
            <a:noAutofit/>
          </a:bodyPr>
          <a:lstStyle/>
          <a:p>
            <a:pPr algn="just">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竞争格局</a:t>
            </a:r>
            <a:endParaRPr lang="en-US" sz="1100"/>
          </a:p>
        </p:txBody>
      </p:sp>
      <p:sp>
        <p:nvSpPr>
          <p:cNvPr id="10" name="TextBox 10"/>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050">
                <a:solidFill>
                  <a:srgbClr val="595959">
                    <a:alpha val="100000"/>
                  </a:srgbClr>
                </a:solidFill>
                <a:latin typeface="汉仪君黑-45简"/>
                <a:ea typeface="汉仪君黑-45简"/>
                <a:cs typeface="汉仪君黑-45简"/>
              </a:rPr>
              <a:t>竞争格局与主要厂商</a:t>
            </a:r>
            <a:endParaRPr lang="en-US" sz="2050">
              <a:solidFill>
                <a:srgbClr val="595959">
                  <a:alpha val="100000"/>
                </a:srgbClr>
              </a:solidFill>
              <a:latin typeface="汉仪君黑-45简"/>
              <a:ea typeface="汉仪君黑-45简"/>
              <a:cs typeface="汉仪君黑-45简"/>
            </a:endParaRPr>
          </a:p>
        </p:txBody>
      </p:sp>
      <p:pic>
        <p:nvPicPr>
          <p:cNvPr id="11" name="图片 10"/>
          <p:cNvPicPr>
            <a:picLocks noChangeAspect="1"/>
          </p:cNvPicPr>
          <p:nvPr/>
        </p:nvPicPr>
        <p:blipFill>
          <a:blip r:embed="rId1"/>
          <a:stretch>
            <a:fillRect/>
          </a:stretch>
        </p:blipFill>
        <p:spPr>
          <a:xfrm>
            <a:off x="4800600" y="1601470"/>
            <a:ext cx="5676900" cy="45954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TextBox 4"/>
          <p:cNvSpPr txBox="1"/>
          <p:nvPr/>
        </p:nvSpPr>
        <p:spPr>
          <a:xfrm>
            <a:off x="727547" y="1347605"/>
            <a:ext cx="6414302" cy="843748"/>
          </a:xfrm>
          <a:prstGeom prst="rect">
            <a:avLst/>
          </a:prstGeom>
        </p:spPr>
        <p:txBody>
          <a:bodyPr vert="horz" wrap="square" lIns="123825" tIns="123825" rIns="57150" bIns="123825" rtlCol="0" anchor="t" anchorCtr="0">
            <a:normAutofit/>
          </a:bodyPr>
          <a:lstStyle/>
          <a:p>
            <a:pPr>
              <a:lnSpc>
                <a:spcPct val="174000"/>
              </a:lnSpc>
            </a:pPr>
            <a:r>
              <a:rPr lang="en-US" sz="2100" b="1">
                <a:solidFill>
                  <a:schemeClr val="accent1">
                    <a:alpha val="100000"/>
                  </a:schemeClr>
                </a:solidFill>
                <a:latin typeface="微软雅黑" panose="020B0503020204020204" charset="-122"/>
                <a:ea typeface="微软雅黑" panose="020B0503020204020204" charset="-122"/>
                <a:cs typeface="微软雅黑" panose="020B0503020204020204" charset="-122"/>
              </a:rPr>
              <a:t>市场机会</a:t>
            </a:r>
            <a:endParaRPr lang="en-US" sz="21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727547" y="1994199"/>
            <a:ext cx="6414302" cy="1261086"/>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随着在线教育市场的不断扩大和升级，在线考试系统市场将面临更多的发展机遇，如拓展新的应用场景、开发新的功能模块等。</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656837" y="3761555"/>
            <a:ext cx="6214706" cy="843748"/>
          </a:xfrm>
          <a:prstGeom prst="rect">
            <a:avLst/>
          </a:prstGeom>
        </p:spPr>
        <p:txBody>
          <a:bodyPr vert="horz" wrap="square" lIns="123825" tIns="123825" rIns="57150" bIns="123825" rtlCol="0" anchor="t" anchorCtr="0">
            <a:normAutofit/>
          </a:bodyPr>
          <a:lstStyle/>
          <a:p>
            <a:pPr>
              <a:lnSpc>
                <a:spcPct val="174000"/>
              </a:lnSpc>
            </a:pPr>
            <a:r>
              <a:rPr lang="en-US" sz="2100" b="1">
                <a:solidFill>
                  <a:schemeClr val="accent1">
                    <a:alpha val="100000"/>
                  </a:schemeClr>
                </a:solidFill>
                <a:latin typeface="微软雅黑" panose="020B0503020204020204" charset="-122"/>
                <a:ea typeface="微软雅黑" panose="020B0503020204020204" charset="-122"/>
                <a:cs typeface="微软雅黑" panose="020B0503020204020204" charset="-122"/>
              </a:rPr>
              <a:t>挑战</a:t>
            </a:r>
            <a:endParaRPr lang="en-US" sz="21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656837" y="4425262"/>
            <a:ext cx="6486882" cy="1261086"/>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同时，市场也面临着一些挑战，如技术更新换代速度快、用户需求多样化、数据安全保护等。</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8" name="Picture 8"/>
          <p:cNvPicPr>
            <a:picLocks noChangeAspect="1"/>
          </p:cNvPicPr>
          <p:nvPr/>
        </p:nvPicPr>
        <p:blipFill>
          <a:blip r:embed="rId1">
            <a:alphaModFix amt="70000"/>
          </a:blip>
          <a:srcRect l="24036" r="24036"/>
          <a:stretch>
            <a:fillRect/>
          </a:stretch>
        </p:blipFill>
        <p:spPr>
          <a:xfrm>
            <a:off x="7432634" y="1237527"/>
            <a:ext cx="3505032" cy="4673376"/>
          </a:xfrm>
          <a:prstGeom prst="rect">
            <a:avLst/>
          </a:prstGeom>
        </p:spPr>
      </p:pic>
      <p:sp>
        <p:nvSpPr>
          <p:cNvPr id="9" name="TextBox 9"/>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650">
                <a:solidFill>
                  <a:srgbClr val="595959">
                    <a:alpha val="100000"/>
                  </a:srgbClr>
                </a:solidFill>
                <a:latin typeface="汉仪君黑-45简"/>
                <a:ea typeface="汉仪君黑-45简"/>
                <a:cs typeface="汉仪君黑-45简"/>
              </a:rPr>
              <a:t>市场机会与挑战</a:t>
            </a:r>
            <a:endParaRPr lang="en-US" sz="2650">
              <a:solidFill>
                <a:srgbClr val="595959">
                  <a:alpha val="100000"/>
                </a:srgbClr>
              </a:solidFill>
              <a:latin typeface="汉仪君黑-45简"/>
              <a:ea typeface="汉仪君黑-45简"/>
              <a:cs typeface="汉仪君黑-45简"/>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825413" y="1191047"/>
            <a:ext cx="9962055" cy="2322576"/>
          </a:xfrm>
          <a:prstGeom prst="roundRect">
            <a:avLst/>
          </a:prstGeom>
          <a:solidFill>
            <a:schemeClr val="accent2">
              <a:alpha val="100000"/>
            </a:schemeClr>
          </a:solidFill>
        </p:spPr>
      </p:sp>
      <p:sp>
        <p:nvSpPr>
          <p:cNvPr id="5" name="TextBox 5"/>
          <p:cNvSpPr txBox="1"/>
          <p:nvPr/>
        </p:nvSpPr>
        <p:spPr>
          <a:xfrm>
            <a:off x="1238320" y="2072436"/>
            <a:ext cx="9127717" cy="1277417"/>
          </a:xfrm>
          <a:prstGeom prst="rect">
            <a:avLst/>
          </a:prstGeom>
        </p:spPr>
        <p:txBody>
          <a:bodyPr vert="horz" wrap="square" lIns="123825" tIns="123825" rIns="57150" bIns="123825" rtlCol="0" anchor="t" anchorCtr="0">
            <a:normAutofit/>
          </a:bodyPr>
          <a:lstStyle/>
          <a:p>
            <a:pPr>
              <a:lnSpc>
                <a:spcPct val="15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国家对于在线教育行业的政策法规对于在线考试系统市场具有一定的影响，如教育信息化的推进、数据安全保护法规的出台等。</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1238320" y="1314990"/>
            <a:ext cx="8969708" cy="812720"/>
          </a:xfrm>
          <a:prstGeom prst="rect">
            <a:avLst/>
          </a:prstGeom>
        </p:spPr>
        <p:txBody>
          <a:bodyPr vert="horz" wrap="square" lIns="123825" tIns="123825" rIns="57150" bIns="123825" rtlCol="0" anchor="t" anchorCtr="0">
            <a:normAutofit/>
          </a:bodyPr>
          <a:lstStyle/>
          <a:p>
            <a:pPr>
              <a:lnSpc>
                <a:spcPct val="150000"/>
              </a:lnSpc>
            </a:pPr>
            <a:r>
              <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rPr>
              <a:t>政策法规</a:t>
            </a:r>
            <a:endPar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825413" y="3764762"/>
            <a:ext cx="9962055" cy="2322576"/>
          </a:xfrm>
          <a:prstGeom prst="roundRect">
            <a:avLst/>
          </a:prstGeom>
          <a:solidFill>
            <a:schemeClr val="accent1">
              <a:lumMod val="20000"/>
              <a:lumOff val="80000"/>
              <a:alpha val="100000"/>
            </a:schemeClr>
          </a:solidFill>
        </p:spPr>
      </p:sp>
      <p:sp>
        <p:nvSpPr>
          <p:cNvPr id="8" name="TextBox 8"/>
          <p:cNvSpPr txBox="1"/>
          <p:nvPr/>
        </p:nvSpPr>
        <p:spPr>
          <a:xfrm>
            <a:off x="1226708" y="4638883"/>
            <a:ext cx="9126998" cy="1261086"/>
          </a:xfrm>
          <a:prstGeom prst="rect">
            <a:avLst/>
          </a:prstGeom>
        </p:spPr>
        <p:txBody>
          <a:bodyPr vert="horz" wrap="square" lIns="123825" tIns="123825" rIns="57150" bIns="123825" rtlCol="0" anchor="t" anchorCtr="0">
            <a:normAutofit/>
          </a:bodyPr>
          <a:lstStyle/>
          <a:p>
            <a:pPr>
              <a:lnSpc>
                <a:spcPct val="150000"/>
              </a:lnSpc>
            </a:pPr>
            <a:r>
              <a:rPr lang="en-US" sz="1350">
                <a:solidFill>
                  <a:schemeClr val="accent1">
                    <a:lumMod val="50000"/>
                    <a:alpha val="100000"/>
                  </a:schemeClr>
                </a:solidFill>
                <a:latin typeface="微软雅黑" panose="020B0503020204020204" charset="-122"/>
                <a:ea typeface="微软雅黑" panose="020B0503020204020204" charset="-122"/>
                <a:cs typeface="微软雅黑" panose="020B0503020204020204" charset="-122"/>
              </a:rPr>
              <a:t>政策法规的出台将促进在线考试系统市场的规范化和健康发展，同时也会给市场带来一定的机遇和挑战。例如，教育信息化的推进将促进在线考试系统在各级各类学校中的广泛应用；而数据安全保护法规的出台则将要求在线考试系统厂商加强数据安全保障措施，确保用户数据的安全性和隐私性。</a:t>
            </a:r>
            <a:endParaRPr lang="en-US" sz="1350">
              <a:solidFill>
                <a:schemeClr val="accent1">
                  <a:lumMod val="50000"/>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226708" y="3904662"/>
            <a:ext cx="9217723" cy="689515"/>
          </a:xfrm>
          <a:prstGeom prst="rect">
            <a:avLst/>
          </a:prstGeom>
        </p:spPr>
        <p:txBody>
          <a:bodyPr vert="horz" wrap="square" lIns="123825" tIns="123825" rIns="57150" bIns="123825" rtlCol="0" anchor="t" anchorCtr="0">
            <a:normAutofit/>
          </a:bodyPr>
          <a:lstStyle/>
          <a:p>
            <a:pPr>
              <a:lnSpc>
                <a:spcPct val="150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影响分析</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cxnSp>
        <p:nvCxnSpPr>
          <p:cNvPr id="10" name="Connector 10"/>
          <p:cNvCxnSpPr/>
          <p:nvPr/>
        </p:nvCxnSpPr>
        <p:spPr>
          <a:xfrm>
            <a:off x="1403660" y="4600054"/>
            <a:ext cx="8782334" cy="0"/>
          </a:xfrm>
          <a:prstGeom prst="line">
            <a:avLst/>
          </a:prstGeom>
          <a:ln w="9525">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cxnSp>
        <p:nvCxnSpPr>
          <p:cNvPr id="11" name="Connector 11"/>
          <p:cNvCxnSpPr/>
          <p:nvPr/>
        </p:nvCxnSpPr>
        <p:spPr>
          <a:xfrm>
            <a:off x="1411012" y="2072436"/>
            <a:ext cx="8782334" cy="0"/>
          </a:xfrm>
          <a:prstGeom prst="line">
            <a:avLst/>
          </a:prstGeom>
          <a:ln w="9525">
            <a:solidFill>
              <a:schemeClr val="accent1">
                <a:lumMod val="20000"/>
                <a:lumOff val="80000"/>
              </a:schemeClr>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12" name="TextBox 12"/>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政策法规影响分析</a:t>
            </a:r>
            <a:endParaRPr lang="en-US" sz="2350">
              <a:solidFill>
                <a:srgbClr val="595959">
                  <a:alpha val="100000"/>
                </a:srgbClr>
              </a:solidFill>
              <a:latin typeface="汉仪君黑-45简"/>
              <a:ea typeface="汉仪君黑-45简"/>
              <a:cs typeface="汉仪君黑-45简"/>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42595" y="53340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667000"/>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3300">
                <a:solidFill>
                  <a:srgbClr val="000000">
                    <a:alpha val="100000"/>
                  </a:srgbClr>
                </a:solidFill>
                <a:latin typeface="汉仪君黑-45简"/>
                <a:ea typeface="汉仪君黑-45简"/>
                <a:cs typeface="汉仪君黑-45简"/>
              </a:rPr>
              <a:t>市场规模</a:t>
            </a:r>
            <a:endParaRPr lang="en-US" sz="33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05</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custDataLst>
              <p:tags r:id="rId1"/>
            </p:custDataLst>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7" name="TextBox 7"/>
          <p:cNvSpPr txBox="1"/>
          <p:nvPr>
            <p:custDataLst>
              <p:tags r:id="rId2"/>
            </p:custDataLst>
          </p:nvPr>
        </p:nvSpPr>
        <p:spPr>
          <a:xfrm>
            <a:off x="1066800" y="1821180"/>
            <a:ext cx="4099560" cy="3970020"/>
          </a:xfrm>
          <a:prstGeom prst="rect">
            <a:avLst/>
          </a:prstGeom>
        </p:spPr>
        <p:txBody>
          <a:bodyPr vert="horz" wrap="square" lIns="114300" tIns="57150" rIns="114300" bIns="57150" rtlCol="0" anchor="t" anchorCtr="0">
            <a:noAutofit/>
          </a:bodyPr>
          <a:lstStyle/>
          <a:p>
            <a:pPr indent="457200" algn="l">
              <a:lnSpc>
                <a:spcPct val="120000"/>
              </a:lnSpc>
            </a:pPr>
            <a:r>
              <a:rPr lang="zh-CN" altLang="en-US" sz="140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数据显示，2022年中国SaaS行业市场规模为427.9亿元，预计2028年有望增至954.6亿元。艾媒咨询分析师认为，受社会环境的影响，SaaS的应用更加广泛。随着教育机构与企业数字化转型，及降本增效需求的不断增加，用户对在线考试系统的智能化、便捷性的要求不断提升，进一步推动在线考试SaaS行业的发展。</a:t>
            </a:r>
            <a:endParaRPr lang="zh-CN" altLang="en-US" sz="140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indent="457200" algn="l">
              <a:lnSpc>
                <a:spcPct val="120000"/>
              </a:lnSpc>
            </a:pPr>
            <a:r>
              <a:rPr lang="zh-CN" altLang="en-US" sz="1400" dirty="0">
                <a:solidFill>
                  <a:schemeClr val="tx2"/>
                </a:solidFill>
                <a:latin typeface="宋体" panose="02010600030101010101" pitchFamily="2" charset="-122"/>
                <a:ea typeface="宋体" panose="02010600030101010101" pitchFamily="2" charset="-122"/>
                <a:cs typeface="宋体" panose="02010600030101010101" pitchFamily="2" charset="-122"/>
                <a:sym typeface="思源黑体" panose="020B0500000000000000" pitchFamily="34" charset="-122"/>
              </a:rPr>
              <a:t>根据商业新知网的《中国在线考试系统行业发展前景展望报告》，2022年全球在线考试系统市场营收达到了100亿元人民币，中国在线考试系统市场规模达30亿元。根据在线考试系统行业发展环境与行业整体发展态势来看，预计预测期内在线考试系统市场年复合增长率将达15%，由此可预见至2028年全球在线考试系统市场规模将达到300亿元。</a:t>
            </a:r>
            <a:endParaRPr lang="zh-CN" altLang="en-US" sz="1400" dirty="0">
              <a:solidFill>
                <a:schemeClr val="tx2"/>
              </a:solidFill>
              <a:latin typeface="宋体" panose="02010600030101010101" pitchFamily="2" charset="-122"/>
              <a:ea typeface="宋体" panose="02010600030101010101" pitchFamily="2" charset="-122"/>
              <a:cs typeface="宋体" panose="02010600030101010101" pitchFamily="2" charset="-122"/>
              <a:sym typeface="思源黑体" panose="020B0500000000000000" pitchFamily="34" charset="-122"/>
            </a:endParaRPr>
          </a:p>
        </p:txBody>
      </p:sp>
      <p:sp>
        <p:nvSpPr>
          <p:cNvPr id="9" name="TextBox 9"/>
          <p:cNvSpPr txBox="1"/>
          <p:nvPr>
            <p:custDataLst>
              <p:tags r:id="rId3"/>
            </p:custDataLst>
          </p:nvPr>
        </p:nvSpPr>
        <p:spPr>
          <a:xfrm>
            <a:off x="2590623" y="2210071"/>
            <a:ext cx="2575077" cy="379596"/>
          </a:xfrm>
          <a:prstGeom prst="rect">
            <a:avLst/>
          </a:prstGeom>
        </p:spPr>
        <p:txBody>
          <a:bodyPr vert="horz" wrap="square" lIns="114300" tIns="57150" rIns="114300" bIns="57150" rtlCol="0" anchor="t" anchorCtr="0">
            <a:normAutofit fontScale="90000"/>
          </a:bodyPr>
          <a:lstStyle/>
          <a:p>
            <a:pPr algn="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custDataLst>
              <p:tags r:id="rId4"/>
            </p:custDataLst>
          </p:nvPr>
        </p:nvSpPr>
        <p:spPr>
          <a:xfrm>
            <a:off x="6953971" y="1877846"/>
            <a:ext cx="2973587" cy="122624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custDataLst>
              <p:tags r:id="rId5"/>
            </p:custDataLst>
          </p:nvPr>
        </p:nvSpPr>
        <p:spPr>
          <a:xfrm>
            <a:off x="6953971" y="1441274"/>
            <a:ext cx="2575077" cy="379596"/>
          </a:xfrm>
          <a:prstGeom prst="rect">
            <a:avLst/>
          </a:prstGeom>
        </p:spPr>
        <p:txBody>
          <a:bodyPr vert="horz" wrap="square" lIns="114300" tIns="57150" rIns="114300" bIns="57150" rtlCol="0" anchor="t" anchorCtr="0">
            <a:normAutofit fontScale="90000"/>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custDataLst>
              <p:tags r:id="rId6"/>
            </p:custDataLst>
          </p:nvPr>
        </p:nvSpPr>
        <p:spPr>
          <a:xfrm>
            <a:off x="8211990" y="4550315"/>
            <a:ext cx="3066526" cy="119757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custDataLst>
              <p:tags r:id="rId7"/>
            </p:custDataLst>
          </p:nvPr>
        </p:nvSpPr>
        <p:spPr>
          <a:xfrm>
            <a:off x="8211990" y="4113743"/>
            <a:ext cx="2575077" cy="379596"/>
          </a:xfrm>
          <a:prstGeom prst="rect">
            <a:avLst/>
          </a:prstGeom>
        </p:spPr>
        <p:txBody>
          <a:bodyPr vert="horz" wrap="square" lIns="114300" tIns="57150" rIns="114300" bIns="57150" rtlCol="0" anchor="t" anchorCtr="0">
            <a:normAutofit fontScale="90000"/>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行业调查报告概述</a:t>
            </a:r>
            <a:endParaRPr lang="en-US" sz="2350">
              <a:solidFill>
                <a:srgbClr val="595959">
                  <a:alpha val="100000"/>
                </a:srgbClr>
              </a:solidFill>
              <a:latin typeface="汉仪君黑-45简"/>
              <a:ea typeface="汉仪君黑-45简"/>
              <a:cs typeface="汉仪君黑-45简"/>
            </a:endParaRPr>
          </a:p>
        </p:txBody>
      </p:sp>
      <p:pic>
        <p:nvPicPr>
          <p:cNvPr id="4" name="图片 3"/>
          <p:cNvPicPr>
            <a:picLocks noChangeAspect="1"/>
          </p:cNvPicPr>
          <p:nvPr/>
        </p:nvPicPr>
        <p:blipFill>
          <a:blip r:embed="rId8"/>
          <a:stretch>
            <a:fillRect/>
          </a:stretch>
        </p:blipFill>
        <p:spPr>
          <a:xfrm>
            <a:off x="6248400" y="1981200"/>
            <a:ext cx="5753100" cy="3371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custDataLst>
              <p:tags r:id="rId1"/>
            </p:custDataLst>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7" name="TextBox 7"/>
          <p:cNvSpPr txBox="1"/>
          <p:nvPr>
            <p:custDataLst>
              <p:tags r:id="rId2"/>
            </p:custDataLst>
          </p:nvPr>
        </p:nvSpPr>
        <p:spPr>
          <a:xfrm>
            <a:off x="762000" y="2590800"/>
            <a:ext cx="4099560" cy="2793365"/>
          </a:xfrm>
          <a:prstGeom prst="rect">
            <a:avLst/>
          </a:prstGeom>
        </p:spPr>
        <p:txBody>
          <a:bodyPr vert="horz" wrap="square" lIns="114300" tIns="57150" rIns="114300" bIns="57150" rtlCol="0" anchor="t" anchorCtr="0">
            <a:noAutofit/>
          </a:bodyPr>
          <a:lstStyle/>
          <a:p>
            <a:pPr algn="l">
              <a:lnSpc>
                <a:spcPct val="120000"/>
              </a:lnSpc>
            </a:pPr>
            <a:r>
              <a:rPr lang="en-US" sz="1600">
                <a:solidFill>
                  <a:schemeClr val="dk1">
                    <a:alpha val="100000"/>
                  </a:schemeClr>
                </a:solidFill>
                <a:latin typeface="微软雅黑" panose="020B0503020204020204" charset="-122"/>
                <a:ea typeface="微软雅黑" panose="020B0503020204020204" charset="-122"/>
                <a:cs typeface="微软雅黑" panose="020B0503020204020204" charset="-122"/>
              </a:rPr>
              <a:t>     近年来，在线考试系统行业持续增长，受到教育信息化、远程办公等因素影响，市场需求不断扩大</a:t>
            </a:r>
            <a:r>
              <a:rPr lang="zh-CN" altLang="en-US" sz="1600">
                <a:solidFill>
                  <a:schemeClr val="dk1">
                    <a:alpha val="100000"/>
                  </a:schemeClr>
                </a:solidFill>
                <a:latin typeface="微软雅黑" panose="020B0503020204020204" charset="-122"/>
                <a:ea typeface="微软雅黑" panose="020B0503020204020204" charset="-122"/>
                <a:cs typeface="微软雅黑" panose="020B0503020204020204" charset="-122"/>
              </a:rPr>
              <a:t>，随着技术的不断进步，在线考试系统的功能和性能也在不断提升，使得更多的企业和机构愿意投资和采用这样的系统，这种增长趋势可以归因于多种因素，包括对于教育和培训的需求增加、技术的不断进步以及对于效率和成本节约的追求。</a:t>
            </a:r>
            <a:endParaRPr lang="en-US" sz="16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custDataLst>
              <p:tags r:id="rId3"/>
            </p:custDataLst>
          </p:nvPr>
        </p:nvSpPr>
        <p:spPr>
          <a:xfrm>
            <a:off x="1219023" y="2210071"/>
            <a:ext cx="2575077" cy="379596"/>
          </a:xfrm>
          <a:prstGeom prst="rect">
            <a:avLst/>
          </a:prstGeom>
        </p:spPr>
        <p:txBody>
          <a:bodyPr vert="horz" wrap="square" lIns="114300" tIns="57150" rIns="114300" bIns="57150" rtlCol="0" anchor="t" anchorCtr="0">
            <a:normAutofit/>
          </a:bodyPr>
          <a:lstStyle/>
          <a:p>
            <a:pPr algn="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行业增长趋势</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custDataLst>
              <p:tags r:id="rId4"/>
            </p:custDataLst>
          </p:nvPr>
        </p:nvSpPr>
        <p:spPr>
          <a:xfrm>
            <a:off x="6953971" y="1877846"/>
            <a:ext cx="2973587" cy="122624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custDataLst>
              <p:tags r:id="rId5"/>
            </p:custDataLst>
          </p:nvPr>
        </p:nvSpPr>
        <p:spPr>
          <a:xfrm>
            <a:off x="6953971" y="1441274"/>
            <a:ext cx="2575077" cy="379596"/>
          </a:xfrm>
          <a:prstGeom prst="rect">
            <a:avLst/>
          </a:prstGeom>
        </p:spPr>
        <p:txBody>
          <a:bodyPr vert="horz" wrap="square" lIns="114300" tIns="57150" rIns="114300" bIns="57150" rtlCol="0" anchor="t" anchorCtr="0">
            <a:normAutofit/>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custDataLst>
              <p:tags r:id="rId6"/>
            </p:custDataLst>
          </p:nvPr>
        </p:nvSpPr>
        <p:spPr>
          <a:xfrm>
            <a:off x="8211990" y="4550315"/>
            <a:ext cx="3066526" cy="119757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custDataLst>
              <p:tags r:id="rId7"/>
            </p:custDataLst>
          </p:nvPr>
        </p:nvSpPr>
        <p:spPr>
          <a:xfrm>
            <a:off x="8211990" y="4113743"/>
            <a:ext cx="2575077" cy="379596"/>
          </a:xfrm>
          <a:prstGeom prst="rect">
            <a:avLst/>
          </a:prstGeom>
        </p:spPr>
        <p:txBody>
          <a:bodyPr vert="horz" wrap="square" lIns="114300" tIns="57150" rIns="114300" bIns="57150" rtlCol="0" anchor="t" anchorCtr="0">
            <a:normAutofit/>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行业调查报告概述</a:t>
            </a:r>
            <a:endParaRPr lang="en-US" sz="2350">
              <a:solidFill>
                <a:srgbClr val="595959">
                  <a:alpha val="100000"/>
                </a:srgbClr>
              </a:solidFill>
              <a:latin typeface="汉仪君黑-45简"/>
              <a:ea typeface="汉仪君黑-45简"/>
              <a:cs typeface="汉仪君黑-45简"/>
            </a:endParaRPr>
          </a:p>
        </p:txBody>
      </p:sp>
      <p:pic>
        <p:nvPicPr>
          <p:cNvPr id="17" name="图片 16"/>
          <p:cNvPicPr>
            <a:picLocks noChangeAspect="1"/>
          </p:cNvPicPr>
          <p:nvPr>
            <p:custDataLst>
              <p:tags r:id="rId8"/>
            </p:custDataLst>
          </p:nvPr>
        </p:nvPicPr>
        <p:blipFill>
          <a:blip r:embed="rId9"/>
          <a:stretch>
            <a:fillRect/>
          </a:stretch>
        </p:blipFill>
        <p:spPr>
          <a:xfrm>
            <a:off x="5535295" y="2209800"/>
            <a:ext cx="5810250" cy="33432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7" name="TextBox 7"/>
          <p:cNvSpPr txBox="1"/>
          <p:nvPr>
            <p:custDataLst>
              <p:tags r:id="rId1"/>
            </p:custDataLst>
          </p:nvPr>
        </p:nvSpPr>
        <p:spPr>
          <a:xfrm>
            <a:off x="609600" y="2590800"/>
            <a:ext cx="3949700" cy="2721610"/>
          </a:xfrm>
          <a:prstGeom prst="rect">
            <a:avLst/>
          </a:prstGeom>
        </p:spPr>
        <p:txBody>
          <a:bodyPr vert="horz" wrap="square" lIns="114300" tIns="57150" rIns="114300" bIns="57150" rtlCol="0" anchor="t" anchorCtr="0">
            <a:noAutofit/>
          </a:bodyPr>
          <a:lstStyle/>
          <a:p>
            <a:pPr algn="l">
              <a:lnSpc>
                <a:spcPct val="120000"/>
              </a:lnSpc>
            </a:pPr>
            <a:r>
              <a:rPr lang="en-US" sz="1500">
                <a:solidFill>
                  <a:schemeClr val="dk1">
                    <a:alpha val="100000"/>
                  </a:schemeClr>
                </a:solidFill>
                <a:latin typeface="宋体" panose="02010600030101010101" pitchFamily="2" charset="-122"/>
                <a:ea typeface="宋体" panose="02010600030101010101" pitchFamily="2" charset="-122"/>
                <a:cs typeface="微软雅黑" panose="020B0503020204020204" charset="-122"/>
                <a:sym typeface="+mn-ea"/>
              </a:rPr>
              <a:t>随着在线考试系统的需求不断增加，越来越多的企业开始意识到在线考试系统的重要性和便利性。因此，新增在线考试系统企业的数量逐渐递增。这些企业不仅包括教育机构和培训机构，还有各行各业的公司和组织，他们都希望通过在线考试系统来提高员工的培训效果和管理效率</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9" name="TextBox 9"/>
          <p:cNvSpPr txBox="1"/>
          <p:nvPr>
            <p:custDataLst>
              <p:tags r:id="rId2"/>
            </p:custDataLst>
          </p:nvPr>
        </p:nvSpPr>
        <p:spPr>
          <a:xfrm>
            <a:off x="914400" y="2133600"/>
            <a:ext cx="3026410" cy="379730"/>
          </a:xfrm>
          <a:prstGeom prst="rect">
            <a:avLst/>
          </a:prstGeom>
        </p:spPr>
        <p:txBody>
          <a:bodyPr vert="horz" wrap="square" lIns="114300" tIns="57150" rIns="114300" bIns="57150" rtlCol="0" anchor="t" anchorCtr="0">
            <a:noAutofit/>
          </a:bodyPr>
          <a:lstStyle/>
          <a:p>
            <a:pPr algn="r">
              <a:lnSpc>
                <a:spcPct val="77000"/>
              </a:lnSpc>
            </a:pPr>
            <a:r>
              <a:rPr lang="zh-CN" altLang="en-US" sz="1700" b="1">
                <a:solidFill>
                  <a:schemeClr val="accent1">
                    <a:alpha val="100000"/>
                  </a:schemeClr>
                </a:solidFill>
                <a:latin typeface="微软雅黑" panose="020B0503020204020204" charset="-122"/>
                <a:ea typeface="微软雅黑" panose="020B0503020204020204" charset="-122"/>
                <a:cs typeface="微软雅黑" panose="020B0503020204020204" charset="-122"/>
              </a:rPr>
              <a:t>在线考试系统企业新增数量</a:t>
            </a:r>
            <a:endParaRPr lang="zh-CN" altLang="en-US" sz="17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custDataLst>
              <p:tags r:id="rId3"/>
            </p:custDataLst>
          </p:nvPr>
        </p:nvSpPr>
        <p:spPr>
          <a:xfrm>
            <a:off x="6953971" y="1877846"/>
            <a:ext cx="2973587" cy="122624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custDataLst>
              <p:tags r:id="rId4"/>
            </p:custDataLst>
          </p:nvPr>
        </p:nvSpPr>
        <p:spPr>
          <a:xfrm>
            <a:off x="6953971" y="1441274"/>
            <a:ext cx="2575077" cy="379596"/>
          </a:xfrm>
          <a:prstGeom prst="rect">
            <a:avLst/>
          </a:prstGeom>
        </p:spPr>
        <p:txBody>
          <a:bodyPr vert="horz" wrap="square" lIns="114300" tIns="57150" rIns="114300" bIns="57150" rtlCol="0" anchor="t" anchorCtr="0">
            <a:normAutofit/>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custDataLst>
              <p:tags r:id="rId5"/>
            </p:custDataLst>
          </p:nvPr>
        </p:nvSpPr>
        <p:spPr>
          <a:xfrm>
            <a:off x="8211990" y="4550315"/>
            <a:ext cx="3066526" cy="119757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custDataLst>
              <p:tags r:id="rId6"/>
            </p:custDataLst>
          </p:nvPr>
        </p:nvSpPr>
        <p:spPr>
          <a:xfrm>
            <a:off x="8211990" y="4113743"/>
            <a:ext cx="2575077" cy="379596"/>
          </a:xfrm>
          <a:prstGeom prst="rect">
            <a:avLst/>
          </a:prstGeom>
        </p:spPr>
        <p:txBody>
          <a:bodyPr vert="horz" wrap="square" lIns="114300" tIns="57150" rIns="114300" bIns="57150" rtlCol="0" anchor="t" anchorCtr="0">
            <a:normAutofit/>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行业调查报告概述</a:t>
            </a:r>
            <a:endParaRPr lang="en-US" sz="2350">
              <a:solidFill>
                <a:srgbClr val="595959">
                  <a:alpha val="100000"/>
                </a:srgbClr>
              </a:solidFill>
              <a:latin typeface="汉仪君黑-45简"/>
              <a:ea typeface="汉仪君黑-45简"/>
              <a:cs typeface="汉仪君黑-45简"/>
            </a:endParaRPr>
          </a:p>
        </p:txBody>
      </p:sp>
      <p:pic>
        <p:nvPicPr>
          <p:cNvPr id="18" name="图片 17"/>
          <p:cNvPicPr>
            <a:picLocks noChangeAspect="1"/>
          </p:cNvPicPr>
          <p:nvPr>
            <p:custDataLst>
              <p:tags r:id="rId7"/>
            </p:custDataLst>
          </p:nvPr>
        </p:nvPicPr>
        <p:blipFill>
          <a:blip r:embed="rId8"/>
          <a:stretch>
            <a:fillRect/>
          </a:stretch>
        </p:blipFill>
        <p:spPr>
          <a:xfrm>
            <a:off x="5340985" y="2120265"/>
            <a:ext cx="5800725" cy="35147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14" name="TextBox 14"/>
          <p:cNvSpPr txBox="1"/>
          <p:nvPr>
            <p:custDataLst>
              <p:tags r:id="rId1"/>
            </p:custDataLst>
          </p:nvPr>
        </p:nvSpPr>
        <p:spPr>
          <a:xfrm>
            <a:off x="8211990" y="4550315"/>
            <a:ext cx="3066526" cy="119757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custDataLst>
              <p:tags r:id="rId2"/>
            </p:custDataLst>
          </p:nvPr>
        </p:nvSpPr>
        <p:spPr>
          <a:xfrm>
            <a:off x="8211990" y="4113743"/>
            <a:ext cx="2575077" cy="379596"/>
          </a:xfrm>
          <a:prstGeom prst="rect">
            <a:avLst/>
          </a:prstGeom>
        </p:spPr>
        <p:txBody>
          <a:bodyPr vert="horz" wrap="square" lIns="114300" tIns="57150" rIns="114300" bIns="57150" rtlCol="0" anchor="t" anchorCtr="0">
            <a:normAutofit fontScale="90000"/>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行业调查报告概述</a:t>
            </a:r>
            <a:endParaRPr lang="en-US" sz="2350">
              <a:solidFill>
                <a:srgbClr val="595959">
                  <a:alpha val="100000"/>
                </a:srgbClr>
              </a:solidFill>
              <a:latin typeface="汉仪君黑-45简"/>
              <a:ea typeface="汉仪君黑-45简"/>
              <a:cs typeface="汉仪君黑-45简"/>
            </a:endParaRPr>
          </a:p>
        </p:txBody>
      </p:sp>
      <p:sp>
        <p:nvSpPr>
          <p:cNvPr id="9" name="TextBox 9"/>
          <p:cNvSpPr txBox="1"/>
          <p:nvPr>
            <p:custDataLst>
              <p:tags r:id="rId3"/>
            </p:custDataLst>
          </p:nvPr>
        </p:nvSpPr>
        <p:spPr>
          <a:xfrm>
            <a:off x="5867400" y="1371600"/>
            <a:ext cx="1415415" cy="539750"/>
          </a:xfrm>
          <a:prstGeom prst="rect">
            <a:avLst/>
          </a:prstGeom>
        </p:spPr>
        <p:txBody>
          <a:bodyPr vert="horz" wrap="square" lIns="114300" tIns="57150" rIns="114300" bIns="57150" rtlCol="0" anchor="t" anchorCtr="0">
            <a:noAutofit/>
          </a:bodyPr>
          <a:lstStyle/>
          <a:p>
            <a:pPr algn="l">
              <a:lnSpc>
                <a:spcPct val="77000"/>
              </a:lnSpc>
            </a:pPr>
            <a:r>
              <a:rPr lang="zh-CN" altLang="en-US" sz="2400" b="1">
                <a:solidFill>
                  <a:schemeClr val="bg2">
                    <a:lumMod val="65000"/>
                    <a:alpha val="100000"/>
                  </a:schemeClr>
                </a:solidFill>
                <a:latin typeface="宋体" panose="02010600030101010101" pitchFamily="2" charset="-122"/>
                <a:ea typeface="宋体" panose="02010600030101010101" pitchFamily="2" charset="-122"/>
                <a:cs typeface="微软雅黑" panose="020B0503020204020204" charset="-122"/>
              </a:rPr>
              <a:t>优点</a:t>
            </a:r>
            <a:endParaRPr lang="zh-CN" altLang="en-US" sz="2400" b="1">
              <a:solidFill>
                <a:schemeClr val="bg2">
                  <a:lumMod val="65000"/>
                  <a:alpha val="100000"/>
                </a:schemeClr>
              </a:solidFill>
              <a:latin typeface="宋体" panose="02010600030101010101" pitchFamily="2" charset="-122"/>
              <a:ea typeface="宋体" panose="02010600030101010101" pitchFamily="2" charset="-122"/>
              <a:cs typeface="微软雅黑" panose="020B0503020204020204" charset="-122"/>
            </a:endParaRPr>
          </a:p>
        </p:txBody>
      </p:sp>
      <p:grpSp>
        <p:nvGrpSpPr>
          <p:cNvPr id="45" name="组合 44"/>
          <p:cNvGrpSpPr/>
          <p:nvPr/>
        </p:nvGrpSpPr>
        <p:grpSpPr>
          <a:xfrm>
            <a:off x="3352800" y="2075815"/>
            <a:ext cx="5868035" cy="3007779"/>
            <a:chOff x="9591" y="3067"/>
            <a:chExt cx="7493" cy="2598"/>
          </a:xfrm>
        </p:grpSpPr>
        <p:sp>
          <p:nvSpPr>
            <p:cNvPr id="13" name="Shape 2778"/>
            <p:cNvSpPr/>
            <p:nvPr/>
          </p:nvSpPr>
          <p:spPr>
            <a:xfrm>
              <a:off x="9591" y="3267"/>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19" name="Shape 2748"/>
            <p:cNvSpPr/>
            <p:nvPr/>
          </p:nvSpPr>
          <p:spPr>
            <a:xfrm>
              <a:off x="13618" y="3252"/>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20" name="Shape 2774"/>
            <p:cNvSpPr/>
            <p:nvPr/>
          </p:nvSpPr>
          <p:spPr>
            <a:xfrm>
              <a:off x="9591" y="5051"/>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21" name="Shape 2784"/>
            <p:cNvSpPr/>
            <p:nvPr/>
          </p:nvSpPr>
          <p:spPr>
            <a:xfrm>
              <a:off x="13618" y="5013"/>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22" name="Rectangle 29"/>
            <p:cNvSpPr/>
            <p:nvPr/>
          </p:nvSpPr>
          <p:spPr>
            <a:xfrm>
              <a:off x="10182" y="3067"/>
              <a:ext cx="2944" cy="743"/>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高效率：可以快速组织和实施考试，大大减少了传统考试的繁琐流程。</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Rectangle 29"/>
            <p:cNvSpPr/>
            <p:nvPr/>
          </p:nvSpPr>
          <p:spPr>
            <a:xfrm>
              <a:off x="14140" y="3067"/>
              <a:ext cx="2944" cy="743"/>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便捷性：考生可以随时随地参加考试，不受时间和地点的限制。</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Rectangle 29"/>
            <p:cNvSpPr/>
            <p:nvPr/>
          </p:nvSpPr>
          <p:spPr>
            <a:xfrm>
              <a:off x="10182" y="4922"/>
              <a:ext cx="2944" cy="743"/>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自动化评分：节省了人工阅卷的时间和精力，提高了评分的准确性和公正性。</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Rectangle 29"/>
            <p:cNvSpPr/>
            <p:nvPr/>
          </p:nvSpPr>
          <p:spPr>
            <a:xfrm>
              <a:off x="14140" y="4922"/>
              <a:ext cx="2944" cy="743"/>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数据统计分析：提供详细的考试数据分析，帮助教师了解学生的学习情况。</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14" name="TextBox 14"/>
          <p:cNvSpPr txBox="1"/>
          <p:nvPr>
            <p:custDataLst>
              <p:tags r:id="rId1"/>
            </p:custDataLst>
          </p:nvPr>
        </p:nvSpPr>
        <p:spPr>
          <a:xfrm>
            <a:off x="8211990" y="4550315"/>
            <a:ext cx="3066526" cy="1197578"/>
          </a:xfrm>
          <a:prstGeom prst="rect">
            <a:avLst/>
          </a:prstGeom>
        </p:spPr>
        <p:txBody>
          <a:bodyPr vert="horz" wrap="square" lIns="114300" tIns="57150" rIns="114300" bIns="57150" rtlCol="0" anchor="t" anchorCtr="0">
            <a:normAutofit/>
          </a:bodyPr>
          <a:lstStyle/>
          <a:p>
            <a:pPr>
              <a:lnSpc>
                <a:spcPct val="120000"/>
              </a:lnSpc>
            </a:pP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custDataLst>
              <p:tags r:id="rId2"/>
            </p:custDataLst>
          </p:nvPr>
        </p:nvSpPr>
        <p:spPr>
          <a:xfrm>
            <a:off x="8211990" y="4113743"/>
            <a:ext cx="2575077" cy="379596"/>
          </a:xfrm>
          <a:prstGeom prst="rect">
            <a:avLst/>
          </a:prstGeom>
        </p:spPr>
        <p:txBody>
          <a:bodyPr vert="horz" wrap="square" lIns="114300" tIns="57150" rIns="114300" bIns="57150" rtlCol="0" anchor="t" anchorCtr="0">
            <a:normAutofit fontScale="90000"/>
          </a:bodyPr>
          <a:lstStyle/>
          <a:p>
            <a:pPr>
              <a:lnSpc>
                <a:spcPct val="77000"/>
              </a:lnSpc>
            </a:pP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行业调查报告概述</a:t>
            </a:r>
            <a:endParaRPr lang="en-US" sz="2350">
              <a:solidFill>
                <a:srgbClr val="595959">
                  <a:alpha val="100000"/>
                </a:srgbClr>
              </a:solidFill>
              <a:latin typeface="汉仪君黑-45简"/>
              <a:ea typeface="汉仪君黑-45简"/>
              <a:cs typeface="汉仪君黑-45简"/>
            </a:endParaRPr>
          </a:p>
        </p:txBody>
      </p:sp>
      <p:sp>
        <p:nvSpPr>
          <p:cNvPr id="9" name="TextBox 9"/>
          <p:cNvSpPr txBox="1"/>
          <p:nvPr>
            <p:custDataLst>
              <p:tags r:id="rId3"/>
            </p:custDataLst>
          </p:nvPr>
        </p:nvSpPr>
        <p:spPr>
          <a:xfrm>
            <a:off x="5715000" y="1371600"/>
            <a:ext cx="1415415" cy="539750"/>
          </a:xfrm>
          <a:prstGeom prst="rect">
            <a:avLst/>
          </a:prstGeom>
        </p:spPr>
        <p:txBody>
          <a:bodyPr vert="horz" wrap="square" lIns="114300" tIns="57150" rIns="114300" bIns="57150" rtlCol="0" anchor="t" anchorCtr="0">
            <a:noAutofit/>
          </a:bodyPr>
          <a:lstStyle/>
          <a:p>
            <a:pPr algn="l">
              <a:lnSpc>
                <a:spcPct val="77000"/>
              </a:lnSpc>
            </a:pPr>
            <a:r>
              <a:rPr lang="zh-CN" altLang="en-US" sz="2400" b="1">
                <a:solidFill>
                  <a:schemeClr val="bg2">
                    <a:lumMod val="65000"/>
                    <a:alpha val="100000"/>
                  </a:schemeClr>
                </a:solidFill>
                <a:latin typeface="宋体" panose="02010600030101010101" pitchFamily="2" charset="-122"/>
                <a:ea typeface="宋体" panose="02010600030101010101" pitchFamily="2" charset="-122"/>
                <a:cs typeface="微软雅黑" panose="020B0503020204020204" charset="-122"/>
              </a:rPr>
              <a:t>缺点</a:t>
            </a:r>
            <a:endParaRPr lang="zh-CN" altLang="en-US" sz="2400" b="1">
              <a:solidFill>
                <a:schemeClr val="bg2">
                  <a:lumMod val="65000"/>
                  <a:alpha val="100000"/>
                </a:schemeClr>
              </a:solidFill>
              <a:latin typeface="宋体" panose="02010600030101010101" pitchFamily="2" charset="-122"/>
              <a:ea typeface="宋体" panose="02010600030101010101" pitchFamily="2" charset="-122"/>
              <a:cs typeface="微软雅黑" panose="020B0503020204020204" charset="-122"/>
            </a:endParaRPr>
          </a:p>
        </p:txBody>
      </p:sp>
      <p:grpSp>
        <p:nvGrpSpPr>
          <p:cNvPr id="4" name="组合 3"/>
          <p:cNvGrpSpPr/>
          <p:nvPr/>
        </p:nvGrpSpPr>
        <p:grpSpPr>
          <a:xfrm>
            <a:off x="3443605" y="2132965"/>
            <a:ext cx="6064250" cy="3265357"/>
            <a:chOff x="9591" y="3067"/>
            <a:chExt cx="7493" cy="2424"/>
          </a:xfrm>
        </p:grpSpPr>
        <p:sp>
          <p:nvSpPr>
            <p:cNvPr id="17" name="Shape 2778"/>
            <p:cNvSpPr/>
            <p:nvPr/>
          </p:nvSpPr>
          <p:spPr>
            <a:xfrm>
              <a:off x="9591" y="3267"/>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18" name="Shape 2748"/>
            <p:cNvSpPr/>
            <p:nvPr/>
          </p:nvSpPr>
          <p:spPr>
            <a:xfrm>
              <a:off x="13618" y="3252"/>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5" name="Shape 2774"/>
            <p:cNvSpPr/>
            <p:nvPr/>
          </p:nvSpPr>
          <p:spPr>
            <a:xfrm>
              <a:off x="9591" y="5051"/>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6" name="Shape 2784"/>
            <p:cNvSpPr/>
            <p:nvPr/>
          </p:nvSpPr>
          <p:spPr>
            <a:xfrm>
              <a:off x="13618" y="5013"/>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lumMod val="50000"/>
              </a:schemeClr>
            </a:solidFill>
            <a:ln w="12700">
              <a:miter lim="400000"/>
            </a:ln>
          </p:spPr>
          <p:txBody>
            <a:bodyPr lIns="19045" tIns="19045" rIns="19045" bIns="19045" anchor="ctr"/>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思源黑体" panose="020B0500000000000000" pitchFamily="34" charset="-122"/>
                <a:ea typeface="思源黑体" panose="020B0500000000000000" pitchFamily="34" charset="-122"/>
                <a:cs typeface="Source Sans Pro Light" charset="0"/>
                <a:sym typeface="思源黑体" panose="020B0500000000000000" pitchFamily="34" charset="-122"/>
              </a:endParaRPr>
            </a:p>
          </p:txBody>
        </p:sp>
        <p:sp>
          <p:nvSpPr>
            <p:cNvPr id="7" name="Rectangle 29"/>
            <p:cNvSpPr/>
            <p:nvPr/>
          </p:nvSpPr>
          <p:spPr>
            <a:xfrm>
              <a:off x="10182" y="3067"/>
              <a:ext cx="2944" cy="639"/>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网络问题：可能会受到网络稳定性的影响，导致考试中断或数据丢失。</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Rectangle 29"/>
            <p:cNvSpPr/>
            <p:nvPr/>
          </p:nvSpPr>
          <p:spPr>
            <a:xfrm>
              <a:off x="14140" y="3067"/>
              <a:ext cx="2944" cy="448"/>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硬件要求：需要考生具备一定的硬件设备和网络条件。</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Rectangle 29"/>
            <p:cNvSpPr/>
            <p:nvPr/>
          </p:nvSpPr>
          <p:spPr>
            <a:xfrm>
              <a:off x="10182" y="4922"/>
              <a:ext cx="2944" cy="448"/>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对技术的依赖：系统可能出现故障或漏洞。</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Rectangle 29"/>
            <p:cNvSpPr/>
            <p:nvPr/>
          </p:nvSpPr>
          <p:spPr>
            <a:xfrm>
              <a:off x="14140" y="4922"/>
              <a:ext cx="2944" cy="448"/>
            </a:xfrm>
            <a:prstGeom prst="rect">
              <a:avLst/>
            </a:prstGeom>
          </p:spPr>
          <p:txBody>
            <a:bodyPr wrap="square">
              <a:spAutoFit/>
            </a:bodyPr>
            <a:p>
              <a:pPr lvl="0" algn="l">
                <a:lnSpc>
                  <a:spcPts val="2000"/>
                </a:lnSpc>
                <a:defRPr/>
              </a:pP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无法完全模拟真实考试环境：如无法检测考生的实际操作能力。</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36825"/>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引言</a:t>
            </a:r>
            <a:endParaRPr lang="en-US" sz="60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01</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alphaModFix amt="100000"/>
          </a:blip>
          <a:srcRect l="16724" r="16724"/>
          <a:stretch>
            <a:fillRect/>
          </a:stretch>
        </p:blipFill>
        <p:spPr>
          <a:xfrm>
            <a:off x="6755660" y="1485222"/>
            <a:ext cx="4279418" cy="4279418"/>
          </a:xfrm>
          <a:prstGeom prst="roundRect">
            <a:avLst/>
          </a:prstGeom>
        </p:spPr>
      </p:pic>
      <p:sp>
        <p:nvSpPr>
          <p:cNvPr id="5" name="Freeform 5"/>
          <p:cNvSpPr/>
          <p:nvPr>
            <p:custDataLst>
              <p:tags r:id="rId2"/>
            </p:custDataLst>
          </p:nvPr>
        </p:nvSpPr>
        <p:spPr>
          <a:xfrm>
            <a:off x="513502" y="1746781"/>
            <a:ext cx="1230721" cy="1118490"/>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custDataLst>
              <p:tags r:id="rId3"/>
            </p:custDataLst>
          </p:nvPr>
        </p:nvSpPr>
        <p:spPr>
          <a:xfrm>
            <a:off x="676621" y="1650944"/>
            <a:ext cx="904484" cy="1315127"/>
          </a:xfrm>
          <a:prstGeom prst="rect">
            <a:avLst/>
          </a:prstGeom>
        </p:spPr>
        <p:txBody>
          <a:bodyPr vert="horz" wrap="square" lIns="123825" tIns="123825" rIns="57150" bIns="123825" rtlCol="0" anchor="t" anchorCtr="0">
            <a:normAutofit fontScale="90000" lnSpcReduction="10000"/>
          </a:bodyPr>
          <a:lstStyle/>
          <a:p>
            <a:pPr algn="ctr">
              <a:lnSpc>
                <a:spcPct val="150000"/>
              </a:lnSpc>
            </a:pPr>
            <a:r>
              <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rPr>
              <a:t>1</a:t>
            </a:r>
            <a:endPar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Freeform 7"/>
          <p:cNvSpPr/>
          <p:nvPr>
            <p:custDataLst>
              <p:tags r:id="rId4"/>
            </p:custDataLst>
          </p:nvPr>
        </p:nvSpPr>
        <p:spPr>
          <a:xfrm>
            <a:off x="513502" y="3144971"/>
            <a:ext cx="1230721" cy="1118490"/>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custDataLst>
              <p:tags r:id="rId5"/>
            </p:custDataLst>
          </p:nvPr>
        </p:nvSpPr>
        <p:spPr>
          <a:xfrm>
            <a:off x="676621" y="3049134"/>
            <a:ext cx="904484" cy="1315127"/>
          </a:xfrm>
          <a:prstGeom prst="rect">
            <a:avLst/>
          </a:prstGeom>
        </p:spPr>
        <p:txBody>
          <a:bodyPr vert="horz" wrap="square" lIns="123825" tIns="123825" rIns="57150" bIns="123825" rtlCol="0" anchor="t" anchorCtr="0">
            <a:normAutofit fontScale="90000" lnSpcReduction="10000"/>
          </a:bodyPr>
          <a:lstStyle/>
          <a:p>
            <a:pPr algn="ctr">
              <a:lnSpc>
                <a:spcPct val="150000"/>
              </a:lnSpc>
            </a:pPr>
            <a:r>
              <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rPr>
              <a:t>2</a:t>
            </a:r>
            <a:endPar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Freeform 9"/>
          <p:cNvSpPr/>
          <p:nvPr>
            <p:custDataLst>
              <p:tags r:id="rId6"/>
            </p:custDataLst>
          </p:nvPr>
        </p:nvSpPr>
        <p:spPr>
          <a:xfrm>
            <a:off x="513502" y="4592788"/>
            <a:ext cx="1230721" cy="1118490"/>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10" name="TextBox 10"/>
          <p:cNvSpPr txBox="1"/>
          <p:nvPr>
            <p:custDataLst>
              <p:tags r:id="rId7"/>
            </p:custDataLst>
          </p:nvPr>
        </p:nvSpPr>
        <p:spPr>
          <a:xfrm>
            <a:off x="676621" y="4496951"/>
            <a:ext cx="904484" cy="1315127"/>
          </a:xfrm>
          <a:prstGeom prst="rect">
            <a:avLst/>
          </a:prstGeom>
        </p:spPr>
        <p:txBody>
          <a:bodyPr vert="horz" wrap="square" lIns="123825" tIns="123825" rIns="57150" bIns="123825" rtlCol="0" anchor="t" anchorCtr="0">
            <a:normAutofit fontScale="90000" lnSpcReduction="10000"/>
          </a:bodyPr>
          <a:lstStyle/>
          <a:p>
            <a:pPr algn="ctr">
              <a:lnSpc>
                <a:spcPct val="150000"/>
              </a:lnSpc>
            </a:pPr>
            <a:r>
              <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custDataLst>
              <p:tags r:id="rId8"/>
            </p:custDataLst>
          </p:nvPr>
        </p:nvSpPr>
        <p:spPr>
          <a:xfrm>
            <a:off x="1905143" y="1931403"/>
            <a:ext cx="3448278" cy="1091804"/>
          </a:xfrm>
          <a:prstGeom prst="rect">
            <a:avLst/>
          </a:prstGeom>
        </p:spPr>
        <p:txBody>
          <a:bodyPr vert="horz" wrap="square" lIns="123825" tIns="123825" rIns="57150" bIns="123825" rtlCol="0" anchor="t" anchorCtr="0">
            <a:normAutofit fontScale="90000" lnSpcReduction="10000"/>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随着教育信息化的推进，各级学校对在线考试系统的需求将持续增长，预计用户量将保持稳定增长。</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custDataLst>
              <p:tags r:id="rId9"/>
            </p:custDataLst>
          </p:nvPr>
        </p:nvSpPr>
        <p:spPr>
          <a:xfrm>
            <a:off x="1905143" y="1553137"/>
            <a:ext cx="3435149" cy="511783"/>
          </a:xfrm>
          <a:prstGeom prst="rect">
            <a:avLst/>
          </a:prstGeom>
        </p:spPr>
        <p:txBody>
          <a:bodyPr vert="horz" wrap="square" lIns="123825" tIns="123825" rIns="57150" bIns="123825" rtlCol="0" anchor="t" anchorCtr="0">
            <a:normAutofit fontScale="90000" lnSpcReduction="20000"/>
          </a:bodyPr>
          <a:lstStyle/>
          <a:p>
            <a:pPr>
              <a:lnSpc>
                <a:spcPct val="150000"/>
              </a:lnSpc>
            </a:pPr>
            <a:r>
              <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rPr>
              <a:t>教育行业用户</a:t>
            </a:r>
            <a:endPar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custDataLst>
              <p:tags r:id="rId10"/>
            </p:custDataLst>
          </p:nvPr>
        </p:nvSpPr>
        <p:spPr>
          <a:xfrm>
            <a:off x="1905143" y="3277575"/>
            <a:ext cx="3448278" cy="1091804"/>
          </a:xfrm>
          <a:prstGeom prst="rect">
            <a:avLst/>
          </a:prstGeom>
        </p:spPr>
        <p:txBody>
          <a:bodyPr vert="horz" wrap="square" lIns="123825" tIns="123825" rIns="57150" bIns="123825" rtlCol="0" anchor="t" anchorCtr="0">
            <a:normAutofit fontScale="90000" lnSpcReduction="10000"/>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随着企业对员工培训的重视，在线考试系统在企业培训领域的应用将逐渐普及，预计用户量将有所增长。</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custDataLst>
              <p:tags r:id="rId11"/>
            </p:custDataLst>
          </p:nvPr>
        </p:nvSpPr>
        <p:spPr>
          <a:xfrm>
            <a:off x="1905143" y="2919160"/>
            <a:ext cx="3435149" cy="511783"/>
          </a:xfrm>
          <a:prstGeom prst="rect">
            <a:avLst/>
          </a:prstGeom>
        </p:spPr>
        <p:txBody>
          <a:bodyPr vert="horz" wrap="square" lIns="123825" tIns="123825" rIns="57150" bIns="123825" rtlCol="0" anchor="t" anchorCtr="0">
            <a:normAutofit fontScale="90000" lnSpcReduction="20000"/>
          </a:bodyPr>
          <a:lstStyle/>
          <a:p>
            <a:pPr>
              <a:lnSpc>
                <a:spcPct val="150000"/>
              </a:lnSpc>
            </a:pPr>
            <a:r>
              <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rPr>
              <a:t>企业培训用户</a:t>
            </a:r>
            <a:endPar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custDataLst>
              <p:tags r:id="rId12"/>
            </p:custDataLst>
          </p:nvPr>
        </p:nvSpPr>
        <p:spPr>
          <a:xfrm>
            <a:off x="1905143" y="4715154"/>
            <a:ext cx="3448278" cy="1091804"/>
          </a:xfrm>
          <a:prstGeom prst="rect">
            <a:avLst/>
          </a:prstGeom>
        </p:spPr>
        <p:txBody>
          <a:bodyPr vert="horz" wrap="square" lIns="123825" tIns="123825" rIns="57150" bIns="123825" rtlCol="0" anchor="t" anchorCtr="0">
            <a:normAutofit fontScale="90000" lnSpcReduction="10000"/>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在线考试系统还可应用于政府机构、行业协会等领域，预计用户量将有所增长，但增速相对较慢。</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custDataLst>
              <p:tags r:id="rId13"/>
            </p:custDataLst>
          </p:nvPr>
        </p:nvSpPr>
        <p:spPr>
          <a:xfrm>
            <a:off x="1905143" y="4356739"/>
            <a:ext cx="3435149" cy="511783"/>
          </a:xfrm>
          <a:prstGeom prst="rect">
            <a:avLst/>
          </a:prstGeom>
        </p:spPr>
        <p:txBody>
          <a:bodyPr vert="horz" wrap="square" lIns="123825" tIns="123825" rIns="57150" bIns="123825" rtlCol="0" anchor="t" anchorCtr="0">
            <a:normAutofit fontScale="90000" lnSpcReduction="20000"/>
          </a:bodyPr>
          <a:lstStyle/>
          <a:p>
            <a:pPr>
              <a:lnSpc>
                <a:spcPct val="150000"/>
              </a:lnSpc>
            </a:pPr>
            <a:r>
              <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rPr>
              <a:t>其他行业用户</a:t>
            </a:r>
            <a:endPar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050">
                <a:solidFill>
                  <a:srgbClr val="595959">
                    <a:alpha val="100000"/>
                  </a:srgbClr>
                </a:solidFill>
                <a:latin typeface="汉仪君黑-45简"/>
                <a:ea typeface="汉仪君黑-45简"/>
                <a:cs typeface="汉仪君黑-45简"/>
              </a:rPr>
              <a:t>用户量增长趋势预测</a:t>
            </a:r>
            <a:endParaRPr lang="en-US" sz="2050">
              <a:solidFill>
                <a:srgbClr val="595959">
                  <a:alpha val="100000"/>
                </a:srgbClr>
              </a:solidFill>
              <a:latin typeface="汉仪君黑-45简"/>
              <a:ea typeface="汉仪君黑-45简"/>
              <a:cs typeface="汉仪君黑-45简"/>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6" name="AutoShape 6"/>
          <p:cNvSpPr/>
          <p:nvPr>
            <p:custDataLst>
              <p:tags r:id="rId1"/>
            </p:custDataLst>
          </p:nvPr>
        </p:nvSpPr>
        <p:spPr>
          <a:xfrm>
            <a:off x="572686" y="4642438"/>
            <a:ext cx="939525" cy="939525"/>
          </a:xfrm>
          <a:prstGeom prst="ellipse">
            <a:avLst/>
          </a:prstGeom>
          <a:solidFill>
            <a:schemeClr val="accent1">
              <a:alpha val="100000"/>
            </a:schemeClr>
          </a:solidFill>
        </p:spPr>
      </p:sp>
      <p:sp>
        <p:nvSpPr>
          <p:cNvPr id="7" name="TextBox 7"/>
          <p:cNvSpPr txBox="1"/>
          <p:nvPr>
            <p:custDataLst>
              <p:tags r:id="rId2"/>
            </p:custDataLst>
          </p:nvPr>
        </p:nvSpPr>
        <p:spPr>
          <a:xfrm>
            <a:off x="572686" y="4789455"/>
            <a:ext cx="911892" cy="645491"/>
          </a:xfrm>
          <a:prstGeom prst="rect">
            <a:avLst/>
          </a:prstGeom>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custDataLst>
              <p:tags r:id="rId3"/>
            </p:custDataLst>
          </p:nvPr>
        </p:nvSpPr>
        <p:spPr>
          <a:xfrm>
            <a:off x="1649204" y="4411355"/>
            <a:ext cx="5373023" cy="691598"/>
          </a:xfrm>
          <a:prstGeom prst="rect">
            <a:avLst/>
          </a:prstGeom>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升级换代需求</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custDataLst>
              <p:tags r:id="rId4"/>
            </p:custDataLst>
          </p:nvPr>
        </p:nvSpPr>
        <p:spPr>
          <a:xfrm>
            <a:off x="1649294" y="4874419"/>
            <a:ext cx="4882808" cy="922105"/>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随着技术的不断进步和应用场景的不断拓展，用户对在线考试系统的升级换代需求将逐渐增加。</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custDataLst>
              <p:tags r:id="rId5"/>
            </p:custDataLst>
          </p:nvPr>
        </p:nvSpPr>
        <p:spPr>
          <a:xfrm>
            <a:off x="572686" y="1544864"/>
            <a:ext cx="939525" cy="939525"/>
          </a:xfrm>
          <a:prstGeom prst="ellipse">
            <a:avLst/>
          </a:prstGeom>
          <a:solidFill>
            <a:schemeClr val="accent1">
              <a:alpha val="100000"/>
            </a:schemeClr>
          </a:solidFill>
        </p:spPr>
      </p:sp>
      <p:sp>
        <p:nvSpPr>
          <p:cNvPr id="11" name="TextBox 11"/>
          <p:cNvSpPr txBox="1"/>
          <p:nvPr>
            <p:custDataLst>
              <p:tags r:id="rId6"/>
            </p:custDataLst>
          </p:nvPr>
        </p:nvSpPr>
        <p:spPr>
          <a:xfrm>
            <a:off x="572686" y="1691881"/>
            <a:ext cx="911892" cy="645491"/>
          </a:xfrm>
          <a:prstGeom prst="rect">
            <a:avLst/>
          </a:prstGeom>
        </p:spPr>
        <p:txBody>
          <a:bodyPr vert="horz" wrap="square" lIns="123825" tIns="123825" rIns="57150" bIns="123825" rtlCol="0" anchor="ctr" anchorCtr="0">
            <a:normAutofit/>
          </a:bodyPr>
          <a:lstStyle/>
          <a:p>
            <a:pPr algn="ctr">
              <a:lnSpc>
                <a:spcPct val="12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custDataLst>
              <p:tags r:id="rId7"/>
            </p:custDataLst>
          </p:nvPr>
        </p:nvSpPr>
        <p:spPr>
          <a:xfrm>
            <a:off x="1649204" y="1279202"/>
            <a:ext cx="5373023" cy="691598"/>
          </a:xfrm>
          <a:prstGeom prst="rect">
            <a:avLst/>
          </a:prstGeom>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价格敏感度</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custDataLst>
              <p:tags r:id="rId8"/>
            </p:custDataLst>
          </p:nvPr>
        </p:nvSpPr>
        <p:spPr>
          <a:xfrm>
            <a:off x="1649294" y="1719218"/>
            <a:ext cx="4882808" cy="922105"/>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用户对在线考试系统的价格敏感度逐渐降低，更注重产品的功能和服务质量。</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custDataLst>
              <p:tags r:id="rId9"/>
            </p:custDataLst>
          </p:nvPr>
        </p:nvSpPr>
        <p:spPr>
          <a:xfrm>
            <a:off x="572686" y="3093651"/>
            <a:ext cx="939525" cy="939525"/>
          </a:xfrm>
          <a:prstGeom prst="ellipse">
            <a:avLst/>
          </a:prstGeom>
          <a:solidFill>
            <a:schemeClr val="accent1">
              <a:alpha val="100000"/>
            </a:schemeClr>
          </a:solidFill>
        </p:spPr>
      </p:sp>
      <p:sp>
        <p:nvSpPr>
          <p:cNvPr id="15" name="TextBox 15"/>
          <p:cNvSpPr txBox="1"/>
          <p:nvPr>
            <p:custDataLst>
              <p:tags r:id="rId10"/>
            </p:custDataLst>
          </p:nvPr>
        </p:nvSpPr>
        <p:spPr>
          <a:xfrm>
            <a:off x="572686" y="3240668"/>
            <a:ext cx="911892" cy="645491"/>
          </a:xfrm>
          <a:prstGeom prst="rect">
            <a:avLst/>
          </a:prstGeom>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custDataLst>
              <p:tags r:id="rId11"/>
            </p:custDataLst>
          </p:nvPr>
        </p:nvSpPr>
        <p:spPr>
          <a:xfrm>
            <a:off x="1649204" y="2839516"/>
            <a:ext cx="5373023" cy="691598"/>
          </a:xfrm>
          <a:prstGeom prst="rect">
            <a:avLst/>
          </a:prstGeom>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消费习惯变化</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custDataLst>
              <p:tags r:id="rId12"/>
            </p:custDataLst>
          </p:nvPr>
        </p:nvSpPr>
        <p:spPr>
          <a:xfrm>
            <a:off x="1649294" y="3290516"/>
            <a:ext cx="4882808" cy="922105"/>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随着移动互联网的普及，用户更倾向于使用便捷、易操作的在线考试系统，对产品的用户体验要求更高。</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消费水平变化分析</a:t>
            </a:r>
            <a:endParaRPr lang="en-US" sz="2350">
              <a:solidFill>
                <a:srgbClr val="595959">
                  <a:alpha val="100000"/>
                </a:srgbClr>
              </a:solidFill>
              <a:latin typeface="汉仪君黑-45简"/>
              <a:ea typeface="汉仪君黑-45简"/>
              <a:cs typeface="汉仪君黑-45简"/>
            </a:endParaRPr>
          </a:p>
        </p:txBody>
      </p:sp>
      <p:pic>
        <p:nvPicPr>
          <p:cNvPr id="19" name="图片 18"/>
          <p:cNvPicPr>
            <a:picLocks noChangeAspect="1"/>
          </p:cNvPicPr>
          <p:nvPr/>
        </p:nvPicPr>
        <p:blipFill>
          <a:blip r:embed="rId13"/>
          <a:stretch>
            <a:fillRect/>
          </a:stretch>
        </p:blipFill>
        <p:spPr>
          <a:xfrm>
            <a:off x="6781800" y="2209800"/>
            <a:ext cx="4961255" cy="30384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5" name="TextBox 5"/>
          <p:cNvSpPr txBox="1"/>
          <p:nvPr>
            <p:custDataLst>
              <p:tags r:id="rId1"/>
            </p:custDataLst>
          </p:nvPr>
        </p:nvSpPr>
        <p:spPr>
          <a:xfrm>
            <a:off x="6117399" y="1833417"/>
            <a:ext cx="4823847" cy="947538"/>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在线考试系统市场仍有较大的增长空间，特别是在教育行业和企业培训领域的应用前景广阔。</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custDataLst>
              <p:tags r:id="rId2"/>
            </p:custDataLst>
          </p:nvPr>
        </p:nvSpPr>
        <p:spPr>
          <a:xfrm>
            <a:off x="6117399" y="1466523"/>
            <a:ext cx="3971456" cy="349838"/>
          </a:xfrm>
          <a:prstGeom prst="rect">
            <a:avLst/>
          </a:prstGeom>
        </p:spPr>
        <p:txBody>
          <a:bodyPr vert="horz" wrap="square" lIns="114300" tIns="57150" rIns="114300" bIns="57150" rtlCol="0" anchor="t" anchorCtr="0">
            <a:normAutofit/>
          </a:bodyPr>
          <a:lstStyle/>
          <a:p>
            <a:pPr>
              <a:lnSpc>
                <a:spcPct val="77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市场增长空间</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custDataLst>
              <p:tags r:id="rId3"/>
            </p:custDataLst>
          </p:nvPr>
        </p:nvSpPr>
        <p:spPr>
          <a:xfrm>
            <a:off x="6117399" y="3371805"/>
            <a:ext cx="4823847" cy="947538"/>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随着人工智能、大数据等技术的不断发展，在线考试系统在智能化、个性化等方面的技术创新将带来更多市场机会。</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custDataLst>
              <p:tags r:id="rId4"/>
            </p:custDataLst>
          </p:nvPr>
        </p:nvSpPr>
        <p:spPr>
          <a:xfrm>
            <a:off x="6117399" y="3039750"/>
            <a:ext cx="3971456" cy="349838"/>
          </a:xfrm>
          <a:prstGeom prst="rect">
            <a:avLst/>
          </a:prstGeom>
        </p:spPr>
        <p:txBody>
          <a:bodyPr vert="horz" wrap="square" lIns="114300" tIns="57150" rIns="114300" bIns="57150" rtlCol="0" anchor="t" anchorCtr="0">
            <a:normAutofit/>
          </a:bodyPr>
          <a:lstStyle/>
          <a:p>
            <a:pPr>
              <a:lnSpc>
                <a:spcPct val="77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技术创新机会</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custDataLst>
              <p:tags r:id="rId5"/>
            </p:custDataLst>
          </p:nvPr>
        </p:nvSpPr>
        <p:spPr>
          <a:xfrm>
            <a:off x="6117399" y="4966332"/>
            <a:ext cx="4823847" cy="947538"/>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政府对教育信息化的支持力度不断加大，将为在线考试系统市场的发展提供有力保障。同时，相关法规的完善也将促进市场的规范化发展。</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custDataLst>
              <p:tags r:id="rId6"/>
            </p:custDataLst>
          </p:nvPr>
        </p:nvSpPr>
        <p:spPr>
          <a:xfrm>
            <a:off x="6117399" y="4594438"/>
            <a:ext cx="3971456" cy="349838"/>
          </a:xfrm>
          <a:prstGeom prst="rect">
            <a:avLst/>
          </a:prstGeom>
        </p:spPr>
        <p:txBody>
          <a:bodyPr vert="horz" wrap="square" lIns="114300" tIns="57150" rIns="114300" bIns="57150" rtlCol="0" anchor="t" anchorCtr="0">
            <a:normAutofit/>
          </a:bodyPr>
          <a:lstStyle/>
          <a:p>
            <a:pPr>
              <a:lnSpc>
                <a:spcPct val="77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政策法规影响</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市场潜力评估</a:t>
            </a:r>
            <a:endParaRPr lang="en-US" sz="2800">
              <a:solidFill>
                <a:srgbClr val="595959">
                  <a:alpha val="100000"/>
                </a:srgbClr>
              </a:solidFill>
              <a:latin typeface="汉仪君黑-45简"/>
              <a:ea typeface="汉仪君黑-45简"/>
              <a:cs typeface="汉仪君黑-45简"/>
            </a:endParaRPr>
          </a:p>
        </p:txBody>
      </p:sp>
      <p:pic>
        <p:nvPicPr>
          <p:cNvPr id="12" name="图片 11"/>
          <p:cNvPicPr>
            <a:picLocks noChangeAspect="1"/>
          </p:cNvPicPr>
          <p:nvPr>
            <p:custDataLst>
              <p:tags r:id="rId7"/>
            </p:custDataLst>
          </p:nvPr>
        </p:nvPicPr>
        <p:blipFill>
          <a:blip r:embed="rId8"/>
          <a:stretch>
            <a:fillRect/>
          </a:stretch>
        </p:blipFill>
        <p:spPr>
          <a:xfrm>
            <a:off x="457200" y="1816100"/>
            <a:ext cx="5148580" cy="3714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36825"/>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应用场景</a:t>
            </a:r>
            <a:endParaRPr lang="en-US" sz="60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06</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605821" y="1668101"/>
            <a:ext cx="3352743" cy="4033322"/>
          </a:xfrm>
          <a:prstGeom prst="roundRect">
            <a:avLst/>
          </a:prstGeom>
          <a:solidFill>
            <a:schemeClr val="accent2">
              <a:alpha val="100000"/>
            </a:schemeClr>
          </a:solidFill>
        </p:spPr>
      </p:sp>
      <p:cxnSp>
        <p:nvCxnSpPr>
          <p:cNvPr id="5" name="Connector 5"/>
          <p:cNvCxnSpPr/>
          <p:nvPr/>
        </p:nvCxnSpPr>
        <p:spPr>
          <a:xfrm>
            <a:off x="1017892" y="2590744"/>
            <a:ext cx="2528601" cy="0"/>
          </a:xfrm>
          <a:prstGeom prst="line">
            <a:avLst/>
          </a:prstGeom>
          <a:ln w="9525">
            <a:solidFill>
              <a:srgbClr val="FFFFFF">
                <a:alpha val="100000"/>
              </a:srgbClr>
            </a:solidFill>
            <a:prstDash val="solid"/>
            <a:headEnd type="oval"/>
            <a:tailEnd type="none"/>
          </a:ln>
        </p:spPr>
      </p:cxnSp>
      <p:sp>
        <p:nvSpPr>
          <p:cNvPr id="6" name="TextBox 6"/>
          <p:cNvSpPr txBox="1"/>
          <p:nvPr/>
        </p:nvSpPr>
        <p:spPr>
          <a:xfrm>
            <a:off x="1033093" y="1691327"/>
            <a:ext cx="2494955" cy="889111"/>
          </a:xfrm>
          <a:prstGeom prst="rect">
            <a:avLst/>
          </a:prstGeom>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微软雅黑" panose="020B0503020204020204" charset="-122"/>
                <a:ea typeface="微软雅黑" panose="020B0503020204020204" charset="-122"/>
                <a:cs typeface="微软雅黑" panose="020B0503020204020204" charset="-122"/>
              </a:rPr>
              <a:t>学校考试</a:t>
            </a:r>
            <a:endParaRPr lang="en-US" sz="21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851974" y="2785297"/>
            <a:ext cx="2857857" cy="2621970"/>
          </a:xfrm>
          <a:prstGeom prst="rect">
            <a:avLst/>
          </a:prstGeom>
        </p:spPr>
        <p:txBody>
          <a:bodyPr vert="horz" wrap="square" lIns="123825" tIns="123825" rIns="57150" bIns="123825" rtlCol="0" anchor="t" anchorCtr="0">
            <a:normAutofit/>
          </a:bodyPr>
          <a:lstStyle/>
          <a:p>
            <a:pPr algn="just">
              <a:lnSpc>
                <a:spcPct val="15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在线考试系统可用于学校的期中、期末、月考等各类考试，支持自动组卷、在线答题、自动批改等功能，提高考试效率。</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AutoShape 8"/>
          <p:cNvSpPr/>
          <p:nvPr/>
        </p:nvSpPr>
        <p:spPr>
          <a:xfrm>
            <a:off x="4194447" y="1668101"/>
            <a:ext cx="3352743" cy="4033322"/>
          </a:xfrm>
          <a:prstGeom prst="roundRect">
            <a:avLst/>
          </a:prstGeom>
          <a:solidFill>
            <a:schemeClr val="accent2">
              <a:alpha val="100000"/>
            </a:schemeClr>
          </a:solidFill>
        </p:spPr>
      </p:sp>
      <p:cxnSp>
        <p:nvCxnSpPr>
          <p:cNvPr id="9" name="Connector 9"/>
          <p:cNvCxnSpPr/>
          <p:nvPr/>
        </p:nvCxnSpPr>
        <p:spPr>
          <a:xfrm>
            <a:off x="4606518" y="2590744"/>
            <a:ext cx="2528601" cy="0"/>
          </a:xfrm>
          <a:prstGeom prst="line">
            <a:avLst/>
          </a:prstGeom>
          <a:ln w="9525">
            <a:solidFill>
              <a:srgbClr val="FFFFFF">
                <a:alpha val="100000"/>
              </a:srgbClr>
            </a:solidFill>
            <a:prstDash val="solid"/>
            <a:headEnd type="oval"/>
            <a:tailEnd type="none"/>
          </a:ln>
        </p:spPr>
      </p:cxnSp>
      <p:sp>
        <p:nvSpPr>
          <p:cNvPr id="10" name="TextBox 10"/>
          <p:cNvSpPr txBox="1"/>
          <p:nvPr/>
        </p:nvSpPr>
        <p:spPr>
          <a:xfrm>
            <a:off x="4621719" y="1691327"/>
            <a:ext cx="2494955" cy="889111"/>
          </a:xfrm>
          <a:prstGeom prst="rect">
            <a:avLst/>
          </a:prstGeom>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微软雅黑" panose="020B0503020204020204" charset="-122"/>
                <a:ea typeface="微软雅黑" panose="020B0503020204020204" charset="-122"/>
                <a:cs typeface="微软雅黑" panose="020B0503020204020204" charset="-122"/>
              </a:rPr>
              <a:t>认证考试</a:t>
            </a:r>
            <a:endParaRPr lang="en-US" sz="21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4440600" y="2785297"/>
            <a:ext cx="2857857" cy="2621970"/>
          </a:xfrm>
          <a:prstGeom prst="rect">
            <a:avLst/>
          </a:prstGeom>
        </p:spPr>
        <p:txBody>
          <a:bodyPr vert="horz" wrap="square" lIns="123825" tIns="123825" rIns="57150" bIns="123825" rtlCol="0" anchor="t" anchorCtr="0">
            <a:normAutofit/>
          </a:bodyPr>
          <a:lstStyle/>
          <a:p>
            <a:pPr algn="just">
              <a:lnSpc>
                <a:spcPct val="15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可用于各类证书考试，如英语四六级、计算机等级考试等，实现在线报名、缴费、考试一站式服务。</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2" name="AutoShape 12"/>
          <p:cNvSpPr/>
          <p:nvPr/>
        </p:nvSpPr>
        <p:spPr>
          <a:xfrm>
            <a:off x="7783073" y="1668101"/>
            <a:ext cx="3352743" cy="4033322"/>
          </a:xfrm>
          <a:prstGeom prst="roundRect">
            <a:avLst/>
          </a:prstGeom>
          <a:solidFill>
            <a:schemeClr val="accent2">
              <a:alpha val="100000"/>
            </a:schemeClr>
          </a:solidFill>
        </p:spPr>
      </p:sp>
      <p:cxnSp>
        <p:nvCxnSpPr>
          <p:cNvPr id="13" name="Connector 13"/>
          <p:cNvCxnSpPr/>
          <p:nvPr/>
        </p:nvCxnSpPr>
        <p:spPr>
          <a:xfrm>
            <a:off x="8195144" y="2590744"/>
            <a:ext cx="2528601" cy="0"/>
          </a:xfrm>
          <a:prstGeom prst="line">
            <a:avLst/>
          </a:prstGeom>
          <a:ln w="9525">
            <a:solidFill>
              <a:srgbClr val="FFFFFF">
                <a:alpha val="100000"/>
              </a:srgbClr>
            </a:solidFill>
            <a:prstDash val="solid"/>
            <a:headEnd type="oval"/>
            <a:tailEnd type="none"/>
          </a:ln>
        </p:spPr>
      </p:cxnSp>
      <p:sp>
        <p:nvSpPr>
          <p:cNvPr id="14" name="TextBox 14"/>
          <p:cNvSpPr txBox="1"/>
          <p:nvPr/>
        </p:nvSpPr>
        <p:spPr>
          <a:xfrm>
            <a:off x="8210345" y="1691327"/>
            <a:ext cx="2494955" cy="889111"/>
          </a:xfrm>
          <a:prstGeom prst="rect">
            <a:avLst/>
          </a:prstGeom>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微软雅黑" panose="020B0503020204020204" charset="-122"/>
                <a:ea typeface="微软雅黑" panose="020B0503020204020204" charset="-122"/>
                <a:cs typeface="微软雅黑" panose="020B0503020204020204" charset="-122"/>
              </a:rPr>
              <a:t>在线测评</a:t>
            </a:r>
            <a:endParaRPr lang="en-US" sz="21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8029226" y="2785297"/>
            <a:ext cx="2857857" cy="2621970"/>
          </a:xfrm>
          <a:prstGeom prst="rect">
            <a:avLst/>
          </a:prstGeom>
        </p:spPr>
        <p:txBody>
          <a:bodyPr vert="horz" wrap="square" lIns="123825" tIns="123825" rIns="57150" bIns="123825" rtlCol="0" anchor="t" anchorCtr="0">
            <a:normAutofit/>
          </a:bodyPr>
          <a:lstStyle/>
          <a:p>
            <a:pPr algn="just">
              <a:lnSpc>
                <a:spcPct val="15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教师可利用在线考试系统进行课堂测验、知识点测评等，及时了解学生掌握情况，调整教学策略。</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教育行业应用场景</a:t>
            </a:r>
            <a:endParaRPr lang="en-US" sz="2350">
              <a:solidFill>
                <a:srgbClr val="595959">
                  <a:alpha val="100000"/>
                </a:srgbClr>
              </a:solidFill>
              <a:latin typeface="汉仪君黑-45简"/>
              <a:ea typeface="汉仪君黑-45简"/>
              <a:cs typeface="汉仪君黑-45简"/>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696879" y="1659954"/>
            <a:ext cx="3617859" cy="3617859"/>
          </a:xfrm>
          <a:prstGeom prst="ellipse">
            <a:avLst/>
          </a:prstGeom>
          <a:solidFill>
            <a:schemeClr val="accent3">
              <a:alpha val="100000"/>
            </a:schemeClr>
          </a:solidFill>
        </p:spPr>
      </p:sp>
      <p:sp>
        <p:nvSpPr>
          <p:cNvPr id="5" name="AutoShape 5"/>
          <p:cNvSpPr/>
          <p:nvPr/>
        </p:nvSpPr>
        <p:spPr>
          <a:xfrm>
            <a:off x="2914639" y="1317977"/>
            <a:ext cx="1079635" cy="1079635"/>
          </a:xfrm>
          <a:prstGeom prst="ellipse">
            <a:avLst/>
          </a:prstGeom>
          <a:solidFill>
            <a:schemeClr val="lt1">
              <a:alpha val="80000"/>
            </a:schemeClr>
          </a:solidFill>
        </p:spPr>
      </p:sp>
      <p:sp>
        <p:nvSpPr>
          <p:cNvPr id="6" name="AutoShape 6"/>
          <p:cNvSpPr/>
          <p:nvPr/>
        </p:nvSpPr>
        <p:spPr>
          <a:xfrm>
            <a:off x="7298142" y="1659954"/>
            <a:ext cx="3617859" cy="3617859"/>
          </a:xfrm>
          <a:prstGeom prst="ellipse">
            <a:avLst/>
          </a:prstGeom>
          <a:solidFill>
            <a:schemeClr val="accent3">
              <a:alpha val="100000"/>
            </a:schemeClr>
          </a:solidFill>
        </p:spPr>
      </p:sp>
      <p:sp>
        <p:nvSpPr>
          <p:cNvPr id="7" name="AutoShape 7"/>
          <p:cNvSpPr/>
          <p:nvPr/>
        </p:nvSpPr>
        <p:spPr>
          <a:xfrm>
            <a:off x="3997511" y="1659954"/>
            <a:ext cx="3617859" cy="3617859"/>
          </a:xfrm>
          <a:prstGeom prst="ellipse">
            <a:avLst/>
          </a:prstGeom>
          <a:solidFill>
            <a:schemeClr val="accent2">
              <a:lumMod val="20000"/>
              <a:lumOff val="80000"/>
              <a:alpha val="100000"/>
            </a:schemeClr>
          </a:solidFill>
        </p:spPr>
      </p:sp>
      <p:sp>
        <p:nvSpPr>
          <p:cNvPr id="8" name="TextBox 8"/>
          <p:cNvSpPr txBox="1"/>
          <p:nvPr/>
        </p:nvSpPr>
        <p:spPr>
          <a:xfrm>
            <a:off x="1114817" y="2391052"/>
            <a:ext cx="2670494" cy="1012498"/>
          </a:xfrm>
          <a:prstGeom prst="rect">
            <a:avLst/>
          </a:prstGeom>
        </p:spPr>
        <p:txBody>
          <a:bodyPr vert="horz" wrap="square" lIns="123825" tIns="123825" rIns="57150" bIns="123825" rtlCol="0" anchor="t" anchorCtr="0">
            <a:normAutofit/>
          </a:bodyPr>
          <a:lstStyle/>
          <a:p>
            <a:pPr>
              <a:lnSpc>
                <a:spcPct val="112000"/>
              </a:lnSpc>
            </a:pPr>
            <a:r>
              <a:rPr lang="en-US" sz="2250" b="1">
                <a:solidFill>
                  <a:srgbClr val="FFFFFF">
                    <a:alpha val="100000"/>
                  </a:srgbClr>
                </a:solidFill>
                <a:latin typeface="微软雅黑" panose="020B0503020204020204" charset="-122"/>
                <a:ea typeface="微软雅黑" panose="020B0503020204020204" charset="-122"/>
                <a:cs typeface="微软雅黑" panose="020B0503020204020204" charset="-122"/>
              </a:rPr>
              <a:t>员工培训考核</a:t>
            </a:r>
            <a:endParaRPr lang="en-US" sz="225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114817" y="3372905"/>
            <a:ext cx="2789791" cy="1207740"/>
          </a:xfrm>
          <a:prstGeom prst="rect">
            <a:avLst/>
          </a:prstGeom>
        </p:spPr>
        <p:txBody>
          <a:bodyPr vert="horz" wrap="square" lIns="123825" tIns="123825" rIns="57150" bIns="123825" rtlCol="0" anchor="t" anchorCtr="0">
            <a:normAutofit/>
          </a:bodyPr>
          <a:lstStyle/>
          <a:p>
            <a:pPr>
              <a:lnSpc>
                <a:spcPct val="14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企业可将在线考试系统用于员工岗前培训、技能提升等课程的考核，检验员工学习效果。</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483820" y="2391052"/>
            <a:ext cx="2667333" cy="1025200"/>
          </a:xfrm>
          <a:prstGeom prst="rect">
            <a:avLst/>
          </a:prstGeom>
        </p:spPr>
        <p:txBody>
          <a:bodyPr vert="horz" wrap="square" lIns="123825" tIns="123825" rIns="57150" bIns="123825" rtlCol="0" anchor="t" anchorCtr="0">
            <a:normAutofit/>
          </a:bodyPr>
          <a:lstStyle/>
          <a:p>
            <a:pPr>
              <a:lnSpc>
                <a:spcPct val="112000"/>
              </a:lnSpc>
            </a:pPr>
            <a:r>
              <a:rPr lang="en-US" sz="2250" b="1">
                <a:solidFill>
                  <a:schemeClr val="accent1">
                    <a:lumMod val="50000"/>
                    <a:alpha val="100000"/>
                  </a:schemeClr>
                </a:solidFill>
                <a:latin typeface="微软雅黑" panose="020B0503020204020204" charset="-122"/>
                <a:ea typeface="微软雅黑" panose="020B0503020204020204" charset="-122"/>
                <a:cs typeface="微软雅黑" panose="020B0503020204020204" charset="-122"/>
              </a:rPr>
              <a:t>招聘考试</a:t>
            </a:r>
            <a:endParaRPr lang="en-US" sz="2250" b="1">
              <a:solidFill>
                <a:schemeClr val="accent1">
                  <a:lumMod val="50000"/>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4483820" y="3372905"/>
            <a:ext cx="2785277" cy="1188506"/>
          </a:xfrm>
          <a:prstGeom prst="rect">
            <a:avLst/>
          </a:prstGeom>
        </p:spPr>
        <p:txBody>
          <a:bodyPr vert="horz" wrap="square" lIns="123825" tIns="123825" rIns="57150" bIns="123825" rtlCol="0" anchor="t" anchorCtr="0">
            <a:normAutofit/>
          </a:bodyPr>
          <a:lstStyle/>
          <a:p>
            <a:pPr>
              <a:lnSpc>
                <a:spcPct val="140000"/>
              </a:lnSpc>
            </a:pPr>
            <a:r>
              <a:rPr lang="en-US" sz="1350">
                <a:solidFill>
                  <a:schemeClr val="accent1">
                    <a:lumMod val="50000"/>
                    <a:alpha val="100000"/>
                  </a:schemeClr>
                </a:solidFill>
                <a:latin typeface="微软雅黑" panose="020B0503020204020204" charset="-122"/>
                <a:ea typeface="微软雅黑" panose="020B0503020204020204" charset="-122"/>
                <a:cs typeface="微软雅黑" panose="020B0503020204020204" charset="-122"/>
              </a:rPr>
              <a:t>企业可利用在线考试系统进行远程招聘考试，节省组织成本，提高招聘效率。</a:t>
            </a:r>
            <a:endParaRPr lang="en-US" sz="1350">
              <a:solidFill>
                <a:schemeClr val="accent1">
                  <a:lumMod val="50000"/>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7836071" y="2391052"/>
            <a:ext cx="2670494" cy="1012498"/>
          </a:xfrm>
          <a:prstGeom prst="rect">
            <a:avLst/>
          </a:prstGeom>
        </p:spPr>
        <p:txBody>
          <a:bodyPr vert="horz" wrap="square" lIns="123825" tIns="123825" rIns="57150" bIns="123825" rtlCol="0" anchor="t" anchorCtr="0">
            <a:normAutofit/>
          </a:bodyPr>
          <a:lstStyle/>
          <a:p>
            <a:pPr>
              <a:lnSpc>
                <a:spcPct val="112000"/>
              </a:lnSpc>
            </a:pPr>
            <a:r>
              <a:rPr lang="en-US" sz="2250" b="1">
                <a:solidFill>
                  <a:srgbClr val="FFFFFF">
                    <a:alpha val="100000"/>
                  </a:srgbClr>
                </a:solidFill>
                <a:latin typeface="微软雅黑" panose="020B0503020204020204" charset="-122"/>
                <a:ea typeface="微软雅黑" panose="020B0503020204020204" charset="-122"/>
                <a:cs typeface="微软雅黑" panose="020B0503020204020204" charset="-122"/>
              </a:rPr>
              <a:t>内部竞聘选拔</a:t>
            </a:r>
            <a:endParaRPr lang="en-US" sz="225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7836071" y="3372905"/>
            <a:ext cx="2789791" cy="1207740"/>
          </a:xfrm>
          <a:prstGeom prst="rect">
            <a:avLst/>
          </a:prstGeom>
        </p:spPr>
        <p:txBody>
          <a:bodyPr vert="horz" wrap="square" lIns="123825" tIns="123825" rIns="57150" bIns="123825" rtlCol="0" anchor="t" anchorCtr="0">
            <a:normAutofit/>
          </a:bodyPr>
          <a:lstStyle/>
          <a:p>
            <a:pPr>
              <a:lnSpc>
                <a:spcPct val="14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在线考试系统可支持企业内部竞聘选拔的笔试环节，实现公平公正的竞争环境。</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nvSpPr>
        <p:spPr>
          <a:xfrm>
            <a:off x="2978147" y="1381485"/>
            <a:ext cx="952619" cy="952619"/>
          </a:xfrm>
          <a:prstGeom prst="ellipse">
            <a:avLst/>
          </a:prstGeom>
          <a:solidFill>
            <a:schemeClr val="accent2">
              <a:alpha val="100000"/>
            </a:schemeClr>
          </a:solidFill>
        </p:spPr>
      </p:sp>
      <p:sp>
        <p:nvSpPr>
          <p:cNvPr id="15" name="AutoShape 15"/>
          <p:cNvSpPr/>
          <p:nvPr/>
        </p:nvSpPr>
        <p:spPr>
          <a:xfrm>
            <a:off x="6478104" y="1317977"/>
            <a:ext cx="1079635" cy="1079635"/>
          </a:xfrm>
          <a:prstGeom prst="ellipse">
            <a:avLst/>
          </a:prstGeom>
          <a:solidFill>
            <a:schemeClr val="lt1">
              <a:alpha val="80000"/>
            </a:schemeClr>
          </a:solidFill>
        </p:spPr>
      </p:sp>
      <p:sp>
        <p:nvSpPr>
          <p:cNvPr id="16" name="AutoShape 16"/>
          <p:cNvSpPr/>
          <p:nvPr/>
        </p:nvSpPr>
        <p:spPr>
          <a:xfrm>
            <a:off x="6541612" y="1381485"/>
            <a:ext cx="952619" cy="952619"/>
          </a:xfrm>
          <a:prstGeom prst="ellipse">
            <a:avLst/>
          </a:prstGeom>
          <a:solidFill>
            <a:schemeClr val="accent2">
              <a:alpha val="100000"/>
            </a:schemeClr>
          </a:solidFill>
        </p:spPr>
      </p:sp>
      <p:sp>
        <p:nvSpPr>
          <p:cNvPr id="17" name="AutoShape 17"/>
          <p:cNvSpPr/>
          <p:nvPr/>
        </p:nvSpPr>
        <p:spPr>
          <a:xfrm>
            <a:off x="9751362" y="1317977"/>
            <a:ext cx="1079635" cy="1079635"/>
          </a:xfrm>
          <a:prstGeom prst="ellipse">
            <a:avLst/>
          </a:prstGeom>
          <a:solidFill>
            <a:schemeClr val="lt1">
              <a:alpha val="80000"/>
            </a:schemeClr>
          </a:solidFill>
        </p:spPr>
      </p:sp>
      <p:sp>
        <p:nvSpPr>
          <p:cNvPr id="18" name="AutoShape 18"/>
          <p:cNvSpPr/>
          <p:nvPr/>
        </p:nvSpPr>
        <p:spPr>
          <a:xfrm>
            <a:off x="9814871" y="1381485"/>
            <a:ext cx="952619" cy="952619"/>
          </a:xfrm>
          <a:prstGeom prst="ellipse">
            <a:avLst/>
          </a:prstGeom>
          <a:solidFill>
            <a:schemeClr val="accent2">
              <a:alpha val="100000"/>
            </a:schemeClr>
          </a:solidFill>
        </p:spPr>
      </p:sp>
      <p:sp>
        <p:nvSpPr>
          <p:cNvPr id="19" name="TextBox 19"/>
          <p:cNvSpPr txBox="1"/>
          <p:nvPr/>
        </p:nvSpPr>
        <p:spPr>
          <a:xfrm>
            <a:off x="9722936" y="1476387"/>
            <a:ext cx="1108061" cy="762816"/>
          </a:xfrm>
          <a:prstGeom prst="rect">
            <a:avLst/>
          </a:prstGeom>
        </p:spPr>
        <p:txBody>
          <a:bodyPr vert="horz" wrap="square" lIns="123825" tIns="123825" rIns="57150" bIns="123825" rtlCol="0" anchor="ctr" anchorCtr="1">
            <a:normAutofit/>
          </a:bodyPr>
          <a:lstStyle/>
          <a:p>
            <a:pPr>
              <a:lnSpc>
                <a:spcPct val="100000"/>
              </a:lnSpc>
              <a:spcBef>
                <a:spcPct val="0"/>
              </a:spcBef>
            </a:pPr>
            <a:r>
              <a:rPr lang="en-US" sz="3225" b="1">
                <a:solidFill>
                  <a:schemeClr val="accent2">
                    <a:lumMod val="20000"/>
                    <a:lumOff val="80000"/>
                    <a:alpha val="100000"/>
                  </a:schemeClr>
                </a:solidFill>
                <a:latin typeface="微软雅黑" panose="020B0503020204020204" charset="-122"/>
                <a:ea typeface="微软雅黑" panose="020B0503020204020204" charset="-122"/>
                <a:cs typeface="微软雅黑" panose="020B0503020204020204" charset="-122"/>
              </a:rPr>
              <a:t>03</a:t>
            </a:r>
            <a:endParaRPr lang="en-US" sz="3225" b="1">
              <a:solidFill>
                <a:schemeClr val="accent2">
                  <a:lumMod val="20000"/>
                  <a:lumOff val="80000"/>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0" name="TextBox 20"/>
          <p:cNvSpPr txBox="1"/>
          <p:nvPr/>
        </p:nvSpPr>
        <p:spPr>
          <a:xfrm>
            <a:off x="6440605" y="1476387"/>
            <a:ext cx="1108061" cy="762816"/>
          </a:xfrm>
          <a:prstGeom prst="rect">
            <a:avLst/>
          </a:prstGeom>
        </p:spPr>
        <p:txBody>
          <a:bodyPr vert="horz" wrap="square" lIns="123825" tIns="123825" rIns="57150" bIns="123825" rtlCol="0" anchor="ctr" anchorCtr="1">
            <a:normAutofit/>
          </a:bodyPr>
          <a:lstStyle/>
          <a:p>
            <a:pPr>
              <a:lnSpc>
                <a:spcPct val="100000"/>
              </a:lnSpc>
              <a:spcBef>
                <a:spcPct val="0"/>
              </a:spcBef>
            </a:pPr>
            <a:r>
              <a:rPr lang="en-US" sz="3225" b="1">
                <a:solidFill>
                  <a:schemeClr val="accent2">
                    <a:lumMod val="20000"/>
                    <a:lumOff val="80000"/>
                    <a:alpha val="100000"/>
                  </a:schemeClr>
                </a:solidFill>
                <a:latin typeface="微软雅黑" panose="020B0503020204020204" charset="-122"/>
                <a:ea typeface="微软雅黑" panose="020B0503020204020204" charset="-122"/>
                <a:cs typeface="微软雅黑" panose="020B0503020204020204" charset="-122"/>
              </a:rPr>
              <a:t>02</a:t>
            </a:r>
            <a:endParaRPr lang="en-US" sz="3225" b="1">
              <a:solidFill>
                <a:schemeClr val="accent2">
                  <a:lumMod val="20000"/>
                  <a:lumOff val="80000"/>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1" name="TextBox 21"/>
          <p:cNvSpPr txBox="1"/>
          <p:nvPr/>
        </p:nvSpPr>
        <p:spPr>
          <a:xfrm>
            <a:off x="2886213" y="1476387"/>
            <a:ext cx="1108061" cy="762816"/>
          </a:xfrm>
          <a:prstGeom prst="rect">
            <a:avLst/>
          </a:prstGeom>
        </p:spPr>
        <p:txBody>
          <a:bodyPr vert="horz" wrap="square" lIns="123825" tIns="123825" rIns="57150" bIns="123825" rtlCol="0" anchor="ctr" anchorCtr="1">
            <a:normAutofit/>
          </a:bodyPr>
          <a:lstStyle/>
          <a:p>
            <a:pPr>
              <a:lnSpc>
                <a:spcPct val="100000"/>
              </a:lnSpc>
              <a:spcBef>
                <a:spcPct val="0"/>
              </a:spcBef>
            </a:pPr>
            <a:r>
              <a:rPr lang="en-US" sz="3225" b="1">
                <a:solidFill>
                  <a:schemeClr val="accent2">
                    <a:lumMod val="20000"/>
                    <a:lumOff val="80000"/>
                    <a:alpha val="100000"/>
                  </a:schemeClr>
                </a:solidFill>
                <a:latin typeface="微软雅黑" panose="020B0503020204020204" charset="-122"/>
                <a:ea typeface="微软雅黑" panose="020B0503020204020204" charset="-122"/>
                <a:cs typeface="微软雅黑" panose="020B0503020204020204" charset="-122"/>
              </a:rPr>
              <a:t>01</a:t>
            </a:r>
            <a:endParaRPr lang="en-US" sz="3225" b="1">
              <a:solidFill>
                <a:schemeClr val="accent2">
                  <a:lumMod val="20000"/>
                  <a:lumOff val="80000"/>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2" name="TextBox 22"/>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企业应用场景</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6810510" y="1925939"/>
            <a:ext cx="3752401" cy="3752401"/>
          </a:xfrm>
          <a:prstGeom prst="ellipse">
            <a:avLst/>
          </a:prstGeom>
          <a:solidFill>
            <a:schemeClr val="accent2">
              <a:lumMod val="60000"/>
              <a:lumOff val="40000"/>
              <a:alpha val="100000"/>
            </a:schemeClr>
          </a:solidFill>
        </p:spPr>
      </p:sp>
      <p:sp>
        <p:nvSpPr>
          <p:cNvPr id="5" name="TextBox 5"/>
          <p:cNvSpPr txBox="1"/>
          <p:nvPr/>
        </p:nvSpPr>
        <p:spPr>
          <a:xfrm>
            <a:off x="433352" y="1937552"/>
            <a:ext cx="5549636"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政府可利用在线考试系统组织公务员考试，实现报名、考试、阅卷等流程的自动化管理。</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33352" y="1500980"/>
            <a:ext cx="2575077" cy="346028"/>
          </a:xfrm>
          <a:prstGeom prst="rect">
            <a:avLst/>
          </a:prstGeom>
        </p:spPr>
        <p:txBody>
          <a:bodyPr vert="horz" wrap="square" lIns="114300" tIns="57150" rIns="114300" bIns="57150" rtlCol="0" anchor="t" anchorCtr="0">
            <a:normAutofit/>
          </a:bodyPr>
          <a:lstStyle/>
          <a:p>
            <a:pPr>
              <a:lnSpc>
                <a:spcPct val="77000"/>
              </a:lnSpc>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公务员考试</a:t>
            </a:r>
            <a:endPar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33352" y="3362368"/>
            <a:ext cx="5549636"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各类职称评审考试可借助在线考试系统进行，提高评审效率和公正性。</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33352" y="2925796"/>
            <a:ext cx="2575077" cy="346028"/>
          </a:xfrm>
          <a:prstGeom prst="rect">
            <a:avLst/>
          </a:prstGeom>
        </p:spPr>
        <p:txBody>
          <a:bodyPr vert="horz" wrap="square" lIns="114300" tIns="57150" rIns="114300" bIns="57150" rtlCol="0" anchor="t" anchorCtr="0">
            <a:normAutofit/>
          </a:bodyPr>
          <a:lstStyle/>
          <a:p>
            <a:pPr>
              <a:lnSpc>
                <a:spcPct val="77000"/>
              </a:lnSpc>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职称评审考试</a:t>
            </a:r>
            <a:endPar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33352" y="4875829"/>
            <a:ext cx="5732473"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如驾驶证考试、医疗从业人员资格考试等公共服务类考试，均可采用在线考试系统进行组织和管理。</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33352" y="4439257"/>
            <a:ext cx="2575077" cy="346028"/>
          </a:xfrm>
          <a:prstGeom prst="rect">
            <a:avLst/>
          </a:prstGeom>
        </p:spPr>
        <p:txBody>
          <a:bodyPr vert="horz" wrap="square" lIns="114300" tIns="57150" rIns="114300" bIns="57150" rtlCol="0" anchor="t" anchorCtr="0">
            <a:normAutofit/>
          </a:bodyPr>
          <a:lstStyle/>
          <a:p>
            <a:pPr>
              <a:lnSpc>
                <a:spcPct val="77000"/>
              </a:lnSpc>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公共服务考试</a:t>
            </a:r>
            <a:endPar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11" name="Picture 11"/>
          <p:cNvPicPr>
            <a:picLocks noChangeAspect="1"/>
          </p:cNvPicPr>
          <p:nvPr/>
        </p:nvPicPr>
        <p:blipFill>
          <a:blip r:embed="rId1"/>
          <a:srcRect t="1611" b="1611"/>
          <a:stretch>
            <a:fillRect/>
          </a:stretch>
        </p:blipFill>
        <p:spPr>
          <a:xfrm>
            <a:off x="7311423" y="2405014"/>
            <a:ext cx="2750574" cy="2750574"/>
          </a:xfrm>
          <a:prstGeom prst="ellipse">
            <a:avLst/>
          </a:prstGeom>
        </p:spPr>
      </p:pic>
      <p:sp>
        <p:nvSpPr>
          <p:cNvPr id="12" name="AutoShape 12"/>
          <p:cNvSpPr/>
          <p:nvPr/>
        </p:nvSpPr>
        <p:spPr>
          <a:xfrm>
            <a:off x="8251667" y="1412545"/>
            <a:ext cx="870086" cy="870086"/>
          </a:xfrm>
          <a:prstGeom prst="ellipse">
            <a:avLst/>
          </a:prstGeom>
          <a:solidFill>
            <a:schemeClr val="accent2">
              <a:alpha val="100000"/>
            </a:schemeClr>
          </a:solidFill>
        </p:spPr>
      </p:sp>
      <p:sp>
        <p:nvSpPr>
          <p:cNvPr id="13" name="AutoShape 13"/>
          <p:cNvSpPr/>
          <p:nvPr/>
        </p:nvSpPr>
        <p:spPr>
          <a:xfrm>
            <a:off x="6592870" y="4399065"/>
            <a:ext cx="870086" cy="870086"/>
          </a:xfrm>
          <a:prstGeom prst="ellipse">
            <a:avLst/>
          </a:prstGeom>
          <a:solidFill>
            <a:schemeClr val="accent2">
              <a:alpha val="100000"/>
            </a:schemeClr>
          </a:solidFill>
        </p:spPr>
      </p:sp>
      <p:sp>
        <p:nvSpPr>
          <p:cNvPr id="14" name="AutoShape 14"/>
          <p:cNvSpPr/>
          <p:nvPr/>
        </p:nvSpPr>
        <p:spPr>
          <a:xfrm>
            <a:off x="9893403" y="4399065"/>
            <a:ext cx="870086" cy="870086"/>
          </a:xfrm>
          <a:prstGeom prst="ellipse">
            <a:avLst/>
          </a:prstGeom>
          <a:solidFill>
            <a:schemeClr val="accent2">
              <a:alpha val="100000"/>
            </a:schemeClr>
          </a:solidFill>
        </p:spPr>
      </p:sp>
      <p:sp>
        <p:nvSpPr>
          <p:cNvPr id="15" name="Freeform 15"/>
          <p:cNvSpPr/>
          <p:nvPr/>
        </p:nvSpPr>
        <p:spPr>
          <a:xfrm>
            <a:off x="8483596" y="1611436"/>
            <a:ext cx="406228" cy="406228"/>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6" name="Freeform 16"/>
          <p:cNvSpPr/>
          <p:nvPr/>
        </p:nvSpPr>
        <p:spPr>
          <a:xfrm>
            <a:off x="10133735" y="4607907"/>
            <a:ext cx="405950" cy="405950"/>
          </a:xfrm>
          <a:custGeom>
            <a:avLst/>
            <a:gdLst/>
            <a:ahLst/>
            <a:cxnLst/>
            <a:rect l="l" t="t" r="r" b="b"/>
            <a:pathLst>
              <a:path w="304800" h="304800">
                <a:moveTo>
                  <a:pt x="152400" y="190500"/>
                </a:moveTo>
                <a:cubicBezTo>
                  <a:pt x="152400" y="169459"/>
                  <a:pt x="169459" y="152400"/>
                  <a:pt x="190500" y="152400"/>
                </a:cubicBezTo>
                <a:cubicBezTo>
                  <a:pt x="211541" y="152400"/>
                  <a:pt x="228600" y="169459"/>
                  <a:pt x="228600" y="190500"/>
                </a:cubicBezTo>
                <a:cubicBezTo>
                  <a:pt x="228600" y="211541"/>
                  <a:pt x="211541" y="228600"/>
                  <a:pt x="190500" y="228600"/>
                </a:cubicBezTo>
                <a:cubicBezTo>
                  <a:pt x="169459" y="228600"/>
                  <a:pt x="152400" y="211541"/>
                  <a:pt x="152400" y="190500"/>
                </a:cubicBezTo>
                <a:close/>
                <a:moveTo>
                  <a:pt x="266700" y="76200"/>
                </a:moveTo>
                <a:lnTo>
                  <a:pt x="235372" y="12925"/>
                </a:lnTo>
                <a:cubicBezTo>
                  <a:pt x="232801" y="5410"/>
                  <a:pt x="225695" y="0"/>
                  <a:pt x="217284" y="0"/>
                </a:cubicBezTo>
                <a:lnTo>
                  <a:pt x="164973" y="0"/>
                </a:lnTo>
                <a:cubicBezTo>
                  <a:pt x="156467" y="0"/>
                  <a:pt x="149295" y="5544"/>
                  <a:pt x="146837" y="13192"/>
                </a:cubicBezTo>
                <a:lnTo>
                  <a:pt x="114338" y="76200"/>
                </a:lnTo>
                <a:lnTo>
                  <a:pt x="38100" y="76200"/>
                </a:lnTo>
                <a:cubicBezTo>
                  <a:pt x="17059" y="76200"/>
                  <a:pt x="0" y="93259"/>
                  <a:pt x="0" y="114300"/>
                </a:cubicBezTo>
                <a:lnTo>
                  <a:pt x="0" y="304800"/>
                </a:lnTo>
                <a:lnTo>
                  <a:pt x="304800" y="304800"/>
                </a:lnTo>
                <a:lnTo>
                  <a:pt x="304800" y="114300"/>
                </a:lnTo>
                <a:cubicBezTo>
                  <a:pt x="304800" y="93259"/>
                  <a:pt x="287760" y="76200"/>
                  <a:pt x="266700" y="76200"/>
                </a:cubicBezTo>
                <a:close/>
                <a:moveTo>
                  <a:pt x="57150" y="152400"/>
                </a:moveTo>
                <a:cubicBezTo>
                  <a:pt x="46625" y="152400"/>
                  <a:pt x="38100" y="143875"/>
                  <a:pt x="38100" y="133350"/>
                </a:cubicBezTo>
                <a:cubicBezTo>
                  <a:pt x="38100" y="122825"/>
                  <a:pt x="46625" y="114300"/>
                  <a:pt x="57150" y="114300"/>
                </a:cubicBezTo>
                <a:cubicBezTo>
                  <a:pt x="67675" y="114300"/>
                  <a:pt x="76200" y="122825"/>
                  <a:pt x="76200" y="133350"/>
                </a:cubicBezTo>
                <a:cubicBezTo>
                  <a:pt x="76200" y="143875"/>
                  <a:pt x="67675" y="152400"/>
                  <a:pt x="57150" y="152400"/>
                </a:cubicBezTo>
                <a:close/>
                <a:moveTo>
                  <a:pt x="190500" y="266700"/>
                </a:moveTo>
                <a:cubicBezTo>
                  <a:pt x="148419" y="266700"/>
                  <a:pt x="114300" y="232581"/>
                  <a:pt x="114300" y="190500"/>
                </a:cubicBezTo>
                <a:cubicBezTo>
                  <a:pt x="114300" y="148419"/>
                  <a:pt x="148419" y="114300"/>
                  <a:pt x="190500" y="114300"/>
                </a:cubicBezTo>
                <a:cubicBezTo>
                  <a:pt x="232581" y="114300"/>
                  <a:pt x="266700" y="148419"/>
                  <a:pt x="266700" y="190500"/>
                </a:cubicBezTo>
                <a:cubicBezTo>
                  <a:pt x="266700" y="232581"/>
                  <a:pt x="232581" y="266700"/>
                  <a:pt x="190500" y="266700"/>
                </a:cubicBezTo>
                <a:close/>
              </a:path>
            </a:pathLst>
          </a:custGeom>
          <a:solidFill>
            <a:srgbClr val="FFFFFF">
              <a:alpha val="100000"/>
            </a:srgbClr>
          </a:solidFill>
        </p:spPr>
      </p:sp>
      <p:sp>
        <p:nvSpPr>
          <p:cNvPr id="17" name="Freeform 17"/>
          <p:cNvSpPr/>
          <p:nvPr/>
        </p:nvSpPr>
        <p:spPr>
          <a:xfrm>
            <a:off x="6798897" y="4604169"/>
            <a:ext cx="459877" cy="459877"/>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FFFFF">
              <a:alpha val="100000"/>
            </a:srgbClr>
          </a:solidFill>
        </p:spPr>
      </p:sp>
      <p:sp>
        <p:nvSpPr>
          <p:cNvPr id="18" name="TextBox 18"/>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1675">
                <a:solidFill>
                  <a:srgbClr val="595959">
                    <a:alpha val="100000"/>
                  </a:srgbClr>
                </a:solidFill>
                <a:latin typeface="汉仪君黑-45简"/>
                <a:ea typeface="汉仪君黑-45简"/>
                <a:cs typeface="汉仪君黑-45简"/>
              </a:rPr>
              <a:t>政府及公共事业应用场景</a:t>
            </a:r>
            <a:endParaRPr lang="en-US" sz="1675">
              <a:solidFill>
                <a:srgbClr val="595959">
                  <a:alpha val="100000"/>
                </a:srgbClr>
              </a:solidFill>
              <a:latin typeface="汉仪君黑-45简"/>
              <a:ea typeface="汉仪君黑-45简"/>
              <a:cs typeface="汉仪君黑-45简"/>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36825"/>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5400">
                <a:solidFill>
                  <a:srgbClr val="000000">
                    <a:alpha val="100000"/>
                  </a:srgbClr>
                </a:solidFill>
                <a:latin typeface="汉仪君黑-45简"/>
                <a:ea typeface="汉仪君黑-45简"/>
                <a:cs typeface="汉仪君黑-45简"/>
              </a:rPr>
              <a:t>产品价值评估</a:t>
            </a:r>
            <a:endParaRPr lang="en-US" sz="54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07</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srcRect t="20000" b="20000"/>
          <a:stretch>
            <a:fillRect/>
          </a:stretch>
        </p:blipFill>
        <p:spPr>
          <a:xfrm>
            <a:off x="433352" y="1494982"/>
            <a:ext cx="4018834" cy="4018834"/>
          </a:xfrm>
          <a:prstGeom prst="ellipse">
            <a:avLst/>
          </a:prstGeom>
        </p:spPr>
      </p:pic>
      <p:grpSp>
        <p:nvGrpSpPr>
          <p:cNvPr id="5" name="Group 5"/>
          <p:cNvGrpSpPr/>
          <p:nvPr/>
        </p:nvGrpSpPr>
        <p:grpSpPr>
          <a:xfrm rot="0">
            <a:off x="4917884" y="1233328"/>
            <a:ext cx="5967300" cy="1398447"/>
            <a:chOff x="4917884" y="1233328"/>
            <a:chExt cx="5967300" cy="1398447"/>
          </a:xfrm>
        </p:grpSpPr>
        <p:sp>
          <p:nvSpPr>
            <p:cNvPr id="6" name="AutoShape 6"/>
            <p:cNvSpPr/>
            <p:nvPr/>
          </p:nvSpPr>
          <p:spPr>
            <a:xfrm>
              <a:off x="5075677" y="1233328"/>
              <a:ext cx="5809507" cy="1398447"/>
            </a:xfrm>
            <a:prstGeom prst="rect">
              <a:avLst/>
            </a:prstGeom>
            <a:solidFill>
              <a:schemeClr val="accent2">
                <a:alpha val="100000"/>
              </a:schemeClr>
            </a:solidFill>
          </p:spPr>
        </p:sp>
        <p:sp>
          <p:nvSpPr>
            <p:cNvPr id="7" name="TextBox 7"/>
            <p:cNvSpPr txBox="1"/>
            <p:nvPr/>
          </p:nvSpPr>
          <p:spPr>
            <a:xfrm>
              <a:off x="5365347" y="1356704"/>
              <a:ext cx="2910118" cy="379596"/>
            </a:xfrm>
            <a:prstGeom prst="rect">
              <a:avLst/>
            </a:prstGeom>
          </p:spPr>
          <p:txBody>
            <a:bodyPr vert="horz" wrap="square" lIns="114300" tIns="57150" rIns="114300" bIns="57150" rtlCol="0" anchor="t" anchorCtr="0">
              <a:normAutofit/>
            </a:bodyPr>
            <a:lstStyle/>
            <a:p>
              <a:pPr>
                <a:lnSpc>
                  <a:spcPct val="77000"/>
                </a:lnSpc>
                <a:spcBef>
                  <a:spcPts val="450"/>
                </a:spcBef>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技术创新</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365347" y="1819949"/>
              <a:ext cx="5303583" cy="668829"/>
            </a:xfrm>
            <a:prstGeom prst="rect">
              <a:avLst/>
            </a:prstGeom>
          </p:spPr>
          <p:txBody>
            <a:bodyPr vert="horz" wrap="square" lIns="114300" tIns="57150" rIns="114300" bIns="57150" rtlCol="0" anchor="t" anchorCtr="0">
              <a:normAutofit/>
            </a:bodyPr>
            <a:lstStyle/>
            <a:p>
              <a:pPr>
                <a:lnSpc>
                  <a:spcPct val="12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在线考试系统采用先进的技术架构，确保系统的稳定性、安全性和可扩展性，提供流畅的考试体验。</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AutoShape 9"/>
            <p:cNvSpPr/>
            <p:nvPr/>
          </p:nvSpPr>
          <p:spPr>
            <a:xfrm>
              <a:off x="4917884" y="1233328"/>
              <a:ext cx="157794" cy="1398447"/>
            </a:xfrm>
            <a:prstGeom prst="rect">
              <a:avLst/>
            </a:prstGeom>
            <a:solidFill>
              <a:schemeClr val="accent1">
                <a:alpha val="100000"/>
              </a:schemeClr>
            </a:solidFill>
          </p:spPr>
        </p:sp>
      </p:grpSp>
      <p:grpSp>
        <p:nvGrpSpPr>
          <p:cNvPr id="10" name="Group 10"/>
          <p:cNvGrpSpPr/>
          <p:nvPr/>
        </p:nvGrpSpPr>
        <p:grpSpPr>
          <a:xfrm rot="0">
            <a:off x="4917884" y="2805176"/>
            <a:ext cx="5967300" cy="1398447"/>
            <a:chOff x="4917884" y="2805176"/>
            <a:chExt cx="5967300" cy="1398447"/>
          </a:xfrm>
        </p:grpSpPr>
        <p:sp>
          <p:nvSpPr>
            <p:cNvPr id="11" name="AutoShape 11"/>
            <p:cNvSpPr/>
            <p:nvPr/>
          </p:nvSpPr>
          <p:spPr>
            <a:xfrm>
              <a:off x="5075677" y="2805176"/>
              <a:ext cx="5809507" cy="1398447"/>
            </a:xfrm>
            <a:prstGeom prst="rect">
              <a:avLst/>
            </a:prstGeom>
            <a:solidFill>
              <a:schemeClr val="accent2">
                <a:alpha val="100000"/>
              </a:schemeClr>
            </a:solidFill>
          </p:spPr>
        </p:sp>
        <p:sp>
          <p:nvSpPr>
            <p:cNvPr id="12" name="TextBox 12"/>
            <p:cNvSpPr txBox="1"/>
            <p:nvPr/>
          </p:nvSpPr>
          <p:spPr>
            <a:xfrm>
              <a:off x="5365347" y="2928551"/>
              <a:ext cx="2910118" cy="379596"/>
            </a:xfrm>
            <a:prstGeom prst="rect">
              <a:avLst/>
            </a:prstGeom>
          </p:spPr>
          <p:txBody>
            <a:bodyPr vert="horz" wrap="square" lIns="114300" tIns="57150" rIns="114300" bIns="57150" rtlCol="0" anchor="t" anchorCtr="0">
              <a:normAutofit/>
            </a:bodyPr>
            <a:lstStyle/>
            <a:p>
              <a:pPr>
                <a:lnSpc>
                  <a:spcPct val="77000"/>
                </a:lnSpc>
                <a:spcBef>
                  <a:spcPts val="450"/>
                </a:spcBef>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功能创新</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5365347" y="3391796"/>
              <a:ext cx="5303583" cy="668829"/>
            </a:xfrm>
            <a:prstGeom prst="rect">
              <a:avLst/>
            </a:prstGeom>
          </p:spPr>
          <p:txBody>
            <a:bodyPr vert="horz" wrap="square" lIns="114300" tIns="57150" rIns="114300" bIns="57150" rtlCol="0" anchor="t" anchorCtr="0">
              <a:normAutofit/>
            </a:bodyPr>
            <a:lstStyle/>
            <a:p>
              <a:pPr>
                <a:lnSpc>
                  <a:spcPct val="12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系统提供丰富的功能模块，如智能组卷、在线监考、自动阅卷等，满足各类考试场景的需求。</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nvSpPr>
          <p:spPr>
            <a:xfrm>
              <a:off x="4917884" y="2805176"/>
              <a:ext cx="157794" cy="1398447"/>
            </a:xfrm>
            <a:prstGeom prst="rect">
              <a:avLst/>
            </a:prstGeom>
            <a:solidFill>
              <a:schemeClr val="accent1">
                <a:alpha val="100000"/>
              </a:schemeClr>
            </a:solidFill>
          </p:spPr>
        </p:sp>
      </p:grpSp>
      <p:grpSp>
        <p:nvGrpSpPr>
          <p:cNvPr id="15" name="Group 15"/>
          <p:cNvGrpSpPr/>
          <p:nvPr/>
        </p:nvGrpSpPr>
        <p:grpSpPr>
          <a:xfrm rot="0">
            <a:off x="4917884" y="4377023"/>
            <a:ext cx="5967300" cy="1398447"/>
            <a:chOff x="4917884" y="4377023"/>
            <a:chExt cx="5967300" cy="1398447"/>
          </a:xfrm>
        </p:grpSpPr>
        <p:sp>
          <p:nvSpPr>
            <p:cNvPr id="16" name="AutoShape 16"/>
            <p:cNvSpPr/>
            <p:nvPr/>
          </p:nvSpPr>
          <p:spPr>
            <a:xfrm>
              <a:off x="5075677" y="4377023"/>
              <a:ext cx="5809507" cy="1398447"/>
            </a:xfrm>
            <a:prstGeom prst="rect">
              <a:avLst/>
            </a:prstGeom>
            <a:solidFill>
              <a:schemeClr val="accent2">
                <a:alpha val="100000"/>
              </a:schemeClr>
            </a:solidFill>
          </p:spPr>
        </p:sp>
        <p:sp>
          <p:nvSpPr>
            <p:cNvPr id="17" name="TextBox 17"/>
            <p:cNvSpPr txBox="1"/>
            <p:nvPr/>
          </p:nvSpPr>
          <p:spPr>
            <a:xfrm>
              <a:off x="5365347" y="4500399"/>
              <a:ext cx="2910118" cy="379596"/>
            </a:xfrm>
            <a:prstGeom prst="rect">
              <a:avLst/>
            </a:prstGeom>
          </p:spPr>
          <p:txBody>
            <a:bodyPr vert="horz" wrap="square" lIns="114300" tIns="57150" rIns="114300" bIns="57150" rtlCol="0" anchor="t" anchorCtr="0">
              <a:normAutofit/>
            </a:bodyPr>
            <a:lstStyle/>
            <a:p>
              <a:pPr>
                <a:lnSpc>
                  <a:spcPct val="77000"/>
                </a:lnSpc>
                <a:spcBef>
                  <a:spcPts val="450"/>
                </a:spcBef>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用户体验创新</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5365347" y="4963644"/>
              <a:ext cx="5303583" cy="668829"/>
            </a:xfrm>
            <a:prstGeom prst="rect">
              <a:avLst/>
            </a:prstGeom>
          </p:spPr>
          <p:txBody>
            <a:bodyPr vert="horz" wrap="square" lIns="114300" tIns="57150" rIns="114300" bIns="57150" rtlCol="0" anchor="t" anchorCtr="0">
              <a:normAutofit/>
            </a:bodyPr>
            <a:lstStyle/>
            <a:p>
              <a:pPr>
                <a:lnSpc>
                  <a:spcPct val="12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注重用户体验设计，提供简洁明了的操作界面和便捷的使用流程，降低用户使用难度。</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9" name="AutoShape 19"/>
            <p:cNvSpPr/>
            <p:nvPr/>
          </p:nvSpPr>
          <p:spPr>
            <a:xfrm>
              <a:off x="4917884" y="4377023"/>
              <a:ext cx="157794" cy="1398447"/>
            </a:xfrm>
            <a:prstGeom prst="rect">
              <a:avLst/>
            </a:prstGeom>
            <a:solidFill>
              <a:schemeClr val="accent1">
                <a:alpha val="100000"/>
              </a:schemeClr>
            </a:solidFill>
          </p:spPr>
        </p:sp>
      </p:grpSp>
      <p:sp>
        <p:nvSpPr>
          <p:cNvPr id="20" name="TextBox 20"/>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650">
                <a:solidFill>
                  <a:srgbClr val="595959">
                    <a:alpha val="100000"/>
                  </a:srgbClr>
                </a:solidFill>
                <a:latin typeface="汉仪君黑-45简"/>
                <a:ea typeface="汉仪君黑-45简"/>
                <a:cs typeface="汉仪君黑-45简"/>
              </a:rPr>
              <a:t>产品创新点分析</a:t>
            </a:r>
            <a:endParaRPr lang="en-US" sz="2650">
              <a:solidFill>
                <a:srgbClr val="595959">
                  <a:alpha val="100000"/>
                </a:srgbClr>
              </a:solidFill>
              <a:latin typeface="汉仪君黑-45简"/>
              <a:ea typeface="汉仪君黑-45简"/>
              <a:cs typeface="汉仪君黑-45简"/>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727547" y="1550916"/>
            <a:ext cx="219567" cy="219567"/>
          </a:xfrm>
          <a:prstGeom prst="ellipse">
            <a:avLst/>
          </a:prstGeom>
          <a:solidFill>
            <a:schemeClr val="accent1">
              <a:alpha val="100000"/>
            </a:schemeClr>
          </a:solidFill>
        </p:spPr>
      </p:sp>
      <p:sp>
        <p:nvSpPr>
          <p:cNvPr id="5" name="TextBox 5"/>
          <p:cNvSpPr txBox="1"/>
          <p:nvPr/>
        </p:nvSpPr>
        <p:spPr>
          <a:xfrm>
            <a:off x="947114" y="1932201"/>
            <a:ext cx="4186126" cy="668829"/>
          </a:xfrm>
          <a:prstGeom prst="rect">
            <a:avLst/>
          </a:prstGeom>
        </p:spPr>
        <p:txBody>
          <a:bodyPr vert="horz" wrap="square" lIns="114300" tIns="57150" rIns="114300" bIns="57150" rtlCol="0" anchor="t" anchorCtr="0">
            <a:normAutofit/>
          </a:bodyPr>
          <a:lstStyle/>
          <a:p>
            <a:pPr algn="just">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在线考试系统打破了地域限制，让更多人有机会参与考试，提高了教育公平性。</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947114" y="1437786"/>
            <a:ext cx="3955637" cy="471773"/>
          </a:xfrm>
          <a:prstGeom prst="rect">
            <a:avLst/>
          </a:prstGeom>
        </p:spPr>
        <p:txBody>
          <a:bodyPr vert="horz" wrap="square" lIns="114300" tIns="57150" rIns="114300" bIns="57150" rtlCol="0" anchor="t" anchorCtr="0">
            <a:normAutofit/>
          </a:bodyPr>
          <a:lstStyle/>
          <a:p>
            <a:pPr>
              <a:lnSpc>
                <a:spcPct val="96000"/>
              </a:lnSpc>
            </a:pPr>
            <a:r>
              <a:rPr lang="en-US" sz="2175" b="1">
                <a:solidFill>
                  <a:schemeClr val="accent1">
                    <a:alpha val="100000"/>
                  </a:schemeClr>
                </a:solidFill>
                <a:latin typeface="微软雅黑" panose="020B0503020204020204" charset="-122"/>
                <a:ea typeface="微软雅黑" panose="020B0503020204020204" charset="-122"/>
                <a:cs typeface="微软雅黑" panose="020B0503020204020204" charset="-122"/>
              </a:rPr>
              <a:t>促进教育公平</a:t>
            </a:r>
            <a:endParaRPr lang="en-US" sz="21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7" name="Picture 7"/>
          <p:cNvPicPr>
            <a:picLocks noChangeAspect="1"/>
          </p:cNvPicPr>
          <p:nvPr/>
        </p:nvPicPr>
        <p:blipFill>
          <a:blip r:embed="rId1"/>
          <a:srcRect l="7542" r="7542"/>
          <a:stretch>
            <a:fillRect/>
          </a:stretch>
        </p:blipFill>
        <p:spPr>
          <a:xfrm>
            <a:off x="5806440" y="1099169"/>
            <a:ext cx="4947745" cy="4947745"/>
          </a:xfrm>
          <a:prstGeom prst="ellipse">
            <a:avLst/>
          </a:prstGeom>
        </p:spPr>
      </p:pic>
      <p:sp>
        <p:nvSpPr>
          <p:cNvPr id="8" name="TextBox 8"/>
          <p:cNvSpPr txBox="1"/>
          <p:nvPr/>
        </p:nvSpPr>
        <p:spPr>
          <a:xfrm>
            <a:off x="947114" y="3465101"/>
            <a:ext cx="4186126" cy="668829"/>
          </a:xfrm>
          <a:prstGeom prst="rect">
            <a:avLst/>
          </a:prstGeom>
        </p:spPr>
        <p:txBody>
          <a:bodyPr vert="horz" wrap="square" lIns="114300" tIns="57150" rIns="114300" bIns="57150" rtlCol="0" anchor="t" anchorCtr="0">
            <a:normAutofit/>
          </a:bodyPr>
          <a:lstStyle/>
          <a:p>
            <a:pPr algn="just">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系统实现了自动化、智能化的考试管理，大大提高了考试的组织效率和阅卷效率。</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947114" y="2970686"/>
            <a:ext cx="3955637" cy="471773"/>
          </a:xfrm>
          <a:prstGeom prst="rect">
            <a:avLst/>
          </a:prstGeom>
        </p:spPr>
        <p:txBody>
          <a:bodyPr vert="horz" wrap="square" lIns="114300" tIns="57150" rIns="114300" bIns="57150" rtlCol="0" anchor="t" anchorCtr="0">
            <a:normAutofit/>
          </a:bodyPr>
          <a:lstStyle/>
          <a:p>
            <a:pPr>
              <a:lnSpc>
                <a:spcPct val="96000"/>
              </a:lnSpc>
            </a:pPr>
            <a:r>
              <a:rPr lang="en-US" sz="2175" b="1">
                <a:solidFill>
                  <a:schemeClr val="accent1">
                    <a:alpha val="100000"/>
                  </a:schemeClr>
                </a:solidFill>
                <a:latin typeface="微软雅黑" panose="020B0503020204020204" charset="-122"/>
                <a:ea typeface="微软雅黑" panose="020B0503020204020204" charset="-122"/>
                <a:cs typeface="微软雅黑" panose="020B0503020204020204" charset="-122"/>
              </a:rPr>
              <a:t>提升考试效率</a:t>
            </a:r>
            <a:endParaRPr lang="en-US" sz="21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947114" y="5023807"/>
            <a:ext cx="4186126" cy="668829"/>
          </a:xfrm>
          <a:prstGeom prst="rect">
            <a:avLst/>
          </a:prstGeom>
        </p:spPr>
        <p:txBody>
          <a:bodyPr vert="horz" wrap="square" lIns="114300" tIns="57150" rIns="114300" bIns="57150" rtlCol="0" anchor="t" anchorCtr="0">
            <a:normAutofit/>
          </a:bodyPr>
          <a:lstStyle/>
          <a:p>
            <a:pPr algn="just">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减少了传统考试方式中的人力、物力和时间成本，节约了社会资源。</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947114" y="4529393"/>
            <a:ext cx="3955637" cy="471773"/>
          </a:xfrm>
          <a:prstGeom prst="rect">
            <a:avLst/>
          </a:prstGeom>
        </p:spPr>
        <p:txBody>
          <a:bodyPr vert="horz" wrap="square" lIns="114300" tIns="57150" rIns="114300" bIns="57150" rtlCol="0" anchor="t" anchorCtr="0">
            <a:normAutofit/>
          </a:bodyPr>
          <a:lstStyle/>
          <a:p>
            <a:pPr>
              <a:lnSpc>
                <a:spcPct val="96000"/>
              </a:lnSpc>
            </a:pPr>
            <a:r>
              <a:rPr lang="en-US" sz="2175" b="1">
                <a:solidFill>
                  <a:schemeClr val="accent1">
                    <a:alpha val="100000"/>
                  </a:schemeClr>
                </a:solidFill>
                <a:latin typeface="微软雅黑" panose="020B0503020204020204" charset="-122"/>
                <a:ea typeface="微软雅黑" panose="020B0503020204020204" charset="-122"/>
                <a:cs typeface="微软雅黑" panose="020B0503020204020204" charset="-122"/>
              </a:rPr>
              <a:t>节约社会资源</a:t>
            </a:r>
            <a:endParaRPr lang="en-US" sz="21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AutoShape 12"/>
          <p:cNvSpPr/>
          <p:nvPr/>
        </p:nvSpPr>
        <p:spPr>
          <a:xfrm>
            <a:off x="727547" y="3083816"/>
            <a:ext cx="219567" cy="219567"/>
          </a:xfrm>
          <a:prstGeom prst="ellipse">
            <a:avLst/>
          </a:prstGeom>
          <a:solidFill>
            <a:schemeClr val="accent1">
              <a:alpha val="100000"/>
            </a:schemeClr>
          </a:solidFill>
        </p:spPr>
      </p:sp>
      <p:sp>
        <p:nvSpPr>
          <p:cNvPr id="13" name="AutoShape 13"/>
          <p:cNvSpPr/>
          <p:nvPr/>
        </p:nvSpPr>
        <p:spPr>
          <a:xfrm>
            <a:off x="727547" y="4642522"/>
            <a:ext cx="219567" cy="219567"/>
          </a:xfrm>
          <a:prstGeom prst="ellipse">
            <a:avLst/>
          </a:prstGeom>
          <a:solidFill>
            <a:schemeClr val="accent1">
              <a:alpha val="100000"/>
            </a:schemeClr>
          </a:solidFill>
        </p:spPr>
      </p:sp>
      <p:sp>
        <p:nvSpPr>
          <p:cNvPr id="14" name="TextBox 14"/>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社会价值体现</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alphaModFix amt="100000"/>
          </a:blip>
          <a:srcRect/>
          <a:stretch>
            <a:fillRect/>
          </a:stretch>
        </p:blipFill>
        <p:spPr>
          <a:xfrm>
            <a:off x="6755660" y="1485222"/>
            <a:ext cx="4279418" cy="4279418"/>
          </a:xfrm>
          <a:prstGeom prst="roundRect">
            <a:avLst/>
          </a:prstGeom>
        </p:spPr>
      </p:pic>
      <p:sp>
        <p:nvSpPr>
          <p:cNvPr id="5" name="Freeform 5"/>
          <p:cNvSpPr/>
          <p:nvPr/>
        </p:nvSpPr>
        <p:spPr>
          <a:xfrm>
            <a:off x="513502" y="1417679"/>
            <a:ext cx="1439951" cy="1308640"/>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04352" y="1305549"/>
            <a:ext cx="1058252" cy="1538707"/>
          </a:xfrm>
          <a:prstGeom prst="rect">
            <a:avLst/>
          </a:prstGeom>
        </p:spPr>
        <p:txBody>
          <a:bodyPr vert="horz" wrap="square" lIns="123825" tIns="123825" rIns="57150" bIns="123825" rtlCol="0" anchor="t" anchorCtr="0">
            <a:normAutofit/>
          </a:bodyPr>
          <a:lstStyle/>
          <a:p>
            <a:pPr algn="ctr">
              <a:lnSpc>
                <a:spcPct val="150000"/>
              </a:lnSpc>
            </a:pPr>
            <a:r>
              <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rPr>
              <a:t>1</a:t>
            </a:r>
            <a:endPar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Freeform 7"/>
          <p:cNvSpPr/>
          <p:nvPr/>
        </p:nvSpPr>
        <p:spPr>
          <a:xfrm>
            <a:off x="513502" y="3053569"/>
            <a:ext cx="1439951" cy="1308640"/>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04352" y="2941440"/>
            <a:ext cx="1058252" cy="1538707"/>
          </a:xfrm>
          <a:prstGeom prst="rect">
            <a:avLst/>
          </a:prstGeom>
        </p:spPr>
        <p:txBody>
          <a:bodyPr vert="horz" wrap="square" lIns="123825" tIns="123825" rIns="57150" bIns="123825" rtlCol="0" anchor="t" anchorCtr="0">
            <a:normAutofit/>
          </a:bodyPr>
          <a:lstStyle/>
          <a:p>
            <a:pPr algn="ctr">
              <a:lnSpc>
                <a:spcPct val="150000"/>
              </a:lnSpc>
            </a:pPr>
            <a:r>
              <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rPr>
              <a:t>2</a:t>
            </a:r>
            <a:endPar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Freeform 9"/>
          <p:cNvSpPr/>
          <p:nvPr/>
        </p:nvSpPr>
        <p:spPr>
          <a:xfrm>
            <a:off x="513502" y="4747524"/>
            <a:ext cx="1439951" cy="1308640"/>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10" name="TextBox 10"/>
          <p:cNvSpPr txBox="1"/>
          <p:nvPr/>
        </p:nvSpPr>
        <p:spPr>
          <a:xfrm>
            <a:off x="704352" y="4635394"/>
            <a:ext cx="1058252" cy="1538707"/>
          </a:xfrm>
          <a:prstGeom prst="rect">
            <a:avLst/>
          </a:prstGeom>
        </p:spPr>
        <p:txBody>
          <a:bodyPr vert="horz" wrap="square" lIns="123825" tIns="123825" rIns="57150" bIns="123825" rtlCol="0" anchor="t" anchorCtr="0">
            <a:normAutofit/>
          </a:bodyPr>
          <a:lstStyle/>
          <a:p>
            <a:pPr algn="ctr">
              <a:lnSpc>
                <a:spcPct val="150000"/>
              </a:lnSpc>
            </a:pPr>
            <a:r>
              <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lang="en-US" sz="54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2141730" y="1633688"/>
            <a:ext cx="4034507" cy="1277417"/>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随着互联网和移动设备的普及，在线考试系统已成为可能，并逐渐被教育机构和企业所接受。</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2141730" y="1191114"/>
            <a:ext cx="4019145" cy="598789"/>
          </a:xfrm>
          <a:prstGeom prst="rect">
            <a:avLst/>
          </a:prstGeom>
        </p:spPr>
        <p:txBody>
          <a:bodyPr vert="horz" wrap="square" lIns="123825" tIns="123825" rIns="57150" bIns="123825" rtlCol="0" anchor="t" anchorCtr="0">
            <a:normAutofit/>
          </a:bodyPr>
          <a:lstStyle/>
          <a:p>
            <a:pPr>
              <a:lnSpc>
                <a:spcPct val="150000"/>
              </a:lnSpc>
            </a:pPr>
            <a:r>
              <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rPr>
              <a:t>技术发展</a:t>
            </a:r>
            <a:endPar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2141730" y="3208717"/>
            <a:ext cx="4034507" cy="1277417"/>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传统的考试方式存在诸多弊端，如组织难度大、成本高、监考不严等，市场对高效、便捷、安全的在线考试系统需求迫切。</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2141730" y="2789369"/>
            <a:ext cx="4019145" cy="598789"/>
          </a:xfrm>
          <a:prstGeom prst="rect">
            <a:avLst/>
          </a:prstGeom>
        </p:spPr>
        <p:txBody>
          <a:bodyPr vert="horz" wrap="square" lIns="123825" tIns="123825" rIns="57150" bIns="123825" rtlCol="0" anchor="t" anchorCtr="0">
            <a:normAutofit/>
          </a:bodyPr>
          <a:lstStyle/>
          <a:p>
            <a:pPr>
              <a:lnSpc>
                <a:spcPct val="150000"/>
              </a:lnSpc>
            </a:pPr>
            <a:r>
              <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rPr>
              <a:t>市场需求</a:t>
            </a:r>
            <a:endPar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2141730" y="4890693"/>
            <a:ext cx="4034507" cy="1277417"/>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政府教育部门对教育信息化的大力推进，为在线考试系统的发展提供了良好的政策环境。</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2141730" y="4471345"/>
            <a:ext cx="4019145" cy="598789"/>
          </a:xfrm>
          <a:prstGeom prst="rect">
            <a:avLst/>
          </a:prstGeom>
        </p:spPr>
        <p:txBody>
          <a:bodyPr vert="horz" wrap="square" lIns="123825" tIns="123825" rIns="57150" bIns="123825" rtlCol="0" anchor="t" anchorCtr="0">
            <a:normAutofit/>
          </a:bodyPr>
          <a:lstStyle/>
          <a:p>
            <a:pPr>
              <a:lnSpc>
                <a:spcPct val="150000"/>
              </a:lnSpc>
            </a:pPr>
            <a:r>
              <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rPr>
              <a:t>政策环境</a:t>
            </a:r>
            <a:endParaRPr lang="en-US" sz="14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项目背景</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grpSp>
        <p:nvGrpSpPr>
          <p:cNvPr id="4" name="Group 4"/>
          <p:cNvGrpSpPr/>
          <p:nvPr/>
        </p:nvGrpSpPr>
        <p:grpSpPr>
          <a:xfrm rot="0">
            <a:off x="5698613" y="3019988"/>
            <a:ext cx="5508580" cy="1117013"/>
            <a:chOff x="5698613" y="3019988"/>
            <a:chExt cx="5508580" cy="1117013"/>
          </a:xfrm>
        </p:grpSpPr>
        <p:sp>
          <p:nvSpPr>
            <p:cNvPr id="5" name="TextBox 5"/>
            <p:cNvSpPr txBox="1"/>
            <p:nvPr/>
          </p:nvSpPr>
          <p:spPr>
            <a:xfrm>
              <a:off x="5698613" y="3019988"/>
              <a:ext cx="4306342" cy="379596"/>
            </a:xfrm>
            <a:prstGeom prst="rect">
              <a:avLst/>
            </a:prstGeom>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对教学质量的提升作用</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5698613" y="3468172"/>
              <a:ext cx="5508580"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系统提供了科学、客观的考试评价方式，有助于提高教学质量和水平。</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7" name="Group 7"/>
          <p:cNvGrpSpPr/>
          <p:nvPr/>
        </p:nvGrpSpPr>
        <p:grpSpPr>
          <a:xfrm rot="0">
            <a:off x="5698613" y="4594142"/>
            <a:ext cx="5508580" cy="1117013"/>
            <a:chOff x="5698613" y="4594142"/>
            <a:chExt cx="5508580" cy="1117013"/>
          </a:xfrm>
        </p:grpSpPr>
        <p:sp>
          <p:nvSpPr>
            <p:cNvPr id="8" name="TextBox 8"/>
            <p:cNvSpPr txBox="1"/>
            <p:nvPr/>
          </p:nvSpPr>
          <p:spPr>
            <a:xfrm>
              <a:off x="5698613" y="4594142"/>
              <a:ext cx="4306342" cy="379596"/>
            </a:xfrm>
            <a:prstGeom prst="rect">
              <a:avLst/>
            </a:prstGeom>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对学生能力培养的作用</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698613" y="5042326"/>
              <a:ext cx="5508580"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在线考试系统注重对学生综合能力的培养和考察，有助于提升学生的综合素质和能力水平。</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10" name="AutoShape 10"/>
          <p:cNvSpPr/>
          <p:nvPr/>
        </p:nvSpPr>
        <p:spPr>
          <a:xfrm>
            <a:off x="4577378" y="4679677"/>
            <a:ext cx="771749" cy="771749"/>
          </a:xfrm>
          <a:prstGeom prst="ellipse">
            <a:avLst/>
          </a:prstGeom>
          <a:solidFill>
            <a:schemeClr val="accent2">
              <a:alpha val="100000"/>
            </a:schemeClr>
          </a:solidFill>
        </p:spPr>
      </p:sp>
      <p:grpSp>
        <p:nvGrpSpPr>
          <p:cNvPr id="11" name="Group 11"/>
          <p:cNvGrpSpPr/>
          <p:nvPr/>
        </p:nvGrpSpPr>
        <p:grpSpPr>
          <a:xfrm rot="0">
            <a:off x="5698613" y="1449658"/>
            <a:ext cx="5416996" cy="1117013"/>
            <a:chOff x="5698613" y="1449658"/>
            <a:chExt cx="5416996" cy="1117013"/>
          </a:xfrm>
        </p:grpSpPr>
        <p:sp>
          <p:nvSpPr>
            <p:cNvPr id="12" name="TextBox 12"/>
            <p:cNvSpPr txBox="1"/>
            <p:nvPr/>
          </p:nvSpPr>
          <p:spPr>
            <a:xfrm>
              <a:off x="5698613" y="1449658"/>
              <a:ext cx="4306342" cy="379596"/>
            </a:xfrm>
            <a:prstGeom prst="rect">
              <a:avLst/>
            </a:prstGeom>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对教育行业的改革推动作用</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5698613" y="1897842"/>
              <a:ext cx="5416996"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在线考试系统推动了教育行业向数字化、智能化方向发展，促进了教育行业的改革和创新。</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14" name="AutoShape 14"/>
          <p:cNvSpPr/>
          <p:nvPr/>
        </p:nvSpPr>
        <p:spPr>
          <a:xfrm>
            <a:off x="4577378" y="3117136"/>
            <a:ext cx="771749" cy="771749"/>
          </a:xfrm>
          <a:prstGeom prst="ellipse">
            <a:avLst/>
          </a:prstGeom>
          <a:solidFill>
            <a:schemeClr val="accent1">
              <a:alpha val="100000"/>
            </a:schemeClr>
          </a:solidFill>
        </p:spPr>
      </p:sp>
      <p:sp>
        <p:nvSpPr>
          <p:cNvPr id="15" name="AutoShape 15"/>
          <p:cNvSpPr/>
          <p:nvPr/>
        </p:nvSpPr>
        <p:spPr>
          <a:xfrm>
            <a:off x="4577378" y="1534940"/>
            <a:ext cx="771749" cy="771749"/>
          </a:xfrm>
          <a:prstGeom prst="ellipse">
            <a:avLst/>
          </a:prstGeom>
          <a:solidFill>
            <a:schemeClr val="accent2">
              <a:alpha val="100000"/>
            </a:schemeClr>
          </a:solidFill>
        </p:spPr>
      </p:sp>
      <p:sp>
        <p:nvSpPr>
          <p:cNvPr id="16" name="Freeform 16"/>
          <p:cNvSpPr/>
          <p:nvPr/>
        </p:nvSpPr>
        <p:spPr>
          <a:xfrm>
            <a:off x="4776261" y="3320653"/>
            <a:ext cx="373065" cy="373065"/>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p:spPr>
      </p:sp>
      <p:sp>
        <p:nvSpPr>
          <p:cNvPr id="17" name="Freeform 17"/>
          <p:cNvSpPr/>
          <p:nvPr/>
        </p:nvSpPr>
        <p:spPr>
          <a:xfrm>
            <a:off x="4776261" y="1710221"/>
            <a:ext cx="373065" cy="3730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8" name="Freeform 18"/>
          <p:cNvSpPr/>
          <p:nvPr/>
        </p:nvSpPr>
        <p:spPr>
          <a:xfrm>
            <a:off x="4787874" y="4885326"/>
            <a:ext cx="360452" cy="360452"/>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p:spPr>
      </p:sp>
      <p:pic>
        <p:nvPicPr>
          <p:cNvPr id="19" name="Picture 19"/>
          <p:cNvPicPr>
            <a:picLocks noChangeAspect="1"/>
          </p:cNvPicPr>
          <p:nvPr/>
        </p:nvPicPr>
        <p:blipFill>
          <a:blip r:embed="rId1">
            <a:alphaModFix amt="100000"/>
          </a:blip>
          <a:srcRect l="21479" r="21479"/>
          <a:stretch>
            <a:fillRect/>
          </a:stretch>
        </p:blipFill>
        <p:spPr>
          <a:xfrm>
            <a:off x="610988" y="1794415"/>
            <a:ext cx="3545956" cy="3496708"/>
          </a:xfrm>
          <a:prstGeom prst="rect">
            <a:avLst/>
          </a:prstGeom>
        </p:spPr>
      </p:pic>
      <p:sp>
        <p:nvSpPr>
          <p:cNvPr id="20" name="TextBox 20"/>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050">
                <a:solidFill>
                  <a:srgbClr val="595959">
                    <a:alpha val="100000"/>
                  </a:srgbClr>
                </a:solidFill>
                <a:latin typeface="汉仪君黑-45简"/>
                <a:ea typeface="汉仪君黑-45简"/>
                <a:cs typeface="汉仪君黑-45简"/>
              </a:rPr>
              <a:t>教育行业影响力评估</a:t>
            </a:r>
            <a:endParaRPr lang="en-US" sz="2050">
              <a:solidFill>
                <a:srgbClr val="595959">
                  <a:alpha val="100000"/>
                </a:srgbClr>
              </a:solidFill>
              <a:latin typeface="汉仪君黑-45简"/>
              <a:ea typeface="汉仪君黑-45简"/>
              <a:cs typeface="汉仪君黑-45简"/>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6810510" y="1925939"/>
            <a:ext cx="3752401" cy="3752401"/>
          </a:xfrm>
          <a:prstGeom prst="ellipse">
            <a:avLst/>
          </a:prstGeom>
          <a:solidFill>
            <a:schemeClr val="accent2">
              <a:lumMod val="60000"/>
              <a:lumOff val="40000"/>
              <a:alpha val="100000"/>
            </a:schemeClr>
          </a:solidFill>
        </p:spPr>
      </p:sp>
      <p:sp>
        <p:nvSpPr>
          <p:cNvPr id="5" name="TextBox 5"/>
          <p:cNvSpPr txBox="1"/>
          <p:nvPr/>
        </p:nvSpPr>
        <p:spPr>
          <a:xfrm>
            <a:off x="433352" y="1937552"/>
            <a:ext cx="5549636"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随着在线教育的快速发展，在线考试系统的市场规模不断扩大，增长潜力巨大。</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33352" y="1500980"/>
            <a:ext cx="2575077" cy="346028"/>
          </a:xfrm>
          <a:prstGeom prst="rect">
            <a:avLst/>
          </a:prstGeom>
        </p:spPr>
        <p:txBody>
          <a:bodyPr vert="horz" wrap="square" lIns="114300" tIns="57150" rIns="114300" bIns="57150" rtlCol="0" anchor="t" anchorCtr="0">
            <a:normAutofit/>
          </a:bodyPr>
          <a:lstStyle/>
          <a:p>
            <a:pPr>
              <a:lnSpc>
                <a:spcPct val="77000"/>
              </a:lnSpc>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市场规模与增长潜力</a:t>
            </a:r>
            <a:endPar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33352" y="3362368"/>
            <a:ext cx="5549636" cy="668829"/>
          </a:xfrm>
          <a:prstGeom prst="rect">
            <a:avLst/>
          </a:prstGeom>
        </p:spPr>
        <p:txBody>
          <a:bodyPr vert="horz" wrap="square" lIns="114300" tIns="57150" rIns="114300" bIns="57150" rtlCol="0" anchor="t" anchorCtr="0">
            <a:normAutofit/>
          </a:bodyPr>
          <a:lstStyle/>
          <a:p>
            <a:pPr>
              <a:lnSpc>
                <a:spcPct val="120000"/>
              </a:lnSpc>
            </a:pPr>
            <a:r>
              <a:rPr lang="en-US" sz="1350">
                <a:solidFill>
                  <a:schemeClr val="dk1">
                    <a:alpha val="100000"/>
                  </a:schemeClr>
                </a:solidFill>
                <a:latin typeface="微软雅黑" panose="020B0503020204020204" charset="-122"/>
                <a:ea typeface="微软雅黑" panose="020B0503020204020204" charset="-122"/>
                <a:cs typeface="微软雅黑" panose="020B0503020204020204" charset="-122"/>
              </a:rPr>
              <a:t>当前市场上存在多个竞争对手，但各家的盈利模式不尽相同。在线考试系统可以通过提供定制化服务、收取平台使用费等方式实现盈利。</a:t>
            </a:r>
            <a:endParaRPr lang="en-US" sz="135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33352" y="2925796"/>
            <a:ext cx="2575077" cy="346028"/>
          </a:xfrm>
          <a:prstGeom prst="rect">
            <a:avLst/>
          </a:prstGeom>
        </p:spPr>
        <p:txBody>
          <a:bodyPr vert="horz" wrap="square" lIns="114300" tIns="57150" rIns="114300" bIns="57150" rtlCol="0" anchor="t" anchorCtr="0">
            <a:normAutofit/>
          </a:bodyPr>
          <a:lstStyle/>
          <a:p>
            <a:pPr>
              <a:lnSpc>
                <a:spcPct val="77000"/>
              </a:lnSpc>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竞争格局与盈利模式</a:t>
            </a:r>
            <a:endPar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33352" y="4875829"/>
            <a:ext cx="5732473"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投资在线考试系统存在一定的风险，如技术风险、市场风险等。但考虑到其巨大的市场潜力和增长前景，投资回报预期较高。</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33352" y="4439257"/>
            <a:ext cx="2575077" cy="346028"/>
          </a:xfrm>
          <a:prstGeom prst="rect">
            <a:avLst/>
          </a:prstGeom>
        </p:spPr>
        <p:txBody>
          <a:bodyPr vert="horz" wrap="square" lIns="114300" tIns="57150" rIns="114300" bIns="57150" rtlCol="0" anchor="t" anchorCtr="0">
            <a:normAutofit/>
          </a:bodyPr>
          <a:lstStyle/>
          <a:p>
            <a:pPr>
              <a:lnSpc>
                <a:spcPct val="77000"/>
              </a:lnSpc>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投资风险与回报预期</a:t>
            </a:r>
            <a:endPar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11" name="Picture 11"/>
          <p:cNvPicPr>
            <a:picLocks noChangeAspect="1"/>
          </p:cNvPicPr>
          <p:nvPr/>
        </p:nvPicPr>
        <p:blipFill>
          <a:blip r:embed="rId1"/>
          <a:srcRect l="1929" r="1929"/>
          <a:stretch>
            <a:fillRect/>
          </a:stretch>
        </p:blipFill>
        <p:spPr>
          <a:xfrm>
            <a:off x="7311423" y="2405014"/>
            <a:ext cx="2750574" cy="2750574"/>
          </a:xfrm>
          <a:prstGeom prst="ellipse">
            <a:avLst/>
          </a:prstGeom>
        </p:spPr>
      </p:pic>
      <p:sp>
        <p:nvSpPr>
          <p:cNvPr id="12" name="AutoShape 12"/>
          <p:cNvSpPr/>
          <p:nvPr/>
        </p:nvSpPr>
        <p:spPr>
          <a:xfrm>
            <a:off x="8251667" y="1412545"/>
            <a:ext cx="870086" cy="870086"/>
          </a:xfrm>
          <a:prstGeom prst="ellipse">
            <a:avLst/>
          </a:prstGeom>
          <a:solidFill>
            <a:schemeClr val="accent2">
              <a:alpha val="100000"/>
            </a:schemeClr>
          </a:solidFill>
        </p:spPr>
      </p:sp>
      <p:sp>
        <p:nvSpPr>
          <p:cNvPr id="13" name="AutoShape 13"/>
          <p:cNvSpPr/>
          <p:nvPr/>
        </p:nvSpPr>
        <p:spPr>
          <a:xfrm>
            <a:off x="6592870" y="4399065"/>
            <a:ext cx="870086" cy="870086"/>
          </a:xfrm>
          <a:prstGeom prst="ellipse">
            <a:avLst/>
          </a:prstGeom>
          <a:solidFill>
            <a:schemeClr val="accent2">
              <a:alpha val="100000"/>
            </a:schemeClr>
          </a:solidFill>
        </p:spPr>
      </p:sp>
      <p:sp>
        <p:nvSpPr>
          <p:cNvPr id="14" name="AutoShape 14"/>
          <p:cNvSpPr/>
          <p:nvPr/>
        </p:nvSpPr>
        <p:spPr>
          <a:xfrm>
            <a:off x="9893403" y="4399065"/>
            <a:ext cx="870086" cy="870086"/>
          </a:xfrm>
          <a:prstGeom prst="ellipse">
            <a:avLst/>
          </a:prstGeom>
          <a:solidFill>
            <a:schemeClr val="accent2">
              <a:alpha val="100000"/>
            </a:schemeClr>
          </a:solidFill>
        </p:spPr>
      </p:sp>
      <p:sp>
        <p:nvSpPr>
          <p:cNvPr id="15" name="Freeform 15"/>
          <p:cNvSpPr/>
          <p:nvPr/>
        </p:nvSpPr>
        <p:spPr>
          <a:xfrm>
            <a:off x="8483596" y="1611436"/>
            <a:ext cx="406228" cy="406228"/>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6" name="Freeform 16"/>
          <p:cNvSpPr/>
          <p:nvPr/>
        </p:nvSpPr>
        <p:spPr>
          <a:xfrm>
            <a:off x="10133735" y="4607907"/>
            <a:ext cx="405950" cy="405950"/>
          </a:xfrm>
          <a:custGeom>
            <a:avLst/>
            <a:gdLst/>
            <a:ahLst/>
            <a:cxnLst/>
            <a:rect l="l" t="t" r="r" b="b"/>
            <a:pathLst>
              <a:path w="304800" h="304800">
                <a:moveTo>
                  <a:pt x="152400" y="190500"/>
                </a:moveTo>
                <a:cubicBezTo>
                  <a:pt x="152400" y="169459"/>
                  <a:pt x="169459" y="152400"/>
                  <a:pt x="190500" y="152400"/>
                </a:cubicBezTo>
                <a:cubicBezTo>
                  <a:pt x="211541" y="152400"/>
                  <a:pt x="228600" y="169459"/>
                  <a:pt x="228600" y="190500"/>
                </a:cubicBezTo>
                <a:cubicBezTo>
                  <a:pt x="228600" y="211541"/>
                  <a:pt x="211541" y="228600"/>
                  <a:pt x="190500" y="228600"/>
                </a:cubicBezTo>
                <a:cubicBezTo>
                  <a:pt x="169459" y="228600"/>
                  <a:pt x="152400" y="211541"/>
                  <a:pt x="152400" y="190500"/>
                </a:cubicBezTo>
                <a:close/>
                <a:moveTo>
                  <a:pt x="266700" y="76200"/>
                </a:moveTo>
                <a:lnTo>
                  <a:pt x="235372" y="12925"/>
                </a:lnTo>
                <a:cubicBezTo>
                  <a:pt x="232801" y="5410"/>
                  <a:pt x="225695" y="0"/>
                  <a:pt x="217284" y="0"/>
                </a:cubicBezTo>
                <a:lnTo>
                  <a:pt x="164973" y="0"/>
                </a:lnTo>
                <a:cubicBezTo>
                  <a:pt x="156467" y="0"/>
                  <a:pt x="149295" y="5544"/>
                  <a:pt x="146837" y="13192"/>
                </a:cubicBezTo>
                <a:lnTo>
                  <a:pt x="114338" y="76200"/>
                </a:lnTo>
                <a:lnTo>
                  <a:pt x="38100" y="76200"/>
                </a:lnTo>
                <a:cubicBezTo>
                  <a:pt x="17059" y="76200"/>
                  <a:pt x="0" y="93259"/>
                  <a:pt x="0" y="114300"/>
                </a:cubicBezTo>
                <a:lnTo>
                  <a:pt x="0" y="304800"/>
                </a:lnTo>
                <a:lnTo>
                  <a:pt x="304800" y="304800"/>
                </a:lnTo>
                <a:lnTo>
                  <a:pt x="304800" y="114300"/>
                </a:lnTo>
                <a:cubicBezTo>
                  <a:pt x="304800" y="93259"/>
                  <a:pt x="287760" y="76200"/>
                  <a:pt x="266700" y="76200"/>
                </a:cubicBezTo>
                <a:close/>
                <a:moveTo>
                  <a:pt x="57150" y="152400"/>
                </a:moveTo>
                <a:cubicBezTo>
                  <a:pt x="46625" y="152400"/>
                  <a:pt x="38100" y="143875"/>
                  <a:pt x="38100" y="133350"/>
                </a:cubicBezTo>
                <a:cubicBezTo>
                  <a:pt x="38100" y="122825"/>
                  <a:pt x="46625" y="114300"/>
                  <a:pt x="57150" y="114300"/>
                </a:cubicBezTo>
                <a:cubicBezTo>
                  <a:pt x="67675" y="114300"/>
                  <a:pt x="76200" y="122825"/>
                  <a:pt x="76200" y="133350"/>
                </a:cubicBezTo>
                <a:cubicBezTo>
                  <a:pt x="76200" y="143875"/>
                  <a:pt x="67675" y="152400"/>
                  <a:pt x="57150" y="152400"/>
                </a:cubicBezTo>
                <a:close/>
                <a:moveTo>
                  <a:pt x="190500" y="266700"/>
                </a:moveTo>
                <a:cubicBezTo>
                  <a:pt x="148419" y="266700"/>
                  <a:pt x="114300" y="232581"/>
                  <a:pt x="114300" y="190500"/>
                </a:cubicBezTo>
                <a:cubicBezTo>
                  <a:pt x="114300" y="148419"/>
                  <a:pt x="148419" y="114300"/>
                  <a:pt x="190500" y="114300"/>
                </a:cubicBezTo>
                <a:cubicBezTo>
                  <a:pt x="232581" y="114300"/>
                  <a:pt x="266700" y="148419"/>
                  <a:pt x="266700" y="190500"/>
                </a:cubicBezTo>
                <a:cubicBezTo>
                  <a:pt x="266700" y="232581"/>
                  <a:pt x="232581" y="266700"/>
                  <a:pt x="190500" y="266700"/>
                </a:cubicBezTo>
                <a:close/>
              </a:path>
            </a:pathLst>
          </a:custGeom>
          <a:solidFill>
            <a:srgbClr val="FFFFFF">
              <a:alpha val="100000"/>
            </a:srgbClr>
          </a:solidFill>
        </p:spPr>
      </p:sp>
      <p:sp>
        <p:nvSpPr>
          <p:cNvPr id="17" name="Freeform 17"/>
          <p:cNvSpPr/>
          <p:nvPr/>
        </p:nvSpPr>
        <p:spPr>
          <a:xfrm>
            <a:off x="6798897" y="4604169"/>
            <a:ext cx="459877" cy="459877"/>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FFFFF">
              <a:alpha val="100000"/>
            </a:srgbClr>
          </a:solidFill>
        </p:spPr>
      </p:sp>
      <p:sp>
        <p:nvSpPr>
          <p:cNvPr id="18" name="TextBox 18"/>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商业价值判断</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36825"/>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竞品分析</a:t>
            </a:r>
            <a:endParaRPr lang="en-US" sz="60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08</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Freeform 4"/>
          <p:cNvSpPr/>
          <p:nvPr/>
        </p:nvSpPr>
        <p:spPr>
          <a:xfrm>
            <a:off x="3879748" y="1112976"/>
            <a:ext cx="433777" cy="197093"/>
          </a:xfrm>
          <a:custGeom>
            <a:avLst/>
            <a:gdLst/>
            <a:ahLst/>
            <a:cxnLst/>
            <a:rect l="l" t="t" r="r" b="b"/>
            <a:pathLst>
              <a:path w="1905000" h="1905000">
                <a:moveTo>
                  <a:pt x="0" y="0"/>
                </a:moveTo>
                <a:lnTo>
                  <a:pt x="1428750" y="0"/>
                </a:lnTo>
                <a:lnTo>
                  <a:pt x="1905000" y="1905000"/>
                </a:lnTo>
                <a:lnTo>
                  <a:pt x="476250" y="1905000"/>
                </a:lnTo>
                <a:lnTo>
                  <a:pt x="0" y="0"/>
                </a:lnTo>
                <a:close/>
              </a:path>
            </a:pathLst>
          </a:custGeom>
          <a:solidFill>
            <a:schemeClr val="accent2">
              <a:lumMod val="75000"/>
              <a:alpha val="50000"/>
            </a:schemeClr>
          </a:solidFill>
        </p:spPr>
      </p:sp>
      <p:sp>
        <p:nvSpPr>
          <p:cNvPr id="5" name="AutoShape 5"/>
          <p:cNvSpPr/>
          <p:nvPr/>
        </p:nvSpPr>
        <p:spPr>
          <a:xfrm>
            <a:off x="450215" y="1310005"/>
            <a:ext cx="10713085" cy="4641215"/>
          </a:xfrm>
          <a:prstGeom prst="rect">
            <a:avLst/>
          </a:prstGeom>
          <a:solidFill>
            <a:schemeClr val="accent2">
              <a:alpha val="80000"/>
            </a:schemeClr>
          </a:solidFill>
        </p:spPr>
      </p:sp>
      <p:pic>
        <p:nvPicPr>
          <p:cNvPr id="6" name="Picture 6"/>
          <p:cNvPicPr>
            <a:picLocks noChangeAspect="1"/>
          </p:cNvPicPr>
          <p:nvPr/>
        </p:nvPicPr>
        <p:blipFill>
          <a:blip r:embed="rId1">
            <a:alphaModFix amt="100000"/>
          </a:blip>
          <a:srcRect l="25000" r="25000"/>
          <a:stretch>
            <a:fillRect/>
          </a:stretch>
        </p:blipFill>
        <p:spPr>
          <a:xfrm>
            <a:off x="705505" y="1112976"/>
            <a:ext cx="3505032" cy="4673376"/>
          </a:xfrm>
          <a:prstGeom prst="parallelogram">
            <a:avLst/>
          </a:prstGeom>
        </p:spPr>
      </p:pic>
      <p:sp>
        <p:nvSpPr>
          <p:cNvPr id="7" name="TextBox 7"/>
          <p:cNvSpPr txBox="1"/>
          <p:nvPr/>
        </p:nvSpPr>
        <p:spPr>
          <a:xfrm>
            <a:off x="4529658" y="1448060"/>
            <a:ext cx="6160333" cy="719999"/>
          </a:xfrm>
          <a:prstGeom prst="rect">
            <a:avLst/>
          </a:prstGeom>
        </p:spPr>
        <p:txBody>
          <a:bodyPr vert="horz" wrap="square" lIns="123825" tIns="123825" rIns="57150" bIns="123825" rtlCol="0" anchor="t" anchorCtr="0">
            <a:normAutofit/>
          </a:bodyPr>
          <a:lstStyle/>
          <a:p>
            <a:pPr>
              <a:lnSpc>
                <a:spcPct val="14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基础功能</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495800" y="2057400"/>
            <a:ext cx="5944235" cy="1534160"/>
          </a:xfrm>
          <a:prstGeom prst="rect">
            <a:avLst/>
          </a:prstGeom>
        </p:spPr>
        <p:txBody>
          <a:bodyPr vert="horz" wrap="square" lIns="123825" tIns="123825" rIns="57150" bIns="123825" rtlCol="0" anchor="t" anchorCtr="0">
            <a:noAutofit/>
          </a:bodyPr>
          <a:lstStyle/>
          <a:p>
            <a:pPr lvl="0" defTabSz="1217930">
              <a:lnSpc>
                <a:spcPct val="150000"/>
              </a:lnSpc>
              <a:defRPr/>
            </a:pPr>
            <a:r>
              <a:rPr lang="en-US" altLang="zh-CN"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   </a:t>
            </a:r>
            <a:r>
              <a:rPr lang="zh-CN" altLang="en-US"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提供多种题型，包括选择题、填空题、问答题等  </a:t>
            </a:r>
            <a:endParaRPr lang="en-US" altLang="zh-CN"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支持试卷定制和自动阅卷功能  </a:t>
            </a:r>
            <a:endParaRPr lang="en-US" altLang="zh-CN"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题库覆盖广泛，涵盖各行业和专业</a:t>
            </a:r>
            <a:endParaRPr lang="zh-CN" altLang="en-US" sz="13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14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支持多端同步考试，包括</a:t>
            </a:r>
            <a:r>
              <a:rPr lang="en-US" altLang="zh-CN" sz="14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PC</a:t>
            </a:r>
            <a:r>
              <a:rPr lang="zh-CN" altLang="en-US" sz="14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端、移动端等 </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panose="020B0500000000000000" pitchFamily="34" charset="-122"/>
              <a:ea typeface="思源黑体" panose="020B0500000000000000" pitchFamily="34" charset="-122"/>
              <a:cs typeface="微软雅黑" panose="020B0503020204020204" charset="-122"/>
              <a:sym typeface="思源黑体" panose="020B0500000000000000" pitchFamily="34" charset="-122"/>
            </a:endParaRPr>
          </a:p>
        </p:txBody>
      </p:sp>
      <p:sp>
        <p:nvSpPr>
          <p:cNvPr id="9" name="TextBox 9"/>
          <p:cNvSpPr txBox="1"/>
          <p:nvPr/>
        </p:nvSpPr>
        <p:spPr>
          <a:xfrm>
            <a:off x="4539183" y="3429068"/>
            <a:ext cx="5944189" cy="719999"/>
          </a:xfrm>
          <a:prstGeom prst="rect">
            <a:avLst/>
          </a:prstGeom>
        </p:spPr>
        <p:txBody>
          <a:bodyPr vert="horz" wrap="square" lIns="123825" tIns="123825" rIns="57150" bIns="123825" rtlCol="0" anchor="t" anchorCtr="0">
            <a:normAutofit/>
          </a:bodyPr>
          <a:lstStyle/>
          <a:p>
            <a:pPr>
              <a:lnSpc>
                <a:spcPct val="14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特色功能</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528820" y="4038600"/>
            <a:ext cx="5944235" cy="1750060"/>
          </a:xfrm>
          <a:prstGeom prst="rect">
            <a:avLst/>
          </a:prstGeom>
        </p:spPr>
        <p:txBody>
          <a:bodyPr vert="horz" wrap="square" lIns="123825" tIns="123825" rIns="57150" bIns="123825" rtlCol="0" anchor="t" anchorCtr="0">
            <a:normAutofit fontScale="25000"/>
          </a:bodyPr>
          <a:lstStyle/>
          <a:p>
            <a:pPr marL="285750" lvl="0" indent="-285750" defTabSz="1217930">
              <a:lnSpc>
                <a:spcPct val="150000"/>
              </a:lnSpc>
              <a:buFontTx/>
              <a:buChar char="-"/>
              <a:defRPr/>
            </a:pPr>
            <a:r>
              <a:rPr lang="zh-CN" altLang="en-US"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提供实时成绩分析和学习建议</a:t>
            </a:r>
            <a:endParaRPr lang="en-US" altLang="zh-CN"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支持多种考试模式，包括定时考试、随机抽题等  </a:t>
            </a:r>
            <a:endParaRPr lang="en-US" altLang="zh-CN"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提供个性化学习路径和反馈机制</a:t>
            </a:r>
            <a:endParaRPr lang="en-US" altLang="zh-CN"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提供实时监控和远程监考功能，防止作弊  </a:t>
            </a:r>
            <a:endParaRPr lang="en-US" altLang="zh-CN"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marL="285750" lvl="0" indent="-285750" defTabSz="1217930">
              <a:lnSpc>
                <a:spcPct val="150000"/>
              </a:lnSpc>
              <a:buFontTx/>
              <a:buChar char="-"/>
              <a:defRPr/>
            </a:pPr>
            <a:r>
              <a:rPr lang="zh-CN" altLang="en-US" sz="56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提供定制化考试解决方案，满足不同客户需求</a:t>
            </a:r>
            <a:endParaRPr lang="en-US" sz="56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竞品功能对比</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srcRect l="35273" r="35273"/>
          <a:stretch>
            <a:fillRect/>
          </a:stretch>
        </p:blipFill>
        <p:spPr>
          <a:xfrm>
            <a:off x="833737" y="1780456"/>
            <a:ext cx="1953281" cy="3730404"/>
          </a:xfrm>
          <a:prstGeom prst="rect">
            <a:avLst/>
          </a:prstGeom>
        </p:spPr>
      </p:pic>
      <p:sp>
        <p:nvSpPr>
          <p:cNvPr id="7" name="Freeform 7"/>
          <p:cNvSpPr/>
          <p:nvPr>
            <p:custDataLst>
              <p:tags r:id="rId2"/>
            </p:custDataLst>
          </p:nvPr>
        </p:nvSpPr>
        <p:spPr>
          <a:xfrm>
            <a:off x="3962609" y="1780456"/>
            <a:ext cx="310074" cy="510404"/>
          </a:xfrm>
          <a:custGeom>
            <a:avLst/>
            <a:gdLst/>
            <a:ahLst/>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accent1">
              <a:lumMod val="75000"/>
              <a:alpha val="100000"/>
            </a:schemeClr>
          </a:solidFill>
        </p:spPr>
      </p:sp>
      <p:sp>
        <p:nvSpPr>
          <p:cNvPr id="8" name="Freeform 8"/>
          <p:cNvSpPr/>
          <p:nvPr>
            <p:custDataLst>
              <p:tags r:id="rId3"/>
            </p:custDataLst>
          </p:nvPr>
        </p:nvSpPr>
        <p:spPr>
          <a:xfrm>
            <a:off x="8562433" y="1989832"/>
            <a:ext cx="344676" cy="317336"/>
          </a:xfrm>
          <a:custGeom>
            <a:avLst/>
            <a:gdLst/>
            <a:ahLst/>
            <a:cxnLst/>
            <a:rect l="l" t="t" r="r" b="b"/>
            <a:pathLst>
              <a:path w="580" h="535">
                <a:moveTo>
                  <a:pt x="164" y="525"/>
                </a:moveTo>
                <a:cubicBezTo>
                  <a:pt x="172" y="534"/>
                  <a:pt x="186" y="535"/>
                  <a:pt x="196" y="526"/>
                </a:cubicBezTo>
                <a:lnTo>
                  <a:pt x="570" y="187"/>
                </a:lnTo>
                <a:cubicBezTo>
                  <a:pt x="579" y="179"/>
                  <a:pt x="580" y="165"/>
                  <a:pt x="572" y="155"/>
                </a:cubicBezTo>
                <a:lnTo>
                  <a:pt x="475" y="49"/>
                </a:lnTo>
                <a:cubicBezTo>
                  <a:pt x="466" y="39"/>
                  <a:pt x="452" y="39"/>
                  <a:pt x="443" y="47"/>
                </a:cubicBezTo>
                <a:lnTo>
                  <a:pt x="124" y="335"/>
                </a:lnTo>
                <a:cubicBezTo>
                  <a:pt x="115" y="344"/>
                  <a:pt x="114" y="358"/>
                  <a:pt x="123" y="367"/>
                </a:cubicBezTo>
                <a:lnTo>
                  <a:pt x="175" y="425"/>
                </a:lnTo>
                <a:cubicBezTo>
                  <a:pt x="183" y="434"/>
                  <a:pt x="198" y="435"/>
                  <a:pt x="207" y="426"/>
                </a:cubicBezTo>
                <a:lnTo>
                  <a:pt x="341" y="305"/>
                </a:lnTo>
                <a:cubicBezTo>
                  <a:pt x="350" y="297"/>
                  <a:pt x="351" y="282"/>
                  <a:pt x="343" y="273"/>
                </a:cubicBezTo>
                <a:lnTo>
                  <a:pt x="327" y="256"/>
                </a:lnTo>
                <a:lnTo>
                  <a:pt x="193" y="378"/>
                </a:lnTo>
                <a:lnTo>
                  <a:pt x="172" y="354"/>
                </a:lnTo>
                <a:lnTo>
                  <a:pt x="457" y="96"/>
                </a:lnTo>
                <a:lnTo>
                  <a:pt x="523" y="169"/>
                </a:lnTo>
                <a:lnTo>
                  <a:pt x="182" y="478"/>
                </a:lnTo>
                <a:lnTo>
                  <a:pt x="58" y="340"/>
                </a:lnTo>
                <a:lnTo>
                  <a:pt x="404" y="26"/>
                </a:lnTo>
                <a:lnTo>
                  <a:pt x="389" y="10"/>
                </a:lnTo>
                <a:cubicBezTo>
                  <a:pt x="380" y="0"/>
                  <a:pt x="366" y="0"/>
                  <a:pt x="357" y="8"/>
                </a:cubicBezTo>
                <a:lnTo>
                  <a:pt x="10" y="322"/>
                </a:lnTo>
                <a:cubicBezTo>
                  <a:pt x="1" y="330"/>
                  <a:pt x="0" y="344"/>
                  <a:pt x="9" y="354"/>
                </a:cubicBezTo>
                <a:lnTo>
                  <a:pt x="164" y="525"/>
                </a:lnTo>
                <a:close/>
              </a:path>
            </a:pathLst>
          </a:custGeom>
          <a:solidFill>
            <a:schemeClr val="accent1">
              <a:lumMod val="75000"/>
              <a:alpha val="100000"/>
            </a:schemeClr>
          </a:solidFill>
        </p:spPr>
      </p:sp>
      <p:sp>
        <p:nvSpPr>
          <p:cNvPr id="9" name="AutoShape 9"/>
          <p:cNvSpPr/>
          <p:nvPr>
            <p:custDataLst>
              <p:tags r:id="rId4"/>
            </p:custDataLst>
          </p:nvPr>
        </p:nvSpPr>
        <p:spPr>
          <a:xfrm>
            <a:off x="3429000" y="2362200"/>
            <a:ext cx="3752850" cy="3842385"/>
          </a:xfrm>
          <a:prstGeom prst="rect">
            <a:avLst/>
          </a:prstGeom>
          <a:noFill/>
        </p:spPr>
        <p:txBody>
          <a:bodyPr vert="horz" wrap="square" lIns="91440" tIns="45720" rIns="91440" bIns="45720" rtlCol="0" anchor="t" anchorCtr="0">
            <a:noAutofit/>
          </a:bodyPr>
          <a:lstStyle/>
          <a:p>
            <a:pPr algn="just">
              <a:lnSpc>
                <a:spcPct val="150000"/>
              </a:lnSpc>
              <a:defRPr/>
            </a:pPr>
            <a:r>
              <a:rPr lang="zh-CN" altLang="en-US" sz="1100"/>
              <a:t>用户体验</a:t>
            </a:r>
            <a:r>
              <a:rPr lang="zh-CN" altLang="en-US" sz="1100"/>
              <a:t>方面：</a:t>
            </a:r>
            <a:endParaRPr lang="zh-CN" altLang="en-US" sz="1100"/>
          </a:p>
          <a:p>
            <a:pPr lvl="0" defTabSz="1217930">
              <a:lnSpc>
                <a:spcPct val="150000"/>
              </a:lnSpc>
              <a:defRPr/>
            </a:pPr>
            <a:r>
              <a:rPr lang="zh-CN" altLang="en-US" sz="1100" b="1"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导航和易用性</a:t>
            </a: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：用户体验良好的产品通常具有直观的导航和易用的操作方式，用户可以快速找到他们需要的功能并完成操作。</a:t>
            </a:r>
            <a:endParaRPr lang="en-US" altLang="zh-CN"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lvl="0" defTabSz="1217930">
              <a:lnSpc>
                <a:spcPct val="150000"/>
              </a:lnSpc>
              <a:defRPr/>
            </a:pPr>
            <a:r>
              <a:rPr lang="zh-CN" altLang="en-US" sz="1100" b="1"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响应速度</a:t>
            </a: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：产品的响应速度对用户体验有重要影响。比较不同产品的加载速度、响应速度和交互反馈，确定哪种产品的性能更好。</a:t>
            </a:r>
            <a:endParaRPr lang="en-US" altLang="zh-CN"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lvl="0" defTabSz="1217930">
              <a:lnSpc>
                <a:spcPct val="150000"/>
              </a:lnSpc>
              <a:defRPr/>
            </a:pPr>
            <a:r>
              <a:rPr lang="zh-CN" altLang="en-US" sz="1100" b="1"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交互设计</a:t>
            </a: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：比较产品的交互设计，包括按钮设计、动画效果、用户反馈等，看哪种设计能够更好地引导用户完成操作并提升用户满意度。</a:t>
            </a:r>
            <a:endParaRPr lang="en-US" altLang="zh-CN"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lvl="0" defTabSz="1217930">
              <a:lnSpc>
                <a:spcPct val="150000"/>
              </a:lnSpc>
              <a:defRPr/>
            </a:pPr>
            <a:r>
              <a:rPr lang="zh-CN" altLang="en-US" sz="1100" b="1"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用户反馈和支持</a:t>
            </a:r>
            <a:r>
              <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rPr>
              <a:t>：比较产品提供的用户反馈渠道和户支持服务，包括在线帮助、客服支持，以确定哪种产品更注重用户体验并提供更好的支持服务。</a:t>
            </a:r>
            <a:endParaRPr lang="zh-CN" altLang="en-US" sz="1100" dirty="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endParaRPr>
          </a:p>
          <a:p>
            <a:pPr algn="just">
              <a:lnSpc>
                <a:spcPct val="150000"/>
              </a:lnSpc>
              <a:defRPr/>
            </a:pPr>
            <a:endParaRPr lang="zh-CN" altLang="en-US" sz="1100"/>
          </a:p>
        </p:txBody>
      </p:sp>
      <p:sp>
        <p:nvSpPr>
          <p:cNvPr id="10" name="AutoShape 10"/>
          <p:cNvSpPr/>
          <p:nvPr>
            <p:custDataLst>
              <p:tags r:id="rId5"/>
            </p:custDataLst>
          </p:nvPr>
        </p:nvSpPr>
        <p:spPr>
          <a:xfrm>
            <a:off x="3671808" y="1911329"/>
            <a:ext cx="2147950" cy="474414"/>
          </a:xfrm>
          <a:prstGeom prst="rect">
            <a:avLst/>
          </a:prstGeom>
          <a:noFill/>
        </p:spPr>
        <p:txBody>
          <a:bodyPr vert="horz" wrap="square" lIns="91440" tIns="45720" rIns="91440" bIns="45720" rtlCol="0" anchor="t" anchorCtr="0">
            <a:noAutofit/>
          </a:bodyPr>
          <a:lstStyle/>
          <a:p>
            <a:pPr algn="ctr">
              <a:lnSpc>
                <a:spcPct val="120000"/>
              </a:lnSpc>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优势分析</a:t>
            </a:r>
            <a:endParaRPr lang="en-US" sz="1100"/>
          </a:p>
        </p:txBody>
      </p:sp>
      <p:sp>
        <p:nvSpPr>
          <p:cNvPr id="11" name="AutoShape 11"/>
          <p:cNvSpPr/>
          <p:nvPr>
            <p:custDataLst>
              <p:tags r:id="rId6"/>
            </p:custDataLst>
          </p:nvPr>
        </p:nvSpPr>
        <p:spPr>
          <a:xfrm>
            <a:off x="8232140" y="2386330"/>
            <a:ext cx="3220720" cy="2666365"/>
          </a:xfrm>
          <a:prstGeom prst="rect">
            <a:avLst/>
          </a:prstGeom>
          <a:noFill/>
        </p:spPr>
        <p:txBody>
          <a:bodyPr vert="horz" wrap="square" lIns="91440" tIns="45720" rIns="91440" bIns="45720" rtlCol="0" anchor="t" anchorCtr="0">
            <a:noAutofit/>
          </a:bodyPr>
          <a:lstStyle/>
          <a:p>
            <a:pPr algn="just">
              <a:lnSpc>
                <a:spcPct val="150000"/>
              </a:lnSpc>
              <a:defRPr/>
            </a:pPr>
            <a:r>
              <a:rPr lang="zh-CN" sz="1100">
                <a:solidFill>
                  <a:schemeClr val="dk1">
                    <a:alpha val="100000"/>
                  </a:schemeClr>
                </a:solidFill>
                <a:latin typeface="微软雅黑" panose="020B0503020204020204" charset="-122"/>
                <a:ea typeface="微软雅黑" panose="020B0503020204020204" charset="-122"/>
                <a:cs typeface="微软雅黑" panose="020B0503020204020204" charset="-122"/>
              </a:rPr>
              <a:t>我们的产品</a:t>
            </a:r>
            <a:r>
              <a:rPr sz="1100">
                <a:solidFill>
                  <a:schemeClr val="dk1">
                    <a:alpha val="100000"/>
                  </a:schemeClr>
                </a:solidFill>
                <a:latin typeface="微软雅黑" panose="020B0503020204020204" charset="-122"/>
                <a:ea typeface="微软雅黑" panose="020B0503020204020204" charset="-122"/>
                <a:cs typeface="微软雅黑" panose="020B0503020204020204" charset="-122"/>
              </a:rPr>
              <a:t>并不太适合大型机构和企业使用。其主要劣势在于考试评估功能的相对不足，以及学习内容和练习题的质量和可靠性尚待提高。</a:t>
            </a:r>
            <a:endParaRPr sz="11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gn="just">
              <a:lnSpc>
                <a:spcPct val="150000"/>
              </a:lnSpc>
              <a:defRPr/>
            </a:pPr>
            <a:r>
              <a:rPr sz="1100">
                <a:solidFill>
                  <a:schemeClr val="dk1">
                    <a:alpha val="100000"/>
                  </a:schemeClr>
                </a:solidFill>
                <a:latin typeface="微软雅黑" panose="020B0503020204020204" charset="-122"/>
                <a:ea typeface="微软雅黑" panose="020B0503020204020204" charset="-122"/>
                <a:cs typeface="微软雅黑" panose="020B0503020204020204" charset="-122"/>
              </a:rPr>
              <a:t>对于大型机构和企业而言，他们通常需要一个全面的在线考试系统，能够提供高效准确的考试评估功能，以确保对员工培训和能力评估的严谨性和准确性。</a:t>
            </a:r>
            <a:r>
              <a:rPr lang="zh-CN" sz="1100">
                <a:solidFill>
                  <a:schemeClr val="dk1">
                    <a:alpha val="100000"/>
                  </a:schemeClr>
                </a:solidFill>
                <a:latin typeface="微软雅黑" panose="020B0503020204020204" charset="-122"/>
                <a:ea typeface="微软雅黑" panose="020B0503020204020204" charset="-122"/>
                <a:cs typeface="微软雅黑" panose="020B0503020204020204" charset="-122"/>
              </a:rPr>
              <a:t>我们</a:t>
            </a:r>
            <a:r>
              <a:rPr lang="zh-CN" sz="1100">
                <a:solidFill>
                  <a:schemeClr val="dk1">
                    <a:alpha val="100000"/>
                  </a:schemeClr>
                </a:solidFill>
                <a:latin typeface="微软雅黑" panose="020B0503020204020204" charset="-122"/>
                <a:ea typeface="微软雅黑" panose="020B0503020204020204" charset="-122"/>
                <a:cs typeface="微软雅黑" panose="020B0503020204020204" charset="-122"/>
              </a:rPr>
              <a:t>的产品</a:t>
            </a:r>
            <a:r>
              <a:rPr sz="1100">
                <a:solidFill>
                  <a:schemeClr val="dk1">
                    <a:alpha val="100000"/>
                  </a:schemeClr>
                </a:solidFill>
                <a:latin typeface="微软雅黑" panose="020B0503020204020204" charset="-122"/>
                <a:ea typeface="微软雅黑" panose="020B0503020204020204" charset="-122"/>
                <a:cs typeface="微软雅黑" panose="020B0503020204020204" charset="-122"/>
              </a:rPr>
              <a:t>的考试评估功能相对较弱，可能无法满足大型机构和企业对于考试评估的严格要求。</a:t>
            </a:r>
            <a:endParaRPr sz="11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gn="just">
              <a:lnSpc>
                <a:spcPct val="150000"/>
              </a:lnSpc>
              <a:defRPr/>
            </a:pPr>
            <a:endParaRPr sz="11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AutoShape 12"/>
          <p:cNvSpPr/>
          <p:nvPr>
            <p:custDataLst>
              <p:tags r:id="rId7"/>
            </p:custDataLst>
          </p:nvPr>
        </p:nvSpPr>
        <p:spPr>
          <a:xfrm>
            <a:off x="8479408" y="1913353"/>
            <a:ext cx="2147950" cy="474414"/>
          </a:xfrm>
          <a:prstGeom prst="rect">
            <a:avLst/>
          </a:prstGeom>
          <a:noFill/>
        </p:spPr>
        <p:txBody>
          <a:bodyPr vert="horz" wrap="square" lIns="91440" tIns="45720" rIns="91440" bIns="45720" rtlCol="0" anchor="ctr" anchorCtr="0">
            <a:noAutofit/>
          </a:bodyPr>
          <a:lstStyle/>
          <a:p>
            <a:pPr algn="ctr">
              <a:lnSpc>
                <a:spcPct val="120000"/>
              </a:lnSpc>
              <a:defRPr/>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劣势剖析</a:t>
            </a:r>
            <a:endParaRPr lang="en-US" sz="1100"/>
          </a:p>
        </p:txBody>
      </p:sp>
      <p:sp>
        <p:nvSpPr>
          <p:cNvPr id="13" name="TextBox 13"/>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650">
                <a:solidFill>
                  <a:srgbClr val="595959">
                    <a:alpha val="100000"/>
                  </a:srgbClr>
                </a:solidFill>
                <a:latin typeface="汉仪君黑-45简"/>
                <a:ea typeface="汉仪君黑-45简"/>
                <a:cs typeface="汉仪君黑-45简"/>
              </a:rPr>
              <a:t>竞品优劣势分析</a:t>
            </a:r>
            <a:endParaRPr lang="en-US" sz="2650">
              <a:solidFill>
                <a:srgbClr val="595959">
                  <a:alpha val="100000"/>
                </a:srgbClr>
              </a:solidFill>
              <a:latin typeface="汉仪君黑-45简"/>
              <a:ea typeface="汉仪君黑-45简"/>
              <a:cs typeface="汉仪君黑-45简"/>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41630" y="563880"/>
            <a:ext cx="11497310" cy="5752465"/>
          </a:xfrm>
          <a:prstGeom prst="rect">
            <a:avLst/>
          </a:prstGeom>
          <a:solidFill>
            <a:srgbClr val="EEF8FD">
              <a:alpha val="100000"/>
            </a:srgbClr>
          </a:solidFill>
        </p:spPr>
      </p:sp>
      <p:sp>
        <p:nvSpPr>
          <p:cNvPr id="4" name="AutoShape 4"/>
          <p:cNvSpPr/>
          <p:nvPr/>
        </p:nvSpPr>
        <p:spPr>
          <a:xfrm>
            <a:off x="5125720" y="4836795"/>
            <a:ext cx="1922145" cy="399415"/>
          </a:xfrm>
          <a:prstGeom prst="roundRect">
            <a:avLst>
              <a:gd name="adj" fmla="val 50000"/>
            </a:avLst>
          </a:prstGeom>
          <a:solidFill>
            <a:srgbClr val="9BD3EF">
              <a:alpha val="100000"/>
            </a:srgbClr>
          </a:solidFill>
        </p:spPr>
      </p:sp>
      <p:sp>
        <p:nvSpPr>
          <p:cNvPr id="6" name="TextBox 6"/>
          <p:cNvSpPr txBox="1"/>
          <p:nvPr/>
        </p:nvSpPr>
        <p:spPr>
          <a:xfrm>
            <a:off x="2455545" y="2550160"/>
            <a:ext cx="6567805" cy="1198880"/>
          </a:xfrm>
          <a:prstGeom prst="rect">
            <a:avLst/>
          </a:prstGeom>
          <a:noFill/>
        </p:spPr>
        <p:txBody>
          <a:bodyPr vert="horz" wrap="square" lIns="91440" tIns="45720" rIns="91440" bIns="45720" rtlCol="0" anchor="t" anchorCtr="0">
            <a:normAutofit fontScale="90000"/>
          </a:bodyPr>
          <a:lstStyle/>
          <a:p>
            <a:pPr algn="ctr">
              <a:lnSpc>
                <a:spcPct val="80000"/>
              </a:lnSpc>
            </a:pPr>
            <a:r>
              <a:rPr lang="en-US" sz="7200" b="1">
                <a:solidFill>
                  <a:srgbClr val="000000">
                    <a:alpha val="100000"/>
                  </a:srgbClr>
                </a:solidFill>
                <a:latin typeface="汉仪君黑-45简"/>
                <a:ea typeface="汉仪君黑-45简"/>
                <a:cs typeface="汉仪君黑-45简"/>
              </a:rPr>
              <a:t>感谢</a:t>
            </a:r>
            <a:r>
              <a:rPr lang="zh-CN" altLang="en-US" sz="7200" b="1">
                <a:solidFill>
                  <a:srgbClr val="000000">
                    <a:alpha val="100000"/>
                  </a:srgbClr>
                </a:solidFill>
                <a:latin typeface="汉仪君黑-45简"/>
                <a:ea typeface="汉仪君黑-45简"/>
                <a:cs typeface="汉仪君黑-45简"/>
              </a:rPr>
              <a:t>大家的</a:t>
            </a:r>
            <a:r>
              <a:rPr lang="en-US" sz="7200" b="1">
                <a:solidFill>
                  <a:srgbClr val="000000">
                    <a:alpha val="100000"/>
                  </a:srgbClr>
                </a:solidFill>
                <a:latin typeface="汉仪君黑-45简"/>
                <a:ea typeface="汉仪君黑-45简"/>
                <a:cs typeface="汉仪君黑-45简"/>
              </a:rPr>
              <a:t>观看</a:t>
            </a:r>
            <a:r>
              <a:rPr lang="zh-CN" altLang="en-US" sz="7200" b="1">
                <a:solidFill>
                  <a:srgbClr val="000000">
                    <a:alpha val="100000"/>
                  </a:srgbClr>
                </a:solidFill>
                <a:latin typeface="汉仪君黑-45简"/>
                <a:ea typeface="汉仪君黑-45简"/>
                <a:cs typeface="汉仪君黑-45简"/>
              </a:rPr>
              <a:t>！</a:t>
            </a:r>
            <a:endParaRPr lang="zh-CN" altLang="en-US" sz="7200" b="1">
              <a:solidFill>
                <a:srgbClr val="000000">
                  <a:alpha val="100000"/>
                </a:srgbClr>
              </a:solidFill>
              <a:latin typeface="汉仪君黑-45简"/>
              <a:ea typeface="汉仪君黑-45简"/>
              <a:cs typeface="汉仪君黑-45简"/>
            </a:endParaRPr>
          </a:p>
        </p:txBody>
      </p:sp>
      <p:sp>
        <p:nvSpPr>
          <p:cNvPr id="7" name="TextBox 7"/>
          <p:cNvSpPr txBox="1"/>
          <p:nvPr/>
        </p:nvSpPr>
        <p:spPr>
          <a:xfrm>
            <a:off x="5277390" y="4898710"/>
            <a:ext cx="1605280" cy="337185"/>
          </a:xfrm>
          <a:prstGeom prst="rect">
            <a:avLst/>
          </a:prstGeom>
          <a:noFill/>
        </p:spPr>
        <p:txBody>
          <a:bodyPr vert="horz" wrap="square" lIns="91440" tIns="45720" rIns="91440" bIns="45720" rtlCol="0" anchor="t" anchorCtr="0">
            <a:normAutofit/>
          </a:bodyPr>
          <a:lstStyle/>
          <a:p>
            <a:pPr algn="ctr">
              <a:lnSpc>
                <a:spcPct val="80000"/>
              </a:lnSpc>
            </a:pPr>
            <a:r>
              <a:rPr lang="en-US" sz="1600">
                <a:solidFill>
                  <a:srgbClr val="000000">
                    <a:alpha val="100000"/>
                  </a:srgbClr>
                </a:solidFill>
                <a:latin typeface="汉仪君黑-45简"/>
                <a:ea typeface="汉仪君黑-45简"/>
                <a:cs typeface="汉仪君黑-45简"/>
              </a:rPr>
              <a:t>汇报人：</a:t>
            </a:r>
            <a:r>
              <a:rPr lang="zh-CN" altLang="en-US" sz="1600">
                <a:solidFill>
                  <a:srgbClr val="000000">
                    <a:alpha val="100000"/>
                  </a:srgbClr>
                </a:solidFill>
                <a:latin typeface="汉仪君黑-45简"/>
                <a:ea typeface="汉仪君黑-45简"/>
                <a:cs typeface="汉仪君黑-45简"/>
              </a:rPr>
              <a:t>李帮帅</a:t>
            </a:r>
            <a:endParaRPr lang="zh-CN" altLang="en-US" sz="1600">
              <a:solidFill>
                <a:srgbClr val="000000">
                  <a:alpha val="100000"/>
                </a:srgbClr>
              </a:solidFill>
              <a:latin typeface="汉仪君黑-45简"/>
              <a:ea typeface="汉仪君黑-45简"/>
              <a:cs typeface="汉仪君黑-45简"/>
            </a:endParaRPr>
          </a:p>
        </p:txBody>
      </p:sp>
      <p:sp>
        <p:nvSpPr>
          <p:cNvPr id="8" name="AutoShape 8"/>
          <p:cNvSpPr/>
          <p:nvPr/>
        </p:nvSpPr>
        <p:spPr>
          <a:xfrm>
            <a:off x="0" y="5039995"/>
            <a:ext cx="1818005" cy="1818005"/>
          </a:xfrm>
          <a:prstGeom prst="rtTriangle">
            <a:avLst/>
          </a:prstGeom>
          <a:solidFill>
            <a:srgbClr val="9BD3EF">
              <a:alpha val="100000"/>
            </a:srgbClr>
          </a:solidFill>
        </p:spPr>
      </p:sp>
      <p:sp>
        <p:nvSpPr>
          <p:cNvPr id="9" name="AutoShape 9"/>
          <p:cNvSpPr/>
          <p:nvPr/>
        </p:nvSpPr>
        <p:spPr>
          <a:xfrm flipH="1" flipV="1">
            <a:off x="10373995" y="0"/>
            <a:ext cx="1818005" cy="1818005"/>
          </a:xfrm>
          <a:prstGeom prst="rtTriangle">
            <a:avLst/>
          </a:prstGeom>
          <a:solidFill>
            <a:srgbClr val="9BD3EF">
              <a:alpha val="100000"/>
            </a:srgbClr>
          </a:solidFill>
        </p:spPr>
      </p:sp>
      <p:sp>
        <p:nvSpPr>
          <p:cNvPr id="10" name="AutoShape 10"/>
          <p:cNvSpPr/>
          <p:nvPr/>
        </p:nvSpPr>
        <p:spPr>
          <a:xfrm rot="18840000">
            <a:off x="621665" y="4038600"/>
            <a:ext cx="92075" cy="1929130"/>
          </a:xfrm>
          <a:prstGeom prst="roundRect">
            <a:avLst>
              <a:gd name="adj" fmla="val 50000"/>
            </a:avLst>
          </a:prstGeom>
          <a:solidFill>
            <a:srgbClr val="9BD3EF">
              <a:alpha val="100000"/>
            </a:srgbClr>
          </a:solidFill>
        </p:spPr>
      </p:sp>
      <p:sp>
        <p:nvSpPr>
          <p:cNvPr id="11" name="AutoShape 11"/>
          <p:cNvSpPr/>
          <p:nvPr/>
        </p:nvSpPr>
        <p:spPr>
          <a:xfrm rot="18600000">
            <a:off x="2048510" y="6097905"/>
            <a:ext cx="91440" cy="1044575"/>
          </a:xfrm>
          <a:prstGeom prst="roundRect">
            <a:avLst>
              <a:gd name="adj" fmla="val 50000"/>
            </a:avLst>
          </a:prstGeom>
          <a:solidFill>
            <a:srgbClr val="9BD3EF">
              <a:alpha val="100000"/>
            </a:srgbClr>
          </a:solidFill>
        </p:spPr>
      </p:sp>
      <p:sp>
        <p:nvSpPr>
          <p:cNvPr id="12" name="Freeform 12"/>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13" name="AutoShape 13"/>
          <p:cNvSpPr/>
          <p:nvPr/>
        </p:nvSpPr>
        <p:spPr>
          <a:xfrm rot="18840000">
            <a:off x="11716385" y="1666240"/>
            <a:ext cx="91440" cy="1044575"/>
          </a:xfrm>
          <a:prstGeom prst="roundRect">
            <a:avLst>
              <a:gd name="adj" fmla="val 50000"/>
            </a:avLst>
          </a:prstGeom>
          <a:solidFill>
            <a:srgbClr val="9BD3EF">
              <a:alpha val="100000"/>
            </a:srgbClr>
          </a:solidFill>
        </p:spPr>
      </p:sp>
      <p:sp>
        <p:nvSpPr>
          <p:cNvPr id="14" name="Freeform 14"/>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5" name="Freeform 15"/>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6" name="TextBox 16"/>
          <p:cNvSpPr txBox="1"/>
          <p:nvPr/>
        </p:nvSpPr>
        <p:spPr>
          <a:xfrm>
            <a:off x="1750060" y="3871595"/>
            <a:ext cx="8709660" cy="583565"/>
          </a:xfrm>
          <a:prstGeom prst="rect">
            <a:avLst/>
          </a:prstGeom>
          <a:noFill/>
        </p:spPr>
        <p:txBody>
          <a:bodyPr vert="horz" wrap="square" lIns="91440" tIns="45720" rIns="91440" bIns="45720" rtlCol="0" anchor="t" anchorCtr="0">
            <a:normAutofit/>
          </a:bodyPr>
          <a:lstStyle/>
          <a:p>
            <a:pPr algn="ctr">
              <a:lnSpc>
                <a:spcPct val="80000"/>
              </a:lnSpc>
            </a:pPr>
            <a:endParaRPr lang="en-US" sz="1600">
              <a:solidFill>
                <a:srgbClr val="595959">
                  <a:alpha val="100000"/>
                </a:srgbClr>
              </a:solidFill>
              <a:latin typeface="汉仪君黑-45简"/>
              <a:ea typeface="汉仪君黑-45简"/>
              <a:cs typeface="汉仪君黑-45简"/>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sp>
        <p:nvSpPr>
          <p:cNvPr id="4" name="AutoShape 4"/>
          <p:cNvSpPr/>
          <p:nvPr/>
        </p:nvSpPr>
        <p:spPr>
          <a:xfrm>
            <a:off x="-533634" y="1256469"/>
            <a:ext cx="4863856" cy="4863856"/>
          </a:xfrm>
          <a:prstGeom prst="ellipse">
            <a:avLst/>
          </a:prstGeom>
          <a:solidFill>
            <a:schemeClr val="accent1">
              <a:alpha val="100000"/>
            </a:schemeClr>
          </a:solidFill>
        </p:spPr>
      </p:sp>
      <p:pic>
        <p:nvPicPr>
          <p:cNvPr id="5" name="Picture 5"/>
          <p:cNvPicPr>
            <a:picLocks noChangeAspect="1"/>
          </p:cNvPicPr>
          <p:nvPr/>
        </p:nvPicPr>
        <p:blipFill>
          <a:blip r:embed="rId1">
            <a:alphaModFix amt="100000"/>
          </a:blip>
          <a:srcRect l="17708" r="17708"/>
          <a:stretch>
            <a:fillRect/>
          </a:stretch>
        </p:blipFill>
        <p:spPr>
          <a:xfrm>
            <a:off x="-304498" y="1523705"/>
            <a:ext cx="4358594" cy="4358594"/>
          </a:xfrm>
          <a:prstGeom prst="ellipse">
            <a:avLst/>
          </a:prstGeom>
        </p:spPr>
      </p:pic>
      <p:sp>
        <p:nvSpPr>
          <p:cNvPr id="6" name="AutoShape 6"/>
          <p:cNvSpPr/>
          <p:nvPr/>
        </p:nvSpPr>
        <p:spPr>
          <a:xfrm>
            <a:off x="4701456" y="4853903"/>
            <a:ext cx="946555" cy="946555"/>
          </a:xfrm>
          <a:prstGeom prst="ellipse">
            <a:avLst/>
          </a:prstGeom>
          <a:solidFill>
            <a:schemeClr val="accent1">
              <a:alpha val="100000"/>
            </a:schemeClr>
          </a:solidFill>
        </p:spPr>
      </p:sp>
      <p:sp>
        <p:nvSpPr>
          <p:cNvPr id="7" name="TextBox 7"/>
          <p:cNvSpPr txBox="1"/>
          <p:nvPr/>
        </p:nvSpPr>
        <p:spPr>
          <a:xfrm>
            <a:off x="4701456" y="5002020"/>
            <a:ext cx="918715" cy="650321"/>
          </a:xfrm>
          <a:prstGeom prst="rect">
            <a:avLst/>
          </a:prstGeom>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786029" y="4621091"/>
            <a:ext cx="5413228" cy="696773"/>
          </a:xfrm>
          <a:prstGeom prst="rect">
            <a:avLst/>
          </a:prstGeom>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长期目标</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786029" y="5087309"/>
            <a:ext cx="5225659" cy="929030"/>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将在线考试系统打造成为行业内的知名品牌，引领考试方式的变革。</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4701456" y="1733151"/>
            <a:ext cx="946555" cy="946555"/>
          </a:xfrm>
          <a:prstGeom prst="ellipse">
            <a:avLst/>
          </a:prstGeom>
          <a:solidFill>
            <a:schemeClr val="accent1">
              <a:alpha val="100000"/>
            </a:schemeClr>
          </a:solidFill>
        </p:spPr>
      </p:sp>
      <p:sp>
        <p:nvSpPr>
          <p:cNvPr id="11" name="TextBox 11"/>
          <p:cNvSpPr txBox="1"/>
          <p:nvPr/>
        </p:nvSpPr>
        <p:spPr>
          <a:xfrm>
            <a:off x="4701456" y="1881268"/>
            <a:ext cx="918715" cy="650321"/>
          </a:xfrm>
          <a:prstGeom prst="rect">
            <a:avLst/>
          </a:prstGeom>
        </p:spPr>
        <p:txBody>
          <a:bodyPr vert="horz" wrap="square" lIns="123825" tIns="123825" rIns="57150" bIns="123825" rtlCol="0" anchor="ctr" anchorCtr="0">
            <a:normAutofit/>
          </a:bodyPr>
          <a:lstStyle/>
          <a:p>
            <a:pPr algn="ctr">
              <a:lnSpc>
                <a:spcPct val="12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5786029" y="1465501"/>
            <a:ext cx="5413228" cy="696773"/>
          </a:xfrm>
          <a:prstGeom prst="rect">
            <a:avLst/>
          </a:prstGeom>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短期目标</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5786029" y="1908493"/>
            <a:ext cx="5225659" cy="929030"/>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开发出一套功能完善、稳定可靠的在线考试系统，满足基本的市场需求。</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nvSpPr>
        <p:spPr>
          <a:xfrm>
            <a:off x="4701456" y="3293527"/>
            <a:ext cx="946555" cy="946555"/>
          </a:xfrm>
          <a:prstGeom prst="ellipse">
            <a:avLst/>
          </a:prstGeom>
          <a:solidFill>
            <a:schemeClr val="accent1">
              <a:alpha val="100000"/>
            </a:schemeClr>
          </a:solidFill>
        </p:spPr>
      </p:sp>
      <p:sp>
        <p:nvSpPr>
          <p:cNvPr id="15" name="TextBox 15"/>
          <p:cNvSpPr txBox="1"/>
          <p:nvPr/>
        </p:nvSpPr>
        <p:spPr>
          <a:xfrm>
            <a:off x="4701456" y="3441644"/>
            <a:ext cx="918715" cy="650321"/>
          </a:xfrm>
          <a:prstGeom prst="rect">
            <a:avLst/>
          </a:prstGeom>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1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786029" y="3037490"/>
            <a:ext cx="5413228" cy="696773"/>
          </a:xfrm>
          <a:prstGeom prst="rect">
            <a:avLst/>
          </a:prstGeom>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中期目标</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5786029" y="3492094"/>
            <a:ext cx="5225659" cy="929030"/>
          </a:xfrm>
          <a:prstGeom prst="rect">
            <a:avLst/>
          </a:prstGeom>
        </p:spPr>
        <p:txBody>
          <a:bodyPr vert="horz" wrap="square" lIns="123825" tIns="123825" rIns="57150" bIns="123825" rtlCol="0" anchor="t" anchorCtr="0">
            <a:normAutofit/>
          </a:bodyPr>
          <a:lstStyle/>
          <a:p>
            <a:pPr>
              <a:lnSpc>
                <a:spcPct val="15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通过市场推广和合作，扩大在线考试系统的应用范围，提高市场占有率。</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项目目标</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custDataLst>
              <p:tags r:id="rId1"/>
            </p:custDataLst>
          </p:nvPr>
        </p:nvPicPr>
        <p:blipFill>
          <a:blip r:embed="rId2"/>
          <a:srcRect l="20000" r="20000"/>
          <a:stretch>
            <a:fillRect/>
          </a:stretch>
        </p:blipFill>
        <p:spPr>
          <a:xfrm>
            <a:off x="4086165" y="1427120"/>
            <a:ext cx="3678005" cy="3678005"/>
          </a:xfrm>
          <a:prstGeom prst="diamond">
            <a:avLst/>
          </a:prstGeom>
        </p:spPr>
      </p:pic>
      <p:grpSp>
        <p:nvGrpSpPr>
          <p:cNvPr id="5" name="Group 5"/>
          <p:cNvGrpSpPr/>
          <p:nvPr>
            <p:custDataLst>
              <p:tags r:id="rId3"/>
            </p:custDataLst>
          </p:nvPr>
        </p:nvGrpSpPr>
        <p:grpSpPr>
          <a:xfrm rot="0">
            <a:off x="42836" y="1532381"/>
            <a:ext cx="4826501" cy="1166399"/>
            <a:chOff x="42836" y="1532381"/>
            <a:chExt cx="4826501" cy="1166399"/>
          </a:xfrm>
        </p:grpSpPr>
        <p:sp>
          <p:nvSpPr>
            <p:cNvPr id="6" name="AutoShape 6"/>
            <p:cNvSpPr/>
            <p:nvPr>
              <p:custDataLst>
                <p:tags r:id="rId4"/>
              </p:custDataLst>
            </p:nvPr>
          </p:nvSpPr>
          <p:spPr>
            <a:xfrm>
              <a:off x="4219016" y="1661212"/>
              <a:ext cx="650321" cy="650321"/>
            </a:xfrm>
            <a:prstGeom prst="ellipse">
              <a:avLst/>
            </a:prstGeom>
            <a:solidFill>
              <a:schemeClr val="accent2">
                <a:alpha val="100000"/>
              </a:schemeClr>
            </a:solidFill>
          </p:spPr>
        </p:sp>
        <p:sp>
          <p:nvSpPr>
            <p:cNvPr id="7" name="TextBox 7"/>
            <p:cNvSpPr txBox="1"/>
            <p:nvPr>
              <p:custDataLst>
                <p:tags r:id="rId5"/>
              </p:custDataLst>
            </p:nvPr>
          </p:nvSpPr>
          <p:spPr>
            <a:xfrm>
              <a:off x="206502" y="2029951"/>
              <a:ext cx="3720306" cy="668829"/>
            </a:xfrm>
            <a:prstGeom prst="rect">
              <a:avLst/>
            </a:prstGeom>
          </p:spPr>
          <p:txBody>
            <a:bodyPr vert="horz" wrap="square" lIns="114300" tIns="57150" rIns="114300" bIns="57150" rtlCol="0" anchor="t" anchorCtr="0">
              <a:normAutofit/>
            </a:bodyPr>
            <a:lstStyle/>
            <a:p>
              <a:pPr algn="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对在线考试系统的市场现状、竞争对手、目标客户等进行分析。</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custDataLst>
                <p:tags r:id="rId6"/>
              </p:custDataLst>
            </p:nvPr>
          </p:nvSpPr>
          <p:spPr>
            <a:xfrm>
              <a:off x="42836" y="1532381"/>
              <a:ext cx="4306342" cy="379596"/>
            </a:xfrm>
            <a:prstGeom prst="rect">
              <a:avLst/>
            </a:prstGeom>
          </p:spPr>
          <p:txBody>
            <a:bodyPr vert="horz" wrap="square" lIns="114300" tIns="57150" rIns="114300" bIns="57150" rtlCol="0" anchor="t" anchorCtr="0">
              <a:normAutofit/>
            </a:bodyPr>
            <a:lstStyle/>
            <a:p>
              <a:pPr algn="ct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市场分析</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Freeform 9"/>
            <p:cNvSpPr/>
            <p:nvPr>
              <p:custDataLst>
                <p:tags r:id="rId7"/>
              </p:custDataLst>
            </p:nvPr>
          </p:nvSpPr>
          <p:spPr>
            <a:xfrm>
              <a:off x="4349178" y="1823595"/>
              <a:ext cx="398225" cy="346603"/>
            </a:xfrm>
            <a:custGeom>
              <a:avLst/>
              <a:gdLst/>
              <a:ahLst/>
              <a:cxnLst/>
              <a:rect l="l" t="t" r="r" b="b"/>
              <a:pathLst>
                <a:path w="304800" h="304800">
                  <a:moveTo>
                    <a:pt x="257299" y="240773"/>
                  </a:moveTo>
                  <a:lnTo>
                    <a:pt x="257299" y="258156"/>
                  </a:lnTo>
                  <a:lnTo>
                    <a:pt x="47501" y="258156"/>
                  </a:lnTo>
                  <a:lnTo>
                    <a:pt x="47501" y="240773"/>
                  </a:lnTo>
                  <a:cubicBezTo>
                    <a:pt x="47501" y="240773"/>
                    <a:pt x="43015" y="231162"/>
                    <a:pt x="67361" y="208112"/>
                  </a:cubicBezTo>
                  <a:cubicBezTo>
                    <a:pt x="91688" y="185071"/>
                    <a:pt x="88487" y="125511"/>
                    <a:pt x="88487" y="85173"/>
                  </a:cubicBezTo>
                  <a:cubicBezTo>
                    <a:pt x="88487" y="44834"/>
                    <a:pt x="145142" y="43977"/>
                    <a:pt x="145142" y="43977"/>
                  </a:cubicBezTo>
                  <a:lnTo>
                    <a:pt x="147085" y="43977"/>
                  </a:lnTo>
                  <a:cubicBezTo>
                    <a:pt x="147085" y="43996"/>
                    <a:pt x="147085" y="43701"/>
                    <a:pt x="147085" y="37424"/>
                  </a:cubicBezTo>
                  <a:cubicBezTo>
                    <a:pt x="147085" y="33395"/>
                    <a:pt x="133560" y="18802"/>
                    <a:pt x="133560" y="18802"/>
                  </a:cubicBezTo>
                  <a:lnTo>
                    <a:pt x="133360" y="9973"/>
                  </a:lnTo>
                  <a:lnTo>
                    <a:pt x="171555" y="9973"/>
                  </a:lnTo>
                  <a:lnTo>
                    <a:pt x="171298" y="19136"/>
                  </a:lnTo>
                  <a:cubicBezTo>
                    <a:pt x="171298" y="19136"/>
                    <a:pt x="156639" y="33719"/>
                    <a:pt x="156639" y="38014"/>
                  </a:cubicBezTo>
                  <a:cubicBezTo>
                    <a:pt x="156639" y="42167"/>
                    <a:pt x="156639" y="43558"/>
                    <a:pt x="156639" y="43967"/>
                  </a:cubicBezTo>
                  <a:lnTo>
                    <a:pt x="159658" y="43967"/>
                  </a:lnTo>
                  <a:cubicBezTo>
                    <a:pt x="159658" y="43967"/>
                    <a:pt x="216313" y="44825"/>
                    <a:pt x="216313" y="85163"/>
                  </a:cubicBezTo>
                  <a:cubicBezTo>
                    <a:pt x="216313" y="125501"/>
                    <a:pt x="213112" y="185071"/>
                    <a:pt x="237449" y="208121"/>
                  </a:cubicBezTo>
                  <a:cubicBezTo>
                    <a:pt x="261785" y="231172"/>
                    <a:pt x="257299" y="240773"/>
                    <a:pt x="257299" y="240773"/>
                  </a:cubicBezTo>
                  <a:close/>
                  <a:moveTo>
                    <a:pt x="176327" y="267367"/>
                  </a:moveTo>
                  <a:cubicBezTo>
                    <a:pt x="176327" y="280559"/>
                    <a:pt x="165640" y="294827"/>
                    <a:pt x="152457" y="294827"/>
                  </a:cubicBezTo>
                  <a:cubicBezTo>
                    <a:pt x="139275" y="294827"/>
                    <a:pt x="128588" y="280559"/>
                    <a:pt x="128588" y="267367"/>
                  </a:cubicBezTo>
                  <a:cubicBezTo>
                    <a:pt x="128588" y="267662"/>
                    <a:pt x="176327" y="267062"/>
                    <a:pt x="176327" y="267367"/>
                  </a:cubicBezTo>
                  <a:close/>
                </a:path>
              </a:pathLst>
            </a:custGeom>
            <a:solidFill>
              <a:srgbClr val="FFFFFF">
                <a:alpha val="100000"/>
              </a:srgbClr>
            </a:solidFill>
          </p:spPr>
        </p:sp>
      </p:grpSp>
      <p:grpSp>
        <p:nvGrpSpPr>
          <p:cNvPr id="10" name="Group 10"/>
          <p:cNvGrpSpPr/>
          <p:nvPr>
            <p:custDataLst>
              <p:tags r:id="rId8"/>
            </p:custDataLst>
          </p:nvPr>
        </p:nvGrpSpPr>
        <p:grpSpPr>
          <a:xfrm rot="0">
            <a:off x="6839864" y="1532381"/>
            <a:ext cx="4711861" cy="1166399"/>
            <a:chOff x="6839864" y="1532381"/>
            <a:chExt cx="4711861" cy="1166399"/>
          </a:xfrm>
        </p:grpSpPr>
        <p:sp>
          <p:nvSpPr>
            <p:cNvPr id="11" name="AutoShape 11"/>
            <p:cNvSpPr/>
            <p:nvPr>
              <p:custDataLst>
                <p:tags r:id="rId9"/>
              </p:custDataLst>
            </p:nvPr>
          </p:nvSpPr>
          <p:spPr>
            <a:xfrm>
              <a:off x="6839864" y="1607865"/>
              <a:ext cx="650321" cy="650321"/>
            </a:xfrm>
            <a:prstGeom prst="ellipse">
              <a:avLst/>
            </a:prstGeom>
            <a:solidFill>
              <a:schemeClr val="accent2">
                <a:alpha val="100000"/>
              </a:schemeClr>
            </a:solidFill>
          </p:spPr>
        </p:sp>
        <p:sp>
          <p:nvSpPr>
            <p:cNvPr id="12" name="TextBox 12"/>
            <p:cNvSpPr txBox="1"/>
            <p:nvPr>
              <p:custDataLst>
                <p:tags r:id="rId10"/>
              </p:custDataLst>
            </p:nvPr>
          </p:nvSpPr>
          <p:spPr>
            <a:xfrm>
              <a:off x="7646644" y="2029951"/>
              <a:ext cx="3720306"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详细介绍在线考试系统的技术架构、功能模块、实现方式等。</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custDataLst>
                <p:tags r:id="rId11"/>
              </p:custDataLst>
            </p:nvPr>
          </p:nvSpPr>
          <p:spPr>
            <a:xfrm>
              <a:off x="7245383" y="1532381"/>
              <a:ext cx="4306342" cy="379596"/>
            </a:xfrm>
            <a:prstGeom prst="rect">
              <a:avLst/>
            </a:prstGeom>
          </p:spPr>
          <p:txBody>
            <a:bodyPr vert="horz" wrap="square" lIns="114300" tIns="57150" rIns="114300" bIns="57150" rtlCol="0" anchor="t" anchorCtr="0">
              <a:normAutofit/>
            </a:bodyPr>
            <a:lstStyle/>
            <a:p>
              <a:pPr algn="ct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技术方案</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Freeform 14"/>
            <p:cNvSpPr/>
            <p:nvPr>
              <p:custDataLst>
                <p:tags r:id="rId12"/>
              </p:custDataLst>
            </p:nvPr>
          </p:nvSpPr>
          <p:spPr>
            <a:xfrm>
              <a:off x="7006878" y="1774878"/>
              <a:ext cx="316295" cy="316295"/>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FFFFF">
                <a:alpha val="100000"/>
              </a:srgbClr>
            </a:solidFill>
          </p:spPr>
        </p:sp>
      </p:grpSp>
      <p:grpSp>
        <p:nvGrpSpPr>
          <p:cNvPr id="15" name="Group 15"/>
          <p:cNvGrpSpPr/>
          <p:nvPr>
            <p:custDataLst>
              <p:tags r:id="rId13"/>
            </p:custDataLst>
          </p:nvPr>
        </p:nvGrpSpPr>
        <p:grpSpPr>
          <a:xfrm rot="0">
            <a:off x="23226" y="4172817"/>
            <a:ext cx="4826501" cy="1166399"/>
            <a:chOff x="23226" y="4172817"/>
            <a:chExt cx="4826501" cy="1166399"/>
          </a:xfrm>
        </p:grpSpPr>
        <p:sp>
          <p:nvSpPr>
            <p:cNvPr id="16" name="AutoShape 16"/>
            <p:cNvSpPr/>
            <p:nvPr>
              <p:custDataLst>
                <p:tags r:id="rId14"/>
              </p:custDataLst>
            </p:nvPr>
          </p:nvSpPr>
          <p:spPr>
            <a:xfrm>
              <a:off x="4199406" y="4226163"/>
              <a:ext cx="650321" cy="650321"/>
            </a:xfrm>
            <a:prstGeom prst="ellipse">
              <a:avLst/>
            </a:prstGeom>
            <a:solidFill>
              <a:schemeClr val="accent2">
                <a:alpha val="100000"/>
              </a:schemeClr>
            </a:solidFill>
          </p:spPr>
        </p:sp>
        <p:sp>
          <p:nvSpPr>
            <p:cNvPr id="17" name="TextBox 17"/>
            <p:cNvSpPr txBox="1"/>
            <p:nvPr>
              <p:custDataLst>
                <p:tags r:id="rId15"/>
              </p:custDataLst>
            </p:nvPr>
          </p:nvSpPr>
          <p:spPr>
            <a:xfrm>
              <a:off x="186891" y="4670387"/>
              <a:ext cx="3720306" cy="668829"/>
            </a:xfrm>
            <a:prstGeom prst="rect">
              <a:avLst/>
            </a:prstGeom>
          </p:spPr>
          <p:txBody>
            <a:bodyPr vert="horz" wrap="square" lIns="114300" tIns="57150" rIns="114300" bIns="57150" rtlCol="0" anchor="t" anchorCtr="0">
              <a:normAutofit/>
            </a:bodyPr>
            <a:lstStyle/>
            <a:p>
              <a:pPr algn="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阐述在线考试系统的</a:t>
              </a:r>
              <a:r>
                <a:rPr lang="zh-CN" alt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普通功能和特色功能</a:t>
              </a: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等。</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custDataLst>
                <p:tags r:id="rId16"/>
              </p:custDataLst>
            </p:nvPr>
          </p:nvSpPr>
          <p:spPr>
            <a:xfrm>
              <a:off x="23226" y="4172817"/>
              <a:ext cx="4306342" cy="379596"/>
            </a:xfrm>
            <a:prstGeom prst="rect">
              <a:avLst/>
            </a:prstGeom>
          </p:spPr>
          <p:txBody>
            <a:bodyPr vert="horz" wrap="square" lIns="114300" tIns="57150" rIns="114300" bIns="57150" rtlCol="0" anchor="t" anchorCtr="0">
              <a:normAutofit fontScale="90000"/>
            </a:bodyPr>
            <a:lstStyle/>
            <a:p>
              <a:pPr algn="ctr">
                <a:lnSpc>
                  <a:spcPct val="77000"/>
                </a:lnSpc>
              </a:pPr>
              <a:r>
                <a:rPr lang="zh-CN" alt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功能</a:t>
              </a:r>
              <a:r>
                <a:rPr lang="zh-CN" alt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描述</a:t>
              </a:r>
              <a:endParaRPr lang="zh-CN" alt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9" name="Freeform 19"/>
            <p:cNvSpPr/>
            <p:nvPr>
              <p:custDataLst>
                <p:tags r:id="rId17"/>
              </p:custDataLst>
            </p:nvPr>
          </p:nvSpPr>
          <p:spPr>
            <a:xfrm>
              <a:off x="4366419" y="4372901"/>
              <a:ext cx="316295" cy="356845"/>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grpSp>
        <p:nvGrpSpPr>
          <p:cNvPr id="20" name="Group 20"/>
          <p:cNvGrpSpPr/>
          <p:nvPr>
            <p:custDataLst>
              <p:tags r:id="rId18"/>
            </p:custDataLst>
          </p:nvPr>
        </p:nvGrpSpPr>
        <p:grpSpPr>
          <a:xfrm rot="0">
            <a:off x="6839864" y="4172817"/>
            <a:ext cx="4711861" cy="1166399"/>
            <a:chOff x="6839864" y="4172817"/>
            <a:chExt cx="4711861" cy="1166399"/>
          </a:xfrm>
        </p:grpSpPr>
        <p:sp>
          <p:nvSpPr>
            <p:cNvPr id="21" name="AutoShape 21"/>
            <p:cNvSpPr/>
            <p:nvPr>
              <p:custDataLst>
                <p:tags r:id="rId19"/>
              </p:custDataLst>
            </p:nvPr>
          </p:nvSpPr>
          <p:spPr>
            <a:xfrm>
              <a:off x="6839864" y="4226163"/>
              <a:ext cx="650321" cy="650321"/>
            </a:xfrm>
            <a:prstGeom prst="ellipse">
              <a:avLst/>
            </a:prstGeom>
            <a:solidFill>
              <a:schemeClr val="accent2">
                <a:alpha val="100000"/>
              </a:schemeClr>
            </a:solidFill>
          </p:spPr>
        </p:sp>
        <p:sp>
          <p:nvSpPr>
            <p:cNvPr id="22" name="TextBox 22"/>
            <p:cNvSpPr txBox="1"/>
            <p:nvPr>
              <p:custDataLst>
                <p:tags r:id="rId20"/>
              </p:custDataLst>
            </p:nvPr>
          </p:nvSpPr>
          <p:spPr>
            <a:xfrm>
              <a:off x="7646644" y="4670387"/>
              <a:ext cx="3720306" cy="668829"/>
            </a:xfrm>
            <a:prstGeom prst="rect">
              <a:avLst/>
            </a:prstGeom>
          </p:spPr>
          <p:txBody>
            <a:bodyPr vert="horz" wrap="square" lIns="114300" tIns="57150" rIns="114300" bIns="57150" rtlCol="0" anchor="t" anchorCtr="0">
              <a:normAutofit/>
            </a:bodyPr>
            <a:lstStyle/>
            <a:p>
              <a:pPr>
                <a:lnSpc>
                  <a:spcPct val="120000"/>
                </a:lnSpc>
              </a:pPr>
              <a:r>
                <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rPr>
                <a:t>对项目实施过程中可能遇到的技术风险、市场风险、管理风险等进行分析和评估。</a:t>
              </a:r>
              <a:endParaRPr lang="en-US" sz="1425">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3"/>
            <p:cNvSpPr txBox="1"/>
            <p:nvPr>
              <p:custDataLst>
                <p:tags r:id="rId21"/>
              </p:custDataLst>
            </p:nvPr>
          </p:nvSpPr>
          <p:spPr>
            <a:xfrm>
              <a:off x="7245383" y="4172817"/>
              <a:ext cx="4306342" cy="379596"/>
            </a:xfrm>
            <a:prstGeom prst="rect">
              <a:avLst/>
            </a:prstGeom>
          </p:spPr>
          <p:txBody>
            <a:bodyPr vert="horz" wrap="square" lIns="114300" tIns="57150" rIns="114300" bIns="57150" rtlCol="0" anchor="t" anchorCtr="0">
              <a:normAutofit/>
            </a:bodyPr>
            <a:lstStyle/>
            <a:p>
              <a:pPr algn="ctr">
                <a:lnSpc>
                  <a:spcPct val="77000"/>
                </a:lnSpc>
              </a:pPr>
              <a:r>
                <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rPr>
                <a:t>风险评估</a:t>
              </a:r>
              <a:endParaRPr lang="en-US" sz="18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4" name="Freeform 24"/>
            <p:cNvSpPr/>
            <p:nvPr>
              <p:custDataLst>
                <p:tags r:id="rId22"/>
              </p:custDataLst>
            </p:nvPr>
          </p:nvSpPr>
          <p:spPr>
            <a:xfrm>
              <a:off x="6990657" y="4376956"/>
              <a:ext cx="348735" cy="348735"/>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close/>
                </a:path>
              </a:pathLst>
            </a:custGeom>
            <a:solidFill>
              <a:srgbClr val="FFFFFF">
                <a:alpha val="100000"/>
              </a:srgbClr>
            </a:solidFill>
          </p:spPr>
        </p:sp>
      </p:grpSp>
      <p:sp>
        <p:nvSpPr>
          <p:cNvPr id="25" name="TextBox 25"/>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800">
                <a:solidFill>
                  <a:srgbClr val="595959">
                    <a:alpha val="100000"/>
                  </a:srgbClr>
                </a:solidFill>
                <a:latin typeface="汉仪君黑-45简"/>
                <a:ea typeface="汉仪君黑-45简"/>
                <a:cs typeface="汉仪君黑-45简"/>
              </a:rPr>
              <a:t>汇报范围</a:t>
            </a:r>
            <a:endParaRPr lang="en-US" sz="2800">
              <a:solidFill>
                <a:srgbClr val="595959">
                  <a:alpha val="100000"/>
                </a:srgbClr>
              </a:solidFill>
              <a:latin typeface="汉仪君黑-45简"/>
              <a:ea typeface="汉仪君黑-45简"/>
              <a:cs typeface="汉仪君黑-45简"/>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77190" y="563880"/>
            <a:ext cx="11497310" cy="5752465"/>
          </a:xfrm>
          <a:prstGeom prst="rect">
            <a:avLst/>
          </a:prstGeom>
          <a:solidFill>
            <a:srgbClr val="EEF8FD">
              <a:alpha val="100000"/>
            </a:srgbClr>
          </a:solidFill>
        </p:spPr>
      </p:sp>
      <p:sp>
        <p:nvSpPr>
          <p:cNvPr id="3" name="AutoShape 3"/>
          <p:cNvSpPr/>
          <p:nvPr/>
        </p:nvSpPr>
        <p:spPr>
          <a:xfrm>
            <a:off x="3778250" y="2466975"/>
            <a:ext cx="1075690" cy="1075690"/>
          </a:xfrm>
          <a:prstGeom prst="ellipse">
            <a:avLst/>
          </a:prstGeom>
          <a:solidFill>
            <a:srgbClr val="9BD3EF">
              <a:alpha val="100000"/>
            </a:srgbClr>
          </a:solidFill>
        </p:spPr>
      </p:sp>
      <p:sp>
        <p:nvSpPr>
          <p:cNvPr id="4" name="AutoShape 4"/>
          <p:cNvSpPr/>
          <p:nvPr/>
        </p:nvSpPr>
        <p:spPr>
          <a:xfrm>
            <a:off x="0" y="5039995"/>
            <a:ext cx="1818005" cy="1818005"/>
          </a:xfrm>
          <a:prstGeom prst="rtTriangle">
            <a:avLst/>
          </a:prstGeom>
          <a:solidFill>
            <a:srgbClr val="9BD3EF">
              <a:alpha val="100000"/>
            </a:srgbClr>
          </a:solidFill>
        </p:spPr>
      </p:sp>
      <p:sp>
        <p:nvSpPr>
          <p:cNvPr id="5" name="AutoShape 5"/>
          <p:cNvSpPr/>
          <p:nvPr/>
        </p:nvSpPr>
        <p:spPr>
          <a:xfrm flipH="1" flipV="1">
            <a:off x="10373995" y="0"/>
            <a:ext cx="1818005" cy="1818005"/>
          </a:xfrm>
          <a:prstGeom prst="rtTriangle">
            <a:avLst/>
          </a:prstGeom>
          <a:solidFill>
            <a:srgbClr val="9BD3EF">
              <a:alpha val="100000"/>
            </a:srgbClr>
          </a:solidFill>
        </p:spPr>
      </p:sp>
      <p:sp>
        <p:nvSpPr>
          <p:cNvPr id="6" name="AutoShape 6"/>
          <p:cNvSpPr/>
          <p:nvPr/>
        </p:nvSpPr>
        <p:spPr>
          <a:xfrm rot="18840000">
            <a:off x="621665" y="4038600"/>
            <a:ext cx="92075" cy="1929130"/>
          </a:xfrm>
          <a:prstGeom prst="roundRect">
            <a:avLst>
              <a:gd name="adj" fmla="val 50000"/>
            </a:avLst>
          </a:prstGeom>
          <a:solidFill>
            <a:srgbClr val="9BD3EF">
              <a:alpha val="100000"/>
            </a:srgbClr>
          </a:solidFill>
        </p:spPr>
      </p:sp>
      <p:sp>
        <p:nvSpPr>
          <p:cNvPr id="7" name="AutoShape 7"/>
          <p:cNvSpPr/>
          <p:nvPr/>
        </p:nvSpPr>
        <p:spPr>
          <a:xfrm rot="18600000">
            <a:off x="2048510" y="6097905"/>
            <a:ext cx="91440" cy="1044575"/>
          </a:xfrm>
          <a:prstGeom prst="roundRect">
            <a:avLst>
              <a:gd name="adj" fmla="val 50000"/>
            </a:avLst>
          </a:prstGeom>
          <a:solidFill>
            <a:srgbClr val="9BD3EF">
              <a:alpha val="100000"/>
            </a:srgbClr>
          </a:solidFill>
        </p:spPr>
      </p:sp>
      <p:sp>
        <p:nvSpPr>
          <p:cNvPr id="8" name="Freeform 8"/>
          <p:cNvSpPr/>
          <p:nvPr/>
        </p:nvSpPr>
        <p:spPr>
          <a:xfrm rot="18900000">
            <a:off x="10342509" y="-298914"/>
            <a:ext cx="92075" cy="1818826"/>
          </a:xfrm>
          <a:custGeom>
            <a:avLst/>
            <a:gdLst/>
            <a:ahLst/>
            <a:cxnLst/>
            <a:rect l="l" t="t" r="r" b="b"/>
            <a:pathLst>
              <a:path w="145" h="2864">
                <a:moveTo>
                  <a:pt x="145" y="145"/>
                </a:moveTo>
                <a:lnTo>
                  <a:pt x="145" y="2792"/>
                </a:lnTo>
                <a:cubicBezTo>
                  <a:pt x="146" y="2832"/>
                  <a:pt x="109" y="2865"/>
                  <a:pt x="73" y="2864"/>
                </a:cubicBezTo>
                <a:cubicBezTo>
                  <a:pt x="32" y="2866"/>
                  <a:pt x="-1" y="2828"/>
                  <a:pt x="0" y="2792"/>
                </a:cubicBezTo>
                <a:lnTo>
                  <a:pt x="0" y="0"/>
                </a:lnTo>
                <a:lnTo>
                  <a:pt x="145" y="145"/>
                </a:lnTo>
                <a:close/>
              </a:path>
            </a:pathLst>
          </a:custGeom>
          <a:solidFill>
            <a:srgbClr val="9BD3EF">
              <a:alpha val="100000"/>
            </a:srgbClr>
          </a:solidFill>
        </p:spPr>
      </p:sp>
      <p:sp>
        <p:nvSpPr>
          <p:cNvPr id="9" name="AutoShape 9"/>
          <p:cNvSpPr/>
          <p:nvPr/>
        </p:nvSpPr>
        <p:spPr>
          <a:xfrm rot="18840000">
            <a:off x="11716385" y="1666240"/>
            <a:ext cx="91440" cy="1044575"/>
          </a:xfrm>
          <a:prstGeom prst="roundRect">
            <a:avLst>
              <a:gd name="adj" fmla="val 50000"/>
            </a:avLst>
          </a:prstGeom>
          <a:solidFill>
            <a:srgbClr val="9BD3EF">
              <a:alpha val="100000"/>
            </a:srgbClr>
          </a:solidFill>
        </p:spPr>
      </p:sp>
      <p:sp>
        <p:nvSpPr>
          <p:cNvPr id="10" name="Freeform 10"/>
          <p:cNvSpPr/>
          <p:nvPr/>
        </p:nvSpPr>
        <p:spPr>
          <a:xfrm rot="18840000">
            <a:off x="744900" y="6148408"/>
            <a:ext cx="92075" cy="878777"/>
          </a:xfrm>
          <a:custGeom>
            <a:avLst/>
            <a:gdLst/>
            <a:ahLst/>
            <a:cxnLst/>
            <a:rect l="l" t="t" r="r" b="b"/>
            <a:pathLst>
              <a:path w="145" h="1384">
                <a:moveTo>
                  <a:pt x="0" y="73"/>
                </a:moveTo>
                <a:cubicBezTo>
                  <a:pt x="-1" y="32"/>
                  <a:pt x="36" y="-1"/>
                  <a:pt x="73" y="0"/>
                </a:cubicBezTo>
                <a:cubicBezTo>
                  <a:pt x="113" y="-1"/>
                  <a:pt x="146" y="36"/>
                  <a:pt x="145" y="73"/>
                </a:cubicBezTo>
                <a:lnTo>
                  <a:pt x="145" y="1384"/>
                </a:lnTo>
                <a:lnTo>
                  <a:pt x="0" y="1234"/>
                </a:lnTo>
                <a:lnTo>
                  <a:pt x="0" y="73"/>
                </a:lnTo>
                <a:close/>
              </a:path>
            </a:pathLst>
          </a:custGeom>
          <a:solidFill>
            <a:srgbClr val="EEF8FD">
              <a:alpha val="100000"/>
            </a:srgbClr>
          </a:solidFill>
        </p:spPr>
      </p:sp>
      <p:sp>
        <p:nvSpPr>
          <p:cNvPr id="11" name="Freeform 11"/>
          <p:cNvSpPr/>
          <p:nvPr/>
        </p:nvSpPr>
        <p:spPr>
          <a:xfrm rot="18840000">
            <a:off x="11466566" y="-163924"/>
            <a:ext cx="92075" cy="819359"/>
          </a:xfrm>
          <a:custGeom>
            <a:avLst/>
            <a:gdLst/>
            <a:ahLst/>
            <a:cxnLst/>
            <a:rect l="l" t="t" r="r" b="b"/>
            <a:pathLst>
              <a:path w="145" h="1290">
                <a:moveTo>
                  <a:pt x="145" y="150"/>
                </a:moveTo>
                <a:lnTo>
                  <a:pt x="145" y="1218"/>
                </a:lnTo>
                <a:cubicBezTo>
                  <a:pt x="146" y="1259"/>
                  <a:pt x="109" y="1291"/>
                  <a:pt x="73" y="1290"/>
                </a:cubicBezTo>
                <a:cubicBezTo>
                  <a:pt x="32" y="1292"/>
                  <a:pt x="-1" y="1254"/>
                  <a:pt x="0" y="1218"/>
                </a:cubicBezTo>
                <a:lnTo>
                  <a:pt x="0" y="0"/>
                </a:lnTo>
                <a:lnTo>
                  <a:pt x="145" y="150"/>
                </a:lnTo>
                <a:close/>
              </a:path>
            </a:pathLst>
          </a:custGeom>
          <a:solidFill>
            <a:srgbClr val="EEF8FD">
              <a:alpha val="100000"/>
            </a:srgbClr>
          </a:solidFill>
        </p:spPr>
      </p:sp>
      <p:sp>
        <p:nvSpPr>
          <p:cNvPr id="12" name="TextBox 12"/>
          <p:cNvSpPr txBox="1"/>
          <p:nvPr/>
        </p:nvSpPr>
        <p:spPr>
          <a:xfrm>
            <a:off x="5097780" y="2536825"/>
            <a:ext cx="4351020"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用户画像</a:t>
            </a:r>
            <a:endParaRPr lang="en-US" sz="6000">
              <a:solidFill>
                <a:srgbClr val="000000">
                  <a:alpha val="100000"/>
                </a:srgbClr>
              </a:solidFill>
              <a:latin typeface="汉仪君黑-45简"/>
              <a:ea typeface="汉仪君黑-45简"/>
              <a:cs typeface="汉仪君黑-45简"/>
            </a:endParaRPr>
          </a:p>
        </p:txBody>
      </p:sp>
      <p:sp>
        <p:nvSpPr>
          <p:cNvPr id="13" name="TextBox 13"/>
          <p:cNvSpPr txBox="1"/>
          <p:nvPr/>
        </p:nvSpPr>
        <p:spPr>
          <a:xfrm>
            <a:off x="3787140" y="2536825"/>
            <a:ext cx="1453515" cy="1014730"/>
          </a:xfrm>
          <a:prstGeom prst="rect">
            <a:avLst/>
          </a:prstGeom>
          <a:noFill/>
        </p:spPr>
        <p:txBody>
          <a:bodyPr vert="horz" wrap="square" lIns="91440" tIns="45720" rIns="91440" bIns="45720" rtlCol="0" anchor="t" anchorCtr="0">
            <a:normAutofit/>
          </a:bodyPr>
          <a:lstStyle/>
          <a:p>
            <a:pPr algn="l">
              <a:lnSpc>
                <a:spcPct val="80000"/>
              </a:lnSpc>
            </a:pPr>
            <a:r>
              <a:rPr lang="en-US" sz="6000">
                <a:solidFill>
                  <a:srgbClr val="000000">
                    <a:alpha val="100000"/>
                  </a:srgbClr>
                </a:solidFill>
                <a:latin typeface="汉仪君黑-45简"/>
                <a:ea typeface="汉仪君黑-45简"/>
                <a:cs typeface="汉仪君黑-45简"/>
              </a:rPr>
              <a:t>02</a:t>
            </a:r>
            <a:endParaRPr lang="en-US" sz="6000">
              <a:solidFill>
                <a:srgbClr val="000000">
                  <a:alpha val="100000"/>
                </a:srgbClr>
              </a:solidFill>
              <a:latin typeface="汉仪君黑-45简"/>
              <a:ea typeface="汉仪君黑-45简"/>
              <a:cs typeface="汉仪君黑-45简"/>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0" y="5657215"/>
            <a:ext cx="1200785" cy="1200785"/>
          </a:xfrm>
          <a:prstGeom prst="rtTriangle">
            <a:avLst/>
          </a:prstGeom>
          <a:solidFill>
            <a:srgbClr val="9BD3EF">
              <a:alpha val="100000"/>
            </a:srgbClr>
          </a:solidFill>
        </p:spPr>
      </p:sp>
      <p:sp>
        <p:nvSpPr>
          <p:cNvPr id="3" name="AutoShape 3"/>
          <p:cNvSpPr/>
          <p:nvPr/>
        </p:nvSpPr>
        <p:spPr>
          <a:xfrm flipH="1" flipV="1">
            <a:off x="10991215" y="0"/>
            <a:ext cx="1200785" cy="1200785"/>
          </a:xfrm>
          <a:prstGeom prst="rtTriangle">
            <a:avLst/>
          </a:prstGeom>
          <a:solidFill>
            <a:srgbClr val="9BD3EF">
              <a:alpha val="100000"/>
            </a:srgbClr>
          </a:solidFill>
        </p:spPr>
      </p:sp>
      <p:pic>
        <p:nvPicPr>
          <p:cNvPr id="4" name="Picture 4"/>
          <p:cNvPicPr>
            <a:picLocks noChangeAspect="1"/>
          </p:cNvPicPr>
          <p:nvPr/>
        </p:nvPicPr>
        <p:blipFill>
          <a:blip r:embed="rId1"/>
          <a:srcRect l="19995" r="19995"/>
          <a:stretch>
            <a:fillRect/>
          </a:stretch>
        </p:blipFill>
        <p:spPr>
          <a:xfrm>
            <a:off x="433352" y="1494982"/>
            <a:ext cx="4018835" cy="4018834"/>
          </a:xfrm>
          <a:prstGeom prst="ellipse">
            <a:avLst/>
          </a:prstGeom>
        </p:spPr>
      </p:pic>
      <p:grpSp>
        <p:nvGrpSpPr>
          <p:cNvPr id="5" name="Group 5"/>
          <p:cNvGrpSpPr/>
          <p:nvPr/>
        </p:nvGrpSpPr>
        <p:grpSpPr>
          <a:xfrm rot="0">
            <a:off x="4917884" y="1233328"/>
            <a:ext cx="5967300" cy="1398447"/>
            <a:chOff x="4917884" y="1233328"/>
            <a:chExt cx="5967300" cy="1398447"/>
          </a:xfrm>
        </p:grpSpPr>
        <p:sp>
          <p:nvSpPr>
            <p:cNvPr id="6" name="AutoShape 6"/>
            <p:cNvSpPr/>
            <p:nvPr/>
          </p:nvSpPr>
          <p:spPr>
            <a:xfrm>
              <a:off x="5075677" y="1233328"/>
              <a:ext cx="5809507" cy="1398447"/>
            </a:xfrm>
            <a:prstGeom prst="rect">
              <a:avLst/>
            </a:prstGeom>
            <a:solidFill>
              <a:schemeClr val="accent2">
                <a:alpha val="100000"/>
              </a:schemeClr>
            </a:solidFill>
          </p:spPr>
        </p:sp>
        <p:sp>
          <p:nvSpPr>
            <p:cNvPr id="7" name="TextBox 7"/>
            <p:cNvSpPr txBox="1"/>
            <p:nvPr/>
          </p:nvSpPr>
          <p:spPr>
            <a:xfrm>
              <a:off x="5365347" y="1356704"/>
              <a:ext cx="2910118" cy="379596"/>
            </a:xfrm>
            <a:prstGeom prst="rect">
              <a:avLst/>
            </a:prstGeom>
          </p:spPr>
          <p:txBody>
            <a:bodyPr vert="horz" wrap="square" lIns="114300" tIns="57150" rIns="114300" bIns="57150" rtlCol="0" anchor="t" anchorCtr="0">
              <a:normAutofit/>
            </a:bodyPr>
            <a:lstStyle/>
            <a:p>
              <a:pPr>
                <a:lnSpc>
                  <a:spcPct val="77000"/>
                </a:lnSpc>
                <a:spcBef>
                  <a:spcPts val="450"/>
                </a:spcBef>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学校和教育机构</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365347" y="1819949"/>
              <a:ext cx="5303583" cy="668829"/>
            </a:xfrm>
            <a:prstGeom prst="rect">
              <a:avLst/>
            </a:prstGeom>
          </p:spPr>
          <p:txBody>
            <a:bodyPr vert="horz" wrap="square" lIns="114300" tIns="57150" rIns="114300" bIns="57150" rtlCol="0" anchor="t" anchorCtr="0">
              <a:normAutofit/>
            </a:bodyPr>
            <a:lstStyle/>
            <a:p>
              <a:pPr>
                <a:lnSpc>
                  <a:spcPct val="12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包括中小学、高校、培训机构等，需要在线考试系统来组织和管理考试。</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AutoShape 9"/>
            <p:cNvSpPr/>
            <p:nvPr/>
          </p:nvSpPr>
          <p:spPr>
            <a:xfrm>
              <a:off x="4917884" y="1233328"/>
              <a:ext cx="157794" cy="1398447"/>
            </a:xfrm>
            <a:prstGeom prst="rect">
              <a:avLst/>
            </a:prstGeom>
            <a:solidFill>
              <a:schemeClr val="accent1">
                <a:alpha val="100000"/>
              </a:schemeClr>
            </a:solidFill>
          </p:spPr>
        </p:sp>
      </p:grpSp>
      <p:grpSp>
        <p:nvGrpSpPr>
          <p:cNvPr id="10" name="Group 10"/>
          <p:cNvGrpSpPr/>
          <p:nvPr/>
        </p:nvGrpSpPr>
        <p:grpSpPr>
          <a:xfrm rot="0">
            <a:off x="4917884" y="2805176"/>
            <a:ext cx="5967300" cy="1398447"/>
            <a:chOff x="4917884" y="2805176"/>
            <a:chExt cx="5967300" cy="1398447"/>
          </a:xfrm>
        </p:grpSpPr>
        <p:sp>
          <p:nvSpPr>
            <p:cNvPr id="11" name="AutoShape 11"/>
            <p:cNvSpPr/>
            <p:nvPr/>
          </p:nvSpPr>
          <p:spPr>
            <a:xfrm>
              <a:off x="5075677" y="2805176"/>
              <a:ext cx="5809507" cy="1398447"/>
            </a:xfrm>
            <a:prstGeom prst="rect">
              <a:avLst/>
            </a:prstGeom>
            <a:solidFill>
              <a:schemeClr val="accent2">
                <a:alpha val="100000"/>
              </a:schemeClr>
            </a:solidFill>
          </p:spPr>
        </p:sp>
        <p:sp>
          <p:nvSpPr>
            <p:cNvPr id="12" name="TextBox 12"/>
            <p:cNvSpPr txBox="1"/>
            <p:nvPr/>
          </p:nvSpPr>
          <p:spPr>
            <a:xfrm>
              <a:off x="5365347" y="2928551"/>
              <a:ext cx="2910118" cy="379596"/>
            </a:xfrm>
            <a:prstGeom prst="rect">
              <a:avLst/>
            </a:prstGeom>
          </p:spPr>
          <p:txBody>
            <a:bodyPr vert="horz" wrap="square" lIns="114300" tIns="57150" rIns="114300" bIns="57150" rtlCol="0" anchor="t" anchorCtr="0">
              <a:normAutofit/>
            </a:bodyPr>
            <a:lstStyle/>
            <a:p>
              <a:pPr>
                <a:lnSpc>
                  <a:spcPct val="77000"/>
                </a:lnSpc>
                <a:spcBef>
                  <a:spcPts val="450"/>
                </a:spcBef>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企业和政府机构</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5365347" y="3391796"/>
              <a:ext cx="5303583" cy="668829"/>
            </a:xfrm>
            <a:prstGeom prst="rect">
              <a:avLst/>
            </a:prstGeom>
          </p:spPr>
          <p:txBody>
            <a:bodyPr vert="horz" wrap="square" lIns="114300" tIns="57150" rIns="114300" bIns="57150" rtlCol="0" anchor="t" anchorCtr="0">
              <a:normAutofit/>
            </a:bodyPr>
            <a:lstStyle/>
            <a:p>
              <a:pPr>
                <a:lnSpc>
                  <a:spcPct val="12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用于员工招聘、培训、考核等场景，需要高效、安全的在线考试解决方案。</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nvSpPr>
          <p:spPr>
            <a:xfrm>
              <a:off x="4917884" y="2805176"/>
              <a:ext cx="157794" cy="1398447"/>
            </a:xfrm>
            <a:prstGeom prst="rect">
              <a:avLst/>
            </a:prstGeom>
            <a:solidFill>
              <a:schemeClr val="accent1">
                <a:alpha val="100000"/>
              </a:schemeClr>
            </a:solidFill>
          </p:spPr>
        </p:sp>
      </p:grpSp>
      <p:grpSp>
        <p:nvGrpSpPr>
          <p:cNvPr id="15" name="Group 15"/>
          <p:cNvGrpSpPr/>
          <p:nvPr/>
        </p:nvGrpSpPr>
        <p:grpSpPr>
          <a:xfrm rot="0">
            <a:off x="4917884" y="4377023"/>
            <a:ext cx="5967300" cy="1398447"/>
            <a:chOff x="4917884" y="4377023"/>
            <a:chExt cx="5967300" cy="1398447"/>
          </a:xfrm>
        </p:grpSpPr>
        <p:sp>
          <p:nvSpPr>
            <p:cNvPr id="16" name="AutoShape 16"/>
            <p:cNvSpPr/>
            <p:nvPr/>
          </p:nvSpPr>
          <p:spPr>
            <a:xfrm>
              <a:off x="5075677" y="4377023"/>
              <a:ext cx="5809507" cy="1398447"/>
            </a:xfrm>
            <a:prstGeom prst="rect">
              <a:avLst/>
            </a:prstGeom>
            <a:solidFill>
              <a:schemeClr val="accent2">
                <a:alpha val="100000"/>
              </a:schemeClr>
            </a:solidFill>
          </p:spPr>
        </p:sp>
        <p:sp>
          <p:nvSpPr>
            <p:cNvPr id="17" name="TextBox 17"/>
            <p:cNvSpPr txBox="1"/>
            <p:nvPr/>
          </p:nvSpPr>
          <p:spPr>
            <a:xfrm>
              <a:off x="5365347" y="4500399"/>
              <a:ext cx="2910118" cy="379596"/>
            </a:xfrm>
            <a:prstGeom prst="rect">
              <a:avLst/>
            </a:prstGeom>
          </p:spPr>
          <p:txBody>
            <a:bodyPr vert="horz" wrap="square" lIns="114300" tIns="57150" rIns="114300" bIns="57150" rtlCol="0" anchor="t" anchorCtr="0">
              <a:normAutofit/>
            </a:bodyPr>
            <a:lstStyle/>
            <a:p>
              <a:pPr>
                <a:lnSpc>
                  <a:spcPct val="77000"/>
                </a:lnSpc>
                <a:spcBef>
                  <a:spcPts val="450"/>
                </a:spcBef>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个人用户</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5365347" y="4963644"/>
              <a:ext cx="5303583" cy="668829"/>
            </a:xfrm>
            <a:prstGeom prst="rect">
              <a:avLst/>
            </a:prstGeom>
          </p:spPr>
          <p:txBody>
            <a:bodyPr vert="horz" wrap="square" lIns="114300" tIns="57150" rIns="114300" bIns="57150" rtlCol="0" anchor="t" anchorCtr="0">
              <a:normAutofit/>
            </a:bodyPr>
            <a:lstStyle/>
            <a:p>
              <a:pPr>
                <a:lnSpc>
                  <a:spcPct val="12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学生、求职者等需要参加各类在线考试的个体。</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9" name="AutoShape 19"/>
            <p:cNvSpPr/>
            <p:nvPr/>
          </p:nvSpPr>
          <p:spPr>
            <a:xfrm>
              <a:off x="4917884" y="4377023"/>
              <a:ext cx="157794" cy="1398447"/>
            </a:xfrm>
            <a:prstGeom prst="rect">
              <a:avLst/>
            </a:prstGeom>
            <a:solidFill>
              <a:schemeClr val="accent1">
                <a:alpha val="100000"/>
              </a:schemeClr>
            </a:solidFill>
          </p:spPr>
        </p:sp>
      </p:grpSp>
      <p:sp>
        <p:nvSpPr>
          <p:cNvPr id="20" name="TextBox 20"/>
          <p:cNvSpPr txBox="1"/>
          <p:nvPr/>
        </p:nvSpPr>
        <p:spPr>
          <a:xfrm>
            <a:off x="5189855" y="545465"/>
            <a:ext cx="2583180" cy="521970"/>
          </a:xfrm>
          <a:prstGeom prst="rect">
            <a:avLst/>
          </a:prstGeom>
          <a:noFill/>
        </p:spPr>
        <p:txBody>
          <a:bodyPr vert="horz" wrap="square" lIns="91440" tIns="45720" rIns="91440" bIns="45720" rtlCol="0" anchor="t" anchorCtr="0">
            <a:normAutofit/>
          </a:bodyPr>
          <a:lstStyle/>
          <a:p>
            <a:pPr algn="l">
              <a:lnSpc>
                <a:spcPct val="80000"/>
              </a:lnSpc>
            </a:pPr>
            <a:r>
              <a:rPr lang="en-US" sz="2350">
                <a:solidFill>
                  <a:srgbClr val="595959">
                    <a:alpha val="100000"/>
                  </a:srgbClr>
                </a:solidFill>
                <a:latin typeface="汉仪君黑-45简"/>
                <a:ea typeface="汉仪君黑-45简"/>
                <a:cs typeface="汉仪君黑-45简"/>
              </a:rPr>
              <a:t>目标用户群体特征</a:t>
            </a:r>
            <a:endParaRPr lang="en-US" sz="2350">
              <a:solidFill>
                <a:srgbClr val="595959">
                  <a:alpha val="100000"/>
                </a:srgbClr>
              </a:solidFill>
              <a:latin typeface="汉仪君黑-45简"/>
              <a:ea typeface="汉仪君黑-45简"/>
              <a:cs typeface="汉仪君黑-45简"/>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custDataLst>
              <p:tags r:id="rId1"/>
            </p:custDataLst>
          </p:nvPr>
        </p:nvSpPr>
        <p:spPr>
          <a:xfrm>
            <a:off x="1366520" y="2362835"/>
            <a:ext cx="2757805" cy="1367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梯形 2"/>
          <p:cNvSpPr/>
          <p:nvPr>
            <p:custDataLst>
              <p:tags r:id="rId2"/>
            </p:custDataLst>
          </p:nvPr>
        </p:nvSpPr>
        <p:spPr>
          <a:xfrm>
            <a:off x="4705350" y="2362835"/>
            <a:ext cx="2757805" cy="1367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梯形 3"/>
          <p:cNvSpPr/>
          <p:nvPr>
            <p:custDataLst>
              <p:tags r:id="rId3"/>
            </p:custDataLst>
          </p:nvPr>
        </p:nvSpPr>
        <p:spPr>
          <a:xfrm>
            <a:off x="8044180" y="2362835"/>
            <a:ext cx="2757805" cy="1367155"/>
          </a:xfrm>
          <a:prstGeom prst="trapezoid">
            <a:avLst/>
          </a:prstGeom>
          <a:solidFill>
            <a:srgbClr val="EEF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custDataLst>
              <p:tags r:id="rId4"/>
            </p:custDataLst>
          </p:nvPr>
        </p:nvSpPr>
        <p:spPr>
          <a:xfrm>
            <a:off x="1414780" y="4153535"/>
            <a:ext cx="2695575" cy="1076325"/>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这个群体的学生接触电子产品时间少，线上考试经历更少，线上考试需要的准备</a:t>
            </a:r>
            <a:r>
              <a:rPr lang="zh-CN" altLang="en-US" sz="1600" spc="100">
                <a:uFillTx/>
                <a:latin typeface="汉仪君黑-45简" panose="020B0604020202020204" charset="-122"/>
                <a:ea typeface="汉仪君黑-45简" panose="020B0604020202020204" charset="-122"/>
              </a:rPr>
              <a:t>更多</a:t>
            </a:r>
            <a:endParaRPr lang="zh-CN" altLang="en-US" sz="1600" spc="100">
              <a:uFillTx/>
              <a:latin typeface="汉仪君黑-45简" panose="020B0604020202020204" charset="-122"/>
              <a:ea typeface="汉仪君黑-45简" panose="020B0604020202020204" charset="-122"/>
            </a:endParaRPr>
          </a:p>
        </p:txBody>
      </p:sp>
      <p:sp>
        <p:nvSpPr>
          <p:cNvPr id="6" name="文本框 5"/>
          <p:cNvSpPr txBox="1"/>
          <p:nvPr>
            <p:custDataLst>
              <p:tags r:id="rId5"/>
            </p:custDataLst>
          </p:nvPr>
        </p:nvSpPr>
        <p:spPr>
          <a:xfrm>
            <a:off x="4770755" y="4153535"/>
            <a:ext cx="2695575" cy="1322070"/>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这个群体使用电子产品的次数较多，，在使用线上考试时能够得心应手，能够完美的按照要求完成线上考试所需要的</a:t>
            </a:r>
            <a:r>
              <a:rPr lang="zh-CN" altLang="en-US" sz="1600" spc="100">
                <a:uFillTx/>
                <a:latin typeface="汉仪君黑-45简" panose="020B0604020202020204" charset="-122"/>
                <a:ea typeface="汉仪君黑-45简" panose="020B0604020202020204" charset="-122"/>
              </a:rPr>
              <a:t>准备。</a:t>
            </a:r>
            <a:endParaRPr lang="zh-CN" altLang="en-US" sz="1600" spc="100">
              <a:uFillTx/>
              <a:latin typeface="汉仪君黑-45简" panose="020B0604020202020204" charset="-122"/>
              <a:ea typeface="汉仪君黑-45简" panose="020B0604020202020204" charset="-122"/>
            </a:endParaRPr>
          </a:p>
        </p:txBody>
      </p:sp>
      <p:sp>
        <p:nvSpPr>
          <p:cNvPr id="10" name="文本框 9"/>
          <p:cNvSpPr txBox="1"/>
          <p:nvPr>
            <p:custDataLst>
              <p:tags r:id="rId6"/>
            </p:custDataLst>
          </p:nvPr>
        </p:nvSpPr>
        <p:spPr>
          <a:xfrm>
            <a:off x="8126730" y="4153535"/>
            <a:ext cx="2695575" cy="829945"/>
          </a:xfrm>
          <a:prstGeom prst="rect">
            <a:avLst/>
          </a:prstGeom>
          <a:noFill/>
        </p:spPr>
        <p:txBody>
          <a:bodyPr wrap="square" rtlCol="0">
            <a:spAutoFit/>
          </a:bodyPr>
          <a:p>
            <a:pPr algn="l"/>
            <a:r>
              <a:rPr lang="zh-CN" altLang="en-US" sz="1600" spc="100">
                <a:uFillTx/>
                <a:latin typeface="汉仪君黑-45简" panose="020B0604020202020204" charset="-122"/>
                <a:ea typeface="汉仪君黑-45简" panose="020B0604020202020204" charset="-122"/>
              </a:rPr>
              <a:t>这类群体使用电子产品较为困难，使用线上考试时，较难按要求完成所</a:t>
            </a:r>
            <a:r>
              <a:rPr lang="zh-CN" altLang="en-US" sz="1600" spc="100">
                <a:uFillTx/>
                <a:latin typeface="汉仪君黑-45简" panose="020B0604020202020204" charset="-122"/>
                <a:ea typeface="汉仪君黑-45简" panose="020B0604020202020204" charset="-122"/>
              </a:rPr>
              <a:t>需准备。</a:t>
            </a:r>
            <a:endParaRPr lang="zh-CN" altLang="en-US" sz="1600" spc="100">
              <a:uFillTx/>
              <a:latin typeface="汉仪君黑-45简" panose="020B0604020202020204" charset="-122"/>
              <a:ea typeface="汉仪君黑-45简" panose="020B0604020202020204" charset="-122"/>
            </a:endParaRPr>
          </a:p>
        </p:txBody>
      </p:sp>
      <p:sp>
        <p:nvSpPr>
          <p:cNvPr id="54" name="椭圆 53"/>
          <p:cNvSpPr/>
          <p:nvPr>
            <p:custDataLst>
              <p:tags r:id="rId7"/>
            </p:custDataLst>
          </p:nvPr>
        </p:nvSpPr>
        <p:spPr>
          <a:xfrm>
            <a:off x="1296035" y="1985645"/>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5" name="椭圆 54"/>
          <p:cNvSpPr/>
          <p:nvPr>
            <p:custDataLst>
              <p:tags r:id="rId8"/>
            </p:custDataLst>
          </p:nvPr>
        </p:nvSpPr>
        <p:spPr>
          <a:xfrm>
            <a:off x="4634865" y="1973580"/>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6" name="椭圆 55"/>
          <p:cNvSpPr/>
          <p:nvPr>
            <p:custDataLst>
              <p:tags r:id="rId9"/>
            </p:custDataLst>
          </p:nvPr>
        </p:nvSpPr>
        <p:spPr>
          <a:xfrm>
            <a:off x="7973695" y="1985645"/>
            <a:ext cx="817880" cy="817880"/>
          </a:xfrm>
          <a:prstGeom prst="ellips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直角三角形 6"/>
          <p:cNvSpPr/>
          <p:nvPr/>
        </p:nvSpPr>
        <p:spPr>
          <a:xfrm>
            <a:off x="0" y="5657215"/>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flipV="1">
            <a:off x="10991215" y="0"/>
            <a:ext cx="1200785" cy="1200785"/>
          </a:xfrm>
          <a:prstGeom prst="rtTriangle">
            <a:avLst/>
          </a:prstGeom>
          <a:solidFill>
            <a:srgbClr val="9BD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89855" y="545465"/>
            <a:ext cx="2583180" cy="521970"/>
          </a:xfrm>
          <a:prstGeom prst="rect">
            <a:avLst/>
          </a:prstGeom>
          <a:noFill/>
        </p:spPr>
        <p:txBody>
          <a:bodyPr wrap="square" rtlCol="0">
            <a:spAutoFit/>
          </a:bodyPr>
          <a:p>
            <a:r>
              <a:rPr lang="zh-CN" altLang="en-US" sz="2800" spc="500">
                <a:latin typeface="汉仪君黑-45简" panose="020B0604020202020204" charset="-122"/>
                <a:ea typeface="汉仪君黑-45简" panose="020B0604020202020204" charset="-122"/>
              </a:rPr>
              <a:t>用户</a:t>
            </a:r>
            <a:r>
              <a:rPr lang="zh-CN" altLang="en-US" sz="2800" spc="500">
                <a:latin typeface="汉仪君黑-45简" panose="020B0604020202020204" charset="-122"/>
                <a:ea typeface="汉仪君黑-45简" panose="020B0604020202020204" charset="-122"/>
              </a:rPr>
              <a:t>画像</a:t>
            </a:r>
            <a:endParaRPr lang="zh-CN" altLang="en-US" sz="2800" spc="500">
              <a:latin typeface="汉仪君黑-45简" panose="020B0604020202020204" charset="-122"/>
              <a:ea typeface="汉仪君黑-45简" panose="020B0604020202020204" charset="-122"/>
            </a:endParaRPr>
          </a:p>
        </p:txBody>
      </p:sp>
      <p:sp>
        <p:nvSpPr>
          <p:cNvPr id="24" name="文本框 23"/>
          <p:cNvSpPr txBox="1"/>
          <p:nvPr>
            <p:custDataLst>
              <p:tags r:id="rId10"/>
            </p:custDataLst>
          </p:nvPr>
        </p:nvSpPr>
        <p:spPr>
          <a:xfrm>
            <a:off x="1350010" y="2099310"/>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01</a:t>
            </a:r>
            <a:endParaRPr lang="en-US" altLang="zh-CN" sz="3600">
              <a:latin typeface="汉仪君黑-45简" panose="020B0604020202020204" charset="-122"/>
              <a:ea typeface="汉仪君黑-45简" panose="020B0604020202020204" charset="-122"/>
            </a:endParaRPr>
          </a:p>
        </p:txBody>
      </p:sp>
      <p:sp>
        <p:nvSpPr>
          <p:cNvPr id="9" name="文本框 8"/>
          <p:cNvSpPr txBox="1"/>
          <p:nvPr>
            <p:custDataLst>
              <p:tags r:id="rId11"/>
            </p:custDataLst>
          </p:nvPr>
        </p:nvSpPr>
        <p:spPr>
          <a:xfrm>
            <a:off x="4681220" y="2099310"/>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02</a:t>
            </a:r>
            <a:endParaRPr lang="en-US" altLang="zh-CN" sz="3600">
              <a:latin typeface="汉仪君黑-45简" panose="020B0604020202020204" charset="-122"/>
              <a:ea typeface="汉仪君黑-45简" panose="020B0604020202020204" charset="-122"/>
            </a:endParaRPr>
          </a:p>
        </p:txBody>
      </p:sp>
      <p:sp>
        <p:nvSpPr>
          <p:cNvPr id="12" name="文本框 11"/>
          <p:cNvSpPr txBox="1"/>
          <p:nvPr>
            <p:custDataLst>
              <p:tags r:id="rId12"/>
            </p:custDataLst>
          </p:nvPr>
        </p:nvSpPr>
        <p:spPr>
          <a:xfrm>
            <a:off x="8012430" y="2072005"/>
            <a:ext cx="725170" cy="645160"/>
          </a:xfrm>
          <a:prstGeom prst="rect">
            <a:avLst/>
          </a:prstGeom>
          <a:noFill/>
        </p:spPr>
        <p:txBody>
          <a:bodyPr wrap="none" rtlCol="0" anchor="t">
            <a:spAutoFit/>
          </a:bodyPr>
          <a:p>
            <a:r>
              <a:rPr lang="en-US" altLang="zh-CN" sz="3600">
                <a:latin typeface="汉仪君黑-45简" panose="020B0604020202020204" charset="-122"/>
                <a:ea typeface="汉仪君黑-45简" panose="020B0604020202020204" charset="-122"/>
              </a:rPr>
              <a:t>03</a:t>
            </a:r>
            <a:endParaRPr lang="en-US" altLang="zh-CN" sz="3600">
              <a:latin typeface="汉仪君黑-45简" panose="020B0604020202020204" charset="-122"/>
              <a:ea typeface="汉仪君黑-45简" panose="020B0604020202020204" charset="-122"/>
            </a:endParaRPr>
          </a:p>
        </p:txBody>
      </p:sp>
      <p:sp>
        <p:nvSpPr>
          <p:cNvPr id="13" name="文本框 12"/>
          <p:cNvSpPr txBox="1"/>
          <p:nvPr>
            <p:custDataLst>
              <p:tags r:id="rId13"/>
            </p:custDataLst>
          </p:nvPr>
        </p:nvSpPr>
        <p:spPr>
          <a:xfrm>
            <a:off x="1413510" y="2717165"/>
            <a:ext cx="2742565" cy="953135"/>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小学生，初中生和</a:t>
            </a:r>
            <a:r>
              <a:rPr lang="zh-CN" altLang="en-US" sz="2800" spc="500">
                <a:solidFill>
                  <a:schemeClr val="tx1"/>
                </a:solidFill>
                <a:uFillTx/>
                <a:latin typeface="汉仪君黑-45简" panose="020B0604020202020204" charset="-122"/>
                <a:ea typeface="汉仪君黑-45简" panose="020B0604020202020204" charset="-122"/>
              </a:rPr>
              <a:t>高中生</a:t>
            </a:r>
            <a:endParaRPr lang="zh-CN" altLang="en-US" sz="2800" spc="500">
              <a:solidFill>
                <a:schemeClr val="tx1"/>
              </a:solidFill>
              <a:uFillTx/>
              <a:latin typeface="汉仪君黑-45简" panose="020B0604020202020204" charset="-122"/>
              <a:ea typeface="汉仪君黑-45简" panose="020B0604020202020204" charset="-122"/>
            </a:endParaRPr>
          </a:p>
        </p:txBody>
      </p:sp>
      <p:sp>
        <p:nvSpPr>
          <p:cNvPr id="14" name="文本框 13"/>
          <p:cNvSpPr txBox="1"/>
          <p:nvPr>
            <p:custDataLst>
              <p:tags r:id="rId14"/>
            </p:custDataLst>
          </p:nvPr>
        </p:nvSpPr>
        <p:spPr>
          <a:xfrm>
            <a:off x="5121275" y="2717165"/>
            <a:ext cx="1957705" cy="953135"/>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大学生和在职</a:t>
            </a:r>
            <a:r>
              <a:rPr lang="zh-CN" altLang="en-US" sz="2800" spc="500">
                <a:solidFill>
                  <a:schemeClr val="tx1"/>
                </a:solidFill>
                <a:uFillTx/>
                <a:latin typeface="汉仪君黑-45简" panose="020B0604020202020204" charset="-122"/>
                <a:ea typeface="汉仪君黑-45简" panose="020B0604020202020204" charset="-122"/>
              </a:rPr>
              <a:t>员工</a:t>
            </a:r>
            <a:endParaRPr lang="zh-CN" altLang="en-US" sz="2800" spc="500">
              <a:solidFill>
                <a:schemeClr val="tx1"/>
              </a:solidFill>
              <a:uFillTx/>
              <a:latin typeface="汉仪君黑-45简" panose="020B0604020202020204" charset="-122"/>
              <a:ea typeface="汉仪君黑-45简" panose="020B0604020202020204" charset="-122"/>
            </a:endParaRPr>
          </a:p>
        </p:txBody>
      </p:sp>
      <p:sp>
        <p:nvSpPr>
          <p:cNvPr id="15" name="文本框 14"/>
          <p:cNvSpPr txBox="1"/>
          <p:nvPr>
            <p:custDataLst>
              <p:tags r:id="rId15"/>
            </p:custDataLst>
          </p:nvPr>
        </p:nvSpPr>
        <p:spPr>
          <a:xfrm>
            <a:off x="8622665" y="2803525"/>
            <a:ext cx="1872615" cy="521970"/>
          </a:xfrm>
          <a:prstGeom prst="rect">
            <a:avLst/>
          </a:prstGeom>
          <a:noFill/>
        </p:spPr>
        <p:txBody>
          <a:bodyPr wrap="square" rtlCol="0">
            <a:spAutoFit/>
          </a:bodyPr>
          <a:p>
            <a:r>
              <a:rPr lang="zh-CN" altLang="en-US" sz="2800" spc="500">
                <a:solidFill>
                  <a:schemeClr val="tx1"/>
                </a:solidFill>
                <a:uFillTx/>
                <a:latin typeface="汉仪君黑-45简" panose="020B0604020202020204" charset="-122"/>
                <a:ea typeface="汉仪君黑-45简" panose="020B0604020202020204" charset="-122"/>
              </a:rPr>
              <a:t>在家</a:t>
            </a:r>
            <a:r>
              <a:rPr lang="zh-CN" altLang="en-US" sz="2800" spc="500">
                <a:solidFill>
                  <a:schemeClr val="tx1"/>
                </a:solidFill>
                <a:uFillTx/>
                <a:latin typeface="汉仪君黑-45简" panose="020B0604020202020204" charset="-122"/>
                <a:ea typeface="汉仪君黑-45简" panose="020B0604020202020204" charset="-122"/>
              </a:rPr>
              <a:t>老人</a:t>
            </a:r>
            <a:endParaRPr lang="zh-CN" altLang="en-US" sz="2800" spc="500">
              <a:solidFill>
                <a:schemeClr val="tx1"/>
              </a:solidFill>
              <a:uFillTx/>
              <a:latin typeface="汉仪君黑-45简" panose="020B0604020202020204" charset="-122"/>
              <a:ea typeface="汉仪君黑-45简" panose="020B0604020202020204" charset="-122"/>
            </a:endParaRPr>
          </a:p>
        </p:txBody>
      </p:sp>
    </p:spTree>
    <p:custDataLst>
      <p:tags r:id="rId16"/>
    </p:custDataLst>
  </p:cSld>
  <p:clrMapOvr>
    <a:masterClrMapping/>
  </p:clrMapOvr>
  <p:transition advTm="2000">
    <p:fade/>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272.9,&quot;left&quot;:154.24251968503935,&quot;top&quot;:222.15,&quot;width&quot;:647.4574803149605}"/>
</p:tagLst>
</file>

<file path=ppt/tags/tag10.xml><?xml version="1.0" encoding="utf-8"?>
<p:tagLst xmlns:p="http://schemas.openxmlformats.org/presentationml/2006/main">
  <p:tag name="KSO_WM_DIAGRAM_VIRTUALLY_FRAME" val="{&quot;height&quot;:272.9,&quot;left&quot;:154.24251968503935,&quot;top&quot;:222.15,&quot;width&quot;:647.4574803149605}"/>
</p:tagLst>
</file>

<file path=ppt/tags/tag100.xml><?xml version="1.0" encoding="utf-8"?>
<p:tagLst xmlns:p="http://schemas.openxmlformats.org/presentationml/2006/main">
  <p:tag name="KSO_WM_DIAGRAM_VIRTUALLY_FRAME" val="{&quot;height&quot;:430.56385826771657,&quot;left&quot;:-101.95,&quot;top&quot;:109.43614173228346,&quot;width&quot;:991.45}"/>
</p:tagLst>
</file>

<file path=ppt/tags/tag101.xml><?xml version="1.0" encoding="utf-8"?>
<p:tagLst xmlns:p="http://schemas.openxmlformats.org/presentationml/2006/main">
  <p:tag name="KSO_WM_DIAGRAM_VIRTUALLY_FRAME" val="{&quot;height&quot;:430.56385826771657,&quot;left&quot;:-101.95,&quot;top&quot;:109.43614173228346,&quot;width&quot;:991.45}"/>
</p:tagLst>
</file>

<file path=ppt/tags/tag102.xml><?xml version="1.0" encoding="utf-8"?>
<p:tagLst xmlns:p="http://schemas.openxmlformats.org/presentationml/2006/main">
  <p:tag name="KSO_WM_DIAGRAM_VIRTUALLY_FRAME" val="{&quot;height&quot;:430.56385826771657,&quot;left&quot;:-101.95,&quot;top&quot;:109.43614173228346,&quot;width&quot;:991.45}"/>
</p:tagLst>
</file>

<file path=ppt/tags/tag103.xml><?xml version="1.0" encoding="utf-8"?>
<p:tagLst xmlns:p="http://schemas.openxmlformats.org/presentationml/2006/main">
  <p:tag name="KSO_WM_DIAGRAM_VIRTUALLY_FRAME" val="{&quot;height&quot;:492.75,&quot;left&quot;:21.031574803149606,&quot;top&quot;:0,&quot;width&quot;:963.7184251968504}"/>
</p:tagLst>
</file>

<file path=ppt/tags/tag104.xml><?xml version="1.0" encoding="utf-8"?>
<p:tagLst xmlns:p="http://schemas.openxmlformats.org/presentationml/2006/main">
  <p:tag name="KSO_WM_DIAGRAM_VIRTUALLY_FRAME" val="{&quot;height&quot;:492.75,&quot;left&quot;:21.031574803149606,&quot;top&quot;:0,&quot;width&quot;:963.7184251968504}"/>
</p:tagLst>
</file>

<file path=ppt/tags/tag105.xml><?xml version="1.0" encoding="utf-8"?>
<p:tagLst xmlns:p="http://schemas.openxmlformats.org/presentationml/2006/main">
  <p:tag name="KSO_WM_DIAGRAM_VIRTUALLY_FRAME" val="{&quot;height&quot;:492.75,&quot;left&quot;:21.031574803149606,&quot;top&quot;:0,&quot;width&quot;:963.7184251968504}"/>
</p:tagLst>
</file>

<file path=ppt/tags/tag106.xml><?xml version="1.0" encoding="utf-8"?>
<p:tagLst xmlns:p="http://schemas.openxmlformats.org/presentationml/2006/main">
  <p:tag name="KSO_WM_DIAGRAM_VIRTUALLY_FRAME" val="{&quot;height&quot;:492.75,&quot;left&quot;:21.031574803149606,&quot;top&quot;:0,&quot;width&quot;:963.7184251968504}"/>
</p:tagLst>
</file>

<file path=ppt/tags/tag107.xml><?xml version="1.0" encoding="utf-8"?>
<p:tagLst xmlns:p="http://schemas.openxmlformats.org/presentationml/2006/main">
  <p:tag name="KSO_WM_DIAGRAM_VIRTUALLY_FRAME" val="{&quot;height&quot;:492.75,&quot;left&quot;:21.031574803149606,&quot;top&quot;:0,&quot;width&quot;:963.7184251968504}"/>
</p:tagLst>
</file>

<file path=ppt/tags/tag108.xml><?xml version="1.0" encoding="utf-8"?>
<p:tagLst xmlns:p="http://schemas.openxmlformats.org/presentationml/2006/main">
  <p:tag name="KSO_WM_DIAGRAM_VIRTUALLY_FRAME" val="{&quot;height&quot;:492.75,&quot;left&quot;:21.031574803149606,&quot;top&quot;:0,&quot;width&quot;:963.7184251968504}"/>
</p:tagLst>
</file>

<file path=ppt/tags/tag109.xml><?xml version="1.0" encoding="utf-8"?>
<p:tagLst xmlns:p="http://schemas.openxmlformats.org/presentationml/2006/main">
  <p:tag name="KSO_WM_DIAGRAM_VIRTUALLY_FRAME" val="{&quot;height&quot;:492.75,&quot;left&quot;:21.031574803149606,&quot;top&quot;:0,&quot;width&quot;:963.7184251968504}"/>
</p:tagLst>
</file>

<file path=ppt/tags/tag11.xml><?xml version="1.0" encoding="utf-8"?>
<p:tagLst xmlns:p="http://schemas.openxmlformats.org/presentationml/2006/main">
  <p:tag name="KSO_WM_DIAGRAM_VIRTUALLY_FRAME" val="{&quot;height&quot;:272.9,&quot;left&quot;:154.24251968503935,&quot;top&quot;:222.15,&quot;width&quot;:647.4574803149605}"/>
</p:tagLst>
</file>

<file path=ppt/tags/tag110.xml><?xml version="1.0" encoding="utf-8"?>
<p:tagLst xmlns:p="http://schemas.openxmlformats.org/presentationml/2006/main">
  <p:tag name="KSO_WM_DIAGRAM_VIRTUALLY_FRAME" val="{&quot;height&quot;:492.75,&quot;left&quot;:21.031574803149606,&quot;top&quot;:0,&quot;width&quot;:963.7184251968504}"/>
</p:tagLst>
</file>

<file path=ppt/tags/tag111.xml><?xml version="1.0" encoding="utf-8"?>
<p:tagLst xmlns:p="http://schemas.openxmlformats.org/presentationml/2006/main">
  <p:tag name="KSO_WM_DIAGRAM_VIRTUALLY_FRAME" val="{&quot;height&quot;:492.75,&quot;left&quot;:21.031574803149606,&quot;top&quot;:0,&quot;width&quot;:963.7184251968504}"/>
</p:tagLst>
</file>

<file path=ppt/tags/tag112.xml><?xml version="1.0" encoding="utf-8"?>
<p:tagLst xmlns:p="http://schemas.openxmlformats.org/presentationml/2006/main">
  <p:tag name="KSO_WM_DIAGRAM_VIRTUALLY_FRAME" val="{&quot;height&quot;:492.75,&quot;left&quot;:21.031574803149606,&quot;top&quot;:0,&quot;width&quot;:963.7184251968504}"/>
</p:tagLst>
</file>

<file path=ppt/tags/tag113.xml><?xml version="1.0" encoding="utf-8"?>
<p:tagLst xmlns:p="http://schemas.openxmlformats.org/presentationml/2006/main">
  <p:tag name="KSO_WM_DIAGRAM_VIRTUALLY_FRAME" val="{&quot;height&quot;:492.75,&quot;left&quot;:21.031574803149606,&quot;top&quot;:0,&quot;width&quot;:963.7184251968504}"/>
</p:tagLst>
</file>

<file path=ppt/tags/tag114.xml><?xml version="1.0" encoding="utf-8"?>
<p:tagLst xmlns:p="http://schemas.openxmlformats.org/presentationml/2006/main">
  <p:tag name="KSO_WM_DIAGRAM_VIRTUALLY_FRAME" val="{&quot;height&quot;:492.75,&quot;left&quot;:21.031574803149606,&quot;top&quot;:0,&quot;width&quot;:963.7184251968504}"/>
</p:tagLst>
</file>

<file path=ppt/tags/tag115.xml><?xml version="1.0" encoding="utf-8"?>
<p:tagLst xmlns:p="http://schemas.openxmlformats.org/presentationml/2006/main">
  <p:tag name="KSO_WM_DIAGRAM_VIRTUALLY_FRAME" val="{&quot;height&quot;:492.75,&quot;left&quot;:21.031574803149606,&quot;top&quot;:0,&quot;width&quot;:963.7184251968504}"/>
</p:tagLst>
</file>

<file path=ppt/tags/tag116.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17.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18.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19.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xml><?xml version="1.0" encoding="utf-8"?>
<p:tagLst xmlns:p="http://schemas.openxmlformats.org/presentationml/2006/main">
  <p:tag name="KSO_WM_DIAGRAM_VIRTUALLY_FRAME" val="{&quot;height&quot;:272.9,&quot;left&quot;:154.24251968503935,&quot;top&quot;:222.15,&quot;width&quot;:647.4574803149605}"/>
</p:tagLst>
</file>

<file path=ppt/tags/tag120.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1.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2.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3.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4.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5.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6.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7.xml><?xml version="1.0" encoding="utf-8"?>
<p:tagLst xmlns:p="http://schemas.openxmlformats.org/presentationml/2006/main">
  <p:tag name="KSO_WM_DIAGRAM_VIRTUALLY_FRAME" val="{&quot;height&quot;:392.3611811023622,&quot;left&quot;:40.43322834645669,&quot;top&quot;:93.78850393700787,&quot;width&quot;:430.8667716535433}"/>
</p:tagLst>
</file>

<file path=ppt/tags/tag128.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29.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xml><?xml version="1.0" encoding="utf-8"?>
<p:tagLst xmlns:p="http://schemas.openxmlformats.org/presentationml/2006/main">
  <p:tag name="KSO_WM_DIAGRAM_VIRTUALLY_FRAME" val="{&quot;height&quot;:272.9,&quot;left&quot;:154.24251968503935,&quot;top&quot;:222.15,&quot;width&quot;:647.4574803149605}"/>
</p:tagLst>
</file>

<file path=ppt/tags/tag130.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1.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2.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3.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4.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5.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6.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7.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8.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39.xml><?xml version="1.0" encoding="utf-8"?>
<p:tagLst xmlns:p="http://schemas.openxmlformats.org/presentationml/2006/main">
  <p:tag name="KSO_WM_DIAGRAM_VIRTUALLY_FRAME" val="{&quot;height&quot;:358.35622047244095,&quot;left&quot;:45.093385826771645,&quot;top&quot;:99.39377952755906,&quot;width&quot;:507.837874015748}"/>
</p:tagLst>
</file>

<file path=ppt/tags/tag14.xml><?xml version="1.0" encoding="utf-8"?>
<p:tagLst xmlns:p="http://schemas.openxmlformats.org/presentationml/2006/main">
  <p:tag name="KSO_WM_DIAGRAM_VIRTUALLY_FRAME" val="{&quot;height&quot;:272.9,&quot;left&quot;:154.24251968503935,&quot;top&quot;:222.15,&quot;width&quot;:647.4574803149605}"/>
</p:tagLst>
</file>

<file path=ppt/tags/tag140.xml><?xml version="1.0" encoding="utf-8"?>
<p:tagLst xmlns:p="http://schemas.openxmlformats.org/presentationml/2006/main">
  <p:tag name="KSO_WM_DIAGRAM_VIRTUALLY_FRAME" val="{&quot;height&quot;:364.4757480314961,&quot;left&quot;:6,&quot;top&quot;:115.47425196850392,&quot;width&quot;:897.75}"/>
</p:tagLst>
</file>

<file path=ppt/tags/tag141.xml><?xml version="1.0" encoding="utf-8"?>
<p:tagLst xmlns:p="http://schemas.openxmlformats.org/presentationml/2006/main">
  <p:tag name="KSO_WM_DIAGRAM_VIRTUALLY_FRAME" val="{&quot;height&quot;:364.4757480314961,&quot;left&quot;:6,&quot;top&quot;:115.47425196850392,&quot;width&quot;:897.75}"/>
</p:tagLst>
</file>

<file path=ppt/tags/tag142.xml><?xml version="1.0" encoding="utf-8"?>
<p:tagLst xmlns:p="http://schemas.openxmlformats.org/presentationml/2006/main">
  <p:tag name="KSO_WM_DIAGRAM_VIRTUALLY_FRAME" val="{&quot;height&quot;:364.4757480314961,&quot;left&quot;:6,&quot;top&quot;:115.47425196850392,&quot;width&quot;:897.75}"/>
</p:tagLst>
</file>

<file path=ppt/tags/tag143.xml><?xml version="1.0" encoding="utf-8"?>
<p:tagLst xmlns:p="http://schemas.openxmlformats.org/presentationml/2006/main">
  <p:tag name="KSO_WM_DIAGRAM_VIRTUALLY_FRAME" val="{&quot;height&quot;:364.4757480314961,&quot;left&quot;:6,&quot;top&quot;:115.47425196850392,&quot;width&quot;:897.75}"/>
</p:tagLst>
</file>

<file path=ppt/tags/tag144.xml><?xml version="1.0" encoding="utf-8"?>
<p:tagLst xmlns:p="http://schemas.openxmlformats.org/presentationml/2006/main">
  <p:tag name="KSO_WM_DIAGRAM_VIRTUALLY_FRAME" val="{&quot;height&quot;:364.4757480314961,&quot;left&quot;:6,&quot;top&quot;:115.47425196850392,&quot;width&quot;:897.75}"/>
</p:tagLst>
</file>

<file path=ppt/tags/tag145.xml><?xml version="1.0" encoding="utf-8"?>
<p:tagLst xmlns:p="http://schemas.openxmlformats.org/presentationml/2006/main">
  <p:tag name="KSO_WM_DIAGRAM_VIRTUALLY_FRAME" val="{&quot;height&quot;:364.4757480314961,&quot;left&quot;:6,&quot;top&quot;:115.47425196850392,&quot;width&quot;:897.75}"/>
</p:tagLst>
</file>

<file path=ppt/tags/tag146.xml><?xml version="1.0" encoding="utf-8"?>
<p:tagLst xmlns:p="http://schemas.openxmlformats.org/presentationml/2006/main">
  <p:tag name="KSO_WM_DIAGRAM_VIRTUALLY_FRAME" val="{&quot;height&quot;:364.4757480314961,&quot;left&quot;:6,&quot;top&quot;:115.47425196850392,&quot;width&quot;:897.75}"/>
</p:tagLst>
</file>

<file path=ppt/tags/tag147.xml><?xml version="1.0" encoding="utf-8"?>
<p:tagLst xmlns:p="http://schemas.openxmlformats.org/presentationml/2006/main">
  <p:tag name="KSO_WM_DIAGRAM_VIRTUALLY_FRAME" val="{&quot;height&quot;:359.43110236220474,&quot;left&quot;:248.93110236220474,&quot;top&quot;:147.84338582677165,&quot;width&quot;:619.0206299212599}"/>
</p:tagLst>
</file>

<file path=ppt/tags/tag148.xml><?xml version="1.0" encoding="utf-8"?>
<p:tagLst xmlns:p="http://schemas.openxmlformats.org/presentationml/2006/main">
  <p:tag name="KSO_WM_DIAGRAM_VIRTUALLY_FRAME" val="{&quot;height&quot;:359.43110236220474,&quot;left&quot;:248.93110236220474,&quot;top&quot;:147.84338582677165,&quot;width&quot;:619.0206299212599}"/>
</p:tagLst>
</file>

<file path=ppt/tags/tag149.xml><?xml version="1.0" encoding="utf-8"?>
<p:tagLst xmlns:p="http://schemas.openxmlformats.org/presentationml/2006/main">
  <p:tag name="KSO_WM_DIAGRAM_VIRTUALLY_FRAME" val="{&quot;height&quot;:359.43110236220474,&quot;left&quot;:248.93110236220474,&quot;top&quot;:147.84338582677165,&quot;width&quot;:619.0206299212599}"/>
</p:tagLst>
</file>

<file path=ppt/tags/tag15.xml><?xml version="1.0" encoding="utf-8"?>
<p:tagLst xmlns:p="http://schemas.openxmlformats.org/presentationml/2006/main">
  <p:tag name="KSO_WM_DIAGRAM_VIRTUALLY_FRAME" val="{&quot;height&quot;:272.9,&quot;left&quot;:154.24251968503935,&quot;top&quot;:222.15,&quot;width&quot;:647.4574803149605}"/>
</p:tagLst>
</file>

<file path=ppt/tags/tag150.xml><?xml version="1.0" encoding="utf-8"?>
<p:tagLst xmlns:p="http://schemas.openxmlformats.org/presentationml/2006/main">
  <p:tag name="KSO_WM_DIAGRAM_VIRTUALLY_FRAME" val="{&quot;height&quot;:359.43110236220474,&quot;left&quot;:248.93110236220474,&quot;top&quot;:147.84338582677165,&quot;width&quot;:619.0206299212599}"/>
</p:tagLst>
</file>

<file path=ppt/tags/tag151.xml><?xml version="1.0" encoding="utf-8"?>
<p:tagLst xmlns:p="http://schemas.openxmlformats.org/presentationml/2006/main">
  <p:tag name="KSO_WM_DIAGRAM_VIRTUALLY_FRAME" val="{&quot;height&quot;:359.43110236220474,&quot;left&quot;:248.93110236220474,&quot;top&quot;:147.84338582677165,&quot;width&quot;:619.0206299212599}"/>
</p:tagLst>
</file>

<file path=ppt/tags/tag152.xml><?xml version="1.0" encoding="utf-8"?>
<p:tagLst xmlns:p="http://schemas.openxmlformats.org/presentationml/2006/main">
  <p:tag name="KSO_WM_DIAGRAM_VIRTUALLY_FRAME" val="{&quot;height&quot;:359.43110236220474,&quot;left&quot;:248.93110236220474,&quot;top&quot;:147.84338582677165,&quot;width&quot;:619.0206299212599}"/>
</p:tagLst>
</file>

<file path=ppt/tags/tag153.xml><?xml version="1.0" encoding="utf-8"?>
<p:tagLst xmlns:p="http://schemas.openxmlformats.org/presentationml/2006/main">
  <p:tag name="commondata" val="eyJoZGlkIjoiOTdmZWMwNzNmZmQyYjgzMTEwNDQ4MzZiNjkxZGQ0MGQifQ=="/>
</p:tagLst>
</file>

<file path=ppt/tags/tag16.xml><?xml version="1.0" encoding="utf-8"?>
<p:tagLst xmlns:p="http://schemas.openxmlformats.org/presentationml/2006/main">
  <p:tag name="KSO_WM_DIAGRAM_VIRTUALLY_FRAME" val="{&quot;height&quot;:272.9,&quot;left&quot;:154.24251968503935,&quot;top&quot;:222.15,&quot;width&quot;:647.4574803149605}"/>
</p:tagLst>
</file>

<file path=ppt/tags/tag17.xml><?xml version="1.0" encoding="utf-8"?>
<p:tagLst xmlns:p="http://schemas.openxmlformats.org/presentationml/2006/main">
  <p:tag name="KSO_WM_DIAGRAM_VIRTUALLY_FRAME" val="{&quot;height&quot;:272.9,&quot;left&quot;:154.24251968503935,&quot;top&quot;:222.15,&quot;width&quot;:647.4574803149605}"/>
</p:tagLst>
</file>

<file path=ppt/tags/tag18.xml><?xml version="1.0" encoding="utf-8"?>
<p:tagLst xmlns:p="http://schemas.openxmlformats.org/presentationml/2006/main">
  <p:tag name="KSO_WM_DIAGRAM_VIRTUALLY_FRAME" val="{&quot;height&quot;:272.9,&quot;left&quot;:154.24251968503935,&quot;top&quot;:222.15,&quot;width&quot;:647.4574803149605}"/>
</p:tagLst>
</file>

<file path=ppt/tags/tag19.xml><?xml version="1.0" encoding="utf-8"?>
<p:tagLst xmlns:p="http://schemas.openxmlformats.org/presentationml/2006/main">
  <p:tag name="KSO_WM_DIAGRAM_VIRTUALLY_FRAME" val="{&quot;height&quot;:272.9,&quot;left&quot;:154.24251968503935,&quot;top&quot;:222.15,&quot;width&quot;:647.4574803149605}"/>
</p:tagLst>
</file>

<file path=ppt/tags/tag2.xml><?xml version="1.0" encoding="utf-8"?>
<p:tagLst xmlns:p="http://schemas.openxmlformats.org/presentationml/2006/main">
  <p:tag name="KSO_WM_DIAGRAM_VIRTUALLY_FRAME" val="{&quot;height&quot;:272.9,&quot;left&quot;:154.24251968503935,&quot;top&quot;:222.15,&quot;width&quot;:647.4574803149605}"/>
</p:tagLst>
</file>

<file path=ppt/tags/tag20.xml><?xml version="1.0" encoding="utf-8"?>
<p:tagLst xmlns:p="http://schemas.openxmlformats.org/presentationml/2006/main">
  <p:tag name="KSO_WM_DIAGRAM_VIRTUALLY_FRAME" val="{&quot;height&quot;:272.9,&quot;left&quot;:154.24251968503935,&quot;top&quot;:222.15,&quot;width&quot;:647.4574803149605}"/>
</p:tagLst>
</file>

<file path=ppt/tags/tag21.xml><?xml version="1.0" encoding="utf-8"?>
<p:tagLst xmlns:p="http://schemas.openxmlformats.org/presentationml/2006/main">
  <p:tag name="KSO_WM_DIAGRAM_VIRTUALLY_FRAME" val="{&quot;height&quot;:272.9,&quot;left&quot;:154.24251968503935,&quot;top&quot;:222.15,&quot;width&quot;:647.4574803149605}"/>
</p:tagLst>
</file>

<file path=ppt/tags/tag22.xml><?xml version="1.0" encoding="utf-8"?>
<p:tagLst xmlns:p="http://schemas.openxmlformats.org/presentationml/2006/main">
  <p:tag name="KSO_WM_DIAGRAM_VIRTUALLY_FRAME" val="{&quot;height&quot;:272.9,&quot;left&quot;:154.24251968503935,&quot;top&quot;:222.15,&quot;width&quot;:647.4574803149605}"/>
</p:tagLst>
</file>

<file path=ppt/tags/tag23.xml><?xml version="1.0" encoding="utf-8"?>
<p:tagLst xmlns:p="http://schemas.openxmlformats.org/presentationml/2006/main">
  <p:tag name="KSO_WM_DIAGRAM_VIRTUALLY_FRAME" val="{&quot;height&quot;:272.9,&quot;left&quot;:154.24251968503935,&quot;top&quot;:222.15,&quot;width&quot;:647.4574803149605}"/>
</p:tagLst>
</file>

<file path=ppt/tags/tag24.xml><?xml version="1.0" encoding="utf-8"?>
<p:tagLst xmlns:p="http://schemas.openxmlformats.org/presentationml/2006/main">
  <p:tag name="KSO_WM_DIAGRAM_VIRTUALLY_FRAME" val="{&quot;height&quot;:272.9,&quot;left&quot;:154.24251968503935,&quot;top&quot;:222.15,&quot;width&quot;:647.4574803149605}"/>
</p:tagLst>
</file>

<file path=ppt/tags/tag25.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26.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27.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28.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29.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xml><?xml version="1.0" encoding="utf-8"?>
<p:tagLst xmlns:p="http://schemas.openxmlformats.org/presentationml/2006/main">
  <p:tag name="KSO_WM_DIAGRAM_VIRTUALLY_FRAME" val="{&quot;height&quot;:272.9,&quot;left&quot;:154.24251968503935,&quot;top&quot;:222.15,&quot;width&quot;:647.4574803149605}"/>
</p:tagLst>
</file>

<file path=ppt/tags/tag30.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1.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2.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3.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4.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5.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6.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7.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8.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39.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xml><?xml version="1.0" encoding="utf-8"?>
<p:tagLst xmlns:p="http://schemas.openxmlformats.org/presentationml/2006/main">
  <p:tag name="KSO_WM_DIAGRAM_VIRTUALLY_FRAME" val="{&quot;height&quot;:272.9,&quot;left&quot;:154.24251968503935,&quot;top&quot;:222.15,&quot;width&quot;:647.4574803149605}"/>
</p:tagLst>
</file>

<file path=ppt/tags/tag40.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1.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2.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3.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4.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5.xml><?xml version="1.0" encoding="utf-8"?>
<p:tagLst xmlns:p="http://schemas.openxmlformats.org/presentationml/2006/main">
  <p:tag name="KSO_WM_DIAGRAM_VIRTUALLY_FRAME" val="{&quot;height&quot;:308.0390551181102,&quot;left&quot;:1.8288188976377953,&quot;top&quot;:112.37165354330709,&quot;width&quot;:907.7558267716537}"/>
</p:tagLst>
</file>

<file path=ppt/tags/tag46.xml><?xml version="1.0" encoding="utf-8"?>
<p:tagLst xmlns:p="http://schemas.openxmlformats.org/presentationml/2006/main">
  <p:tag name="KSO_WM_DIAGRAM_VIRTUALLY_FRAME" val="{&quot;height&quot;:275.75,&quot;left&quot;:102.05,&quot;top&quot;:155.4,&quot;width&quot;:750.1}"/>
</p:tagLst>
</file>

<file path=ppt/tags/tag47.xml><?xml version="1.0" encoding="utf-8"?>
<p:tagLst xmlns:p="http://schemas.openxmlformats.org/presentationml/2006/main">
  <p:tag name="KSO_WM_DIAGRAM_VIRTUALLY_FRAME" val="{&quot;height&quot;:275.75,&quot;left&quot;:102.05,&quot;top&quot;:155.4,&quot;width&quot;:750.1}"/>
</p:tagLst>
</file>

<file path=ppt/tags/tag48.xml><?xml version="1.0" encoding="utf-8"?>
<p:tagLst xmlns:p="http://schemas.openxmlformats.org/presentationml/2006/main">
  <p:tag name="KSO_WM_DIAGRAM_VIRTUALLY_FRAME" val="{&quot;height&quot;:275.75,&quot;left&quot;:102.05,&quot;top&quot;:155.4,&quot;width&quot;:750.1}"/>
</p:tagLst>
</file>

<file path=ppt/tags/tag49.xml><?xml version="1.0" encoding="utf-8"?>
<p:tagLst xmlns:p="http://schemas.openxmlformats.org/presentationml/2006/main">
  <p:tag name="KSO_WM_DIAGRAM_VIRTUALLY_FRAME" val="{&quot;height&quot;:275.75,&quot;left&quot;:102.05,&quot;top&quot;:155.4,&quot;width&quot;:750.1}"/>
</p:tagLst>
</file>

<file path=ppt/tags/tag5.xml><?xml version="1.0" encoding="utf-8"?>
<p:tagLst xmlns:p="http://schemas.openxmlformats.org/presentationml/2006/main">
  <p:tag name="KSO_WM_DIAGRAM_VIRTUALLY_FRAME" val="{&quot;height&quot;:272.9,&quot;left&quot;:154.24251968503935,&quot;top&quot;:222.15,&quot;width&quot;:647.4574803149605}"/>
</p:tagLst>
</file>

<file path=ppt/tags/tag50.xml><?xml version="1.0" encoding="utf-8"?>
<p:tagLst xmlns:p="http://schemas.openxmlformats.org/presentationml/2006/main">
  <p:tag name="KSO_WM_DIAGRAM_VIRTUALLY_FRAME" val="{&quot;height&quot;:275.75,&quot;left&quot;:102.05,&quot;top&quot;:155.4,&quot;width&quot;:750.1}"/>
</p:tagLst>
</file>

<file path=ppt/tags/tag51.xml><?xml version="1.0" encoding="utf-8"?>
<p:tagLst xmlns:p="http://schemas.openxmlformats.org/presentationml/2006/main">
  <p:tag name="KSO_WM_DIAGRAM_VIRTUALLY_FRAME" val="{&quot;height&quot;:275.75,&quot;left&quot;:102.05,&quot;top&quot;:155.4,&quot;width&quot;:750.1}"/>
</p:tagLst>
</file>

<file path=ppt/tags/tag52.xml><?xml version="1.0" encoding="utf-8"?>
<p:tagLst xmlns:p="http://schemas.openxmlformats.org/presentationml/2006/main">
  <p:tag name="KSO_WM_DIAGRAM_VIRTUALLY_FRAME" val="{&quot;height&quot;:275.75,&quot;left&quot;:102.05,&quot;top&quot;:155.4,&quot;width&quot;:750.1}"/>
</p:tagLst>
</file>

<file path=ppt/tags/tag53.xml><?xml version="1.0" encoding="utf-8"?>
<p:tagLst xmlns:p="http://schemas.openxmlformats.org/presentationml/2006/main">
  <p:tag name="KSO_WM_DIAGRAM_VIRTUALLY_FRAME" val="{&quot;height&quot;:275.75,&quot;left&quot;:102.05,&quot;top&quot;:155.4,&quot;width&quot;:750.1}"/>
</p:tagLst>
</file>

<file path=ppt/tags/tag54.xml><?xml version="1.0" encoding="utf-8"?>
<p:tagLst xmlns:p="http://schemas.openxmlformats.org/presentationml/2006/main">
  <p:tag name="KSO_WM_DIAGRAM_VIRTUALLY_FRAME" val="{&quot;height&quot;:275.75,&quot;left&quot;:102.05,&quot;top&quot;:155.4,&quot;width&quot;:750.1}"/>
</p:tagLst>
</file>

<file path=ppt/tags/tag55.xml><?xml version="1.0" encoding="utf-8"?>
<p:tagLst xmlns:p="http://schemas.openxmlformats.org/presentationml/2006/main">
  <p:tag name="KSO_WM_DIAGRAM_VIRTUALLY_FRAME" val="{&quot;height&quot;:275.75,&quot;left&quot;:102.05,&quot;top&quot;:155.4,&quot;width&quot;:750.1}"/>
</p:tagLst>
</file>

<file path=ppt/tags/tag56.xml><?xml version="1.0" encoding="utf-8"?>
<p:tagLst xmlns:p="http://schemas.openxmlformats.org/presentationml/2006/main">
  <p:tag name="KSO_WM_DIAGRAM_VIRTUALLY_FRAME" val="{&quot;height&quot;:275.75,&quot;left&quot;:102.05,&quot;top&quot;:155.4,&quot;width&quot;:750.1}"/>
</p:tagLst>
</file>

<file path=ppt/tags/tag57.xml><?xml version="1.0" encoding="utf-8"?>
<p:tagLst xmlns:p="http://schemas.openxmlformats.org/presentationml/2006/main">
  <p:tag name="KSO_WM_DIAGRAM_VIRTUALLY_FRAME" val="{&quot;height&quot;:275.75,&quot;left&quot;:102.05,&quot;top&quot;:155.4,&quot;width&quot;:750.1}"/>
</p:tagLst>
</file>

<file path=ppt/tags/tag58.xml><?xml version="1.0" encoding="utf-8"?>
<p:tagLst xmlns:p="http://schemas.openxmlformats.org/presentationml/2006/main">
  <p:tag name="KSO_WM_DIAGRAM_VIRTUALLY_FRAME" val="{&quot;height&quot;:275.75,&quot;left&quot;:102.05,&quot;top&quot;:155.4,&quot;width&quot;:750.1}"/>
</p:tagLst>
</file>

<file path=ppt/tags/tag59.xml><?xml version="1.0" encoding="utf-8"?>
<p:tagLst xmlns:p="http://schemas.openxmlformats.org/presentationml/2006/main">
  <p:tag name="KSO_WM_DIAGRAM_VIRTUALLY_FRAME" val="{&quot;height&quot;:275.75,&quot;left&quot;:102.05,&quot;top&quot;:155.4,&quot;width&quot;:750.1}"/>
</p:tagLst>
</file>

<file path=ppt/tags/tag6.xml><?xml version="1.0" encoding="utf-8"?>
<p:tagLst xmlns:p="http://schemas.openxmlformats.org/presentationml/2006/main">
  <p:tag name="KSO_WM_DIAGRAM_VIRTUALLY_FRAME" val="{&quot;height&quot;:272.9,&quot;left&quot;:154.24251968503935,&quot;top&quot;:222.15,&quot;width&quot;:647.4574803149605}"/>
</p:tagLst>
</file>

<file path=ppt/tags/tag60.xml><?xml version="1.0" encoding="utf-8"?>
<p:tagLst xmlns:p="http://schemas.openxmlformats.org/presentationml/2006/main">
  <p:tag name="KSO_WM_DIAGRAM_VIRTUALLY_FRAME" val="{&quot;height&quot;:275.75,&quot;left&quot;:102.05,&quot;top&quot;:155.4,&quot;width&quot;:750.1}"/>
</p:tagLst>
</file>

<file path=ppt/tags/tag6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DIAGRAM_VIRTUALLY_FRAME" val="{&quot;height&quot;:275.75,&quot;left&quot;:102.05,&quot;top&quot;:155.4,&quot;width&quot;:750.1}"/>
</p:tagLst>
</file>

<file path=ppt/tags/tag64.xml><?xml version="1.0" encoding="utf-8"?>
<p:tagLst xmlns:p="http://schemas.openxmlformats.org/presentationml/2006/main">
  <p:tag name="KSO_WM_DIAGRAM_VIRTUALLY_FRAME" val="{&quot;height&quot;:275.75,&quot;left&quot;:102.05,&quot;top&quot;:155.4,&quot;width&quot;:750.1}"/>
</p:tagLst>
</file>

<file path=ppt/tags/tag65.xml><?xml version="1.0" encoding="utf-8"?>
<p:tagLst xmlns:p="http://schemas.openxmlformats.org/presentationml/2006/main">
  <p:tag name="KSO_WM_DIAGRAM_VIRTUALLY_FRAME" val="{&quot;height&quot;:275.75,&quot;left&quot;:102.05,&quot;top&quot;:155.4,&quot;width&quot;:750.1}"/>
</p:tagLst>
</file>

<file path=ppt/tags/tag66.xml><?xml version="1.0" encoding="utf-8"?>
<p:tagLst xmlns:p="http://schemas.openxmlformats.org/presentationml/2006/main">
  <p:tag name="KSO_WM_DIAGRAM_VIRTUALLY_FRAME" val="{&quot;height&quot;:275.75,&quot;left&quot;:102.05,&quot;top&quot;:155.4,&quot;width&quot;:750.1}"/>
</p:tagLst>
</file>

<file path=ppt/tags/tag67.xml><?xml version="1.0" encoding="utf-8"?>
<p:tagLst xmlns:p="http://schemas.openxmlformats.org/presentationml/2006/main">
  <p:tag name="KSO_WM_DIAGRAM_VIRTUALLY_FRAME" val="{&quot;height&quot;:275.75,&quot;left&quot;:102.05,&quot;top&quot;:155.4,&quot;width&quot;:750.1}"/>
</p:tagLst>
</file>

<file path=ppt/tags/tag68.xml><?xml version="1.0" encoding="utf-8"?>
<p:tagLst xmlns:p="http://schemas.openxmlformats.org/presentationml/2006/main">
  <p:tag name="KSO_WM_DIAGRAM_VIRTUALLY_FRAME" val="{&quot;height&quot;:275.75,&quot;left&quot;:102.05,&quot;top&quot;:155.4,&quot;width&quot;:750.1}"/>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DIAGRAM_VIRTUALLY_FRAME" val="{&quot;height&quot;:272.9,&quot;left&quot;:154.24251968503935,&quot;top&quot;:222.15,&quot;width&quot;:647.4574803149605}"/>
</p:tagLst>
</file>

<file path=ppt/tags/tag70.xml><?xml version="1.0" encoding="utf-8"?>
<p:tagLst xmlns:p="http://schemas.openxmlformats.org/presentationml/2006/main">
  <p:tag name="KSO_WM_DIAGRAM_VIRTUALLY_FRAME" val="{&quot;height&quot;:275.75,&quot;left&quot;:102.05,&quot;top&quot;:155.4,&quot;width&quot;:750.1}"/>
</p:tagLst>
</file>

<file path=ppt/tags/tag71.xml><?xml version="1.0" encoding="utf-8"?>
<p:tagLst xmlns:p="http://schemas.openxmlformats.org/presentationml/2006/main">
  <p:tag name="KSO_WM_DIAGRAM_VIRTUALLY_FRAME" val="{&quot;height&quot;:275.75,&quot;left&quot;:102.05,&quot;top&quot;:155.4,&quot;width&quot;:750.1}"/>
</p:tagLst>
</file>

<file path=ppt/tags/tag72.xml><?xml version="1.0" encoding="utf-8"?>
<p:tagLst xmlns:p="http://schemas.openxmlformats.org/presentationml/2006/main">
  <p:tag name="KSO_WM_DIAGRAM_VIRTUALLY_FRAME" val="{&quot;height&quot;:275.75,&quot;left&quot;:102.05,&quot;top&quot;:155.4,&quot;width&quot;:750.1}"/>
</p:tagLst>
</file>

<file path=ppt/tags/tag73.xml><?xml version="1.0" encoding="utf-8"?>
<p:tagLst xmlns:p="http://schemas.openxmlformats.org/presentationml/2006/main">
  <p:tag name="KSO_WM_DIAGRAM_VIRTUALLY_FRAME" val="{&quot;height&quot;:275.75,&quot;left&quot;:102.05,&quot;top&quot;:155.4,&quot;width&quot;:750.1}"/>
</p:tagLst>
</file>

<file path=ppt/tags/tag74.xml><?xml version="1.0" encoding="utf-8"?>
<p:tagLst xmlns:p="http://schemas.openxmlformats.org/presentationml/2006/main">
  <p:tag name="KSO_WM_DIAGRAM_VIRTUALLY_FRAME" val="{&quot;height&quot;:275.75,&quot;left&quot;:102.05,&quot;top&quot;:155.4,&quot;width&quot;:750.1}"/>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DIAGRAM_VIRTUALLY_FRAME" val="{&quot;height&quot;:275.75,&quot;left&quot;:102.05,&quot;top&quot;:155.4,&quot;width&quot;:750.1}"/>
</p:tagLst>
</file>

<file path=ppt/tags/tag77.xml><?xml version="1.0" encoding="utf-8"?>
<p:tagLst xmlns:p="http://schemas.openxmlformats.org/presentationml/2006/main">
  <p:tag name="KSO_WM_DIAGRAM_VIRTUALLY_FRAME" val="{&quot;height&quot;:275.75,&quot;left&quot;:102.05,&quot;top&quot;:155.4,&quot;width&quot;:750.1}"/>
</p:tagLst>
</file>

<file path=ppt/tags/tag78.xml><?xml version="1.0" encoding="utf-8"?>
<p:tagLst xmlns:p="http://schemas.openxmlformats.org/presentationml/2006/main">
  <p:tag name="KSO_WM_DIAGRAM_VIRTUALLY_FRAME" val="{&quot;height&quot;:275.75,&quot;left&quot;:102.05,&quot;top&quot;:155.4,&quot;width&quot;:750.1}"/>
</p:tagLst>
</file>

<file path=ppt/tags/tag79.xml><?xml version="1.0" encoding="utf-8"?>
<p:tagLst xmlns:p="http://schemas.openxmlformats.org/presentationml/2006/main">
  <p:tag name="KSO_WM_DIAGRAM_VIRTUALLY_FRAME" val="{&quot;height&quot;:275.75,&quot;left&quot;:102.05,&quot;top&quot;:155.4,&quot;width&quot;:750.1}"/>
</p:tagLst>
</file>

<file path=ppt/tags/tag8.xml><?xml version="1.0" encoding="utf-8"?>
<p:tagLst xmlns:p="http://schemas.openxmlformats.org/presentationml/2006/main">
  <p:tag name="KSO_WM_DIAGRAM_VIRTUALLY_FRAME" val="{&quot;height&quot;:272.9,&quot;left&quot;:154.24251968503935,&quot;top&quot;:222.15,&quot;width&quot;:647.4574803149605}"/>
</p:tagLst>
</file>

<file path=ppt/tags/tag80.xml><?xml version="1.0" encoding="utf-8"?>
<p:tagLst xmlns:p="http://schemas.openxmlformats.org/presentationml/2006/main">
  <p:tag name="KSO_WM_DIAGRAM_VIRTUALLY_FRAME" val="{&quot;height&quot;:275.75,&quot;left&quot;:102.05,&quot;top&quot;:155.4,&quot;width&quot;:750.1}"/>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DIAGRAM_VIRTUALLY_FRAME" val="{&quot;height&quot;:275.75,&quot;left&quot;:102.05,&quot;top&quot;:155.4,&quot;width&quot;:750.1}"/>
</p:tagLst>
</file>

<file path=ppt/tags/tag83.xml><?xml version="1.0" encoding="utf-8"?>
<p:tagLst xmlns:p="http://schemas.openxmlformats.org/presentationml/2006/main">
  <p:tag name="KSO_WM_DIAGRAM_VIRTUALLY_FRAME" val="{&quot;height&quot;:275.75,&quot;left&quot;:102.05,&quot;top&quot;:155.4,&quot;width&quot;:750.1}"/>
</p:tagLst>
</file>

<file path=ppt/tags/tag84.xml><?xml version="1.0" encoding="utf-8"?>
<p:tagLst xmlns:p="http://schemas.openxmlformats.org/presentationml/2006/main">
  <p:tag name="KSO_WM_DIAGRAM_VIRTUALLY_FRAME" val="{&quot;height&quot;:275.75,&quot;left&quot;:102.05,&quot;top&quot;:155.4,&quot;width&quot;:750.1}"/>
</p:tagLst>
</file>

<file path=ppt/tags/tag85.xml><?xml version="1.0" encoding="utf-8"?>
<p:tagLst xmlns:p="http://schemas.openxmlformats.org/presentationml/2006/main">
  <p:tag name="KSO_WM_DIAGRAM_VIRTUALLY_FRAME" val="{&quot;height&quot;:275.75,&quot;left&quot;:102.05,&quot;top&quot;:155.4,&quot;width&quot;:750.1}"/>
</p:tagLst>
</file>

<file path=ppt/tags/tag86.xml><?xml version="1.0" encoding="utf-8"?>
<p:tagLst xmlns:p="http://schemas.openxmlformats.org/presentationml/2006/main">
  <p:tag name="KSO_WM_DIAGRAM_VIRTUALLY_FRAME" val="{&quot;height&quot;:275.75,&quot;left&quot;:102.05,&quot;top&quot;:155.4,&quot;width&quot;:750.1}"/>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DIAGRAM_VIRTUALLY_FRAME" val="{&quot;height&quot;:430.56385826771657,&quot;left&quot;:-101.95,&quot;top&quot;:109.43614173228346,&quot;width&quot;:991.45}"/>
</p:tagLst>
</file>

<file path=ppt/tags/tag89.xml><?xml version="1.0" encoding="utf-8"?>
<p:tagLst xmlns:p="http://schemas.openxmlformats.org/presentationml/2006/main">
  <p:tag name="KSO_WM_DIAGRAM_VIRTUALLY_FRAME" val="{&quot;height&quot;:430.56385826771657,&quot;left&quot;:-101.95,&quot;top&quot;:109.43614173228346,&quot;width&quot;:991.45}"/>
</p:tagLst>
</file>

<file path=ppt/tags/tag9.xml><?xml version="1.0" encoding="utf-8"?>
<p:tagLst xmlns:p="http://schemas.openxmlformats.org/presentationml/2006/main">
  <p:tag name="KSO_WM_DIAGRAM_VIRTUALLY_FRAME" val="{&quot;height&quot;:272.9,&quot;left&quot;:154.24251968503935,&quot;top&quot;:222.15,&quot;width&quot;:647.4574803149605}"/>
</p:tagLst>
</file>

<file path=ppt/tags/tag90.xml><?xml version="1.0" encoding="utf-8"?>
<p:tagLst xmlns:p="http://schemas.openxmlformats.org/presentationml/2006/main">
  <p:tag name="KSO_WM_DIAGRAM_VIRTUALLY_FRAME" val="{&quot;height&quot;:430.56385826771657,&quot;left&quot;:-101.95,&quot;top&quot;:109.43614173228346,&quot;width&quot;:991.45}"/>
</p:tagLst>
</file>

<file path=ppt/tags/tag91.xml><?xml version="1.0" encoding="utf-8"?>
<p:tagLst xmlns:p="http://schemas.openxmlformats.org/presentationml/2006/main">
  <p:tag name="KSO_WM_DIAGRAM_VIRTUALLY_FRAME" val="{&quot;height&quot;:430.56385826771657,&quot;left&quot;:0,&quot;top&quot;:109.43614173228346,&quot;width&quot;:888.0721259842519}"/>
</p:tagLst>
</file>

<file path=ppt/tags/tag92.xml><?xml version="1.0" encoding="utf-8"?>
<p:tagLst xmlns:p="http://schemas.openxmlformats.org/presentationml/2006/main">
  <p:tag name="KSO_WM_DIAGRAM_VIRTUALLY_FRAME" val="{&quot;height&quot;:430.56385826771657,&quot;left&quot;:0,&quot;top&quot;:109.43614173228346,&quot;width&quot;:888.0721259842519}"/>
</p:tagLst>
</file>

<file path=ppt/tags/tag93.xml><?xml version="1.0" encoding="utf-8"?>
<p:tagLst xmlns:p="http://schemas.openxmlformats.org/presentationml/2006/main">
  <p:tag name="KSO_WM_DIAGRAM_VIRTUALLY_FRAME" val="{&quot;height&quot;:430.56385826771657,&quot;left&quot;:-101.95,&quot;top&quot;:109.43614173228346,&quot;width&quot;:991.45}"/>
</p:tagLst>
</file>

<file path=ppt/tags/tag94.xml><?xml version="1.0" encoding="utf-8"?>
<p:tagLst xmlns:p="http://schemas.openxmlformats.org/presentationml/2006/main">
  <p:tag name="KSO_WM_DIAGRAM_VIRTUALLY_FRAME" val="{&quot;height&quot;:430.56385826771657,&quot;left&quot;:-101.95,&quot;top&quot;:109.43614173228346,&quot;width&quot;:991.45}"/>
</p:tagLst>
</file>

<file path=ppt/tags/tag95.xml><?xml version="1.0" encoding="utf-8"?>
<p:tagLst xmlns:p="http://schemas.openxmlformats.org/presentationml/2006/main">
  <p:tag name="KSO_WM_DIAGRAM_VIRTUALLY_FRAME" val="{&quot;height&quot;:430.56385826771657,&quot;left&quot;:-101.95,&quot;top&quot;:109.43614173228346,&quot;width&quot;:991.45}"/>
</p:tagLst>
</file>

<file path=ppt/tags/tag96.xml><?xml version="1.0" encoding="utf-8"?>
<p:tagLst xmlns:p="http://schemas.openxmlformats.org/presentationml/2006/main">
  <p:tag name="KSO_WM_DIAGRAM_VIRTUALLY_FRAME" val="{&quot;height&quot;:430.56385826771657,&quot;left&quot;:-101.95,&quot;top&quot;:109.43614173228346,&quot;width&quot;:991.45}"/>
</p:tagLst>
</file>

<file path=ppt/tags/tag97.xml><?xml version="1.0" encoding="utf-8"?>
<p:tagLst xmlns:p="http://schemas.openxmlformats.org/presentationml/2006/main">
  <p:tag name="KSO_WM_DIAGRAM_VIRTUALLY_FRAME" val="{&quot;height&quot;:430.56385826771657,&quot;left&quot;:-101.95,&quot;top&quot;:109.43614173228346,&quot;width&quot;:991.45}"/>
</p:tagLst>
</file>

<file path=ppt/tags/tag98.xml><?xml version="1.0" encoding="utf-8"?>
<p:tagLst xmlns:p="http://schemas.openxmlformats.org/presentationml/2006/main">
  <p:tag name="KSO_WM_DIAGRAM_VIRTUALLY_FRAME" val="{&quot;height&quot;:430.56385826771657,&quot;left&quot;:0,&quot;top&quot;:109.43614173228346,&quot;width&quot;:888.0721259842519}"/>
</p:tagLst>
</file>

<file path=ppt/tags/tag99.xml><?xml version="1.0" encoding="utf-8"?>
<p:tagLst xmlns:p="http://schemas.openxmlformats.org/presentationml/2006/main">
  <p:tag name="KSO_WM_DIAGRAM_VIRTUALLY_FRAME" val="{&quot;height&quot;:430.56385826771657,&quot;left&quot;:0,&quot;top&quot;:109.43614173228346,&quot;width&quot;:888.0721259842519}"/>
</p:tagLst>
</file>

<file path=ppt/theme/theme1.xml><?xml version="1.0" encoding="utf-8"?>
<a:theme xmlns:a="http://schemas.openxmlformats.org/drawingml/2006/main" name="Office Theme">
  <a:themeElements>
    <a:clrScheme name="Office">
      <a:dk1>
        <a:srgbClr val="595959"/>
      </a:dk1>
      <a:lt1>
        <a:srgbClr val="FFFFFF"/>
      </a:lt1>
      <a:dk2>
        <a:srgbClr val="0F1423"/>
      </a:dk2>
      <a:lt2>
        <a:srgbClr val="FFFFFF"/>
      </a:lt2>
      <a:accent1>
        <a:srgbClr val="C1C9CE"/>
      </a:accent1>
      <a:accent2>
        <a:srgbClr val="C1C9CE"/>
      </a:accent2>
      <a:accent3>
        <a:srgbClr val="C1C9CE"/>
      </a:accent3>
      <a:accent4>
        <a:srgbClr val="C1C9CE"/>
      </a:accent4>
      <a:accent5>
        <a:srgbClr val="F18870"/>
      </a:accent5>
      <a:accent6>
        <a:srgbClr val="EC5F7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5555</Words>
  <Application>WPS 演示</Application>
  <PresentationFormat>On-screen Show (4:3)</PresentationFormat>
  <Paragraphs>549</Paragraphs>
  <Slides>45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45</vt:i4>
      </vt:variant>
    </vt:vector>
  </HeadingPairs>
  <TitlesOfParts>
    <vt:vector size="60" baseType="lpstr">
      <vt:lpstr>Arial</vt:lpstr>
      <vt:lpstr>宋体</vt:lpstr>
      <vt:lpstr>Wingdings</vt:lpstr>
      <vt:lpstr>汉仪君黑-45简</vt:lpstr>
      <vt:lpstr>黑体</vt:lpstr>
      <vt:lpstr>微软雅黑</vt:lpstr>
      <vt:lpstr>汉仪君黑-45简</vt:lpstr>
      <vt:lpstr>Calibri</vt:lpstr>
      <vt:lpstr>Arial Unicode MS</vt:lpstr>
      <vt:lpstr>思源黑体</vt:lpstr>
      <vt:lpstr>Gill Sans</vt:lpstr>
      <vt:lpstr>Source Sans Pro Light</vt:lpstr>
      <vt:lpstr>Segoe Print</vt:lpstr>
      <vt:lpstr>Gill Sans MT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瑞。</cp:lastModifiedBy>
  <cp:revision>8</cp:revision>
  <dcterms:created xsi:type="dcterms:W3CDTF">2006-08-16T00:00:00Z</dcterms:created>
  <dcterms:modified xsi:type="dcterms:W3CDTF">2024-04-22T09:12:30Z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F6EADFC618A74FABB028FA29E2D9D8BE_13</vt:lpwstr>
  </property>
  <property fmtid="{D5CDD505-2E9C-101B-9397-08002B2CF9AE}" pid="3" name="KSOProductBuildVer">
    <vt:lpwstr>2052-12.1.0.16729</vt:lpwstr>
  </property>
</Properties>
</file>