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5" r:id="rId7"/>
    <p:sldId id="262" r:id="rId8"/>
    <p:sldId id="263" r:id="rId9"/>
    <p:sldId id="271" r:id="rId10"/>
    <p:sldId id="273" r:id="rId11"/>
    <p:sldId id="274" r:id="rId12"/>
    <p:sldId id="272" r:id="rId13"/>
    <p:sldId id="270" r:id="rId14"/>
    <p:sldId id="264" r:id="rId15"/>
    <p:sldId id="267" r:id="rId16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8285" autoAdjust="0"/>
  </p:normalViewPr>
  <p:slideViewPr>
    <p:cSldViewPr snapToGrid="0">
      <p:cViewPr>
        <p:scale>
          <a:sx n="75" d="100"/>
          <a:sy n="75" d="100"/>
        </p:scale>
        <p:origin x="540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D209B-6D4A-4EED-800D-C78FB8022AA6}" type="datetimeFigureOut">
              <a:rPr lang="sl-SI" smtClean="0"/>
              <a:t>16. 09. 2018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FADBB-55FA-40AB-BBB7-992ABE02238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731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V  sklopu magistrskega</a:t>
            </a:r>
            <a:r>
              <a:rPr lang="sl-SI" baseline="0" dirty="0" smtClean="0"/>
              <a:t> dela kjer se ukvarjam z dajalniki zasuka, sem raziskoval odvisnost napake od nepravilno zajetih signalov sin cos.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FADBB-55FA-40AB-BBB7-992ABE022381}" type="slidenum">
              <a:rPr lang="sl-SI" smtClean="0"/>
              <a:t>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2761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Vsako popačenje sem opazoval posamezno. Različni</a:t>
            </a:r>
            <a:r>
              <a:rPr lang="sl-SI" baseline="0" dirty="0" smtClean="0"/>
              <a:t> </a:t>
            </a:r>
            <a:r>
              <a:rPr lang="sl-SI" baseline="0" dirty="0" err="1" smtClean="0"/>
              <a:t>mplitudi</a:t>
            </a:r>
            <a:r>
              <a:rPr lang="sl-SI" baseline="0" dirty="0" smtClean="0"/>
              <a:t>, različni </a:t>
            </a:r>
            <a:r>
              <a:rPr lang="sl-SI" baseline="0" dirty="0" err="1" smtClean="0"/>
              <a:t>offseti</a:t>
            </a:r>
            <a:r>
              <a:rPr lang="sl-SI" baseline="0" dirty="0" smtClean="0"/>
              <a:t>, različni fazni zamiki.</a:t>
            </a:r>
          </a:p>
          <a:p>
            <a:r>
              <a:rPr lang="sl-SI" baseline="0" dirty="0" smtClean="0"/>
              <a:t>Parameter je predstavljen z x.</a:t>
            </a:r>
          </a:p>
          <a:p>
            <a:r>
              <a:rPr lang="sl-SI" baseline="0" dirty="0" smtClean="0"/>
              <a:t>Vsak parameter sem v začetku </a:t>
            </a:r>
            <a:r>
              <a:rPr lang="sl-SI" baseline="0" dirty="0" err="1" smtClean="0"/>
              <a:t>limittiral</a:t>
            </a:r>
            <a:r>
              <a:rPr lang="sl-SI" baseline="0" dirty="0" smtClean="0"/>
              <a:t> v najslabšo vrednost. </a:t>
            </a:r>
            <a:r>
              <a:rPr lang="sl-SI" baseline="0" dirty="0" err="1" smtClean="0"/>
              <a:t>Ponavadi</a:t>
            </a:r>
            <a:r>
              <a:rPr lang="sl-SI" baseline="0" dirty="0" smtClean="0"/>
              <a:t> v neskončnost.</a:t>
            </a:r>
          </a:p>
          <a:p>
            <a:r>
              <a:rPr lang="sl-SI" baseline="0" dirty="0" smtClean="0"/>
              <a:t>Izhod limite je bila konstanta, napaka pa se je izrazila naslednje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FADBB-55FA-40AB-BBB7-992ABE022381}" type="slidenum">
              <a:rPr lang="sl-SI" smtClean="0"/>
              <a:t>10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4215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Napaka pa</a:t>
            </a:r>
            <a:r>
              <a:rPr lang="sl-SI" baseline="0" dirty="0" smtClean="0"/>
              <a:t> se je izrazila v taki obliki. Napako se da razvit v </a:t>
            </a:r>
            <a:r>
              <a:rPr lang="sl-SI" baseline="0" dirty="0" err="1" smtClean="0"/>
              <a:t>Fourierovo</a:t>
            </a:r>
            <a:r>
              <a:rPr lang="sl-SI" baseline="0" dirty="0" smtClean="0"/>
              <a:t> vrsto. Kar pove da je sestavljena iz neskončne vrste.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FADBB-55FA-40AB-BBB7-992ABE022381}" type="slidenum">
              <a:rPr lang="sl-SI" smtClean="0"/>
              <a:t>11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73936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Sklepal sem da se isto dogaja tudi pri manjših vrednostih parametra zato sem iskal potek napake v tej obliki.</a:t>
            </a:r>
          </a:p>
          <a:p>
            <a:r>
              <a:rPr lang="sl-SI" dirty="0" smtClean="0"/>
              <a:t>Potrebno je bilo</a:t>
            </a:r>
            <a:r>
              <a:rPr lang="sl-SI" baseline="0" dirty="0" smtClean="0"/>
              <a:t> poiskati še funkciji f(x) g(x) in d(x).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FADBB-55FA-40AB-BBB7-992ABE022381}" type="slidenum">
              <a:rPr lang="sl-SI" smtClean="0"/>
              <a:t>12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99882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Na sliki je primer napake ob vsebovanju le</a:t>
            </a:r>
            <a:r>
              <a:rPr lang="sl-SI" baseline="0" dirty="0" smtClean="0"/>
              <a:t> faznega zamika signala sinus. Napaka izgleda kot drugi harmonik, vendar </a:t>
            </a:r>
            <a:r>
              <a:rPr lang="sl-SI" baseline="0" dirty="0" err="1" smtClean="0"/>
              <a:t>fft</a:t>
            </a:r>
            <a:r>
              <a:rPr lang="sl-SI" baseline="0" dirty="0" smtClean="0"/>
              <a:t> pokaže da vsebuje tudi višje harmonike.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FADBB-55FA-40AB-BBB7-992ABE022381}" type="slidenum">
              <a:rPr lang="sl-SI" smtClean="0"/>
              <a:t>13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44055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Raziskal sem kako</a:t>
            </a:r>
            <a:r>
              <a:rPr lang="sl-SI" baseline="0" dirty="0" smtClean="0"/>
              <a:t> se spreminja amplituda posameznega harmonika napake v odvisnosti od </a:t>
            </a:r>
            <a:r>
              <a:rPr lang="sl-SI" baseline="0" dirty="0" err="1" smtClean="0"/>
              <a:t>para,metra</a:t>
            </a:r>
            <a:r>
              <a:rPr lang="sl-SI" baseline="0" dirty="0" smtClean="0"/>
              <a:t>. Želel sem najti funkcijo ki čimbolj aproksimira potek </a:t>
            </a:r>
            <a:r>
              <a:rPr lang="sl-SI" baseline="0" dirty="0" err="1" smtClean="0"/>
              <a:t>posmeznega</a:t>
            </a:r>
            <a:r>
              <a:rPr lang="sl-SI" baseline="0" dirty="0" smtClean="0"/>
              <a:t> harmonika. Rezultate aproksimacij sem iskal med polinomi, racionalnimi, trigonometričnimi, hiperboličnim, itd. da bi jih odkril.  Sklepal sem da so višji harmoniki nekako  potence osnovnega harmonika. Pri tem primeru se je </a:t>
            </a:r>
            <a:r>
              <a:rPr lang="en-US" baseline="0" dirty="0" err="1" smtClean="0"/>
              <a:t>npr</a:t>
            </a:r>
            <a:r>
              <a:rPr lang="en-US" baseline="0" dirty="0" smtClean="0"/>
              <a:t> </a:t>
            </a:r>
            <a:r>
              <a:rPr lang="sl-SI" baseline="0" dirty="0" smtClean="0"/>
              <a:t>pokazalo da napaka vsebuje le sode harmonike. Četrti harmonik pa je kvadrat drugega </a:t>
            </a:r>
            <a:r>
              <a:rPr lang="sl-SI" baseline="0" dirty="0" err="1" smtClean="0"/>
              <a:t>oz</a:t>
            </a:r>
            <a:r>
              <a:rPr lang="sl-SI" baseline="0" dirty="0" smtClean="0"/>
              <a:t> osnovnega harmonika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FADBB-55FA-40AB-BBB7-992ABE022381}" type="slidenum">
              <a:rPr lang="sl-SI" smtClean="0"/>
              <a:t>14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1577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Z</a:t>
            </a:r>
            <a:r>
              <a:rPr lang="sl-SI" baseline="0" dirty="0" smtClean="0"/>
              <a:t> odkritjem funkcij sem primerjal napako izračunano z neskončno vrsto in napako s funkcijo </a:t>
            </a:r>
            <a:r>
              <a:rPr lang="sl-SI" baseline="0" dirty="0" err="1" smtClean="0"/>
              <a:t>arkustangens</a:t>
            </a:r>
            <a:r>
              <a:rPr lang="sl-SI" baseline="0" dirty="0" smtClean="0"/>
              <a:t>. Pri uporabi prvih 15 členov se je razlika izkazala le za numerični ostanek.</a:t>
            </a:r>
          </a:p>
          <a:p>
            <a:r>
              <a:rPr lang="sl-SI" baseline="0" dirty="0" smtClean="0"/>
              <a:t>S </a:t>
            </a:r>
            <a:r>
              <a:rPr lang="sl-SI" baseline="0" dirty="0" err="1" smtClean="0"/>
              <a:t>predstavlejnim</a:t>
            </a:r>
            <a:r>
              <a:rPr lang="sl-SI" baseline="0" dirty="0" smtClean="0"/>
              <a:t> postopkom lahko iz pomerjene napake ugotovimo popačenje sin in cos signalov. Iz </a:t>
            </a:r>
            <a:r>
              <a:rPr lang="sl-SI" baseline="0" smtClean="0"/>
              <a:t>njunih potekov, </a:t>
            </a:r>
            <a:r>
              <a:rPr lang="sl-SI" baseline="0" dirty="0" smtClean="0"/>
              <a:t>pa lahko ugotovimo vzrok njunih neidealnosti. 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FADBB-55FA-40AB-BBB7-992ABE022381}" type="slidenum">
              <a:rPr lang="sl-SI" smtClean="0"/>
              <a:t>15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34652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Senzorji zasuka kot so </a:t>
            </a:r>
            <a:r>
              <a:rPr lang="sl-SI" dirty="0" err="1" smtClean="0"/>
              <a:t>resolverji</a:t>
            </a:r>
            <a:r>
              <a:rPr lang="sl-SI" dirty="0" smtClean="0"/>
              <a:t> in magnetni </a:t>
            </a:r>
            <a:r>
              <a:rPr lang="sl-SI" dirty="0" err="1" smtClean="0"/>
              <a:t>encoderji</a:t>
            </a:r>
            <a:r>
              <a:rPr lang="sl-SI" dirty="0" smtClean="0"/>
              <a:t> trenutni</a:t>
            </a:r>
            <a:r>
              <a:rPr lang="sl-SI" baseline="0" dirty="0" smtClean="0"/>
              <a:t> položaj določijo preko sin in cos.</a:t>
            </a:r>
          </a:p>
          <a:p>
            <a:r>
              <a:rPr lang="sl-SI" baseline="0" dirty="0" smtClean="0"/>
              <a:t>Način izračuna končnega kota je </a:t>
            </a:r>
            <a:r>
              <a:rPr lang="sl-SI" baseline="0" dirty="0" err="1" smtClean="0"/>
              <a:t>ubistvu</a:t>
            </a:r>
            <a:r>
              <a:rPr lang="sl-SI" baseline="0" dirty="0" smtClean="0"/>
              <a:t> nepomemben. Osnoven princip je </a:t>
            </a:r>
            <a:r>
              <a:rPr lang="sl-SI" baseline="0" dirty="0" err="1" smtClean="0"/>
              <a:t>arcustangens</a:t>
            </a:r>
            <a:r>
              <a:rPr lang="sl-SI" baseline="0" dirty="0" smtClean="0"/>
              <a:t>.</a:t>
            </a:r>
          </a:p>
          <a:p>
            <a:r>
              <a:rPr lang="sl-SI" baseline="0" dirty="0" smtClean="0"/>
              <a:t>Senzor je zaprt sistem in dostop je možen le do izhodnega podatka.</a:t>
            </a:r>
          </a:p>
          <a:p>
            <a:r>
              <a:rPr lang="sl-SI" baseline="0" dirty="0" smtClean="0"/>
              <a:t>S poznavanjem napake se lahko odkrije njen vzrok in se ga pravilno tudi odpravi.</a:t>
            </a:r>
            <a:endParaRPr lang="sl-SI" dirty="0" smtClean="0"/>
          </a:p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FADBB-55FA-40AB-BBB7-992ABE022381}" type="slidenum">
              <a:rPr lang="sl-SI" smtClean="0"/>
              <a:t>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97019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Algoritmi uporabljajo funkcijo atan2 katera je definirana v vseh</a:t>
            </a:r>
            <a:r>
              <a:rPr lang="sl-SI" baseline="0" dirty="0" smtClean="0"/>
              <a:t> 4 kvadrantih.</a:t>
            </a:r>
            <a:endParaRPr lang="sl-SI" dirty="0" smtClean="0"/>
          </a:p>
          <a:p>
            <a:r>
              <a:rPr lang="sl-SI" baseline="0" dirty="0" smtClean="0"/>
              <a:t>Za linearen izhod funkcije oz. tak kot je na sliki je morata biti vhoda idealna sin in cos.</a:t>
            </a:r>
          </a:p>
          <a:p>
            <a:r>
              <a:rPr lang="sl-SI" baseline="0" dirty="0" smtClean="0"/>
              <a:t>Večino nista taka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FADBB-55FA-40AB-BBB7-992ABE022381}" type="slidenum">
              <a:rPr lang="sl-SI" smtClean="0"/>
              <a:t>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9288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Raziskoval sem kako se izhod spreminja</a:t>
            </a:r>
            <a:r>
              <a:rPr lang="sl-SI" baseline="0" dirty="0" smtClean="0"/>
              <a:t> pri </a:t>
            </a:r>
            <a:r>
              <a:rPr lang="sl-SI" baseline="0" dirty="0" err="1" smtClean="0"/>
              <a:t>različnihamplitudah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FADBB-55FA-40AB-BBB7-992ABE022381}" type="slidenum">
              <a:rPr lang="sl-SI" smtClean="0"/>
              <a:t>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48275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Izhod funkcije Pri vhodih</a:t>
            </a:r>
            <a:r>
              <a:rPr lang="sl-SI" baseline="0" dirty="0" smtClean="0"/>
              <a:t> katerih fazni zamik ni 90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FADBB-55FA-40AB-BBB7-992ABE022381}" type="slidenum">
              <a:rPr lang="sl-SI" smtClean="0"/>
              <a:t>5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4275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Ali vhoda vsebujeta enosmerno </a:t>
            </a:r>
            <a:r>
              <a:rPr lang="sl-SI" dirty="0" err="1" smtClean="0"/>
              <a:t>kompnento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FADBB-55FA-40AB-BBB7-992ABE022381}" type="slidenum">
              <a:rPr lang="sl-SI" smtClean="0"/>
              <a:t>6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72576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V magistrskem delu sem odkril da se lahko v obeh signalih pojavi enak signal</a:t>
            </a:r>
            <a:r>
              <a:rPr lang="sl-SI" baseline="0" dirty="0" smtClean="0"/>
              <a:t> iste frekvence. Ta vpliva  na spremembo tako faze kot amplitude. 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FADBB-55FA-40AB-BBB7-992ABE022381}" type="slidenum">
              <a:rPr lang="sl-SI" smtClean="0"/>
              <a:t>7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85000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l-SI" baseline="0" dirty="0" smtClean="0"/>
              <a:t>Upošteval sem dodana idealna signala sin in cosinus</a:t>
            </a:r>
            <a:endParaRPr lang="sl-SI" dirty="0" smtClean="0"/>
          </a:p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FADBB-55FA-40AB-BBB7-992ABE022381}" type="slidenum">
              <a:rPr lang="sl-SI" smtClean="0"/>
              <a:t>8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19044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Osredotočil sem se na napako,</a:t>
            </a:r>
            <a:r>
              <a:rPr lang="sl-SI" baseline="0" dirty="0" smtClean="0"/>
              <a:t> ki je definirana kot razlika izmerjenega in dejanskega zasuka.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FADBB-55FA-40AB-BBB7-992ABE022381}" type="slidenum">
              <a:rPr lang="sl-SI" smtClean="0"/>
              <a:t>9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92480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smtClean="0"/>
              <a:t>Kliknite, da uredite slog podnaslova matrice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7CD8-9E4B-4E9E-AC97-B597F7CD9F35}" type="datetimeFigureOut">
              <a:rPr lang="sl-SI" smtClean="0"/>
              <a:t>16. 09. 2018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4463-968A-4F53-B107-4EA486347C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4885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7CD8-9E4B-4E9E-AC97-B597F7CD9F35}" type="datetimeFigureOut">
              <a:rPr lang="sl-SI" smtClean="0"/>
              <a:t>16. 09. 2018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4463-968A-4F53-B107-4EA486347C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4280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7CD8-9E4B-4E9E-AC97-B597F7CD9F35}" type="datetimeFigureOut">
              <a:rPr lang="sl-SI" smtClean="0"/>
              <a:t>16. 09. 2018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4463-968A-4F53-B107-4EA486347C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5569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7CD8-9E4B-4E9E-AC97-B597F7CD9F35}" type="datetimeFigureOut">
              <a:rPr lang="sl-SI" smtClean="0"/>
              <a:t>16. 09. 2018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4463-968A-4F53-B107-4EA486347C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3921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7CD8-9E4B-4E9E-AC97-B597F7CD9F35}" type="datetimeFigureOut">
              <a:rPr lang="sl-SI" smtClean="0"/>
              <a:t>16. 09. 2018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4463-968A-4F53-B107-4EA486347C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1258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7CD8-9E4B-4E9E-AC97-B597F7CD9F35}" type="datetimeFigureOut">
              <a:rPr lang="sl-SI" smtClean="0"/>
              <a:t>16. 09. 2018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4463-968A-4F53-B107-4EA486347C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9078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7CD8-9E4B-4E9E-AC97-B597F7CD9F35}" type="datetimeFigureOut">
              <a:rPr lang="sl-SI" smtClean="0"/>
              <a:t>16. 09. 2018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4463-968A-4F53-B107-4EA486347C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7095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7CD8-9E4B-4E9E-AC97-B597F7CD9F35}" type="datetimeFigureOut">
              <a:rPr lang="sl-SI" smtClean="0"/>
              <a:t>16. 09. 2018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4463-968A-4F53-B107-4EA486347C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2972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7CD8-9E4B-4E9E-AC97-B597F7CD9F35}" type="datetimeFigureOut">
              <a:rPr lang="sl-SI" smtClean="0"/>
              <a:t>16. 09. 2018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4463-968A-4F53-B107-4EA486347C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4542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7CD8-9E4B-4E9E-AC97-B597F7CD9F35}" type="datetimeFigureOut">
              <a:rPr lang="sl-SI" smtClean="0"/>
              <a:t>16. 09. 2018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4463-968A-4F53-B107-4EA486347C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1313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7CD8-9E4B-4E9E-AC97-B597F7CD9F35}" type="datetimeFigureOut">
              <a:rPr lang="sl-SI" smtClean="0"/>
              <a:t>16. 09. 2018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4463-968A-4F53-B107-4EA486347C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3559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37CD8-9E4B-4E9E-AC97-B597F7CD9F35}" type="datetimeFigureOut">
              <a:rPr lang="sl-SI" smtClean="0"/>
              <a:t>16. 09. 2018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64463-968A-4F53-B107-4EA486347C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1138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hyperlink" Target="https://www.sensorsmag.com/components/understanding-integrated-hall-effect-rotary-encoders" TargetMode="External"/><Relationship Id="rId4" Type="http://schemas.openxmlformats.org/officeDocument/2006/relationships/hyperlink" Target="https://ibkastl.de/wiki/index.php?title=Resolv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l-SI" b="1" dirty="0"/>
              <a:t>Potek napake funkcije atan2 ob </a:t>
            </a:r>
            <a:r>
              <a:rPr lang="sl-SI" b="1" dirty="0" smtClean="0"/>
              <a:t>popačenju </a:t>
            </a:r>
            <a:r>
              <a:rPr lang="sl-SI" b="1" dirty="0"/>
              <a:t>vhodnih signalov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915294"/>
            <a:ext cx="9144000" cy="1342505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sl-SI" dirty="0" smtClean="0"/>
              <a:t>Mitja Alič</a:t>
            </a:r>
            <a:r>
              <a:rPr lang="sl-SI" dirty="0"/>
              <a:t>, FE, </a:t>
            </a:r>
            <a:r>
              <a:rPr lang="sl-SI" dirty="0" smtClean="0"/>
              <a:t>Univerza v Ljubljani</a:t>
            </a:r>
          </a:p>
          <a:p>
            <a:endParaRPr lang="sl-SI" dirty="0"/>
          </a:p>
          <a:p>
            <a:pPr algn="r"/>
            <a:r>
              <a:rPr lang="sl-SI" sz="1800" dirty="0" smtClean="0"/>
              <a:t>ERK 2018</a:t>
            </a:r>
          </a:p>
          <a:p>
            <a:pPr algn="r"/>
            <a:r>
              <a:rPr lang="sl-SI" sz="1800" dirty="0" smtClean="0"/>
              <a:t>Portorož, 17. 9. 2018</a:t>
            </a:r>
          </a:p>
        </p:txBody>
      </p:sp>
    </p:spTree>
    <p:extLst>
      <p:ext uri="{BB962C8B-B14F-4D97-AF65-F5344CB8AC3E}">
        <p14:creationId xmlns:p14="http://schemas.microsoft.com/office/powerpoint/2010/main" val="2421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/>
          </a:bodyPr>
          <a:lstStyle/>
          <a:p>
            <a:pPr algn="ctr"/>
            <a:r>
              <a:rPr lang="sl-SI" dirty="0" smtClean="0"/>
              <a:t>Napaka</a:t>
            </a:r>
            <a:endParaRPr lang="sl-S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6500"/>
                <a:ext cx="10515600" cy="49704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ε</m:t>
                    </m:r>
                    <m:r>
                      <a:rPr lang="sl-SI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φ</m:t>
                    </m:r>
                    <m:r>
                      <a:rPr lang="sl-SI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sl-SI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φ</m:t>
                    </m:r>
                    <m:r>
                      <m:rPr>
                        <m:nor/>
                      </m:rPr>
                      <a:rPr lang="sl-SI" i="1" dirty="0" smtClean="0"/>
                      <m:t>(</m:t>
                    </m:r>
                    <m:r>
                      <m:rPr>
                        <m:nor/>
                      </m:rPr>
                      <a:rPr lang="sl-SI" i="1" dirty="0" smtClean="0"/>
                      <m:t>x</m:t>
                    </m:r>
                    <m:r>
                      <m:rPr>
                        <m:nor/>
                      </m:rPr>
                      <a:rPr lang="sl-SI" i="1" dirty="0" smtClean="0"/>
                      <m:t>)</m:t>
                    </m:r>
                    <m:r>
                      <a:rPr lang="sl-SI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sl-SI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l-SI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l-SI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l-SI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𝑎𝑡𝑎𝑛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sl-SI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l-SI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l-SI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sl-SI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lang="sl-SI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l-SI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sl-SI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sl-SI" i="1" dirty="0" smtClean="0"/>
              </a:p>
              <a:p>
                <a:endParaRPr lang="sl-SI" dirty="0"/>
              </a:p>
            </p:txBody>
          </p:sp>
        </mc:Choice>
        <mc:Fallback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6500"/>
                <a:ext cx="10515600" cy="49704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5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/>
          </a:bodyPr>
          <a:lstStyle/>
          <a:p>
            <a:pPr algn="ctr"/>
            <a:r>
              <a:rPr lang="sl-SI" dirty="0" smtClean="0"/>
              <a:t>Napaka</a:t>
            </a:r>
            <a:endParaRPr lang="sl-S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6500"/>
                <a:ext cx="10515600" cy="49704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ε</m:t>
                    </m:r>
                    <m:r>
                      <a:rPr lang="sl-SI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φ</m:t>
                    </m:r>
                    <m:r>
                      <a:rPr lang="sl-SI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sl-SI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φ</m:t>
                    </m:r>
                    <m:r>
                      <m:rPr>
                        <m:nor/>
                      </m:rPr>
                      <a:rPr lang="sl-SI" i="1" dirty="0" smtClean="0"/>
                      <m:t>(</m:t>
                    </m:r>
                    <m:r>
                      <m:rPr>
                        <m:nor/>
                      </m:rPr>
                      <a:rPr lang="sl-SI" i="1" dirty="0" smtClean="0"/>
                      <m:t>x</m:t>
                    </m:r>
                    <m:r>
                      <m:rPr>
                        <m:nor/>
                      </m:rPr>
                      <a:rPr lang="sl-SI" i="1" dirty="0" smtClean="0"/>
                      <m:t>)</m:t>
                    </m:r>
                    <m:r>
                      <a:rPr lang="sl-SI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sl-SI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l-SI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l-SI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l-SI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𝑎𝑡𝑎𝑛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sl-SI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l-SI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l-SI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sl-SI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lang="sl-SI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l-SI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sl-SI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sl-SI" i="1" dirty="0" smtClean="0"/>
              </a:p>
              <a:p>
                <a:endParaRPr lang="sl-SI" dirty="0"/>
              </a:p>
            </p:txBody>
          </p:sp>
        </mc:Choice>
        <mc:Fallback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6500"/>
                <a:ext cx="10515600" cy="49704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lika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91" y="2349501"/>
            <a:ext cx="8988909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1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 smtClean="0"/>
              <a:t>Oblika napake</a:t>
            </a:r>
            <a:endParaRPr lang="sl-S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0"/>
                <a:ext cx="10515600" cy="45767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3600" i="1" dirty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m:rPr>
                        <m:nor/>
                      </m:rPr>
                      <a:rPr lang="sl-SI" sz="3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sl-SI" sz="3600" i="1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sl-SI" sz="36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nor/>
                      </m:rPr>
                      <a:rPr lang="sl-SI" sz="3600" i="1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sl-SI" sz="3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l-SI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l-SI" sz="3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l-SI" sz="3600" i="1">
                        <a:latin typeface="Cambria Math" panose="02040503050406030204" pitchFamily="18" charset="0"/>
                      </a:rPr>
                      <m:t>)+</m:t>
                    </m:r>
                    <m:nary>
                      <m:naryPr>
                        <m:chr m:val="∑"/>
                        <m:ctrlPr>
                          <a:rPr lang="sl-SI" sz="3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l-SI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l-SI" sz="3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l-SI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sl-SI" sz="3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sl-SI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l-SI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sl-SI" sz="3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sl-SI" sz="36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sl-SI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sl-SI" sz="3600" i="1" dirty="0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l-GR" sz="3600" i="1" dirty="0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sl-SI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l-SI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600" i="1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sl-SI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sl-SI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l-SI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l-SI" sz="36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sl-SI" sz="36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0"/>
                <a:ext cx="10515600" cy="45767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lika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91" y="2349501"/>
            <a:ext cx="8988909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4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 smtClean="0"/>
              <a:t>Primer: Ne ortogonalnost signalov</a:t>
            </a:r>
            <a:endParaRPr lang="sl-SI" dirty="0"/>
          </a:p>
        </p:txBody>
      </p:sp>
      <p:pic>
        <p:nvPicPr>
          <p:cNvPr id="6" name="Označba mesta vsebine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17" y="1825625"/>
            <a:ext cx="8675565" cy="4351338"/>
          </a:xfrm>
        </p:spPr>
      </p:pic>
    </p:spTree>
    <p:extLst>
      <p:ext uri="{BB962C8B-B14F-4D97-AF65-F5344CB8AC3E}">
        <p14:creationId xmlns:p14="http://schemas.microsoft.com/office/powerpoint/2010/main" val="332397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 smtClean="0"/>
              <a:t>Primer: Posamezni </a:t>
            </a:r>
            <a:r>
              <a:rPr lang="sl-SI" dirty="0" smtClean="0"/>
              <a:t>harmonik</a:t>
            </a:r>
            <a:endParaRPr lang="sl-SI" dirty="0"/>
          </a:p>
        </p:txBody>
      </p:sp>
      <p:pic>
        <p:nvPicPr>
          <p:cNvPr id="19" name="Označba mesta vsebine 1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3" y="1610128"/>
            <a:ext cx="9914793" cy="4972889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oljeZBesedilom 2"/>
              <p:cNvSpPr txBox="1"/>
              <p:nvPr/>
            </p:nvSpPr>
            <p:spPr>
              <a:xfrm>
                <a:off x="5910262" y="6213685"/>
                <a:ext cx="82227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sub>
                      </m:sSub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sl-SI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sl-SI" dirty="0"/>
              </a:p>
            </p:txBody>
          </p:sp>
        </mc:Choice>
        <mc:Fallback>
          <p:sp>
            <p:nvSpPr>
              <p:cNvPr id="3" name="PoljeZBesedilom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262" y="6213685"/>
                <a:ext cx="82227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8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 smtClean="0"/>
              <a:t>Primer: Napaka </a:t>
            </a:r>
            <a:r>
              <a:rPr lang="sl-SI" dirty="0" smtClean="0"/>
              <a:t>metode</a:t>
            </a:r>
            <a:endParaRPr lang="sl-SI" dirty="0"/>
          </a:p>
        </p:txBody>
      </p:sp>
      <p:pic>
        <p:nvPicPr>
          <p:cNvPr id="6" name="Označba mesta vsebine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17" y="1825625"/>
            <a:ext cx="8675565" cy="4351338"/>
          </a:xfrm>
        </p:spPr>
      </p:pic>
    </p:spTree>
    <p:extLst>
      <p:ext uri="{BB962C8B-B14F-4D97-AF65-F5344CB8AC3E}">
        <p14:creationId xmlns:p14="http://schemas.microsoft.com/office/powerpoint/2010/main" val="2144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0" y="365125"/>
            <a:ext cx="12185341" cy="1325563"/>
          </a:xfrm>
        </p:spPr>
        <p:txBody>
          <a:bodyPr/>
          <a:lstStyle/>
          <a:p>
            <a:pPr algn="ctr"/>
            <a:r>
              <a:rPr lang="sl-SI" dirty="0" smtClean="0"/>
              <a:t>Opis izziva:</a:t>
            </a:r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6" y="1116480"/>
            <a:ext cx="5057775" cy="4640509"/>
          </a:xfrm>
          <a:prstGeom prst="rect">
            <a:avLst/>
          </a:prstGeom>
        </p:spPr>
      </p:pic>
      <p:sp>
        <p:nvSpPr>
          <p:cNvPr id="5" name="PoljeZBesedilom 4"/>
          <p:cNvSpPr txBox="1"/>
          <p:nvPr/>
        </p:nvSpPr>
        <p:spPr>
          <a:xfrm>
            <a:off x="404812" y="5756989"/>
            <a:ext cx="4029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400" dirty="0" smtClean="0"/>
              <a:t>Vir:  </a:t>
            </a:r>
            <a:r>
              <a:rPr lang="sl-SI" sz="1400" dirty="0" smtClean="0">
                <a:hlinkClick r:id="rId4"/>
              </a:rPr>
              <a:t>https://ibkastl.de/wiki/index.php?title=Resolver</a:t>
            </a:r>
            <a:r>
              <a:rPr lang="sl-SI" sz="1400" dirty="0" smtClean="0"/>
              <a:t> </a:t>
            </a:r>
            <a:endParaRPr lang="sl-SI" sz="1400" dirty="0"/>
          </a:p>
        </p:txBody>
      </p:sp>
      <p:sp>
        <p:nvSpPr>
          <p:cNvPr id="6" name="PoljeZBesedilom 5"/>
          <p:cNvSpPr txBox="1"/>
          <p:nvPr/>
        </p:nvSpPr>
        <p:spPr>
          <a:xfrm>
            <a:off x="5982815" y="5756989"/>
            <a:ext cx="4103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 smtClean="0"/>
              <a:t>Vir: </a:t>
            </a:r>
            <a:r>
              <a:rPr lang="sl-SI" sz="1400" dirty="0" smtClean="0">
                <a:hlinkClick r:id="rId5"/>
              </a:rPr>
              <a:t>https</a:t>
            </a:r>
            <a:r>
              <a:rPr lang="sl-SI" sz="1400" dirty="0">
                <a:hlinkClick r:id="rId5"/>
              </a:rPr>
              <a:t>://</a:t>
            </a:r>
            <a:r>
              <a:rPr lang="sl-SI" sz="1400" dirty="0" smtClean="0">
                <a:hlinkClick r:id="rId5"/>
              </a:rPr>
              <a:t>www.sensorsmag.com/components/</a:t>
            </a:r>
          </a:p>
          <a:p>
            <a:r>
              <a:rPr lang="sl-SI" sz="1400" dirty="0" err="1" smtClean="0">
                <a:hlinkClick r:id="rId5"/>
              </a:rPr>
              <a:t>understanding-integrated-hall-effect-rotary-encoders</a:t>
            </a:r>
            <a:r>
              <a:rPr lang="sl-SI" sz="1400" dirty="0" smtClean="0"/>
              <a:t> </a:t>
            </a:r>
            <a:endParaRPr lang="sl-SI" sz="1400" dirty="0"/>
          </a:p>
        </p:txBody>
      </p:sp>
      <p:pic>
        <p:nvPicPr>
          <p:cNvPr id="8" name="Slika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368" y="2276475"/>
            <a:ext cx="6929974" cy="269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7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133475" y="365125"/>
            <a:ext cx="10220325" cy="1325563"/>
          </a:xfrm>
        </p:spPr>
        <p:txBody>
          <a:bodyPr/>
          <a:lstStyle/>
          <a:p>
            <a:pPr algn="ctr"/>
            <a:r>
              <a:rPr lang="sl-SI" dirty="0" smtClean="0"/>
              <a:t>Izračun kota</a:t>
            </a:r>
            <a:endParaRPr lang="sl-SI" dirty="0"/>
          </a:p>
        </p:txBody>
      </p:sp>
      <p:pic>
        <p:nvPicPr>
          <p:cNvPr id="12" name="Označba mesta vsebine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7141"/>
            <a:ext cx="10515600" cy="482432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oljeZBesedilom 2"/>
              <p:cNvSpPr txBox="1"/>
              <p:nvPr/>
            </p:nvSpPr>
            <p:spPr>
              <a:xfrm>
                <a:off x="5001491" y="1932435"/>
                <a:ext cx="2189018" cy="101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sl-SI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sl-SI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sl-SI" sz="2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sl-SI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sl-SI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l-SI" sz="2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sl-SI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sl-SI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sl-SI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sl-SI" sz="24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sl-SI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l-SI" sz="2400" dirty="0"/>
              </a:p>
              <a:p>
                <a:endParaRPr lang="sl-SI" dirty="0"/>
              </a:p>
            </p:txBody>
          </p:sp>
        </mc:Choice>
        <mc:Fallback>
          <p:sp>
            <p:nvSpPr>
              <p:cNvPr id="3" name="PoljeZBesedilom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491" y="1932435"/>
                <a:ext cx="2189018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07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 smtClean="0"/>
              <a:t>Različni amplitudi</a:t>
            </a:r>
            <a:endParaRPr lang="sl-SI" dirty="0"/>
          </a:p>
        </p:txBody>
      </p:sp>
      <p:pic>
        <p:nvPicPr>
          <p:cNvPr id="6" name="Označba mesta vsebine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2110"/>
            <a:ext cx="10515600" cy="556336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PoljeZBesedilom 3"/>
              <p:cNvSpPr txBox="1"/>
              <p:nvPr/>
            </p:nvSpPr>
            <p:spPr>
              <a:xfrm>
                <a:off x="5001491" y="1932435"/>
                <a:ext cx="2189018" cy="101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sl-SI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sl-SI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l-SI" sz="24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l-SI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sl-SI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sl-SI" sz="2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sl-SI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sl-SI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l-SI" sz="2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sl-SI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sl-SI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l-SI" sz="24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l-SI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sl-SI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sl-SI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sl-SI" sz="24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sl-SI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l-SI" sz="2400" dirty="0"/>
              </a:p>
              <a:p>
                <a:endParaRPr lang="sl-SI" dirty="0"/>
              </a:p>
            </p:txBody>
          </p:sp>
        </mc:Choice>
        <mc:Fallback>
          <p:sp>
            <p:nvSpPr>
              <p:cNvPr id="4" name="PoljeZBesedilom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491" y="1932435"/>
                <a:ext cx="2189018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60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 smtClean="0"/>
              <a:t>Ne ortogonalnost</a:t>
            </a:r>
            <a:endParaRPr lang="sl-S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PoljeZBesedilom 4"/>
              <p:cNvSpPr txBox="1"/>
              <p:nvPr/>
            </p:nvSpPr>
            <p:spPr>
              <a:xfrm>
                <a:off x="5001491" y="1932435"/>
                <a:ext cx="2189018" cy="101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sl-SI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sl-SI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sl-SI" sz="2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sl-SI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sl-SI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l-SI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sl-SI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sl-SI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l-SI" sz="2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sl-SI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sl-SI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sl-SI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sl-SI" sz="24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sl-SI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l-SI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sl-SI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sl-SI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l-SI" sz="2400" dirty="0"/>
              </a:p>
              <a:p>
                <a:endParaRPr lang="sl-SI" dirty="0"/>
              </a:p>
            </p:txBody>
          </p:sp>
        </mc:Choice>
        <mc:Fallback>
          <p:sp>
            <p:nvSpPr>
              <p:cNvPr id="5" name="PoljeZBesedilom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491" y="1932435"/>
                <a:ext cx="2189018" cy="1015663"/>
              </a:xfrm>
              <a:prstGeom prst="rect">
                <a:avLst/>
              </a:prstGeom>
              <a:blipFill>
                <a:blip r:embed="rId3"/>
                <a:stretch>
                  <a:fillRect l="-5278" r="-5278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značba mesta vsebine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110" y="977227"/>
            <a:ext cx="11969569" cy="6310273"/>
          </a:xfrm>
        </p:spPr>
      </p:pic>
    </p:spTree>
    <p:extLst>
      <p:ext uri="{BB962C8B-B14F-4D97-AF65-F5344CB8AC3E}">
        <p14:creationId xmlns:p14="http://schemas.microsoft.com/office/powerpoint/2010/main" val="103689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 smtClean="0"/>
              <a:t>Enosmerna komponenta</a:t>
            </a:r>
            <a:endParaRPr lang="sl-SI" dirty="0"/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04609"/>
            <a:ext cx="10517790" cy="510112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PoljeZBesedilom 4"/>
              <p:cNvSpPr txBox="1"/>
              <p:nvPr/>
            </p:nvSpPr>
            <p:spPr>
              <a:xfrm>
                <a:off x="5001491" y="1932435"/>
                <a:ext cx="2189018" cy="101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sl-SI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sl-SI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l-SI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l-SI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l-SI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  <m:r>
                        <a:rPr lang="sl-SI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l-SI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sl-SI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l-SI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l-SI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sl-SI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sl-SI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sl-SI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l-SI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sl-SI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func>
                    <m:r>
                      <a:rPr lang="sl-SI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l-SI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sl-SI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sl-SI" sz="2400" dirty="0" smtClean="0"/>
                  <a:t>  </a:t>
                </a:r>
                <a:endParaRPr lang="sl-SI" sz="2400" dirty="0"/>
              </a:p>
              <a:p>
                <a:endParaRPr lang="sl-SI" dirty="0"/>
              </a:p>
            </p:txBody>
          </p:sp>
        </mc:Choice>
        <mc:Fallback>
          <p:sp>
            <p:nvSpPr>
              <p:cNvPr id="5" name="PoljeZBesedilom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491" y="1932435"/>
                <a:ext cx="2189018" cy="1015663"/>
              </a:xfrm>
              <a:prstGeom prst="rect">
                <a:avLst/>
              </a:prstGeom>
              <a:blipFill>
                <a:blip r:embed="rId4"/>
                <a:stretch>
                  <a:fillRect l="-6389" r="-2222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6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 smtClean="0"/>
              <a:t>Različni amplitudi in fazi</a:t>
            </a:r>
            <a:endParaRPr lang="sl-SI" dirty="0"/>
          </a:p>
        </p:txBody>
      </p:sp>
      <p:pic>
        <p:nvPicPr>
          <p:cNvPr id="6" name="Označba mesta vsebine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8813"/>
            <a:ext cx="10515600" cy="501594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PoljeZBesedilom 3"/>
              <p:cNvSpPr txBox="1"/>
              <p:nvPr/>
            </p:nvSpPr>
            <p:spPr>
              <a:xfrm>
                <a:off x="5001490" y="1932435"/>
                <a:ext cx="3228109" cy="101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sl-SI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sl-SI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sl-SI" sz="2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sl-SI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sl-SI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sl-SI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sl-SI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sl-SI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l-SI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sl-SI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sl-SI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l-SI" sz="2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sl-SI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sl-SI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sl-SI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sl-SI" sz="24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sl-SI" sz="2400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sl-SI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sl-SI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sl-SI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l-SI" sz="240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sl-SI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sl-SI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l-SI" sz="2400" dirty="0"/>
              </a:p>
              <a:p>
                <a:endParaRPr lang="sl-SI" dirty="0"/>
              </a:p>
            </p:txBody>
          </p:sp>
        </mc:Choice>
        <mc:Fallback>
          <p:sp>
            <p:nvSpPr>
              <p:cNvPr id="4" name="PoljeZBesedilom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490" y="1932435"/>
                <a:ext cx="3228109" cy="1015663"/>
              </a:xfrm>
              <a:prstGeom prst="rect">
                <a:avLst/>
              </a:prstGeom>
              <a:blipFill>
                <a:blip r:embed="rId4"/>
                <a:stretch>
                  <a:fillRect l="-2075" r="-2264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0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 smtClean="0"/>
              <a:t>Različni amplitudi in fazi</a:t>
            </a:r>
            <a:endParaRPr lang="sl-SI" dirty="0"/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8812"/>
            <a:ext cx="10515600" cy="501594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PoljeZBesedilom 4"/>
              <p:cNvSpPr txBox="1"/>
              <p:nvPr/>
            </p:nvSpPr>
            <p:spPr>
              <a:xfrm>
                <a:off x="5001490" y="1932435"/>
                <a:ext cx="3228109" cy="101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sl-SI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sl-SI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sl-SI" sz="2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sl-SI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sl-SI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sl-SI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sl-SI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sl-SI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l-SI" sz="2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sl-SI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sl-SI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l-SI" sz="2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sl-SI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sl-SI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sl-SI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sl-SI" sz="24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sl-SI" sz="2400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sl-SI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sl-SI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sl-SI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l-SI" sz="2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sl-SI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sl-SI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l-SI" sz="2400" dirty="0"/>
              </a:p>
              <a:p>
                <a:endParaRPr lang="sl-SI" dirty="0"/>
              </a:p>
            </p:txBody>
          </p:sp>
        </mc:Choice>
        <mc:Fallback>
          <p:sp>
            <p:nvSpPr>
              <p:cNvPr id="5" name="PoljeZBesedilom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490" y="1932435"/>
                <a:ext cx="3228109" cy="1015663"/>
              </a:xfrm>
              <a:prstGeom prst="rect">
                <a:avLst/>
              </a:prstGeom>
              <a:blipFill>
                <a:blip r:embed="rId4"/>
                <a:stretch>
                  <a:fillRect l="-1321" r="-1509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6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/>
          </a:bodyPr>
          <a:lstStyle/>
          <a:p>
            <a:pPr algn="ctr"/>
            <a:r>
              <a:rPr lang="sl-SI" dirty="0" smtClean="0"/>
              <a:t>Napaka</a:t>
            </a:r>
            <a:endParaRPr lang="sl-S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6500"/>
                <a:ext cx="10515600" cy="49704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sl-SI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φ</m:t>
                    </m:r>
                    <m:r>
                      <a:rPr lang="sl-SI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sl-SI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sl-SI" dirty="0"/>
              </a:p>
            </p:txBody>
          </p:sp>
        </mc:Choice>
        <mc:Fallback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6500"/>
                <a:ext cx="10515600" cy="49704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21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579</Words>
  <Application>Microsoft Office PowerPoint</Application>
  <PresentationFormat>Širokozaslonsko</PresentationFormat>
  <Paragraphs>81</Paragraphs>
  <Slides>15</Slides>
  <Notes>15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Officeova tema</vt:lpstr>
      <vt:lpstr>Potek napake funkcije atan2 ob popačenju vhodnih signalov</vt:lpstr>
      <vt:lpstr>Opis izziva:</vt:lpstr>
      <vt:lpstr>Izračun kota</vt:lpstr>
      <vt:lpstr>Različni amplitudi</vt:lpstr>
      <vt:lpstr>Ne ortogonalnost</vt:lpstr>
      <vt:lpstr>Enosmerna komponenta</vt:lpstr>
      <vt:lpstr>Različni amplitudi in fazi</vt:lpstr>
      <vt:lpstr>Različni amplitudi in fazi</vt:lpstr>
      <vt:lpstr>Napaka</vt:lpstr>
      <vt:lpstr>Napaka</vt:lpstr>
      <vt:lpstr>Napaka</vt:lpstr>
      <vt:lpstr>Oblika napake</vt:lpstr>
      <vt:lpstr>Primer: Ne ortogonalnost signalov</vt:lpstr>
      <vt:lpstr>Primer: Posamezni harmonik</vt:lpstr>
      <vt:lpstr>Primer: Napaka metode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Potek napake funkcije atan2 ob popačenju vhodnih signalov</dc:title>
  <dc:creator>mitja</dc:creator>
  <cp:lastModifiedBy>mitja</cp:lastModifiedBy>
  <cp:revision>27</cp:revision>
  <dcterms:created xsi:type="dcterms:W3CDTF">2018-09-15T09:43:27Z</dcterms:created>
  <dcterms:modified xsi:type="dcterms:W3CDTF">2018-09-16T21:05:19Z</dcterms:modified>
</cp:coreProperties>
</file>