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7" r:id="rId5"/>
    <p:sldId id="258" r:id="rId6"/>
    <p:sldId id="259" r:id="rId7"/>
    <p:sldId id="265" r:id="rId8"/>
    <p:sldId id="260" r:id="rId9"/>
    <p:sldId id="261" r:id="rId10"/>
    <p:sldId id="262" r:id="rId11"/>
    <p:sldId id="266" r:id="rId12"/>
    <p:sldId id="268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942" autoAdjust="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74A6-38EC-4E84-B26C-3010AF474F37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00EB5-590F-4042-B7BF-EE62A6DB6D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3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aseline="0" dirty="0" smtClean="0"/>
              <a:t>predstavil </a:t>
            </a:r>
            <a:r>
              <a:rPr lang="sl-SI" baseline="0" dirty="0" err="1" smtClean="0"/>
              <a:t>regulacio</a:t>
            </a:r>
            <a:r>
              <a:rPr lang="sl-SI" baseline="0" dirty="0" smtClean="0"/>
              <a:t> AS v področju slabljena polja</a:t>
            </a:r>
            <a:endParaRPr lang="en-US" baseline="0" dirty="0" smtClean="0"/>
          </a:p>
          <a:p>
            <a:r>
              <a:rPr lang="sl-SI" baseline="0" dirty="0" smtClean="0"/>
              <a:t>Potreba po </a:t>
            </a:r>
            <a:r>
              <a:rPr lang="en-US" baseline="0" dirty="0" err="1" smtClean="0"/>
              <a:t>velikem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razponu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vrtilne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</a:t>
            </a:r>
            <a:r>
              <a:rPr lang="sl-SI" baseline="0" dirty="0" smtClean="0"/>
              <a:t>i nekega pogona je v </a:t>
            </a:r>
            <a:r>
              <a:rPr lang="sl-SI" baseline="0" dirty="0" err="1" smtClean="0"/>
              <a:t>danasnjem</a:t>
            </a:r>
            <a:r>
              <a:rPr lang="sl-SI" baseline="0" dirty="0" smtClean="0"/>
              <a:t> </a:t>
            </a:r>
            <a:r>
              <a:rPr lang="sl-SI" baseline="0" dirty="0" err="1" smtClean="0"/>
              <a:t>casu</a:t>
            </a:r>
            <a:r>
              <a:rPr lang="sl-SI" baseline="0" dirty="0" smtClean="0"/>
              <a:t> potrebna v industriji in prav tako v </a:t>
            </a:r>
            <a:r>
              <a:rPr lang="sl-SI" baseline="0" dirty="0" err="1" smtClean="0"/>
              <a:t>domacih</a:t>
            </a:r>
            <a:r>
              <a:rPr lang="sl-SI" baseline="0" dirty="0" smtClean="0"/>
              <a:t> </a:t>
            </a:r>
            <a:r>
              <a:rPr lang="sl-SI" baseline="0" dirty="0" err="1" smtClean="0"/>
              <a:t>gospodinstvih</a:t>
            </a:r>
            <a:r>
              <a:rPr lang="sl-SI" baseline="0" dirty="0" smtClean="0"/>
              <a:t>.</a:t>
            </a:r>
            <a:endParaRPr lang="en-US" baseline="0" dirty="0" smtClean="0"/>
          </a:p>
          <a:p>
            <a:r>
              <a:rPr lang="sl-SI" baseline="0" dirty="0" err="1" smtClean="0"/>
              <a:t>sirokega</a:t>
            </a:r>
            <a:r>
              <a:rPr lang="sl-SI" baseline="0" dirty="0" smtClean="0"/>
              <a:t> razpona se poslužujemo različnih tehnik. Vsak stroj je konstruiran za določene pogoje, če pa želimo pogon </a:t>
            </a:r>
            <a:r>
              <a:rPr lang="sl-SI" baseline="0" dirty="0" err="1" smtClean="0"/>
              <a:t>optimirat</a:t>
            </a:r>
            <a:r>
              <a:rPr lang="sl-SI" baseline="0" dirty="0" smtClean="0"/>
              <a:t> se poslužimo tehnik kot je vrtenje v </a:t>
            </a:r>
            <a:r>
              <a:rPr lang="sl-SI" baseline="0" dirty="0" err="1" smtClean="0"/>
              <a:t>nadnazivnih</a:t>
            </a:r>
            <a:r>
              <a:rPr lang="sl-SI" baseline="0" dirty="0" smtClean="0"/>
              <a:t> hitrosti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2824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Zaradi</a:t>
            </a:r>
            <a:r>
              <a:rPr lang="en-US" dirty="0" smtClean="0"/>
              <a:t> </a:t>
            </a:r>
            <a:r>
              <a:rPr lang="en-US" dirty="0" err="1" smtClean="0"/>
              <a:t>spremenjene</a:t>
            </a:r>
            <a:r>
              <a:rPr lang="en-US" dirty="0" smtClean="0"/>
              <a:t> </a:t>
            </a:r>
            <a:r>
              <a:rPr lang="en-US" dirty="0" err="1" smtClean="0"/>
              <a:t>oblike</a:t>
            </a:r>
            <a:r>
              <a:rPr lang="en-US" dirty="0" smtClean="0"/>
              <a:t> </a:t>
            </a:r>
            <a:r>
              <a:rPr lang="en-US" dirty="0" err="1" smtClean="0"/>
              <a:t>zeljenega</a:t>
            </a:r>
            <a:r>
              <a:rPr lang="en-US" dirty="0" smtClean="0"/>
              <a:t> </a:t>
            </a:r>
            <a:r>
              <a:rPr lang="en-US" dirty="0" err="1" smtClean="0"/>
              <a:t>vzdolznega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spremeninja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</a:t>
            </a:r>
            <a:endParaRPr lang="en-US" baseline="0" dirty="0" smtClean="0"/>
          </a:p>
          <a:p>
            <a:r>
              <a:rPr lang="en-US" baseline="0" dirty="0" err="1" smtClean="0"/>
              <a:t>Njun</a:t>
            </a:r>
            <a:r>
              <a:rPr lang="en-US" baseline="0" dirty="0" smtClean="0"/>
              <a:t> product je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drugacen</a:t>
            </a:r>
            <a:r>
              <a:rPr lang="en-US" baseline="0" dirty="0" smtClean="0"/>
              <a:t> in motor </a:t>
            </a:r>
            <a:r>
              <a:rPr lang="en-US" baseline="0" dirty="0" err="1" smtClean="0"/>
              <a:t>lahko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ustvari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navor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492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Zaradi</a:t>
            </a:r>
            <a:r>
              <a:rPr lang="en-US" dirty="0" smtClean="0"/>
              <a:t> </a:t>
            </a:r>
            <a:r>
              <a:rPr lang="en-US" dirty="0" err="1" smtClean="0"/>
              <a:t>vecjega</a:t>
            </a:r>
            <a:r>
              <a:rPr lang="en-US" dirty="0" smtClean="0"/>
              <a:t> </a:t>
            </a:r>
            <a:r>
              <a:rPr lang="en-US" dirty="0" err="1" smtClean="0"/>
              <a:t>navora</a:t>
            </a:r>
            <a:r>
              <a:rPr lang="en-US" dirty="0" smtClean="0"/>
              <a:t> se to </a:t>
            </a:r>
            <a:r>
              <a:rPr lang="en-US" dirty="0" err="1" smtClean="0"/>
              <a:t>pozna</a:t>
            </a:r>
            <a:r>
              <a:rPr lang="en-US" dirty="0" smtClean="0"/>
              <a:t> </a:t>
            </a:r>
            <a:r>
              <a:rPr lang="en-US" dirty="0" err="1" smtClean="0"/>
              <a:t>tudi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prehodu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novo </a:t>
            </a:r>
            <a:r>
              <a:rPr lang="en-US" dirty="0" err="1" smtClean="0"/>
              <a:t>vrtilno</a:t>
            </a:r>
            <a:r>
              <a:rPr lang="en-US" dirty="0" smtClean="0"/>
              <a:t> </a:t>
            </a:r>
            <a:r>
              <a:rPr lang="en-US" dirty="0" err="1" smtClean="0"/>
              <a:t>hitrost</a:t>
            </a:r>
            <a:r>
              <a:rPr lang="en-US" dirty="0" smtClean="0"/>
              <a:t>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6213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</a:t>
            </a:r>
            <a:r>
              <a:rPr lang="sl-SI" baseline="0" dirty="0" smtClean="0"/>
              <a:t> velik razpon vrtilne hitrosti se moramo </a:t>
            </a:r>
            <a:r>
              <a:rPr lang="sl-SI" baseline="0" dirty="0" err="1" smtClean="0"/>
              <a:t>poslužeiti</a:t>
            </a:r>
            <a:r>
              <a:rPr lang="sl-SI" baseline="0" dirty="0" smtClean="0"/>
              <a:t> različnih tehnik. Slabljenje polja po prvi potenci je preprosta ni pa </a:t>
            </a:r>
            <a:r>
              <a:rPr lang="sl-SI" baseline="0" dirty="0" err="1" smtClean="0"/>
              <a:t>najhitrejsa</a:t>
            </a:r>
            <a:r>
              <a:rPr lang="sl-SI" baseline="0" dirty="0" smtClean="0"/>
              <a:t> niti najbolj optimalna. Obstajajo tudi  drugi algoritmi ki </a:t>
            </a:r>
            <a:r>
              <a:rPr lang="sl-SI" baseline="0" dirty="0" err="1" smtClean="0"/>
              <a:t>optimirajo</a:t>
            </a:r>
            <a:r>
              <a:rPr lang="sl-SI" baseline="0" dirty="0" smtClean="0"/>
              <a:t> prehodne pojave in je </a:t>
            </a:r>
            <a:r>
              <a:rPr lang="en-US" baseline="0" dirty="0" err="1" smtClean="0"/>
              <a:t>hitrejsa</a:t>
            </a:r>
            <a:r>
              <a:rPr lang="sl-SI" baseline="0" dirty="0" smtClean="0"/>
              <a:t> sprememba vrtilne hitrosti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zeljeno</a:t>
            </a:r>
            <a:r>
              <a:rPr lang="en-US" baseline="0" dirty="0" smtClean="0"/>
              <a:t>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56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Vrtilno</a:t>
            </a:r>
            <a:r>
              <a:rPr lang="en-US" dirty="0" smtClean="0"/>
              <a:t> </a:t>
            </a:r>
            <a:r>
              <a:rPr lang="en-US" dirty="0" err="1" smtClean="0"/>
              <a:t>hitrost</a:t>
            </a:r>
            <a:r>
              <a:rPr lang="en-US" dirty="0" smtClean="0"/>
              <a:t> je </a:t>
            </a:r>
            <a:r>
              <a:rPr lang="en-US" dirty="0" err="1" smtClean="0"/>
              <a:t>odvisna</a:t>
            </a:r>
            <a:r>
              <a:rPr lang="en-US" dirty="0" smtClean="0"/>
              <a:t> od </a:t>
            </a:r>
            <a:r>
              <a:rPr lang="en-US" dirty="0" err="1" smtClean="0"/>
              <a:t>napajalne</a:t>
            </a:r>
            <a:r>
              <a:rPr lang="en-US" dirty="0" smtClean="0"/>
              <a:t> </a:t>
            </a:r>
            <a:r>
              <a:rPr lang="en-US" dirty="0" err="1" smtClean="0"/>
              <a:t>napetosti</a:t>
            </a:r>
            <a:r>
              <a:rPr lang="en-US" dirty="0" smtClean="0"/>
              <a:t> in </a:t>
            </a:r>
            <a:r>
              <a:rPr lang="en-US" dirty="0" err="1" smtClean="0"/>
              <a:t>magnetnega</a:t>
            </a:r>
            <a:r>
              <a:rPr lang="en-US" dirty="0" smtClean="0"/>
              <a:t> </a:t>
            </a:r>
            <a:r>
              <a:rPr lang="en-US" dirty="0" err="1" smtClean="0"/>
              <a:t>sklepa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dober</a:t>
            </a:r>
            <a:r>
              <a:rPr lang="en-US" dirty="0" smtClean="0"/>
              <a:t> </a:t>
            </a:r>
            <a:r>
              <a:rPr lang="en-US" dirty="0" err="1" smtClean="0"/>
              <a:t>izkoristek</a:t>
            </a:r>
            <a:r>
              <a:rPr lang="en-US" dirty="0" smtClean="0"/>
              <a:t>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moramo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ohranjat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konstanten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magnetni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sklep</a:t>
            </a:r>
            <a:endParaRPr lang="en-US" baseline="0" dirty="0" smtClean="0"/>
          </a:p>
          <a:p>
            <a:r>
              <a:rPr lang="en-US" baseline="0" dirty="0" smtClean="0"/>
              <a:t>Do </a:t>
            </a:r>
            <a:r>
              <a:rPr lang="en-US" baseline="0" dirty="0" err="1" smtClean="0"/>
              <a:t>nazivne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drzimo</a:t>
            </a:r>
            <a:r>
              <a:rPr lang="en-US" baseline="0" dirty="0" smtClean="0"/>
              <a:t> U/f </a:t>
            </a:r>
            <a:r>
              <a:rPr lang="en-US" baseline="0" dirty="0" err="1" smtClean="0"/>
              <a:t>konst</a:t>
            </a:r>
            <a:endParaRPr lang="en-US" baseline="0" dirty="0" smtClean="0"/>
          </a:p>
          <a:p>
            <a:r>
              <a:rPr lang="en-US" baseline="0" dirty="0" smtClean="0"/>
              <a:t>To </a:t>
            </a:r>
            <a:r>
              <a:rPr lang="en-US" baseline="0" dirty="0" err="1" smtClean="0"/>
              <a:t>metodo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lahki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izvajamo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nazivne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napetosti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oz</a:t>
            </a:r>
            <a:r>
              <a:rPr lang="en-US" baseline="0" dirty="0" smtClean="0"/>
              <a:t> do max </a:t>
            </a:r>
            <a:r>
              <a:rPr lang="en-US" baseline="0" dirty="0" err="1" smtClean="0"/>
              <a:t>napetosti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pretvornika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cemer</a:t>
            </a:r>
            <a:r>
              <a:rPr lang="en-US" baseline="0" dirty="0" smtClean="0"/>
              <a:t> pa je </a:t>
            </a:r>
            <a:r>
              <a:rPr lang="en-US" baseline="0" dirty="0" err="1" smtClean="0"/>
              <a:t>ponavadi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pretvornik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prilagojen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motorju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9645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zelimo</a:t>
            </a:r>
            <a:r>
              <a:rPr lang="en-US" dirty="0" smtClean="0"/>
              <a:t> se </a:t>
            </a:r>
            <a:r>
              <a:rPr lang="en-US" dirty="0" err="1" smtClean="0"/>
              <a:t>visati</a:t>
            </a:r>
            <a:r>
              <a:rPr lang="en-US" dirty="0" smtClean="0"/>
              <a:t> w je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 err="1" smtClean="0"/>
              <a:t>zaceti</a:t>
            </a:r>
            <a:r>
              <a:rPr lang="en-US" dirty="0" smtClean="0"/>
              <a:t> </a:t>
            </a:r>
            <a:r>
              <a:rPr lang="en-US" dirty="0" err="1" smtClean="0"/>
              <a:t>zmanjsevati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magnetni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sklep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zr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914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Uporabljeni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podatki</a:t>
            </a:r>
            <a:endParaRPr lang="en-US" baseline="0" dirty="0" smtClean="0"/>
          </a:p>
          <a:p>
            <a:r>
              <a:rPr lang="en-US" baseline="0" dirty="0" err="1" smtClean="0"/>
              <a:t>Pretvornik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nastavil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nazivne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vrednosti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motorja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957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en-US" dirty="0" err="1" smtClean="0"/>
              <a:t>simulacijah</a:t>
            </a:r>
            <a:r>
              <a:rPr lang="en-US" dirty="0" smtClean="0"/>
              <a:t> </a:t>
            </a:r>
            <a:r>
              <a:rPr lang="en-US" dirty="0" err="1" smtClean="0"/>
              <a:t>uporabil</a:t>
            </a:r>
            <a:r>
              <a:rPr lang="en-US" dirty="0" smtClean="0"/>
              <a:t> </a:t>
            </a:r>
            <a:r>
              <a:rPr lang="en-US" dirty="0" err="1" smtClean="0"/>
              <a:t>dvoosni</a:t>
            </a:r>
            <a:r>
              <a:rPr lang="en-US" dirty="0" smtClean="0"/>
              <a:t> </a:t>
            </a:r>
            <a:r>
              <a:rPr lang="en-US" dirty="0" err="1" smtClean="0"/>
              <a:t>ks</a:t>
            </a:r>
            <a:endParaRPr lang="en-US" dirty="0" smtClean="0"/>
          </a:p>
          <a:p>
            <a:r>
              <a:rPr lang="en-US" dirty="0" err="1" smtClean="0"/>
              <a:t>Pretvoril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podobnega</a:t>
            </a:r>
            <a:r>
              <a:rPr lang="en-US" baseline="0" dirty="0" smtClean="0"/>
              <a:t> ES </a:t>
            </a:r>
            <a:r>
              <a:rPr lang="en-US" baseline="0" dirty="0" err="1" smtClean="0"/>
              <a:t>kjer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odvisen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produkta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vzbujalnega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armaturnega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toka</a:t>
            </a:r>
            <a:endParaRPr lang="en-US" baseline="0" dirty="0" smtClean="0"/>
          </a:p>
          <a:p>
            <a:r>
              <a:rPr lang="en-US" baseline="0" dirty="0" smtClean="0"/>
              <a:t>V </a:t>
            </a:r>
            <a:r>
              <a:rPr lang="en-US" baseline="0" dirty="0" err="1" smtClean="0"/>
              <a:t>dvoosnem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armaturni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magnetilni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</a:t>
            </a:r>
            <a:r>
              <a:rPr lang="en-US" baseline="0" dirty="0" smtClean="0"/>
              <a:t> pa </a:t>
            </a:r>
            <a:r>
              <a:rPr lang="en-US" baseline="0" dirty="0" err="1" smtClean="0"/>
              <a:t>vzdolna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oz</a:t>
            </a:r>
            <a:r>
              <a:rPr lang="en-US" baseline="0" dirty="0" smtClean="0"/>
              <a:t> d </a:t>
            </a:r>
            <a:r>
              <a:rPr lang="en-US" baseline="0" dirty="0" err="1" smtClean="0"/>
              <a:t>komponenta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Magnetilni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posledica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isd</a:t>
            </a:r>
            <a:r>
              <a:rPr lang="en-US" baseline="0" dirty="0" smtClean="0"/>
              <a:t>. Med </a:t>
            </a:r>
            <a:r>
              <a:rPr lang="en-US" baseline="0" dirty="0" err="1" smtClean="0"/>
              <a:t>njima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prenosna</a:t>
            </a:r>
            <a:r>
              <a:rPr lang="en-US" baseline="0" dirty="0" smtClean="0"/>
              <a:t> f clean 1 </a:t>
            </a:r>
            <a:r>
              <a:rPr lang="en-US" baseline="0" dirty="0" err="1" smtClean="0"/>
              <a:t>reda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casovno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rotorja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je med 10 in 100ms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936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Vzdolzna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nastavljal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zgornji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enacbi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njen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graficni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potek</a:t>
            </a:r>
            <a:r>
              <a:rPr lang="en-US" baseline="0" dirty="0" smtClean="0"/>
              <a:t> pa je </a:t>
            </a:r>
            <a:r>
              <a:rPr lang="en-US" baseline="0" dirty="0" err="1" smtClean="0"/>
              <a:t>viden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Slabljenje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polja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moremo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uporabljati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nedogled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saj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izkoristek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zmanjsa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251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ohranjanju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enake</a:t>
            </a:r>
            <a:r>
              <a:rPr lang="en-US" baseline="0" dirty="0" smtClean="0"/>
              <a:t> amplitude </a:t>
            </a:r>
            <a:r>
              <a:rPr lang="en-US" baseline="0" dirty="0" err="1" smtClean="0"/>
              <a:t>toka</a:t>
            </a:r>
            <a:r>
              <a:rPr lang="en-US" baseline="0" dirty="0" smtClean="0"/>
              <a:t> v AS se q </a:t>
            </a:r>
            <a:r>
              <a:rPr lang="en-US" baseline="0" dirty="0" err="1" smtClean="0"/>
              <a:t>komp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lahko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poveca</a:t>
            </a:r>
            <a:endParaRPr lang="en-US" baseline="0" dirty="0" smtClean="0"/>
          </a:p>
          <a:p>
            <a:r>
              <a:rPr lang="en-US" baseline="0" dirty="0" err="1" smtClean="0"/>
              <a:t>Produkt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vrednosti</a:t>
            </a:r>
            <a:r>
              <a:rPr lang="en-US" baseline="0" dirty="0" smtClean="0"/>
              <a:t> q </a:t>
            </a:r>
            <a:r>
              <a:rPr lang="en-US" baseline="0" dirty="0" err="1" smtClean="0"/>
              <a:t>komp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magnetilnega</a:t>
            </a:r>
            <a:r>
              <a:rPr lang="en-US" baseline="0" dirty="0" smtClean="0"/>
              <a:t> se v </a:t>
            </a:r>
            <a:r>
              <a:rPr lang="en-US" baseline="0" dirty="0" err="1" smtClean="0"/>
              <a:t>dolocenem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obmocju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poveca</a:t>
            </a:r>
            <a:r>
              <a:rPr lang="en-US" baseline="0" dirty="0" smtClean="0"/>
              <a:t> in motor </a:t>
            </a:r>
            <a:r>
              <a:rPr lang="en-US" baseline="0" dirty="0" err="1" smtClean="0"/>
              <a:t>lahko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ustvari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</a:t>
            </a:r>
            <a:endParaRPr lang="en-US" dirty="0" smtClean="0"/>
          </a:p>
          <a:p>
            <a:r>
              <a:rPr lang="en-US" dirty="0" smtClean="0"/>
              <a:t>Graf </a:t>
            </a:r>
            <a:r>
              <a:rPr lang="en-US" dirty="0" err="1" smtClean="0"/>
              <a:t>prikazuje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maximalen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lahko</a:t>
            </a:r>
            <a:r>
              <a:rPr lang="en-US" baseline="0" dirty="0" smtClean="0"/>
              <a:t> motor </a:t>
            </a:r>
            <a:r>
              <a:rPr lang="en-US" baseline="0" dirty="0" err="1" smtClean="0"/>
              <a:t>ustvari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nazivnem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toku</a:t>
            </a:r>
            <a:r>
              <a:rPr lang="en-US" baseline="0" dirty="0" smtClean="0"/>
              <a:t>. </a:t>
            </a:r>
            <a:endParaRPr lang="en-US" dirty="0" smtClean="0"/>
          </a:p>
          <a:p>
            <a:r>
              <a:rPr lang="en-US" dirty="0" err="1" smtClean="0"/>
              <a:t>Nazivni</a:t>
            </a:r>
            <a:r>
              <a:rPr lang="en-US" dirty="0" smtClean="0"/>
              <a:t> </a:t>
            </a:r>
            <a:r>
              <a:rPr lang="en-US" dirty="0" err="1" smtClean="0"/>
              <a:t>navor</a:t>
            </a:r>
            <a:r>
              <a:rPr lang="en-US" dirty="0" smtClean="0"/>
              <a:t> 2.5 </a:t>
            </a:r>
            <a:r>
              <a:rPr lang="en-US" dirty="0" err="1" smtClean="0"/>
              <a:t>pri</a:t>
            </a:r>
            <a:r>
              <a:rPr lang="en-US" dirty="0" smtClean="0"/>
              <a:t> 2200/min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148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Obstajajo</a:t>
            </a:r>
            <a:r>
              <a:rPr lang="en-US" dirty="0" smtClean="0"/>
              <a:t> </a:t>
            </a:r>
            <a:r>
              <a:rPr lang="en-US" dirty="0" err="1" smtClean="0"/>
              <a:t>tudi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postopki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slabljenja</a:t>
            </a:r>
            <a:endParaRPr lang="en-US" baseline="0" dirty="0" smtClean="0"/>
          </a:p>
          <a:p>
            <a:r>
              <a:rPr lang="en-US" baseline="0" dirty="0" err="1" smtClean="0"/>
              <a:t>Naslednji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postopek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dolocnaje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vzdolzne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uporablja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razliko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magnetilnim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vzdolznim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tokom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Staticna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karakteristika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enaka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prejsnji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dinamiki</a:t>
            </a:r>
            <a:r>
              <a:rPr lang="en-US" baseline="0" dirty="0" smtClean="0"/>
              <a:t> pa se </a:t>
            </a:r>
            <a:r>
              <a:rPr lang="en-US" baseline="0" dirty="0" err="1" smtClean="0"/>
              <a:t>spremeni</a:t>
            </a:r>
            <a:r>
              <a:rPr lang="en-US" baseline="0" dirty="0" smtClean="0"/>
              <a:t>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2734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Opisan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postopek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spremembe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vrtilne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2000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3000 rpm</a:t>
            </a:r>
          </a:p>
          <a:p>
            <a:r>
              <a:rPr lang="en-US" baseline="0" dirty="0" err="1" smtClean="0"/>
              <a:t>Prvi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postopek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trenutku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spremeni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zeljeno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vrednost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prehodni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pojav</a:t>
            </a:r>
            <a:r>
              <a:rPr lang="en-US" baseline="0" dirty="0" smtClean="0"/>
              <a:t> pa je </a:t>
            </a:r>
            <a:r>
              <a:rPr lang="en-US" baseline="0" dirty="0" err="1" smtClean="0"/>
              <a:t>odvisen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tokovnega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regulatorja</a:t>
            </a:r>
            <a:endParaRPr lang="en-US" baseline="0" dirty="0" smtClean="0"/>
          </a:p>
          <a:p>
            <a:r>
              <a:rPr lang="en-US" baseline="0" dirty="0" err="1" smtClean="0"/>
              <a:t>Postopek</a:t>
            </a:r>
            <a:r>
              <a:rPr lang="en-US" baseline="0" dirty="0" smtClean="0"/>
              <a:t> B pa </a:t>
            </a:r>
            <a:r>
              <a:rPr lang="en-US" baseline="0" dirty="0" err="1" smtClean="0"/>
              <a:t>zazna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razliko</a:t>
            </a:r>
            <a:r>
              <a:rPr lang="en-US" baseline="0" dirty="0" smtClean="0"/>
              <a:t> med d in </a:t>
            </a:r>
            <a:r>
              <a:rPr lang="en-US" baseline="0" dirty="0" err="1" smtClean="0"/>
              <a:t>magnetilno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zahteva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zeljeno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vrednost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nizjo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vrednost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vzdolzne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prehodnem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pojavu</a:t>
            </a:r>
            <a:r>
              <a:rPr lang="en-US" baseline="0" dirty="0" smtClean="0"/>
              <a:t> pa se </a:t>
            </a:r>
            <a:r>
              <a:rPr lang="en-US" baseline="0" dirty="0" err="1" smtClean="0"/>
              <a:t>magnetilni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ustali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vrednosti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prejsnji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0EB5-590F-4042-B7BF-EE62A6DB6D52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26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58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6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734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202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43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098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17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54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997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978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26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411E-521D-4B08-B821-225ED713BBA1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2BB1-B840-4237-B06C-C3FC3AE40C4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261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Regulacija</a:t>
            </a:r>
            <a:r>
              <a:rPr lang="en-US" dirty="0" smtClean="0"/>
              <a:t> </a:t>
            </a:r>
            <a:r>
              <a:rPr lang="en-US" dirty="0" err="1" smtClean="0"/>
              <a:t>asinhronskega</a:t>
            </a:r>
            <a:r>
              <a:rPr lang="en-US" dirty="0" smtClean="0"/>
              <a:t> </a:t>
            </a:r>
            <a:r>
              <a:rPr lang="en-US" dirty="0" err="1" smtClean="0"/>
              <a:t>motorja</a:t>
            </a:r>
            <a:r>
              <a:rPr lang="en-US" dirty="0" smtClean="0"/>
              <a:t> v </a:t>
            </a:r>
            <a:r>
              <a:rPr lang="en-US" dirty="0" err="1" smtClean="0"/>
              <a:t>slabljenju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9213"/>
          </a:xfrm>
        </p:spPr>
        <p:txBody>
          <a:bodyPr>
            <a:normAutofit/>
          </a:bodyPr>
          <a:lstStyle/>
          <a:p>
            <a:r>
              <a:rPr lang="en-US" dirty="0" err="1" smtClean="0"/>
              <a:t>Mitja</a:t>
            </a:r>
            <a:r>
              <a:rPr lang="en-US" dirty="0" smtClean="0"/>
              <a:t> Ali</a:t>
            </a:r>
            <a:r>
              <a:rPr lang="sl-SI" dirty="0" smtClean="0"/>
              <a:t>č</a:t>
            </a:r>
          </a:p>
          <a:p>
            <a:r>
              <a:rPr lang="sl-SI" dirty="0" smtClean="0"/>
              <a:t>Univerza v Ljubljani</a:t>
            </a:r>
          </a:p>
          <a:p>
            <a:r>
              <a:rPr lang="sl-SI" dirty="0" smtClean="0"/>
              <a:t>Fakulteta za elektrotehniko</a:t>
            </a:r>
          </a:p>
          <a:p>
            <a:r>
              <a:rPr lang="sl-SI" dirty="0"/>
              <a:t>Integrirani pogonski sistemi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179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Prehod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nazivne</a:t>
            </a:r>
            <a:r>
              <a:rPr lang="en-US" dirty="0" smtClean="0"/>
              <a:t> v </a:t>
            </a:r>
            <a:r>
              <a:rPr lang="en-US" dirty="0" err="1" smtClean="0"/>
              <a:t>nadnazivno</a:t>
            </a:r>
            <a:r>
              <a:rPr lang="en-US" dirty="0" smtClean="0"/>
              <a:t> </a:t>
            </a:r>
            <a:r>
              <a:rPr lang="en-US" dirty="0" err="1" smtClean="0"/>
              <a:t>hitrost</a:t>
            </a:r>
            <a:r>
              <a:rPr lang="en-US" dirty="0" smtClean="0"/>
              <a:t> - </a:t>
            </a:r>
            <a:r>
              <a:rPr lang="en-US" dirty="0" err="1" smtClean="0"/>
              <a:t>navor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600994"/>
            <a:ext cx="5334000" cy="4000500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02" y="1481931"/>
            <a:ext cx="4363021" cy="4119563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838200" y="5791200"/>
            <a:ext cx="479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Navor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ustvari</a:t>
            </a:r>
            <a:r>
              <a:rPr lang="en-US" dirty="0" smtClean="0"/>
              <a:t> motor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prehodu</a:t>
            </a:r>
            <a:r>
              <a:rPr lang="en-US" dirty="0" smtClean="0"/>
              <a:t> s </a:t>
            </a:r>
            <a:r>
              <a:rPr lang="en-US" dirty="0" err="1" smtClean="0"/>
              <a:t>tehniko</a:t>
            </a:r>
            <a:r>
              <a:rPr lang="en-US" dirty="0" smtClean="0"/>
              <a:t> A</a:t>
            </a:r>
            <a:endParaRPr lang="sl-SI" dirty="0"/>
          </a:p>
        </p:txBody>
      </p:sp>
      <p:sp>
        <p:nvSpPr>
          <p:cNvPr id="8" name="PoljeZBesedilom 7"/>
          <p:cNvSpPr txBox="1"/>
          <p:nvPr/>
        </p:nvSpPr>
        <p:spPr>
          <a:xfrm>
            <a:off x="6391275" y="5791200"/>
            <a:ext cx="479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Navor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ustvari</a:t>
            </a:r>
            <a:r>
              <a:rPr lang="en-US" dirty="0" smtClean="0"/>
              <a:t> motor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prehodu</a:t>
            </a:r>
            <a:r>
              <a:rPr lang="en-US" dirty="0" smtClean="0"/>
              <a:t> s </a:t>
            </a:r>
            <a:r>
              <a:rPr lang="en-US" dirty="0" err="1" smtClean="0"/>
              <a:t>tehniko</a:t>
            </a:r>
            <a:r>
              <a:rPr lang="en-US" dirty="0" smtClean="0"/>
              <a:t> B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343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Prehod</a:t>
            </a:r>
            <a:r>
              <a:rPr lang="en-US" dirty="0" smtClean="0"/>
              <a:t> </a:t>
            </a:r>
            <a:r>
              <a:rPr lang="en-US" dirty="0" err="1" smtClean="0"/>
              <a:t>hitrosti</a:t>
            </a:r>
            <a:r>
              <a:rPr lang="en-US" dirty="0" smtClean="0"/>
              <a:t> – </a:t>
            </a:r>
            <a:r>
              <a:rPr lang="en-US" dirty="0" err="1" smtClean="0"/>
              <a:t>vrtilna</a:t>
            </a:r>
            <a:r>
              <a:rPr lang="en-US" dirty="0" smtClean="0"/>
              <a:t> </a:t>
            </a:r>
            <a:r>
              <a:rPr lang="en-US" dirty="0" err="1" smtClean="0"/>
              <a:t>hitrost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9" y="1348184"/>
            <a:ext cx="5334000" cy="4000500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229519"/>
            <a:ext cx="4629509" cy="4371181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1743075" y="5534025"/>
            <a:ext cx="332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Prehod</a:t>
            </a:r>
            <a:r>
              <a:rPr lang="en-US" dirty="0" smtClean="0"/>
              <a:t> </a:t>
            </a:r>
            <a:r>
              <a:rPr lang="en-US" dirty="0" err="1" smtClean="0"/>
              <a:t>vrtilne</a:t>
            </a:r>
            <a:r>
              <a:rPr lang="en-US" dirty="0" smtClean="0"/>
              <a:t> </a:t>
            </a:r>
            <a:r>
              <a:rPr lang="en-US" dirty="0" err="1" smtClean="0"/>
              <a:t>hitrosti</a:t>
            </a:r>
            <a:r>
              <a:rPr lang="en-US" dirty="0" smtClean="0"/>
              <a:t> s </a:t>
            </a:r>
            <a:r>
              <a:rPr lang="en-US" dirty="0" err="1" smtClean="0"/>
              <a:t>tehniko</a:t>
            </a:r>
            <a:r>
              <a:rPr lang="en-US" dirty="0" smtClean="0"/>
              <a:t> A</a:t>
            </a:r>
            <a:endParaRPr lang="sl-SI" dirty="0"/>
          </a:p>
        </p:txBody>
      </p:sp>
      <p:sp>
        <p:nvSpPr>
          <p:cNvPr id="8" name="PoljeZBesedilom 7"/>
          <p:cNvSpPr txBox="1"/>
          <p:nvPr/>
        </p:nvSpPr>
        <p:spPr>
          <a:xfrm>
            <a:off x="6910365" y="5534025"/>
            <a:ext cx="332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Prehod</a:t>
            </a:r>
            <a:r>
              <a:rPr lang="en-US" dirty="0" smtClean="0"/>
              <a:t> </a:t>
            </a:r>
            <a:r>
              <a:rPr lang="en-US" dirty="0" err="1" smtClean="0"/>
              <a:t>vrtilne</a:t>
            </a:r>
            <a:r>
              <a:rPr lang="en-US" dirty="0" smtClean="0"/>
              <a:t> </a:t>
            </a:r>
            <a:r>
              <a:rPr lang="en-US" dirty="0" err="1" smtClean="0"/>
              <a:t>hitrosti</a:t>
            </a:r>
            <a:r>
              <a:rPr lang="en-US" dirty="0" smtClean="0"/>
              <a:t> s </a:t>
            </a:r>
            <a:r>
              <a:rPr lang="en-US" dirty="0" err="1" smtClean="0"/>
              <a:t>tehniko</a:t>
            </a:r>
            <a:r>
              <a:rPr lang="en-US" dirty="0" smtClean="0"/>
              <a:t> B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375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Viri</a:t>
            </a:r>
            <a:r>
              <a:rPr lang="en-US" dirty="0" smtClean="0"/>
              <a:t> in </a:t>
            </a:r>
            <a:r>
              <a:rPr lang="en-US" dirty="0" err="1" smtClean="0"/>
              <a:t>literatura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 Vas,</a:t>
            </a:r>
            <a:r>
              <a:rPr lang="sl-SI" dirty="0" smtClean="0"/>
              <a:t> „</a:t>
            </a:r>
            <a:r>
              <a:rPr lang="en-US" dirty="0" smtClean="0"/>
              <a:t> </a:t>
            </a:r>
            <a:r>
              <a:rPr lang="en-US" dirty="0" err="1" smtClean="0"/>
              <a:t>Sensorless</a:t>
            </a:r>
            <a:r>
              <a:rPr lang="en-US" dirty="0" smtClean="0"/>
              <a:t> Vector and Direct Torque Control</a:t>
            </a:r>
            <a:r>
              <a:rPr lang="sl-SI" dirty="0" smtClean="0"/>
              <a:t>“</a:t>
            </a:r>
            <a:r>
              <a:rPr lang="en-US" dirty="0" smtClean="0"/>
              <a:t>, </a:t>
            </a:r>
            <a:r>
              <a:rPr lang="en-US" dirty="0" err="1" smtClean="0"/>
              <a:t>Oxfor</a:t>
            </a:r>
            <a:r>
              <a:rPr lang="sl-SI" dirty="0" smtClean="0"/>
              <a:t>d</a:t>
            </a:r>
            <a:r>
              <a:rPr lang="en-US" dirty="0" smtClean="0"/>
              <a:t> University Press, 1998</a:t>
            </a:r>
          </a:p>
          <a:p>
            <a:r>
              <a:rPr lang="en-US" dirty="0" smtClean="0"/>
              <a:t>V. </a:t>
            </a:r>
            <a:r>
              <a:rPr lang="en-US" dirty="0" err="1" smtClean="0"/>
              <a:t>Ambro</a:t>
            </a:r>
            <a:r>
              <a:rPr lang="sl-SI" dirty="0" err="1" smtClean="0"/>
              <a:t>žič</a:t>
            </a:r>
            <a:r>
              <a:rPr lang="sl-SI" dirty="0" smtClean="0"/>
              <a:t>, P. Zajec, „Električni </a:t>
            </a:r>
            <a:r>
              <a:rPr lang="sl-SI" dirty="0" err="1" smtClean="0"/>
              <a:t>servo</a:t>
            </a:r>
            <a:r>
              <a:rPr lang="sl-SI" dirty="0" smtClean="0"/>
              <a:t> pogoni“, Slovensko združenje </a:t>
            </a:r>
            <a:r>
              <a:rPr lang="sl-SI" dirty="0" err="1" smtClean="0"/>
              <a:t>elektroenergetikov</a:t>
            </a:r>
            <a:r>
              <a:rPr lang="sl-SI" dirty="0" smtClean="0"/>
              <a:t> CIGRÉ-CIRED, 2016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528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Teorija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1814146" y="2034070"/>
                <a:ext cx="3382108" cy="15594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sz="400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sl-SI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4000" i="1" smtClean="0">
                            <a:latin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40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4146" y="2034070"/>
                <a:ext cx="3382108" cy="15594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Slika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61" y="2205205"/>
            <a:ext cx="5699150" cy="4274363"/>
          </a:xfrm>
          <a:prstGeom prst="rect">
            <a:avLst/>
          </a:prstGeom>
        </p:spPr>
      </p:pic>
      <p:sp>
        <p:nvSpPr>
          <p:cNvPr id="9" name="Desna puščica 8"/>
          <p:cNvSpPr/>
          <p:nvPr/>
        </p:nvSpPr>
        <p:spPr>
          <a:xfrm rot="1745661">
            <a:off x="4082113" y="3198701"/>
            <a:ext cx="1411295" cy="430823"/>
          </a:xfrm>
          <a:prstGeom prst="rightArrow">
            <a:avLst>
              <a:gd name="adj1" fmla="val 406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Označba mesta vsebine 2"/>
          <p:cNvSpPr txBox="1">
            <a:spLocks/>
          </p:cNvSpPr>
          <p:nvPr/>
        </p:nvSpPr>
        <p:spPr>
          <a:xfrm>
            <a:off x="6944032" y="1716022"/>
            <a:ext cx="3382108" cy="155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/>
              <a:t>metoda</a:t>
            </a:r>
            <a:r>
              <a:rPr lang="en-US" sz="4000" dirty="0" smtClean="0"/>
              <a:t> U/f</a:t>
            </a:r>
            <a:endParaRPr lang="en-US" sz="4000" dirty="0"/>
          </a:p>
        </p:txBody>
      </p:sp>
      <p:sp>
        <p:nvSpPr>
          <p:cNvPr id="11" name="Desna puščica 10"/>
          <p:cNvSpPr/>
          <p:nvPr/>
        </p:nvSpPr>
        <p:spPr>
          <a:xfrm>
            <a:off x="4208864" y="1993458"/>
            <a:ext cx="2600500" cy="430823"/>
          </a:xfrm>
          <a:prstGeom prst="rightArrow">
            <a:avLst>
              <a:gd name="adj1" fmla="val 406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Označba mesta vsebine 2"/>
          <p:cNvSpPr txBox="1">
            <a:spLocks/>
          </p:cNvSpPr>
          <p:nvPr/>
        </p:nvSpPr>
        <p:spPr>
          <a:xfrm>
            <a:off x="5509114" y="3593483"/>
            <a:ext cx="3382108" cy="155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/>
              <a:t>konst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27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Teorija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617744" y="1866280"/>
                <a:ext cx="3382108" cy="15594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sz="400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sl-SI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400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r>
                              <a:rPr lang="el-GR" sz="40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744" y="1866280"/>
                <a:ext cx="3382108" cy="15594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esna puščica 8"/>
          <p:cNvSpPr/>
          <p:nvPr/>
        </p:nvSpPr>
        <p:spPr>
          <a:xfrm rot="1745661">
            <a:off x="3304146" y="2846524"/>
            <a:ext cx="1391412" cy="430823"/>
          </a:xfrm>
          <a:prstGeom prst="rightArrow">
            <a:avLst>
              <a:gd name="adj1" fmla="val 406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Označba mesta vsebine 2"/>
          <p:cNvSpPr txBox="1">
            <a:spLocks/>
          </p:cNvSpPr>
          <p:nvPr/>
        </p:nvSpPr>
        <p:spPr>
          <a:xfrm>
            <a:off x="5710180" y="2329328"/>
            <a:ext cx="1426311" cy="91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/>
              <a:t>konst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" name="Desna puščica 10"/>
          <p:cNvSpPr/>
          <p:nvPr/>
        </p:nvSpPr>
        <p:spPr>
          <a:xfrm rot="759576">
            <a:off x="3163273" y="2138329"/>
            <a:ext cx="2530456" cy="430823"/>
          </a:xfrm>
          <a:prstGeom prst="rightArrow">
            <a:avLst>
              <a:gd name="adj1" fmla="val 406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Označba mesta vsebine 2"/>
          <p:cNvSpPr txBox="1">
            <a:spLocks/>
          </p:cNvSpPr>
          <p:nvPr/>
        </p:nvSpPr>
        <p:spPr>
          <a:xfrm>
            <a:off x="4485368" y="3774690"/>
            <a:ext cx="4352191" cy="155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/>
              <a:t>slabljenje</a:t>
            </a:r>
            <a:r>
              <a:rPr lang="en-US" sz="4000" dirty="0" smtClean="0"/>
              <a:t> </a:t>
            </a:r>
            <a:r>
              <a:rPr lang="en-US" sz="4000" dirty="0" err="1" smtClean="0"/>
              <a:t>polja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01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Simuliran</a:t>
            </a:r>
            <a:r>
              <a:rPr lang="en-US" dirty="0" smtClean="0"/>
              <a:t> motor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sl-SI" i="1" dirty="0" err="1" smtClean="0"/>
              <a:t>P</a:t>
            </a:r>
            <a:r>
              <a:rPr lang="sl-SI" i="1" baseline="-25000" dirty="0" err="1"/>
              <a:t>n</a:t>
            </a:r>
            <a:r>
              <a:rPr lang="sl-SI" i="1" dirty="0" smtClean="0"/>
              <a:t>=0.5</a:t>
            </a:r>
            <a:r>
              <a:rPr lang="en-US" i="1" dirty="0" smtClean="0"/>
              <a:t> </a:t>
            </a:r>
            <a:r>
              <a:rPr lang="sl-SI" dirty="0" smtClean="0"/>
              <a:t>kW</a:t>
            </a:r>
            <a:endParaRPr lang="sl-SI" dirty="0"/>
          </a:p>
          <a:p>
            <a:r>
              <a:rPr lang="sl-SI" i="1" dirty="0" err="1"/>
              <a:t>M</a:t>
            </a:r>
            <a:r>
              <a:rPr lang="sl-SI" i="1" baseline="-25000" dirty="0" err="1"/>
              <a:t>n</a:t>
            </a:r>
            <a:r>
              <a:rPr lang="sl-SI" i="1" dirty="0"/>
              <a:t> = </a:t>
            </a:r>
            <a:r>
              <a:rPr lang="sl-SI" i="1" dirty="0" smtClean="0"/>
              <a:t>2.5</a:t>
            </a:r>
            <a:r>
              <a:rPr lang="en-US" i="1" dirty="0" smtClean="0"/>
              <a:t> </a:t>
            </a:r>
            <a:r>
              <a:rPr lang="sl-SI" dirty="0" err="1" smtClean="0"/>
              <a:t>Nm</a:t>
            </a:r>
            <a:endParaRPr lang="sl-SI" dirty="0"/>
          </a:p>
          <a:p>
            <a:r>
              <a:rPr lang="sl-SI" i="1" dirty="0" err="1"/>
              <a:t>U</a:t>
            </a:r>
            <a:r>
              <a:rPr lang="sl-SI" i="1" baseline="-25000" dirty="0" err="1"/>
              <a:t>n</a:t>
            </a:r>
            <a:r>
              <a:rPr lang="sl-SI" i="1" dirty="0"/>
              <a:t> = </a:t>
            </a:r>
            <a:r>
              <a:rPr lang="sl-SI" i="1" dirty="0" smtClean="0"/>
              <a:t>15</a:t>
            </a:r>
            <a:r>
              <a:rPr lang="en-US" i="1" dirty="0" smtClean="0"/>
              <a:t> </a:t>
            </a:r>
            <a:r>
              <a:rPr lang="sl-SI" dirty="0" smtClean="0"/>
              <a:t>V </a:t>
            </a:r>
            <a:endParaRPr lang="sl-SI" dirty="0"/>
          </a:p>
          <a:p>
            <a:r>
              <a:rPr lang="sl-SI" i="1" dirty="0" err="1"/>
              <a:t>I</a:t>
            </a:r>
            <a:r>
              <a:rPr lang="sl-SI" i="1" baseline="-25000" dirty="0" err="1"/>
              <a:t>mrn</a:t>
            </a:r>
            <a:r>
              <a:rPr lang="sl-SI" i="1" dirty="0"/>
              <a:t> = </a:t>
            </a:r>
            <a:r>
              <a:rPr lang="sl-SI" i="1" dirty="0" smtClean="0"/>
              <a:t>18.7</a:t>
            </a:r>
            <a:r>
              <a:rPr lang="en-US" i="1" dirty="0" smtClean="0"/>
              <a:t> </a:t>
            </a:r>
            <a:r>
              <a:rPr lang="sl-SI" dirty="0" smtClean="0"/>
              <a:t>A</a:t>
            </a:r>
            <a:endParaRPr lang="sl-SI" dirty="0"/>
          </a:p>
          <a:p>
            <a:r>
              <a:rPr lang="sl-SI" i="1" dirty="0"/>
              <a:t>I</a:t>
            </a:r>
            <a:r>
              <a:rPr lang="sl-SI" i="1" baseline="-25000" dirty="0"/>
              <a:t>n</a:t>
            </a:r>
            <a:r>
              <a:rPr lang="sl-SI" i="1" dirty="0"/>
              <a:t> = </a:t>
            </a:r>
            <a:r>
              <a:rPr lang="sl-SI" i="1" dirty="0" smtClean="0"/>
              <a:t>28.4</a:t>
            </a:r>
            <a:r>
              <a:rPr lang="en-US" i="1" dirty="0" smtClean="0"/>
              <a:t> </a:t>
            </a:r>
            <a:r>
              <a:rPr lang="sl-SI" dirty="0" smtClean="0"/>
              <a:t>A</a:t>
            </a:r>
            <a:endParaRPr lang="sl-SI" dirty="0"/>
          </a:p>
          <a:p>
            <a:r>
              <a:rPr lang="sl-SI" i="1" dirty="0" err="1"/>
              <a:t>n</a:t>
            </a:r>
            <a:r>
              <a:rPr lang="sl-SI" i="1" baseline="-25000" dirty="0" err="1"/>
              <a:t>N</a:t>
            </a:r>
            <a:r>
              <a:rPr lang="sl-SI" i="1" dirty="0"/>
              <a:t> = </a:t>
            </a:r>
            <a:r>
              <a:rPr lang="sl-SI" i="1" dirty="0" smtClean="0"/>
              <a:t>2200</a:t>
            </a:r>
            <a:r>
              <a:rPr lang="en-US" i="1" dirty="0" smtClean="0"/>
              <a:t> </a:t>
            </a:r>
            <a:r>
              <a:rPr lang="sl-SI" dirty="0" err="1" smtClean="0"/>
              <a:t>rpm</a:t>
            </a:r>
            <a:endParaRPr lang="sl-SI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sl-SI" dirty="0"/>
          </a:p>
          <a:p>
            <a:r>
              <a:rPr lang="sl-SI" i="1" dirty="0" err="1"/>
              <a:t>R</a:t>
            </a:r>
            <a:r>
              <a:rPr lang="sl-SI" i="1" baseline="-25000" dirty="0" err="1"/>
              <a:t>s</a:t>
            </a:r>
            <a:r>
              <a:rPr lang="sl-SI" i="1" dirty="0"/>
              <a:t> = </a:t>
            </a:r>
            <a:r>
              <a:rPr lang="sl-SI" i="1" dirty="0" smtClean="0"/>
              <a:t>74</a:t>
            </a:r>
            <a:r>
              <a:rPr lang="en-US" i="1" dirty="0" smtClean="0"/>
              <a:t> </a:t>
            </a:r>
            <a:r>
              <a:rPr lang="en-US" dirty="0" smtClean="0"/>
              <a:t>m</a:t>
            </a:r>
            <a:r>
              <a:rPr lang="el-GR" dirty="0" smtClean="0"/>
              <a:t>Ω</a:t>
            </a:r>
            <a:endParaRPr lang="sl-SI" dirty="0"/>
          </a:p>
          <a:p>
            <a:r>
              <a:rPr lang="sl-SI" i="1" dirty="0" err="1"/>
              <a:t>R</a:t>
            </a:r>
            <a:r>
              <a:rPr lang="sl-SI" i="1" baseline="-25000" dirty="0" err="1"/>
              <a:t>r</a:t>
            </a:r>
            <a:r>
              <a:rPr lang="sl-SI" i="1" dirty="0"/>
              <a:t> = </a:t>
            </a:r>
            <a:r>
              <a:rPr lang="sl-SI" i="1" dirty="0" smtClean="0"/>
              <a:t>51</a:t>
            </a:r>
            <a:r>
              <a:rPr lang="en-US" i="1" dirty="0" smtClean="0"/>
              <a:t>.</a:t>
            </a:r>
            <a:r>
              <a:rPr lang="sl-SI" i="1" dirty="0" smtClean="0"/>
              <a:t>3</a:t>
            </a:r>
            <a:r>
              <a:rPr lang="en-US" i="1" dirty="0" smtClean="0"/>
              <a:t> </a:t>
            </a:r>
            <a:r>
              <a:rPr lang="en-US" dirty="0" smtClean="0"/>
              <a:t>m</a:t>
            </a:r>
            <a:r>
              <a:rPr lang="el-GR" dirty="0" smtClean="0"/>
              <a:t>Ω</a:t>
            </a:r>
            <a:endParaRPr lang="sl-SI" dirty="0"/>
          </a:p>
          <a:p>
            <a:r>
              <a:rPr lang="sl-SI" i="1" dirty="0" err="1"/>
              <a:t>L</a:t>
            </a:r>
            <a:r>
              <a:rPr lang="sl-SI" i="1" baseline="-25000" dirty="0" err="1"/>
              <a:t>s</a:t>
            </a:r>
            <a:r>
              <a:rPr lang="sl-SI" i="1" dirty="0"/>
              <a:t> = </a:t>
            </a:r>
            <a:r>
              <a:rPr lang="sl-SI" i="1" dirty="0" smtClean="0"/>
              <a:t>2</a:t>
            </a:r>
            <a:r>
              <a:rPr lang="en-US" i="1" dirty="0" smtClean="0"/>
              <a:t>.</a:t>
            </a:r>
            <a:r>
              <a:rPr lang="sl-SI" i="1" dirty="0" smtClean="0"/>
              <a:t>596</a:t>
            </a:r>
            <a:r>
              <a:rPr lang="en-US" i="1" dirty="0" smtClean="0"/>
              <a:t> </a:t>
            </a:r>
            <a:r>
              <a:rPr lang="en-US" dirty="0" smtClean="0"/>
              <a:t>m</a:t>
            </a:r>
            <a:r>
              <a:rPr lang="sl-SI" dirty="0" smtClean="0"/>
              <a:t>H</a:t>
            </a:r>
            <a:endParaRPr lang="sl-SI" dirty="0"/>
          </a:p>
          <a:p>
            <a:r>
              <a:rPr lang="sl-SI" i="1" dirty="0" err="1"/>
              <a:t>L</a:t>
            </a:r>
            <a:r>
              <a:rPr lang="sl-SI" i="1" baseline="-25000" dirty="0" err="1"/>
              <a:t>r</a:t>
            </a:r>
            <a:r>
              <a:rPr lang="sl-SI" i="1" dirty="0"/>
              <a:t> = </a:t>
            </a:r>
            <a:r>
              <a:rPr lang="sl-SI" i="1" dirty="0" smtClean="0"/>
              <a:t>2</a:t>
            </a:r>
            <a:r>
              <a:rPr lang="en-US" i="1" dirty="0" smtClean="0"/>
              <a:t>.</a:t>
            </a:r>
            <a:r>
              <a:rPr lang="sl-SI" i="1" dirty="0" smtClean="0"/>
              <a:t>559</a:t>
            </a:r>
            <a:r>
              <a:rPr lang="en-US" i="1" dirty="0" smtClean="0"/>
              <a:t> </a:t>
            </a:r>
            <a:r>
              <a:rPr lang="en-US" dirty="0" smtClean="0"/>
              <a:t>m</a:t>
            </a:r>
            <a:r>
              <a:rPr lang="sl-SI" dirty="0" smtClean="0"/>
              <a:t>H</a:t>
            </a:r>
            <a:endParaRPr lang="sl-SI" dirty="0"/>
          </a:p>
          <a:p>
            <a:r>
              <a:rPr lang="sl-SI" i="1" dirty="0" err="1"/>
              <a:t>L</a:t>
            </a:r>
            <a:r>
              <a:rPr lang="sl-SI" i="1" baseline="-25000" dirty="0" err="1"/>
              <a:t>m</a:t>
            </a:r>
            <a:r>
              <a:rPr lang="sl-SI" i="1" dirty="0"/>
              <a:t> = </a:t>
            </a:r>
            <a:r>
              <a:rPr lang="sl-SI" i="1" dirty="0" smtClean="0"/>
              <a:t>2</a:t>
            </a:r>
            <a:r>
              <a:rPr lang="en-US" i="1" dirty="0" smtClean="0"/>
              <a:t>.</a:t>
            </a:r>
            <a:r>
              <a:rPr lang="sl-SI" i="1" dirty="0" smtClean="0"/>
              <a:t>4</a:t>
            </a:r>
            <a:r>
              <a:rPr lang="en-US" i="1" dirty="0" smtClean="0"/>
              <a:t> </a:t>
            </a:r>
            <a:r>
              <a:rPr lang="en-US" dirty="0" smtClean="0"/>
              <a:t>m</a:t>
            </a:r>
            <a:r>
              <a:rPr lang="sl-SI" dirty="0" smtClean="0"/>
              <a:t>H</a:t>
            </a:r>
            <a:endParaRPr lang="sl-SI" dirty="0"/>
          </a:p>
          <a:p>
            <a:r>
              <a:rPr lang="sl-SI" i="1" dirty="0"/>
              <a:t>pp = </a:t>
            </a:r>
            <a:r>
              <a:rPr lang="en-US" i="1" dirty="0"/>
              <a:t>1</a:t>
            </a:r>
            <a:endParaRPr lang="sl-SI" i="1" dirty="0"/>
          </a:p>
          <a:p>
            <a:r>
              <a:rPr lang="sl-SI" i="1" dirty="0"/>
              <a:t>J = </a:t>
            </a:r>
            <a:r>
              <a:rPr lang="sl-SI" i="1" dirty="0" smtClean="0"/>
              <a:t>0.001</a:t>
            </a:r>
            <a:r>
              <a:rPr lang="en-US" i="1" dirty="0" smtClean="0"/>
              <a:t> </a:t>
            </a:r>
            <a:r>
              <a:rPr lang="en-US" dirty="0" smtClean="0"/>
              <a:t>kg m</a:t>
            </a:r>
            <a:r>
              <a:rPr lang="en-US" baseline="30000" dirty="0" smtClean="0"/>
              <a:t>2</a:t>
            </a:r>
            <a:endParaRPr lang="sl-SI" baseline="30000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298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Koordinatni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Pretvorimo v </a:t>
                </a:r>
                <a:r>
                  <a:rPr lang="en-US" dirty="0" err="1" smtClean="0"/>
                  <a:t>dvoosni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koordinatni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sistem</a:t>
                </a:r>
                <a:r>
                  <a:rPr lang="en-US" dirty="0" smtClean="0"/>
                  <a:t> (d-</a:t>
                </a:r>
                <a:r>
                  <a:rPr lang="en-US" dirty="0" err="1" smtClean="0"/>
                  <a:t>os,q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𝑆𝑑</m:t>
                        </m:r>
                      </m:sub>
                    </m:sSub>
                  </m:oMath>
                </a14:m>
                <a:endParaRPr lang="sl-SI" dirty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6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46" y="0"/>
            <a:ext cx="6542010" cy="6176964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Slablenje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potenci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sl-SI" dirty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7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07" y="1027906"/>
            <a:ext cx="7248993" cy="5436745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Slablenje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potenci</a:t>
            </a:r>
            <a:r>
              <a:rPr lang="en-US" dirty="0" smtClean="0"/>
              <a:t> - </a:t>
            </a:r>
            <a:r>
              <a:rPr lang="en-US" dirty="0" err="1" smtClean="0"/>
              <a:t>Navor</a:t>
            </a:r>
            <a:r>
              <a:rPr lang="en-US" dirty="0" smtClean="0"/>
              <a:t>	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𝑚𝑟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0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28" y="1690688"/>
            <a:ext cx="5472841" cy="5167455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postopki</a:t>
            </a:r>
            <a:r>
              <a:rPr lang="en-US" dirty="0" smtClean="0"/>
              <a:t> </a:t>
            </a:r>
            <a:r>
              <a:rPr lang="en-US" dirty="0" err="1" smtClean="0"/>
              <a:t>slabljenja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5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Prehod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nazivne</a:t>
            </a:r>
            <a:r>
              <a:rPr lang="en-US" dirty="0" smtClean="0"/>
              <a:t> v </a:t>
            </a:r>
            <a:r>
              <a:rPr lang="en-US" dirty="0" err="1" smtClean="0"/>
              <a:t>nadnazivno</a:t>
            </a:r>
            <a:r>
              <a:rPr lang="en-US" dirty="0" smtClean="0"/>
              <a:t> </a:t>
            </a:r>
            <a:r>
              <a:rPr lang="en-US" dirty="0" err="1" smtClean="0"/>
              <a:t>hitrost</a:t>
            </a:r>
            <a:r>
              <a:rPr lang="en-US" dirty="0" smtClean="0"/>
              <a:t> - </a:t>
            </a:r>
            <a:r>
              <a:rPr lang="en-US" dirty="0" err="1" smtClean="0"/>
              <a:t>tok</a:t>
            </a:r>
            <a:endParaRPr lang="sl-SI" dirty="0"/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89" y="1265202"/>
            <a:ext cx="5577464" cy="4183098"/>
          </a:xfrm>
          <a:prstGeom prst="rect">
            <a:avLst/>
          </a:prstGeom>
        </p:spPr>
      </p:pic>
      <p:sp>
        <p:nvSpPr>
          <p:cNvPr id="123" name="PoljeZBesedilom 122"/>
          <p:cNvSpPr txBox="1"/>
          <p:nvPr/>
        </p:nvSpPr>
        <p:spPr>
          <a:xfrm>
            <a:off x="742950" y="5438775"/>
            <a:ext cx="49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Prehod</a:t>
            </a:r>
            <a:r>
              <a:rPr lang="en-US" dirty="0" smtClean="0"/>
              <a:t> </a:t>
            </a:r>
            <a:r>
              <a:rPr lang="en-US" dirty="0" err="1" smtClean="0"/>
              <a:t>magnetilnega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regulaciji</a:t>
            </a:r>
            <a:r>
              <a:rPr lang="en-US" dirty="0" smtClean="0"/>
              <a:t> s </a:t>
            </a:r>
            <a:r>
              <a:rPr lang="en-US" dirty="0" err="1" smtClean="0"/>
              <a:t>tehniko</a:t>
            </a:r>
            <a:r>
              <a:rPr lang="en-US" dirty="0" smtClean="0"/>
              <a:t> A</a:t>
            </a:r>
            <a:endParaRPr lang="sl-SI" dirty="0"/>
          </a:p>
        </p:txBody>
      </p:sp>
      <p:sp>
        <p:nvSpPr>
          <p:cNvPr id="124" name="PoljeZBesedilom 123"/>
          <p:cNvSpPr txBox="1"/>
          <p:nvPr/>
        </p:nvSpPr>
        <p:spPr>
          <a:xfrm>
            <a:off x="6372601" y="5438775"/>
            <a:ext cx="49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Prehod</a:t>
            </a:r>
            <a:r>
              <a:rPr lang="en-US" dirty="0" smtClean="0"/>
              <a:t> </a:t>
            </a:r>
            <a:r>
              <a:rPr lang="en-US" dirty="0" err="1" smtClean="0"/>
              <a:t>magnetilnega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regulaciji</a:t>
            </a:r>
            <a:r>
              <a:rPr lang="en-US" dirty="0" smtClean="0"/>
              <a:t> s </a:t>
            </a:r>
            <a:r>
              <a:rPr lang="en-US" dirty="0" err="1" smtClean="0"/>
              <a:t>tehniko</a:t>
            </a:r>
            <a:r>
              <a:rPr lang="en-US" dirty="0" smtClean="0"/>
              <a:t> B</a:t>
            </a:r>
            <a:endParaRPr lang="sl-SI" dirty="0"/>
          </a:p>
        </p:txBody>
      </p:sp>
      <p:pic>
        <p:nvPicPr>
          <p:cNvPr id="126" name="Označba mesta vsebine 12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97" y="1178718"/>
            <a:ext cx="4608493" cy="4351338"/>
          </a:xfrm>
        </p:spPr>
      </p:pic>
    </p:spTree>
    <p:extLst>
      <p:ext uri="{BB962C8B-B14F-4D97-AF65-F5344CB8AC3E}">
        <p14:creationId xmlns:p14="http://schemas.microsoft.com/office/powerpoint/2010/main" val="21087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680</Words>
  <Application>Microsoft Office PowerPoint</Application>
  <PresentationFormat>Širokozaslonsko</PresentationFormat>
  <Paragraphs>98</Paragraphs>
  <Slides>12</Slides>
  <Notes>12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Officeova tema</vt:lpstr>
      <vt:lpstr>Regulacija asinhronskega motorja v slabljenju polja</vt:lpstr>
      <vt:lpstr>Teorija</vt:lpstr>
      <vt:lpstr>Teorija</vt:lpstr>
      <vt:lpstr>Simuliran motor</vt:lpstr>
      <vt:lpstr>Koordinatni sistem polja</vt:lpstr>
      <vt:lpstr>Slablenje po prvi potenci</vt:lpstr>
      <vt:lpstr>Slablenje po prvi potenci - Navor </vt:lpstr>
      <vt:lpstr>Drugi postopki slabljenja polja</vt:lpstr>
      <vt:lpstr>Prehod iz nazivne v nadnazivno hitrost - tok</vt:lpstr>
      <vt:lpstr>Prehod iz nazivne v nadnazivno hitrost - navor</vt:lpstr>
      <vt:lpstr>Prehod hitrosti – vrtilna hitrost</vt:lpstr>
      <vt:lpstr>Viri in literatura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Mitja1</dc:creator>
  <cp:lastModifiedBy>Mitja1</cp:lastModifiedBy>
  <cp:revision>34</cp:revision>
  <dcterms:created xsi:type="dcterms:W3CDTF">2017-01-27T09:23:59Z</dcterms:created>
  <dcterms:modified xsi:type="dcterms:W3CDTF">2017-01-31T20:55:32Z</dcterms:modified>
</cp:coreProperties>
</file>