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6" r:id="rId4"/>
    <p:sldId id="260" r:id="rId5"/>
    <p:sldId id="264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ja1" initials="M" lastIdx="1" clrIdx="0">
    <p:extLst>
      <p:ext uri="{19B8F6BF-5375-455C-9EA6-DF929625EA0E}">
        <p15:presenceInfo xmlns:p15="http://schemas.microsoft.com/office/powerpoint/2012/main" userId="Mitja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67818" autoAdjust="0"/>
  </p:normalViewPr>
  <p:slideViewPr>
    <p:cSldViewPr snapToGrid="0">
      <p:cViewPr varScale="1">
        <p:scale>
          <a:sx n="50" d="100"/>
          <a:sy n="50" d="100"/>
        </p:scale>
        <p:origin x="1530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058F7-B66D-46E8-8F98-C70E3D60628E}" type="datetimeFigureOut">
              <a:rPr lang="sl-SI" smtClean="0"/>
              <a:t>1. 12. 2016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2A8C-4EB1-4EF3-B2E2-FF790E77245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5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aseline="0" dirty="0" err="1" smtClean="0"/>
              <a:t>Zelim</a:t>
            </a:r>
            <a:r>
              <a:rPr lang="sl-SI" baseline="0" dirty="0" smtClean="0"/>
              <a:t> vas spoznati z deli elektrarne in vam predstaviti njihove izkoristke</a:t>
            </a:r>
          </a:p>
          <a:p>
            <a:r>
              <a:rPr lang="sl-SI" baseline="0" dirty="0" smtClean="0"/>
              <a:t>Vemo da je izkoristek slab, vendar ne zaradi tega ker bi se premog kadil iz dimnikov</a:t>
            </a:r>
          </a:p>
          <a:p>
            <a:r>
              <a:rPr lang="sl-SI" dirty="0" smtClean="0"/>
              <a:t>Namen: </a:t>
            </a:r>
            <a:r>
              <a:rPr lang="en-US" dirty="0" err="1" smtClean="0"/>
              <a:t>Proizvodnja</a:t>
            </a:r>
            <a:r>
              <a:rPr lang="en-US" dirty="0" smtClean="0"/>
              <a:t> </a:t>
            </a:r>
            <a:r>
              <a:rPr lang="en-US" dirty="0" err="1" smtClean="0"/>
              <a:t>elektrike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2A8C-4EB1-4EF3-B2E2-FF790E77245B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1121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</a:t>
            </a:r>
            <a:r>
              <a:rPr lang="sl-SI" dirty="0" err="1" smtClean="0"/>
              <a:t>kroznim</a:t>
            </a:r>
            <a:r>
              <a:rPr lang="en-US" dirty="0" smtClean="0"/>
              <a:t> </a:t>
            </a:r>
            <a:r>
              <a:rPr lang="en-US" dirty="0" err="1" smtClean="0"/>
              <a:t>procesom</a:t>
            </a:r>
            <a:endParaRPr lang="sl-SI" dirty="0" smtClean="0"/>
          </a:p>
          <a:p>
            <a:r>
              <a:rPr lang="sl-SI" dirty="0" smtClean="0"/>
              <a:t>Je sistem</a:t>
            </a:r>
            <a:r>
              <a:rPr lang="sl-SI" baseline="0" dirty="0" smtClean="0"/>
              <a:t> ki prehaja v različna stanja </a:t>
            </a:r>
            <a:r>
              <a:rPr lang="sl-SI" baseline="0" dirty="0" err="1" smtClean="0"/>
              <a:t>nakoncu</a:t>
            </a:r>
            <a:r>
              <a:rPr lang="sl-SI" baseline="0" dirty="0" smtClean="0"/>
              <a:t> pa se vrne v </a:t>
            </a:r>
            <a:r>
              <a:rPr lang="sl-SI" baseline="0" dirty="0" err="1" smtClean="0"/>
              <a:t>zacetno</a:t>
            </a:r>
            <a:endParaRPr lang="sl-SI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baseline="0" dirty="0" smtClean="0"/>
              <a:t>Vsaka  </a:t>
            </a:r>
            <a:r>
              <a:rPr lang="sl-SI" baseline="0" dirty="0" err="1" smtClean="0"/>
              <a:t>tocka</a:t>
            </a:r>
            <a:r>
              <a:rPr lang="sl-SI" baseline="0" dirty="0" smtClean="0"/>
              <a:t> ima definirano p T h s</a:t>
            </a:r>
          </a:p>
          <a:p>
            <a:r>
              <a:rPr lang="sl-SI" dirty="0" smtClean="0"/>
              <a:t>Definicija entalpije</a:t>
            </a:r>
            <a:r>
              <a:rPr lang="sl-SI" baseline="0" dirty="0" smtClean="0"/>
              <a:t> in entropije</a:t>
            </a:r>
          </a:p>
          <a:p>
            <a:r>
              <a:rPr lang="sl-SI" baseline="0" dirty="0" smtClean="0"/>
              <a:t>Entalpija vsota notranje energije ter produkta tlaka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volumna</a:t>
            </a:r>
            <a:endParaRPr lang="en-US" baseline="0" dirty="0" smtClean="0"/>
          </a:p>
          <a:p>
            <a:r>
              <a:rPr lang="en-US" baseline="0" dirty="0" err="1" smtClean="0"/>
              <a:t>Entropija</a:t>
            </a:r>
            <a:r>
              <a:rPr lang="en-US" baseline="0" dirty="0" smtClean="0"/>
              <a:t> pa je </a:t>
            </a:r>
            <a:r>
              <a:rPr lang="en-US" baseline="0" dirty="0" err="1" smtClean="0"/>
              <a:t>kolicina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toplote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jo </a:t>
            </a:r>
            <a:r>
              <a:rPr lang="en-US" baseline="0" dirty="0" err="1" smtClean="0"/>
              <a:t>snov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lahko</a:t>
            </a:r>
            <a:r>
              <a:rPr lang="sl-SI" baseline="0" dirty="0" smtClean="0"/>
              <a:t> odda in </a:t>
            </a:r>
            <a:r>
              <a:rPr lang="en-US" baseline="0" dirty="0" smtClean="0"/>
              <a:t>se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ohladi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stopinjo</a:t>
            </a:r>
            <a:endParaRPr lang="sl-SI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baseline="0" dirty="0" smtClean="0"/>
              <a:t>Na grafikonu vidimo 4 pomembne </a:t>
            </a:r>
            <a:r>
              <a:rPr lang="sl-SI" baseline="0" dirty="0" err="1" smtClean="0"/>
              <a:t>tocke</a:t>
            </a:r>
            <a:endParaRPr lang="sl-SI" baseline="0" dirty="0" smtClean="0"/>
          </a:p>
          <a:p>
            <a:r>
              <a:rPr lang="sl-SI" baseline="0" dirty="0" smtClean="0"/>
              <a:t>Koristna entalpija ki jo porabimo je med </a:t>
            </a:r>
            <a:r>
              <a:rPr lang="sl-SI" baseline="0" dirty="0" err="1" smtClean="0"/>
              <a:t>tocko</a:t>
            </a:r>
            <a:r>
              <a:rPr lang="sl-SI" baseline="0" dirty="0" smtClean="0"/>
              <a:t> 3 in 4</a:t>
            </a:r>
          </a:p>
          <a:p>
            <a:r>
              <a:rPr lang="sl-SI" baseline="0" dirty="0" smtClean="0"/>
              <a:t>Med </a:t>
            </a:r>
            <a:r>
              <a:rPr lang="sl-SI" baseline="0" dirty="0" err="1" smtClean="0"/>
              <a:t>tocko</a:t>
            </a:r>
            <a:r>
              <a:rPr lang="sl-SI" baseline="0" dirty="0" smtClean="0"/>
              <a:t> 2 in 3 pa vodo segrevamo in ji tako dodajamo energijo.</a:t>
            </a:r>
          </a:p>
          <a:p>
            <a:endParaRPr lang="sl-SI" baseline="0" dirty="0" smtClean="0"/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2A8C-4EB1-4EF3-B2E2-FF790E77245B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68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Kotel segreva</a:t>
            </a:r>
            <a:r>
              <a:rPr lang="sl-SI" baseline="0" dirty="0" smtClean="0"/>
              <a:t> vodo</a:t>
            </a:r>
          </a:p>
          <a:p>
            <a:r>
              <a:rPr lang="sl-SI" baseline="0" dirty="0" smtClean="0"/>
              <a:t>Pretvori energija premoga v toploto ki segreje vodo</a:t>
            </a:r>
          </a:p>
          <a:p>
            <a:r>
              <a:rPr lang="sl-SI" baseline="0" dirty="0" smtClean="0"/>
              <a:t>Ob </a:t>
            </a:r>
            <a:r>
              <a:rPr lang="sl-SI" baseline="0" dirty="0" err="1" smtClean="0"/>
              <a:t>upostevanju</a:t>
            </a:r>
            <a:r>
              <a:rPr lang="sl-SI" baseline="0" dirty="0" smtClean="0"/>
              <a:t> zakona o ohranitvi energije -&gt; </a:t>
            </a:r>
            <a:r>
              <a:rPr lang="sl-SI" baseline="0" dirty="0" err="1" smtClean="0"/>
              <a:t>enacba</a:t>
            </a:r>
            <a:endParaRPr lang="sl-SI" baseline="0" dirty="0" smtClean="0"/>
          </a:p>
          <a:p>
            <a:r>
              <a:rPr lang="sl-SI" baseline="0" dirty="0" smtClean="0"/>
              <a:t>Ki vstopi v kotel je enaka energiji ki </a:t>
            </a:r>
            <a:r>
              <a:rPr lang="sl-SI" baseline="0" dirty="0" err="1" smtClean="0"/>
              <a:t>iztopi</a:t>
            </a:r>
            <a:endParaRPr lang="sl-SI" baseline="0" dirty="0" smtClean="0"/>
          </a:p>
          <a:p>
            <a:r>
              <a:rPr lang="sl-SI" dirty="0" err="1" smtClean="0"/>
              <a:t>Iykoristek</a:t>
            </a:r>
            <a:r>
              <a:rPr lang="sl-SI" baseline="0" dirty="0" smtClean="0"/>
              <a:t> je razmerje koliko energije je prejela voda in koliko </a:t>
            </a:r>
            <a:r>
              <a:rPr lang="sl-SI" baseline="0" dirty="0" err="1" smtClean="0"/>
              <a:t>enegije</a:t>
            </a:r>
            <a:r>
              <a:rPr lang="sl-SI" baseline="0" dirty="0" smtClean="0"/>
              <a:t> je bilo </a:t>
            </a:r>
            <a:r>
              <a:rPr lang="sl-SI" baseline="0" dirty="0" err="1" smtClean="0"/>
              <a:t>vlozene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2A8C-4EB1-4EF3-B2E2-FF790E77245B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951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NA turbini se notranja</a:t>
            </a:r>
            <a:r>
              <a:rPr lang="sl-SI" baseline="0" dirty="0" smtClean="0"/>
              <a:t> energija vode spremeni v mehansko</a:t>
            </a:r>
          </a:p>
          <a:p>
            <a:r>
              <a:rPr lang="sl-SI" baseline="0" dirty="0" smtClean="0"/>
              <a:t>Turbina je s kotlom povezana preko cevi v katerih pride do izgub</a:t>
            </a:r>
          </a:p>
          <a:p>
            <a:r>
              <a:rPr lang="sl-SI" baseline="0" dirty="0" smtClean="0"/>
              <a:t>T p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2A8C-4EB1-4EF3-B2E2-FF790E77245B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828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Sklopljen s turbino</a:t>
            </a:r>
          </a:p>
          <a:p>
            <a:r>
              <a:rPr lang="sl-SI" dirty="0" smtClean="0"/>
              <a:t>Druga stran sklopke</a:t>
            </a:r>
          </a:p>
          <a:p>
            <a:r>
              <a:rPr lang="sl-SI" dirty="0" smtClean="0"/>
              <a:t>Generatorske izgube</a:t>
            </a:r>
          </a:p>
          <a:p>
            <a:r>
              <a:rPr lang="sl-SI" dirty="0" smtClean="0"/>
              <a:t>Predvsem</a:t>
            </a:r>
            <a:r>
              <a:rPr lang="sl-SI" baseline="0" dirty="0" smtClean="0"/>
              <a:t> v bakru</a:t>
            </a:r>
          </a:p>
          <a:p>
            <a:r>
              <a:rPr lang="sl-SI" baseline="0" dirty="0" smtClean="0"/>
              <a:t>Zato hladimo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2A8C-4EB1-4EF3-B2E2-FF790E77245B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7926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Ključni element je </a:t>
            </a:r>
            <a:r>
              <a:rPr lang="sl-SI" dirty="0" err="1" smtClean="0"/>
              <a:t>nkp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2A8C-4EB1-4EF3-B2E2-FF790E77245B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82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Za Zaključek naj povem, da je ključni del končnega izkoristka termoelektrarne prav postopek s katerim proizvajamo elektriko. 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Ljudje pa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ponavadi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poznajo samo podatek o skupnem izkoristku TE in mislijo, da se izgube pojavljajo predvsem pri  sežigu.</a:t>
            </a:r>
            <a:r>
              <a:rPr lang="sl-S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to predstavitvijo upam, sem vam prikazal nov pogled na proizvodnjo elektrike v termoelektrarnah in želim da si zapomnite da je „narava vode“ tista katera onemogoča boljši izkoristek TE.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2A8C-4EB1-4EF3-B2E2-FF790E77245B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6252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4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6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3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6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-sostanj.si/si/proizvodnja/parne-turbine/turbina-bloka-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3" y="2064541"/>
            <a:ext cx="5194308" cy="3456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963" y="318917"/>
            <a:ext cx="9144000" cy="1833563"/>
          </a:xfrm>
        </p:spPr>
        <p:txBody>
          <a:bodyPr/>
          <a:lstStyle/>
          <a:p>
            <a:pPr algn="ctr"/>
            <a:r>
              <a:rPr lang="en-US" dirty="0" smtClean="0"/>
              <a:t>ANALIZA IZKORISTKOV</a:t>
            </a:r>
            <a:br>
              <a:rPr lang="en-US" dirty="0" smtClean="0"/>
            </a:br>
            <a:r>
              <a:rPr lang="en-US" dirty="0" smtClean="0"/>
              <a:t>V TERMOELEKTRARNI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78" y="5712469"/>
            <a:ext cx="3908415" cy="669949"/>
          </a:xfrm>
        </p:spPr>
        <p:txBody>
          <a:bodyPr>
            <a:noAutofit/>
          </a:bodyPr>
          <a:lstStyle/>
          <a:p>
            <a:pPr algn="l"/>
            <a:r>
              <a:rPr lang="sl-SI" sz="2500" b="1" dirty="0" smtClean="0">
                <a:solidFill>
                  <a:schemeClr val="tx1"/>
                </a:solidFill>
              </a:rPr>
              <a:t>Ko</a:t>
            </a:r>
            <a:r>
              <a:rPr lang="en-US" sz="2500" b="1" dirty="0" smtClean="0">
                <a:solidFill>
                  <a:schemeClr val="tx1"/>
                </a:solidFill>
              </a:rPr>
              <a:t>munik</a:t>
            </a:r>
            <a:r>
              <a:rPr lang="sl-SI" sz="2500" b="1" dirty="0" smtClean="0">
                <a:solidFill>
                  <a:schemeClr val="tx1"/>
                </a:solidFill>
              </a:rPr>
              <a:t>ac</a:t>
            </a:r>
            <a:r>
              <a:rPr lang="en-US" sz="2500" b="1" dirty="0" err="1" smtClean="0">
                <a:solidFill>
                  <a:schemeClr val="tx1"/>
                </a:solidFill>
              </a:rPr>
              <a:t>ija</a:t>
            </a:r>
            <a:r>
              <a:rPr lang="en-US" sz="2500" b="1" dirty="0" smtClean="0">
                <a:solidFill>
                  <a:schemeClr val="tx1"/>
                </a:solidFill>
              </a:rPr>
              <a:t> v razvoju</a:t>
            </a:r>
            <a:endParaRPr lang="sl-SI" sz="2500" dirty="0">
              <a:solidFill>
                <a:schemeClr val="tx1"/>
              </a:solidFill>
            </a:endParaRPr>
          </a:p>
        </p:txBody>
      </p:sp>
      <p:sp>
        <p:nvSpPr>
          <p:cNvPr id="7" name="Pravokotnik 6"/>
          <p:cNvSpPr/>
          <p:nvPr/>
        </p:nvSpPr>
        <p:spPr>
          <a:xfrm>
            <a:off x="8481850" y="5520644"/>
            <a:ext cx="32314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l-SI" sz="2500" b="1" dirty="0"/>
              <a:t> </a:t>
            </a:r>
            <a:r>
              <a:rPr lang="en-US" sz="2500" b="1" dirty="0"/>
              <a:t>Mitja Ali</a:t>
            </a:r>
            <a:r>
              <a:rPr lang="sl-SI" sz="2500" b="1" dirty="0"/>
              <a:t>č</a:t>
            </a:r>
          </a:p>
          <a:p>
            <a:pPr algn="r"/>
            <a:r>
              <a:rPr lang="sl-SI" sz="2500" b="1" dirty="0"/>
              <a:t>Notranje Gorice, 2016</a:t>
            </a:r>
            <a:endParaRPr lang="sl-SI" sz="2500" dirty="0"/>
          </a:p>
        </p:txBody>
      </p:sp>
    </p:spTree>
    <p:extLst>
      <p:ext uri="{BB962C8B-B14F-4D97-AF65-F5344CB8AC3E}">
        <p14:creationId xmlns:p14="http://schemas.microsoft.com/office/powerpoint/2010/main" val="37006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Parni krožni proces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867"/>
            <a:ext cx="6262736" cy="45190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avokotnik 2"/>
              <p:cNvSpPr/>
              <p:nvPr/>
            </p:nvSpPr>
            <p:spPr>
              <a:xfrm>
                <a:off x="7185342" y="3630806"/>
                <a:ext cx="4590691" cy="983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𝑘𝑝</m:t>
                          </m:r>
                        </m:sub>
                      </m:sSub>
                      <m:r>
                        <a:rPr lang="sl-SI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l-SI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l-SI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l-SI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l-SI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l-SI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l-SI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l-SI" sz="2800" dirty="0"/>
              </a:p>
            </p:txBody>
          </p:sp>
        </mc:Choice>
        <mc:Fallback xmlns="">
          <p:sp>
            <p:nvSpPr>
              <p:cNvPr id="3" name="Pravokot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42" y="3630806"/>
                <a:ext cx="4590691" cy="983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avokotnik 4"/>
              <p:cNvSpPr/>
              <p:nvPr/>
            </p:nvSpPr>
            <p:spPr>
              <a:xfrm>
                <a:off x="7612811" y="1356703"/>
                <a:ext cx="29536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l-SI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l-SI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l-SI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l-SI" sz="28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sl-SI" sz="2800" b="0" i="0" smtClean="0">
                          <a:latin typeface="Cambria Math" panose="02040503050406030204" pitchFamily="18" charset="0"/>
                        </a:rPr>
                        <m:t>kJ</m:t>
                      </m:r>
                      <m:r>
                        <a:rPr lang="sl-SI" sz="28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l-SI" sz="2800" dirty="0"/>
              </a:p>
            </p:txBody>
          </p:sp>
        </mc:Choice>
        <mc:Fallback xmlns="">
          <p:sp>
            <p:nvSpPr>
              <p:cNvPr id="5" name="Pravokot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11" y="1356703"/>
                <a:ext cx="29536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avokotnik 5"/>
              <p:cNvSpPr/>
              <p:nvPr/>
            </p:nvSpPr>
            <p:spPr>
              <a:xfrm>
                <a:off x="7612811" y="2468752"/>
                <a:ext cx="3735755" cy="712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800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sl-SI" sz="2800" i="1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sl-SI" sz="2800" i="1" dirty="0">
                    <a:latin typeface="Cambria Math" panose="02040503050406030204" pitchFamily="18" charset="0"/>
                  </a:rPr>
                  <a:t> </a:t>
                </a:r>
                <a:r>
                  <a:rPr lang="sl-SI" sz="28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l-SI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28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sl-SI" sz="2800">
                        <a:latin typeface="Cambria Math" panose="02040503050406030204" pitchFamily="18" charset="0"/>
                      </a:rPr>
                      <m:t>kJ</m:t>
                    </m:r>
                    <m:r>
                      <a:rPr lang="sl-SI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sl-SI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l-SI" sz="2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sl-SI" sz="2800" i="1" dirty="0" smtClean="0">
                    <a:latin typeface="Cambria Math" panose="02040503050406030204" pitchFamily="18" charset="0"/>
                  </a:rPr>
                  <a:t> </a:t>
                </a:r>
                <a:endParaRPr lang="sl-SI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Pravokot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11" y="2468752"/>
                <a:ext cx="3735755" cy="712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7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Kotel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5330" y="265432"/>
            <a:ext cx="4643090" cy="335181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7378664" y="431075"/>
            <a:ext cx="2303082" cy="191204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26409" y="431075"/>
            <a:ext cx="841442" cy="26679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74002" y="697869"/>
            <a:ext cx="1392990" cy="157401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628709" y="2271887"/>
            <a:ext cx="1645294" cy="73312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78664" y="2342480"/>
            <a:ext cx="250045" cy="662535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1" y="2740526"/>
            <a:ext cx="5293543" cy="4059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avokotnik 11"/>
              <p:cNvSpPr/>
              <p:nvPr/>
            </p:nvSpPr>
            <p:spPr>
              <a:xfrm>
                <a:off x="-44094" y="1201791"/>
                <a:ext cx="6951375" cy="1470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l-SI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l-SI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l-SI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l-SI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l-SI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l-SI" sz="2800" i="1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sz="2800" i="1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l-SI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sl-SI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l-SI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l-SI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sl-SI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l-SI" sz="2800" i="1">
                            <a:latin typeface="Cambria Math" panose="02040503050406030204" pitchFamily="18" charset="0"/>
                          </a:rPr>
                          <m:t>𝑝𝑙𝑖𝑛𝑖</m:t>
                        </m:r>
                      </m:sub>
                    </m:sSub>
                    <m:d>
                      <m:dPr>
                        <m:ctrlPr>
                          <a:rPr lang="sl-SI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l-SI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l-SI" sz="2800" i="1">
                                <a:latin typeface="Cambria Math" panose="02040503050406030204" pitchFamily="18" charset="0"/>
                              </a:rPr>
                              <m:t>𝑝𝑙𝑖𝑛𝑖</m:t>
                            </m:r>
                          </m:sub>
                        </m:sSub>
                      </m:e>
                    </m:d>
                    <m:r>
                      <a:rPr lang="sl-SI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l-SI" sz="2800" i="1">
                            <a:latin typeface="Cambria Math" panose="02040503050406030204" pitchFamily="18" charset="0"/>
                          </a:rPr>
                          <m:t>𝑜𝑑𝑣</m:t>
                        </m:r>
                      </m:sub>
                    </m:sSub>
                  </m:oMath>
                </a14:m>
                <a:endParaRPr lang="sl-SI" sz="2800" dirty="0"/>
              </a:p>
            </p:txBody>
          </p:sp>
        </mc:Choice>
        <mc:Fallback xmlns="">
          <p:sp>
            <p:nvSpPr>
              <p:cNvPr id="12" name="Pravokot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094" y="1201791"/>
                <a:ext cx="6951375" cy="1470980"/>
              </a:xfrm>
              <a:prstGeom prst="rect">
                <a:avLst/>
              </a:prstGeom>
              <a:blipFill>
                <a:blip r:embed="rId5"/>
                <a:stretch>
                  <a:fillRect b="-912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ravokotnik 15"/>
              <p:cNvSpPr/>
              <p:nvPr/>
            </p:nvSpPr>
            <p:spPr>
              <a:xfrm>
                <a:off x="4686300" y="3705518"/>
                <a:ext cx="7658100" cy="1944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32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sl-SI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l-SI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l-SI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l-SI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l-SI" sz="3200" dirty="0"/>
              </a:p>
              <a:p>
                <a:endParaRPr lang="en-US" sz="1400" i="1" dirty="0"/>
              </a:p>
              <a:p>
                <a:endParaRPr lang="en-US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l-SI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l-SI" sz="25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l-SI" sz="25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sl-SI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sz="2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l-SI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l-SI" sz="25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l-SI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sl-SI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l-SI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sz="2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l-SI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l-SI" sz="25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l-SI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l-SI" sz="2500" i="1">
                              <a:latin typeface="Cambria Math" panose="02040503050406030204" pitchFamily="18" charset="0"/>
                            </a:rPr>
                            <m:t>𝑝𝑙𝑖𝑛𝑖</m:t>
                          </m:r>
                        </m:sub>
                      </m:sSub>
                      <m:r>
                        <a:rPr lang="sl-SI" sz="25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l-SI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5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sl-SI" sz="2500" b="0" i="1" smtClean="0">
                              <a:latin typeface="Cambria Math" panose="02040503050406030204" pitchFamily="18" charset="0"/>
                            </a:rPr>
                            <m:t>𝑝𝑙𝑖𝑛𝑖</m:t>
                          </m:r>
                        </m:sub>
                      </m:sSub>
                      <m:r>
                        <a:rPr lang="sl-SI" sz="2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l-SI" sz="2500" dirty="0"/>
              </a:p>
            </p:txBody>
          </p:sp>
        </mc:Choice>
        <mc:Fallback xmlns="">
          <p:sp>
            <p:nvSpPr>
              <p:cNvPr id="16" name="Pravokot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3705518"/>
                <a:ext cx="7658100" cy="1944378"/>
              </a:xfrm>
              <a:prstGeom prst="rect">
                <a:avLst/>
              </a:prstGeom>
              <a:blipFill>
                <a:blip r:embed="rId6"/>
                <a:stretch>
                  <a:fillRect b="-2194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Turbina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3" y="2115332"/>
            <a:ext cx="6137981" cy="466664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704" y="168536"/>
            <a:ext cx="5195116" cy="3750321"/>
          </a:xfrm>
          <a:prstGeom prst="rect">
            <a:avLst/>
          </a:prstGeom>
        </p:spPr>
      </p:pic>
      <p:sp>
        <p:nvSpPr>
          <p:cNvPr id="7" name="Oval 4"/>
          <p:cNvSpPr/>
          <p:nvPr/>
        </p:nvSpPr>
        <p:spPr>
          <a:xfrm>
            <a:off x="10124970" y="274467"/>
            <a:ext cx="756390" cy="3396196"/>
          </a:xfrm>
          <a:prstGeom prst="ellipse">
            <a:avLst/>
          </a:prstGeom>
          <a:noFill/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avokotnik 7"/>
              <p:cNvSpPr/>
              <p:nvPr/>
            </p:nvSpPr>
            <p:spPr>
              <a:xfrm>
                <a:off x="949440" y="1108069"/>
                <a:ext cx="5399159" cy="1007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sl-SI" sz="2800" b="0" i="1" smtClean="0">
                              <a:latin typeface="Cambria Math" panose="02040503050406030204" pitchFamily="18" charset="0"/>
                            </a:rPr>
                            <m:t>𝑡𝑢𝑟</m:t>
                          </m:r>
                        </m:sub>
                      </m:sSub>
                      <m:r>
                        <a:rPr lang="sl-SI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sl-SI" sz="28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l-SI" sz="2800" i="1">
                                  <a:latin typeface="Cambria Math" panose="02040503050406030204" pitchFamily="18" charset="0"/>
                                </a:rPr>
                                <m:t>𝑖𝑧𝑔𝑢𝑏</m:t>
                              </m:r>
                            </m:sub>
                          </m:sSub>
                        </m:num>
                        <m:den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sl-SI" sz="2800" dirty="0"/>
              </a:p>
            </p:txBody>
          </p:sp>
        </mc:Choice>
        <mc:Fallback xmlns="">
          <p:sp>
            <p:nvSpPr>
              <p:cNvPr id="8" name="Pravokot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40" y="1108069"/>
                <a:ext cx="5399159" cy="1007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Generator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2995650"/>
            <a:ext cx="5036496" cy="37628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19" y="2755878"/>
            <a:ext cx="5673372" cy="4102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avokotnik 2"/>
              <p:cNvSpPr/>
              <p:nvPr/>
            </p:nvSpPr>
            <p:spPr>
              <a:xfrm>
                <a:off x="390760" y="1534324"/>
                <a:ext cx="4649606" cy="1033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r>
                        <a:rPr lang="sl-SI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𝑜𝑑𝑑𝑎𝑛𝑎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𝑝𝑟𝑒𝑗</m:t>
                              </m:r>
                            </m:sub>
                          </m:sSub>
                        </m:den>
                      </m:f>
                      <m:r>
                        <a:rPr lang="sl-SI" sz="28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sl-SI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sl-SI" sz="2800" i="1">
                                  <a:latin typeface="Cambria Math" panose="02040503050406030204" pitchFamily="18" charset="0"/>
                                </a:rPr>
                                <m:t>𝑖𝑧𝑔𝑢𝑏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𝑝𝑟𝑒𝑗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l-SI" sz="2800" dirty="0"/>
              </a:p>
            </p:txBody>
          </p:sp>
        </mc:Choice>
        <mc:Fallback xmlns="">
          <p:sp>
            <p:nvSpPr>
              <p:cNvPr id="3" name="Pravokot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0" y="1534324"/>
                <a:ext cx="4649606" cy="1033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84" y="39338"/>
            <a:ext cx="4655015" cy="30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Izkoristki v številkah</a:t>
            </a:r>
            <a:endParaRPr lang="sl-S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165930"/>
              </p:ext>
            </p:extLst>
          </p:nvPr>
        </p:nvGraphicFramePr>
        <p:xfrm>
          <a:off x="677334" y="1546569"/>
          <a:ext cx="10634453" cy="3557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Izkoristek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smtClean="0">
                          <a:effectLst/>
                        </a:rPr>
                        <a:t>Vrednost</a:t>
                      </a:r>
                      <a:r>
                        <a:rPr lang="en-US" sz="2500" dirty="0" smtClean="0">
                          <a:effectLst/>
                        </a:rPr>
                        <a:t>[%]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 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η</a:t>
                      </a:r>
                      <a:r>
                        <a:rPr lang="sl-SI" sz="2500" baseline="-25000" dirty="0">
                          <a:effectLst/>
                        </a:rPr>
                        <a:t>kp 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smtClean="0">
                          <a:effectLst/>
                        </a:rPr>
                        <a:t>48</a:t>
                      </a:r>
                      <a:r>
                        <a:rPr lang="en-US" sz="250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-</a:t>
                      </a:r>
                      <a:r>
                        <a:rPr lang="en-US" sz="2500" baseline="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65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Izkoristek krožnega procesa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η</a:t>
                      </a:r>
                      <a:r>
                        <a:rPr lang="sl-SI" sz="2500" baseline="-25000" dirty="0">
                          <a:effectLst/>
                        </a:rPr>
                        <a:t>k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smtClean="0">
                          <a:effectLst/>
                        </a:rPr>
                        <a:t>82</a:t>
                      </a:r>
                      <a:r>
                        <a:rPr lang="en-US" sz="250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-</a:t>
                      </a:r>
                      <a:r>
                        <a:rPr lang="en-US" sz="250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90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Izkoristek kotla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err="1" smtClean="0">
                          <a:effectLst/>
                        </a:rPr>
                        <a:t>η</a:t>
                      </a:r>
                      <a:r>
                        <a:rPr lang="sl-SI" sz="2500" baseline="-25000" dirty="0" err="1" smtClean="0">
                          <a:effectLst/>
                        </a:rPr>
                        <a:t>tur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smtClean="0">
                          <a:effectLst/>
                        </a:rPr>
                        <a:t>85</a:t>
                      </a:r>
                      <a:r>
                        <a:rPr lang="en-US" sz="250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-</a:t>
                      </a:r>
                      <a:r>
                        <a:rPr lang="en-US" sz="250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90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smtClean="0">
                          <a:effectLst/>
                        </a:rPr>
                        <a:t>Izkoristek </a:t>
                      </a:r>
                      <a:r>
                        <a:rPr lang="sl-SI" sz="2500" dirty="0">
                          <a:effectLst/>
                        </a:rPr>
                        <a:t>turbine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err="1">
                          <a:effectLst/>
                        </a:rPr>
                        <a:t>η</a:t>
                      </a:r>
                      <a:r>
                        <a:rPr lang="sl-SI" sz="2500" baseline="-25000" dirty="0" err="1">
                          <a:effectLst/>
                        </a:rPr>
                        <a:t>gen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smtClean="0">
                          <a:effectLst/>
                        </a:rPr>
                        <a:t>96</a:t>
                      </a:r>
                      <a:r>
                        <a:rPr lang="en-US" sz="250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-</a:t>
                      </a:r>
                      <a:r>
                        <a:rPr lang="en-US" sz="250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98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Izkoristek generatorja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η</a:t>
                      </a:r>
                      <a:r>
                        <a:rPr lang="sl-SI" sz="2500" baseline="-25000" dirty="0">
                          <a:effectLst/>
                        </a:rPr>
                        <a:t>TE 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 smtClean="0">
                          <a:effectLst/>
                        </a:rPr>
                        <a:t>35</a:t>
                      </a:r>
                      <a:r>
                        <a:rPr lang="en-US" sz="250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-</a:t>
                      </a:r>
                      <a:r>
                        <a:rPr lang="en-US" sz="2500" baseline="0" dirty="0" smtClean="0">
                          <a:effectLst/>
                        </a:rPr>
                        <a:t> </a:t>
                      </a:r>
                      <a:r>
                        <a:rPr lang="sl-SI" sz="2500" dirty="0" smtClean="0">
                          <a:effectLst/>
                        </a:rPr>
                        <a:t>44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l-SI" sz="2500" dirty="0">
                          <a:effectLst/>
                        </a:rPr>
                        <a:t>Končni izkoristek </a:t>
                      </a:r>
                      <a:r>
                        <a:rPr lang="en-US" sz="2500" dirty="0" smtClean="0">
                          <a:effectLst/>
                        </a:rPr>
                        <a:t>termoelektrarne</a:t>
                      </a:r>
                      <a:endParaRPr lang="sl-SI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Viri</a:t>
            </a:r>
            <a:endParaRPr lang="sl-SI" dirty="0"/>
          </a:p>
        </p:txBody>
      </p:sp>
      <p:sp>
        <p:nvSpPr>
          <p:cNvPr id="5" name="Pravokotnik 4"/>
          <p:cNvSpPr/>
          <p:nvPr/>
        </p:nvSpPr>
        <p:spPr>
          <a:xfrm>
            <a:off x="492034" y="1201782"/>
            <a:ext cx="11207932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340" algn="l"/>
                <a:tab pos="2880360" algn="r"/>
              </a:tabLst>
            </a:pPr>
            <a:r>
              <a:rPr lang="sl-SI" sz="2500" dirty="0" smtClean="0">
                <a:latin typeface="+mj-lt"/>
              </a:rPr>
              <a:t>M</a:t>
            </a:r>
            <a:r>
              <a:rPr lang="sl-SI" sz="2500" dirty="0">
                <a:latin typeface="+mj-lt"/>
              </a:rPr>
              <a:t>. </a:t>
            </a:r>
            <a:r>
              <a:rPr lang="sl-SI" sz="2500" dirty="0" err="1">
                <a:latin typeface="+mj-lt"/>
              </a:rPr>
              <a:t>Sekvačnik</a:t>
            </a:r>
            <a:r>
              <a:rPr lang="sl-SI" sz="2500" dirty="0">
                <a:latin typeface="+mj-lt"/>
              </a:rPr>
              <a:t> in M. Tuma, „Energetski sistemi- preskrba z električno energijo in toploto,“ Ventil, Izv. 16, pp. 55-58, 2004. </a:t>
            </a:r>
            <a:endParaRPr lang="en-US" sz="2500" dirty="0">
              <a:latin typeface="+mj-lt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340" algn="l"/>
                <a:tab pos="2880360" algn="r"/>
              </a:tabLst>
            </a:pPr>
            <a:r>
              <a:rPr lang="sl-SI" sz="2500" dirty="0">
                <a:latin typeface="+mj-lt"/>
              </a:rPr>
              <a:t>B. Orel, Energetski pretvorniki 2, Ljubljana: Univerza v </a:t>
            </a:r>
            <a:r>
              <a:rPr lang="sl-SI" sz="2500" dirty="0" err="1">
                <a:latin typeface="+mj-lt"/>
              </a:rPr>
              <a:t>ljubljani</a:t>
            </a:r>
            <a:r>
              <a:rPr lang="sl-SI" sz="2500" dirty="0">
                <a:latin typeface="+mj-lt"/>
              </a:rPr>
              <a:t>, 1993. </a:t>
            </a:r>
            <a:endParaRPr lang="sl-SI" sz="2500" dirty="0" smtClean="0">
              <a:latin typeface="+mj-lt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340" algn="l"/>
                <a:tab pos="2880360" algn="r"/>
              </a:tabLst>
            </a:pPr>
            <a:r>
              <a:rPr lang="sl-SI" sz="2500" dirty="0" smtClean="0">
                <a:latin typeface="+mj-lt"/>
              </a:rPr>
              <a:t>„Termoelektrarna Šoštanj,“ 19 1 2016. [Elektronski]. </a:t>
            </a:r>
            <a:r>
              <a:rPr lang="sl-SI" sz="2500" dirty="0" err="1" smtClean="0">
                <a:latin typeface="+mj-lt"/>
              </a:rPr>
              <a:t>Available</a:t>
            </a:r>
            <a:r>
              <a:rPr lang="sl-SI" sz="2500" dirty="0">
                <a:latin typeface="+mj-lt"/>
              </a:rPr>
              <a:t>: </a:t>
            </a:r>
            <a:r>
              <a:rPr lang="sl-SI" sz="2500" dirty="0">
                <a:latin typeface="+mj-lt"/>
                <a:hlinkClick r:id="rId3"/>
              </a:rPr>
              <a:t>http://</a:t>
            </a:r>
            <a:r>
              <a:rPr lang="sl-SI" sz="2500" dirty="0" smtClean="0">
                <a:latin typeface="+mj-lt"/>
                <a:hlinkClick r:id="rId3"/>
              </a:rPr>
              <a:t>www.te-sostanj.si/si/proizvodnja/parne-turbine/turbina-bloka-6</a:t>
            </a:r>
            <a:r>
              <a:rPr lang="sl-SI" sz="2500" dirty="0" smtClean="0">
                <a:latin typeface="+mj-lt"/>
              </a:rPr>
              <a:t>.</a:t>
            </a:r>
            <a:endParaRPr lang="en-US" sz="2500" dirty="0">
              <a:latin typeface="+mj-lt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340" algn="l"/>
                <a:tab pos="2880360" algn="r"/>
              </a:tabLst>
            </a:pPr>
            <a:r>
              <a:rPr lang="sl-SI" sz="2500" dirty="0">
                <a:latin typeface="+mj-lt"/>
              </a:rPr>
              <a:t>P. </a:t>
            </a:r>
            <a:r>
              <a:rPr lang="sl-SI" sz="2500" dirty="0" err="1">
                <a:latin typeface="+mj-lt"/>
              </a:rPr>
              <a:t>Habinac</a:t>
            </a:r>
            <a:r>
              <a:rPr lang="sl-SI" sz="2500" dirty="0">
                <a:latin typeface="+mj-lt"/>
              </a:rPr>
              <a:t>, „Menjava rotorja glavnega generatorja v NEK,“ Diplome mariborske univerze, Izv. 16, p. 5, 2012. </a:t>
            </a:r>
            <a:endParaRPr lang="en-US" sz="2500" dirty="0" smtClean="0">
              <a:latin typeface="+mj-lt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0340" algn="l"/>
                <a:tab pos="2880360" algn="r"/>
              </a:tabLst>
            </a:pPr>
            <a:r>
              <a:rPr lang="sl-SI" sz="2500" dirty="0">
                <a:latin typeface="+mj-lt"/>
              </a:rPr>
              <a:t>S. Gašperič, „Vaje za predmet </a:t>
            </a:r>
            <a:r>
              <a:rPr lang="sl-SI" sz="2500" dirty="0" err="1">
                <a:latin typeface="+mj-lt"/>
              </a:rPr>
              <a:t>Konvencionlani</a:t>
            </a:r>
            <a:r>
              <a:rPr lang="sl-SI" sz="2500" dirty="0">
                <a:latin typeface="+mj-lt"/>
              </a:rPr>
              <a:t> viri električne energije,“ v CIGRED, Portorož, 2015. </a:t>
            </a:r>
            <a:endParaRPr lang="sl-SI" sz="25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458</Words>
  <Application>Microsoft Office PowerPoint</Application>
  <PresentationFormat>Širokozaslonsko</PresentationFormat>
  <Paragraphs>78</Paragraphs>
  <Slides>7</Slides>
  <Notes>7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Officeova tema</vt:lpstr>
      <vt:lpstr>ANALIZA IZKORISTKOV V TERMOELEKTRARNI</vt:lpstr>
      <vt:lpstr>Parni krožni proces</vt:lpstr>
      <vt:lpstr>Kotel</vt:lpstr>
      <vt:lpstr>Turbina</vt:lpstr>
      <vt:lpstr>Generator</vt:lpstr>
      <vt:lpstr>Izkoristki v številkah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IZKORISTKOV TERMOELEKTRARN</dc:title>
  <dc:creator>Mitja</dc:creator>
  <cp:lastModifiedBy>Mitja1</cp:lastModifiedBy>
  <cp:revision>35</cp:revision>
  <dcterms:created xsi:type="dcterms:W3CDTF">2016-01-10T15:44:34Z</dcterms:created>
  <dcterms:modified xsi:type="dcterms:W3CDTF">2016-12-01T10:56:00Z</dcterms:modified>
</cp:coreProperties>
</file>