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991"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91"/>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3" d="100"/>
          <a:sy n="63" d="100"/>
        </p:scale>
        <p:origin x="764" y="5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0233315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10/3/2021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drive.google.com/file/d/10jo0RgQDRBmMpGCNouklFj7BosclVEa8/view?usp=sharing" TargetMode="External"/><Relationship Id="rId3" Type="http://schemas.openxmlformats.org/officeDocument/2006/relationships/hyperlink" Target="mailto:raubins.raj@capgemini.com"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github.com/mitjadh/casestudy_fbs.git" TargetMode="External"/><Relationship Id="rId5" Type="http://schemas.openxmlformats.org/officeDocument/2006/relationships/image" Target="../media/image15.png"/><Relationship Id="rId4" Type="http://schemas.openxmlformats.org/officeDocument/2006/relationships/image" Target="../media/image14.jp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4"/>
            <a:ext cx="4008437" cy="2623342"/>
          </a:xfrm>
        </p:spPr>
        <p:txBody>
          <a:bodyPr/>
          <a:lstStyle/>
          <a:p>
            <a:pPr eaLnBrk="1" hangingPunct="1">
              <a:lnSpc>
                <a:spcPct val="114000"/>
              </a:lnSpc>
            </a:pPr>
            <a:r>
              <a:rPr lang="en-US" altLang="en-US" b="1" dirty="0"/>
              <a:t>E-Flight Reservation System</a:t>
            </a:r>
          </a:p>
          <a:p>
            <a:pPr eaLnBrk="1" hangingPunct="1">
              <a:lnSpc>
                <a:spcPct val="114000"/>
              </a:lnSpc>
            </a:pPr>
            <a:r>
              <a:rPr lang="en-IN" altLang="en-US" dirty="0"/>
              <a:t>Completed end to end case study of Flight Reservation System along with JWT authentication, Payment gateway using Stripe, Spring microservices, responsive </a:t>
            </a:r>
            <a:r>
              <a:rPr lang="en-US" altLang="en-US" dirty="0"/>
              <a:t>UI and </a:t>
            </a:r>
            <a:r>
              <a:rPr lang="en-US" altLang="en-US" dirty="0" err="1"/>
              <a:t>Reactjs</a:t>
            </a:r>
            <a:r>
              <a:rPr lang="en-US" altLang="en-US" dirty="0"/>
              <a:t> used for user interface and MongoDB Atlas for database management </a:t>
            </a:r>
          </a:p>
          <a:p>
            <a:pPr eaLnBrk="1" hangingPunct="1">
              <a:lnSpc>
                <a:spcPct val="114000"/>
              </a:lnSpc>
            </a:pPr>
            <a:endParaRPr lang="en-US" altLang="en-US" dirty="0"/>
          </a:p>
          <a:p>
            <a:pPr eaLnBrk="1" hangingPunct="1">
              <a:lnSpc>
                <a:spcPct val="114000"/>
              </a:lnSpc>
            </a:pPr>
            <a:endParaRPr lang="en-US" altLang="en-US" dirty="0"/>
          </a:p>
          <a:p>
            <a:pPr eaLnBrk="1" hangingPunct="1">
              <a:lnSpc>
                <a:spcPct val="114000"/>
              </a:lnSpc>
            </a:pPr>
            <a:endParaRPr lang="en-US" altLang="en-US" b="1" dirty="0"/>
          </a:p>
          <a:p>
            <a:pPr eaLnBrk="1" hangingPunct="1">
              <a:lnSpc>
                <a:spcPct val="114000"/>
              </a:lnSpc>
            </a:pPr>
            <a:endParaRPr lang="en-US" altLang="en-US"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279525"/>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373313" cy="325438"/>
          </a:xfrm>
        </p:spPr>
        <p:txBody>
          <a:bodyPr/>
          <a:lstStyle/>
          <a:p>
            <a:pPr eaLnBrk="1" hangingPunct="1"/>
            <a:r>
              <a:rPr lang="nl-NL" altLang="nl-NL" dirty="0">
                <a:hlinkClick r:id="rId3"/>
              </a:rPr>
              <a:t>xxxxxxxxxxx@capgemini.com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xxxxxxxxxxxx</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101976"/>
            <a:ext cx="4265612" cy="3527424"/>
          </a:xfrm>
        </p:spPr>
        <p:txBody>
          <a:bodyPr/>
          <a:lstStyle/>
          <a:p>
            <a:pPr marL="171450" indent="-171450">
              <a:buFont typeface="Arial" panose="020B0604020202020204" pitchFamily="34" charset="0"/>
              <a:buChar char="•"/>
            </a:pPr>
            <a:r>
              <a:rPr lang="en-US" altLang="en-US" sz="1050" dirty="0"/>
              <a:t>Mongo, React and Spring developer</a:t>
            </a:r>
          </a:p>
          <a:p>
            <a:pPr marL="171450" indent="-171450">
              <a:buFont typeface="Arial" panose="020B0604020202020204" pitchFamily="34" charset="0"/>
              <a:buChar char="•"/>
            </a:pPr>
            <a:r>
              <a:rPr lang="en-US" sz="1050" dirty="0"/>
              <a:t>Hands on experience in developing microservices using </a:t>
            </a:r>
            <a:r>
              <a:rPr lang="en-US" sz="1050" b="1" dirty="0"/>
              <a:t>Spring Boot, Spring Security, Spring Cloud API Gateway, Eureka Server</a:t>
            </a:r>
          </a:p>
          <a:p>
            <a:pPr marL="171450" indent="-171450">
              <a:buFont typeface="Arial" panose="020B0604020202020204" pitchFamily="34" charset="0"/>
              <a:buChar char="•"/>
            </a:pPr>
            <a:r>
              <a:rPr lang="en-US" sz="1050" dirty="0"/>
              <a:t>Good Knowledge of</a:t>
            </a:r>
            <a:r>
              <a:rPr lang="en-US" sz="1050" b="1" dirty="0"/>
              <a:t> Spring MVCB </a:t>
            </a:r>
            <a:r>
              <a:rPr lang="en-US" sz="1050" dirty="0"/>
              <a:t>and</a:t>
            </a:r>
            <a:r>
              <a:rPr lang="en-US" sz="1050" b="1" dirty="0"/>
              <a:t> Spring REST</a:t>
            </a:r>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ReactJS</a:t>
            </a:r>
            <a:r>
              <a:rPr lang="en-US" altLang="en-US" sz="1050" dirty="0"/>
              <a:t>(Hooks, redux)</a:t>
            </a:r>
            <a:endParaRPr lang="en-US" sz="1050" b="1" dirty="0"/>
          </a:p>
          <a:p>
            <a:pPr marL="171450" indent="-171450">
              <a:buFont typeface="Arial" panose="020B0604020202020204" pitchFamily="34" charset="0"/>
              <a:buChar char="•"/>
            </a:pPr>
            <a:r>
              <a:rPr lang="en-IN" sz="1050" dirty="0"/>
              <a:t>Proficient in developing webpages using</a:t>
            </a:r>
            <a:r>
              <a:rPr lang="en-IN" sz="1050" b="1" dirty="0"/>
              <a:t> HTML5, CSS3, Object Oriented Javascript,ES6,JSON, XML. </a:t>
            </a:r>
            <a:r>
              <a:rPr lang="en-IN" sz="1050" dirty="0"/>
              <a:t>Good knowledge of DOM and DOM functions</a:t>
            </a:r>
          </a:p>
          <a:p>
            <a:pPr marL="171450" indent="-171450">
              <a:buFont typeface="Arial" panose="020B0604020202020204" pitchFamily="34" charset="0"/>
              <a:buChar char="•"/>
            </a:pPr>
            <a:r>
              <a:rPr lang="en-IN" altLang="en-US" sz="1050" dirty="0"/>
              <a:t>Knowledge of creating documentation with </a:t>
            </a:r>
            <a:r>
              <a:rPr lang="en-IN" altLang="en-US" sz="1050" b="1" dirty="0"/>
              <a:t>Swagger </a:t>
            </a:r>
            <a:r>
              <a:rPr lang="en-IN" altLang="en-US" sz="1050" dirty="0"/>
              <a:t>and unit testing using </a:t>
            </a:r>
            <a:r>
              <a:rPr lang="en-IN" altLang="en-US" sz="1050" b="1" dirty="0"/>
              <a:t>JUnit and Mockito </a:t>
            </a:r>
            <a:r>
              <a:rPr lang="en-IN" altLang="en-US" sz="1050" dirty="0"/>
              <a:t>to ensure quality </a:t>
            </a:r>
          </a:p>
          <a:p>
            <a:pPr marL="171450" indent="-171450">
              <a:buFont typeface="Arial" panose="020B0604020202020204" pitchFamily="34" charset="0"/>
              <a:buChar char="•"/>
            </a:pPr>
            <a:endParaRPr lang="en-US" altLang="en-US" sz="1050" dirty="0"/>
          </a:p>
        </p:txBody>
      </p:sp>
      <p:pic>
        <p:nvPicPr>
          <p:cNvPr id="3" name="Picture Placeholder 2">
            <a:extLst>
              <a:ext uri="{FF2B5EF4-FFF2-40B4-BE49-F238E27FC236}">
                <a16:creationId xmlns:a16="http://schemas.microsoft.com/office/drawing/2014/main" id="{88A863AC-00F4-4515-A946-F381545BD0F9}"/>
              </a:ext>
            </a:extLst>
          </p:cNvPr>
          <p:cNvPicPr>
            <a:picLocks noGrp="1" noChangeAspect="1"/>
          </p:cNvPicPr>
          <p:nvPr>
            <p:ph type="pic" sz="quarter" idx="46"/>
          </p:nvPr>
        </p:nvPicPr>
        <p:blipFill>
          <a:blip r:embed="rId4">
            <a:extLst>
              <a:ext uri="{28A0092B-C50C-407E-A947-70E740481C1C}">
                <a14:useLocalDpi xmlns:a14="http://schemas.microsoft.com/office/drawing/2010/main" val="0"/>
              </a:ext>
            </a:extLst>
          </a:blip>
          <a:srcRect/>
          <a:stretch/>
        </p:blipFill>
        <p:spPr>
          <a:xfrm>
            <a:off x="579616" y="142043"/>
            <a:ext cx="1402861" cy="1847095"/>
          </a:xfrm>
        </p:spPr>
      </p:pic>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M</a:t>
            </a:r>
            <a:r>
              <a:rPr lang="en-IN" altLang="en-US" dirty="0" err="1"/>
              <a:t>itali</a:t>
            </a:r>
            <a:r>
              <a:rPr lang="en-IN" altLang="en-US" dirty="0"/>
              <a:t> Jadhaw</a:t>
            </a:r>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22601" y="1989137"/>
            <a:ext cx="325438"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6845088"/>
              </p:ext>
            </p:extLst>
          </p:nvPr>
        </p:nvGraphicFramePr>
        <p:xfrm>
          <a:off x="9164830" y="1147050"/>
          <a:ext cx="3027170" cy="4994670"/>
        </p:xfrm>
        <a:graphic>
          <a:graphicData uri="http://schemas.openxmlformats.org/drawingml/2006/table">
            <a:tbl>
              <a:tblPr firstRow="1" bandRow="1">
                <a:tableStyleId>{0E3FDE45-AF77-4B5C-9715-49D594BDF05E}</a:tableStyleId>
              </a:tblPr>
              <a:tblGrid>
                <a:gridCol w="551689">
                  <a:extLst>
                    <a:ext uri="{9D8B030D-6E8A-4147-A177-3AD203B41FA5}">
                      <a16:colId xmlns:a16="http://schemas.microsoft.com/office/drawing/2014/main" val="3331298770"/>
                    </a:ext>
                  </a:extLst>
                </a:gridCol>
                <a:gridCol w="2475481">
                  <a:extLst>
                    <a:ext uri="{9D8B030D-6E8A-4147-A177-3AD203B41FA5}">
                      <a16:colId xmlns:a16="http://schemas.microsoft.com/office/drawing/2014/main" val="879084521"/>
                    </a:ext>
                  </a:extLst>
                </a:gridCol>
              </a:tblGrid>
              <a:tr h="0">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295155">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a16="http://schemas.microsoft.com/office/drawing/2014/main" val="668073409"/>
                  </a:ext>
                </a:extLst>
              </a:tr>
              <a:tr h="245385">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Sync/Async communication</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Netflix </a:t>
                      </a:r>
                      <a:r>
                        <a:rPr kumimoji="0" lang="en-US" sz="800" u="none" strike="noStrike" kern="1200" cap="none" spc="0" normalizeH="0" baseline="0" dirty="0" err="1">
                          <a:ln>
                            <a:noFill/>
                          </a:ln>
                          <a:solidFill>
                            <a:schemeClr val="tx1"/>
                          </a:solidFill>
                          <a:effectLst/>
                          <a:uLnTx/>
                          <a:uFillTx/>
                          <a:latin typeface="+mn-lt"/>
                          <a:ea typeface="+mn-ea"/>
                          <a:cs typeface="+mn-cs"/>
                        </a:rPr>
                        <a:t>Hystrix</a:t>
                      </a:r>
                      <a:r>
                        <a:rPr kumimoji="0" lang="en-US" sz="800" u="none" strike="noStrike" kern="1200" cap="none" spc="0" normalizeH="0" baseline="0" dirty="0">
                          <a:ln>
                            <a:noFill/>
                          </a:ln>
                          <a:solidFill>
                            <a:schemeClr val="tx1"/>
                          </a:solidFill>
                          <a:effectLst/>
                          <a:uLnTx/>
                          <a:uFillTx/>
                          <a:latin typeface="+mn-lt"/>
                          <a:ea typeface="+mn-ea"/>
                          <a:cs typeface="+mn-cs"/>
                        </a:rPr>
                        <a:t>, Netflix </a:t>
                      </a:r>
                      <a:r>
                        <a:rPr kumimoji="0" lang="en-US" sz="800" u="none" strike="noStrike" kern="1200" cap="none" spc="0" normalizeH="0" baseline="0" dirty="0" err="1">
                          <a:ln>
                            <a:noFill/>
                          </a:ln>
                          <a:solidFill>
                            <a:schemeClr val="tx1"/>
                          </a:solidFill>
                          <a:effectLst/>
                          <a:uLnTx/>
                          <a:uFillTx/>
                          <a:latin typeface="+mn-lt"/>
                          <a:ea typeface="+mn-ea"/>
                          <a:cs typeface="+mn-cs"/>
                        </a:rPr>
                        <a:t>Zuul</a:t>
                      </a:r>
                      <a:r>
                        <a:rPr kumimoji="0" lang="en-US" sz="800" u="none" strike="noStrike" kern="1200" cap="none" spc="0" normalizeH="0" baseline="0" dirty="0">
                          <a:ln>
                            <a:noFill/>
                          </a:ln>
                          <a:solidFill>
                            <a:schemeClr val="tx1"/>
                          </a:solidFill>
                          <a:effectLst/>
                          <a:uLnTx/>
                          <a:uFillTx/>
                          <a:latin typeface="+mn-lt"/>
                          <a:ea typeface="+mn-ea"/>
                          <a:cs typeface="+mn-cs"/>
                        </a:rPr>
                        <a:t> &amp; Config server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713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Hooks, Event handling, Redux, Reducers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Atlas</a:t>
                      </a:r>
                    </a:p>
                  </a:txBody>
                  <a:tcPr/>
                </a:tc>
                <a:extLst>
                  <a:ext uri="{0D108BD9-81ED-4DB2-BD59-A6C34878D82A}">
                    <a16:rowId xmlns:a16="http://schemas.microsoft.com/office/drawing/2014/main" val="2298680090"/>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HTML5,CSS3,Javascript,ES6, Typescript</a:t>
                      </a:r>
                    </a:p>
                  </a:txBody>
                  <a:tcPr/>
                </a:tc>
                <a:extLst>
                  <a:ext uri="{0D108BD9-81ED-4DB2-BD59-A6C34878D82A}">
                    <a16:rowId xmlns:a16="http://schemas.microsoft.com/office/drawing/2014/main" val="1372770588"/>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 Leadership</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99416" y="547041"/>
            <a:ext cx="2626101"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 </a:t>
            </a:r>
          </a:p>
          <a:p>
            <a:pPr lvl="0">
              <a:lnSpc>
                <a:spcPct val="114000"/>
              </a:lnSpc>
              <a:defRPr/>
            </a:pPr>
            <a:r>
              <a:rPr lang="en-US" altLang="nl-NL" sz="1000" dirty="0">
                <a:solidFill>
                  <a:prstClr val="black"/>
                </a:solidFill>
                <a:latin typeface="Verdana" panose="020B0604030504040204" pitchFamily="34" charset="0"/>
              </a:rPr>
              <a:t>Electronics &amp; Telecomm : 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sp>
        <p:nvSpPr>
          <p:cNvPr id="4" name="TextBox 3">
            <a:extLst>
              <a:ext uri="{FF2B5EF4-FFF2-40B4-BE49-F238E27FC236}">
                <a16:creationId xmlns:a16="http://schemas.microsoft.com/office/drawing/2014/main" id="{0B481456-4384-49DB-8885-4E6DD3DC0A89}"/>
              </a:ext>
            </a:extLst>
          </p:cNvPr>
          <p:cNvSpPr txBox="1"/>
          <p:nvPr/>
        </p:nvSpPr>
        <p:spPr>
          <a:xfrm>
            <a:off x="4572000" y="5943600"/>
            <a:ext cx="3810000" cy="430887"/>
          </a:xfrm>
          <a:prstGeom prst="rect">
            <a:avLst/>
          </a:prstGeom>
          <a:noFill/>
        </p:spPr>
        <p:txBody>
          <a:bodyPr wrap="square" rtlCol="0">
            <a:spAutoFit/>
          </a:bodyPr>
          <a:lstStyle/>
          <a:p>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a:p>
            <a:endParaRPr lang="en-IN" sz="1100" dirty="0">
              <a:latin typeface="Verdana "/>
            </a:endParaRPr>
          </a:p>
        </p:txBody>
      </p:sp>
      <p:pic>
        <p:nvPicPr>
          <p:cNvPr id="16" name="Picture 7">
            <a:hlinkClick r:id="rId6"/>
            <a:extLst>
              <a:ext uri="{FF2B5EF4-FFF2-40B4-BE49-F238E27FC236}">
                <a16:creationId xmlns:a16="http://schemas.microsoft.com/office/drawing/2014/main" id="{150A25B0-9875-4800-B3CD-2915CB254B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3582" t="2058" r="24332" b="4875"/>
          <a:stretch>
            <a:fillRect/>
          </a:stretch>
        </p:blipFill>
        <p:spPr bwMode="auto">
          <a:xfrm>
            <a:off x="4152266" y="5902999"/>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6" descr="Movie, play, video icon">
            <a:hlinkClick r:id="rId8"/>
            <a:extLst>
              <a:ext uri="{FF2B5EF4-FFF2-40B4-BE49-F238E27FC236}">
                <a16:creationId xmlns:a16="http://schemas.microsoft.com/office/drawing/2014/main" id="{A34CB3A8-33DF-4EC7-A436-FAE276646FF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59270" y="5902999"/>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28058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2254</TotalTime>
  <Words>333</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Verdana</vt:lpstr>
      <vt:lpstr>Verdana </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MANOJKUMAR</cp:lastModifiedBy>
  <cp:revision>103</cp:revision>
  <dcterms:created xsi:type="dcterms:W3CDTF">2020-09-22T06:24:34Z</dcterms:created>
  <dcterms:modified xsi:type="dcterms:W3CDTF">2021-10-03T11:29:31Z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