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366" r:id="rId3"/>
    <p:sldId id="367" r:id="rId4"/>
    <p:sldId id="368" r:id="rId5"/>
    <p:sldId id="369" r:id="rId6"/>
    <p:sldId id="370" r:id="rId7"/>
    <p:sldId id="372" r:id="rId8"/>
    <p:sldId id="373" r:id="rId9"/>
    <p:sldId id="374" r:id="rId10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43" autoAdjust="0"/>
  </p:normalViewPr>
  <p:slideViewPr>
    <p:cSldViewPr showGuides="1">
      <p:cViewPr varScale="1">
        <p:scale>
          <a:sx n="131" d="100"/>
          <a:sy n="131" d="100"/>
        </p:scale>
        <p:origin x="1080" y="114"/>
      </p:cViewPr>
      <p:guideLst>
        <p:guide orient="horz" pos="2160"/>
        <p:guide pos="538"/>
        <p:guide pos="44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im Rebane" userId="25ec13ac778510f2" providerId="LiveId" clId="{91E1CD73-7360-4A04-B4B6-D4DAD30BE21A}"/>
    <pc:docChg chg="delSld modSld">
      <pc:chgData name="Siim Rebane" userId="25ec13ac778510f2" providerId="LiveId" clId="{91E1CD73-7360-4A04-B4B6-D4DAD30BE21A}" dt="2020-12-14T15:42:00.825" v="4" actId="20577"/>
      <pc:docMkLst>
        <pc:docMk/>
      </pc:docMkLst>
      <pc:sldChg chg="modSp mod">
        <pc:chgData name="Siim Rebane" userId="25ec13ac778510f2" providerId="LiveId" clId="{91E1CD73-7360-4A04-B4B6-D4DAD30BE21A}" dt="2020-12-14T15:42:00.825" v="4" actId="20577"/>
        <pc:sldMkLst>
          <pc:docMk/>
          <pc:sldMk cId="0" sldId="260"/>
        </pc:sldMkLst>
        <pc:spChg chg="mod">
          <ac:chgData name="Siim Rebane" userId="25ec13ac778510f2" providerId="LiveId" clId="{91E1CD73-7360-4A04-B4B6-D4DAD30BE21A}" dt="2020-12-14T15:42:00.825" v="4" actId="20577"/>
          <ac:spMkLst>
            <pc:docMk/>
            <pc:sldMk cId="0" sldId="260"/>
            <ac:spMk id="5" creationId="{00000000-0000-0000-0000-000000000000}"/>
          </ac:spMkLst>
        </pc:spChg>
      </pc:sldChg>
      <pc:sldChg chg="del">
        <pc:chgData name="Siim Rebane" userId="25ec13ac778510f2" providerId="LiveId" clId="{91E1CD73-7360-4A04-B4B6-D4DAD30BE21A}" dt="2020-12-14T15:41:50.751" v="0" actId="47"/>
        <pc:sldMkLst>
          <pc:docMk/>
          <pc:sldMk cId="2697561553" sldId="265"/>
        </pc:sldMkLst>
      </pc:sldChg>
      <pc:sldChg chg="del">
        <pc:chgData name="Siim Rebane" userId="25ec13ac778510f2" providerId="LiveId" clId="{91E1CD73-7360-4A04-B4B6-D4DAD30BE21A}" dt="2020-12-14T15:41:50.751" v="0" actId="47"/>
        <pc:sldMkLst>
          <pc:docMk/>
          <pc:sldMk cId="1874407310" sldId="266"/>
        </pc:sldMkLst>
      </pc:sldChg>
      <pc:sldChg chg="del">
        <pc:chgData name="Siim Rebane" userId="25ec13ac778510f2" providerId="LiveId" clId="{91E1CD73-7360-4A04-B4B6-D4DAD30BE21A}" dt="2020-12-14T15:41:50.751" v="0" actId="47"/>
        <pc:sldMkLst>
          <pc:docMk/>
          <pc:sldMk cId="2693558180" sldId="268"/>
        </pc:sldMkLst>
      </pc:sldChg>
      <pc:sldChg chg="del">
        <pc:chgData name="Siim Rebane" userId="25ec13ac778510f2" providerId="LiveId" clId="{91E1CD73-7360-4A04-B4B6-D4DAD30BE21A}" dt="2020-12-14T15:41:50.751" v="0" actId="47"/>
        <pc:sldMkLst>
          <pc:docMk/>
          <pc:sldMk cId="3341808136" sldId="269"/>
        </pc:sldMkLst>
      </pc:sldChg>
      <pc:sldChg chg="del">
        <pc:chgData name="Siim Rebane" userId="25ec13ac778510f2" providerId="LiveId" clId="{91E1CD73-7360-4A04-B4B6-D4DAD30BE21A}" dt="2020-12-14T15:41:50.751" v="0" actId="47"/>
        <pc:sldMkLst>
          <pc:docMk/>
          <pc:sldMk cId="2502651484" sldId="270"/>
        </pc:sldMkLst>
      </pc:sldChg>
    </pc:docChg>
  </pc:docChgLst>
  <pc:docChgLst>
    <pc:chgData name="Siim Rebane" userId="25ec13ac778510f2" providerId="LiveId" clId="{75379DC8-FA22-4045-8811-D4CF9BC7B84E}"/>
    <pc:docChg chg="addSld modSld">
      <pc:chgData name="Siim Rebane" userId="25ec13ac778510f2" providerId="LiveId" clId="{75379DC8-FA22-4045-8811-D4CF9BC7B84E}" dt="2020-11-20T07:04:29.457" v="8" actId="20577"/>
      <pc:docMkLst>
        <pc:docMk/>
      </pc:docMkLst>
      <pc:sldChg chg="modSp mod">
        <pc:chgData name="Siim Rebane" userId="25ec13ac778510f2" providerId="LiveId" clId="{75379DC8-FA22-4045-8811-D4CF9BC7B84E}" dt="2020-11-20T07:04:29.457" v="8" actId="20577"/>
        <pc:sldMkLst>
          <pc:docMk/>
          <pc:sldMk cId="0" sldId="260"/>
        </pc:sldMkLst>
        <pc:spChg chg="mod">
          <ac:chgData name="Siim Rebane" userId="25ec13ac778510f2" providerId="LiveId" clId="{75379DC8-FA22-4045-8811-D4CF9BC7B84E}" dt="2020-11-20T07:04:29.457" v="8" actId="20577"/>
          <ac:spMkLst>
            <pc:docMk/>
            <pc:sldMk cId="0" sldId="260"/>
            <ac:spMk id="6" creationId="{00000000-0000-0000-0000-000000000000}"/>
          </ac:spMkLst>
        </pc:spChg>
      </pc:sldChg>
      <pc:sldChg chg="add">
        <pc:chgData name="Siim Rebane" userId="25ec13ac778510f2" providerId="LiveId" clId="{75379DC8-FA22-4045-8811-D4CF9BC7B84E}" dt="2020-11-20T06:49:16.652" v="0"/>
        <pc:sldMkLst>
          <pc:docMk/>
          <pc:sldMk cId="2697561553" sldId="265"/>
        </pc:sldMkLst>
      </pc:sldChg>
      <pc:sldChg chg="add">
        <pc:chgData name="Siim Rebane" userId="25ec13ac778510f2" providerId="LiveId" clId="{75379DC8-FA22-4045-8811-D4CF9BC7B84E}" dt="2020-11-20T06:49:16.652" v="0"/>
        <pc:sldMkLst>
          <pc:docMk/>
          <pc:sldMk cId="1874407310" sldId="266"/>
        </pc:sldMkLst>
      </pc:sldChg>
      <pc:sldChg chg="add">
        <pc:chgData name="Siim Rebane" userId="25ec13ac778510f2" providerId="LiveId" clId="{75379DC8-FA22-4045-8811-D4CF9BC7B84E}" dt="2020-11-20T06:49:16.652" v="0"/>
        <pc:sldMkLst>
          <pc:docMk/>
          <pc:sldMk cId="2693558180" sldId="268"/>
        </pc:sldMkLst>
      </pc:sldChg>
      <pc:sldChg chg="add">
        <pc:chgData name="Siim Rebane" userId="25ec13ac778510f2" providerId="LiveId" clId="{75379DC8-FA22-4045-8811-D4CF9BC7B84E}" dt="2020-11-20T06:49:16.652" v="0"/>
        <pc:sldMkLst>
          <pc:docMk/>
          <pc:sldMk cId="3341808136" sldId="269"/>
        </pc:sldMkLst>
      </pc:sldChg>
      <pc:sldChg chg="add">
        <pc:chgData name="Siim Rebane" userId="25ec13ac778510f2" providerId="LiveId" clId="{75379DC8-FA22-4045-8811-D4CF9BC7B84E}" dt="2020-11-20T06:49:16.652" v="0"/>
        <pc:sldMkLst>
          <pc:docMk/>
          <pc:sldMk cId="2502651484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3E65-5F46-4A69-883D-966D9827EBBB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AD89-E1C6-42F1-9DB1-30E7B633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wall.com/presentations/YaC2012-Password-Hashing-At-Scale/mgp00005.html" TargetMode="External"/><Relationship Id="rId2" Type="http://schemas.openxmlformats.org/officeDocument/2006/relationships/hyperlink" Target="https://passwordsgenerator.net/sha1-hash-generato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t-EE" b="1"/>
              <a:t>Java</a:t>
            </a:r>
            <a:endParaRPr lang="et-E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/>
              <a:t>Security</a:t>
            </a:r>
            <a:r>
              <a:rPr lang="en-US" dirty="0"/>
              <a:t> – </a:t>
            </a:r>
            <a:r>
              <a:rPr lang="ru-RU" dirty="0"/>
              <a:t>авторизация (форма) + регистрация на сайте (с обменом данными с базой данных)</a:t>
            </a:r>
            <a:endParaRPr lang="et-E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085" y="97681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Session</a:t>
            </a:r>
            <a:r>
              <a:rPr lang="et-EE" dirty="0"/>
              <a:t> ID </a:t>
            </a:r>
            <a:r>
              <a:rPr lang="et-EE" dirty="0" err="1"/>
              <a:t>based</a:t>
            </a:r>
            <a:r>
              <a:rPr lang="et-EE" dirty="0"/>
              <a:t> </a:t>
            </a:r>
            <a:r>
              <a:rPr lang="et-EE" dirty="0" err="1"/>
              <a:t>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t-EE" dirty="0"/>
              <a:t> 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F71C03A-F0DB-42D2-9C38-3FC8F4645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61" y="855663"/>
            <a:ext cx="7436169" cy="26642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1F5D72-3C8B-4BAD-98F1-73AFF7D762C4}"/>
              </a:ext>
            </a:extLst>
          </p:cNvPr>
          <p:cNvSpPr txBox="1"/>
          <p:nvPr/>
        </p:nvSpPr>
        <p:spPr>
          <a:xfrm>
            <a:off x="251520" y="3645024"/>
            <a:ext cx="7974717" cy="5298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Серверу надо знать, что он сейчас на связи с тем же человеком, который только что вводил свой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логин+пароль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49580" marR="0" indent="-44958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Куки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cookies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данные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которые сохраняет сервер/браузер специфично к домену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Только с того же домена можешь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получить доступ к тем же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кукам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49580" marR="0" indent="-44958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способ авторизации – на основе сессии: браузер при отправке запроса каждый раз отправляет ВСЕ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куки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 обеспечивается безопасность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в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куках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есть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JSESSION_ID –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 не меняется от логина до логаута.</a:t>
            </a:r>
          </a:p>
          <a:p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Браузер посылает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логин+пароль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логин и пароль сохраняются в базе данных обычным/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plain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текстом (так было раньше) – пароли видно админу/хакеру.</a:t>
            </a:r>
          </a:p>
          <a:p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marR="0" indent="-44958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Пароль надо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ä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hashing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даже для похожих слов абсолютно РАЗНЫЕ коды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marR="0" indent="-44958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хеширования односторонние алгоритмы (из полученного кода нельзя получить пароль опять, но из пароли получается одинаковый код) – в базу данных сохраняется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räsiväärtus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marR="0" indent="-44958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сервере при логине сравниваются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räsi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не оригинальные пароли</a:t>
            </a:r>
          </a:p>
          <a:p>
            <a:pPr marL="449580" marR="0" indent="-44958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49580" marR="0" indent="-44958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пароли утекли: у разных пользователей может быть == пароль -&gt; ==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ряси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вяяртусед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к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ряси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добавляют ч-л уникальное</a:t>
            </a:r>
          </a:p>
          <a:p>
            <a:pPr marL="449580" marR="0" indent="-44958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49580" marR="0" indent="-44958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.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была бага для хакеров. После её исправления стали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bcrypt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начинать с $2</a:t>
            </a:r>
            <a:r>
              <a:rPr lang="et-EE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</a:p>
          <a:p>
            <a:pPr marL="449580" marR="0" indent="-44958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2го доллара: сложность алгоритма, чем компы мощнее, тем проще ломать простые алгоритмы,</a:t>
            </a:r>
          </a:p>
          <a:p>
            <a:pPr marL="449580" marR="0" indent="-44958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 число означает сколько раз полученный код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räsi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берут и уже из него получаются опять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räsi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12 значит мы 24 раза берём результат и уже из него получаем опять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räsi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marR="0" indent="-44958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49580" marR="0" indent="-44958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консоли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есть параметр: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httponly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это защита от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javascripta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2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Spring</a:t>
            </a:r>
            <a:r>
              <a:rPr lang="et-EE" dirty="0"/>
              <a:t> Security </a:t>
            </a:r>
            <a:r>
              <a:rPr lang="et-EE" dirty="0" err="1"/>
              <a:t>Dependency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t-EE" dirty="0"/>
              <a:t>&lt;</a:t>
            </a:r>
            <a:r>
              <a:rPr lang="et-EE" dirty="0" err="1"/>
              <a:t>dependency</a:t>
            </a:r>
            <a:r>
              <a:rPr lang="et-EE" dirty="0"/>
              <a:t>&gt;</a:t>
            </a:r>
          </a:p>
          <a:p>
            <a:pPr marL="0" indent="0">
              <a:buNone/>
            </a:pPr>
            <a:r>
              <a:rPr lang="et-EE" dirty="0"/>
              <a:t>    &lt;</a:t>
            </a:r>
            <a:r>
              <a:rPr lang="et-EE" dirty="0" err="1"/>
              <a:t>groupId</a:t>
            </a:r>
            <a:r>
              <a:rPr lang="et-EE" dirty="0"/>
              <a:t>&gt;</a:t>
            </a:r>
            <a:r>
              <a:rPr lang="et-EE" dirty="0" err="1"/>
              <a:t>org.springframework.boot</a:t>
            </a:r>
            <a:r>
              <a:rPr lang="et-EE" dirty="0"/>
              <a:t>&lt;/</a:t>
            </a:r>
            <a:r>
              <a:rPr lang="et-EE" dirty="0" err="1"/>
              <a:t>groupId</a:t>
            </a:r>
            <a:r>
              <a:rPr lang="et-EE" dirty="0"/>
              <a:t>&gt;</a:t>
            </a:r>
          </a:p>
          <a:p>
            <a:pPr marL="0" indent="0">
              <a:buNone/>
            </a:pPr>
            <a:r>
              <a:rPr lang="et-EE" dirty="0"/>
              <a:t>    &lt;</a:t>
            </a:r>
            <a:r>
              <a:rPr lang="et-EE" dirty="0" err="1"/>
              <a:t>artifactId</a:t>
            </a:r>
            <a:r>
              <a:rPr lang="et-EE" dirty="0"/>
              <a:t>&gt;</a:t>
            </a:r>
            <a:r>
              <a:rPr lang="et-EE" dirty="0" err="1"/>
              <a:t>spring</a:t>
            </a:r>
            <a:r>
              <a:rPr lang="et-EE" dirty="0"/>
              <a:t>-</a:t>
            </a:r>
            <a:r>
              <a:rPr lang="et-EE" dirty="0" err="1"/>
              <a:t>boot</a:t>
            </a:r>
            <a:r>
              <a:rPr lang="et-EE" dirty="0"/>
              <a:t>-starter-</a:t>
            </a:r>
            <a:r>
              <a:rPr lang="et-EE" dirty="0" err="1"/>
              <a:t>security</a:t>
            </a:r>
            <a:endParaRPr lang="et-EE" dirty="0"/>
          </a:p>
          <a:p>
            <a:pPr marL="0" indent="0">
              <a:buNone/>
            </a:pPr>
            <a:r>
              <a:rPr lang="et-EE" dirty="0"/>
              <a:t>    &lt;/</a:t>
            </a:r>
            <a:r>
              <a:rPr lang="et-EE" dirty="0" err="1"/>
              <a:t>artifactId</a:t>
            </a:r>
            <a:r>
              <a:rPr lang="et-EE" dirty="0"/>
              <a:t>&gt;</a:t>
            </a:r>
          </a:p>
          <a:p>
            <a:pPr marL="0" indent="0">
              <a:buNone/>
            </a:pPr>
            <a:r>
              <a:rPr lang="et-EE" dirty="0"/>
              <a:t>&lt;/</a:t>
            </a:r>
            <a:r>
              <a:rPr lang="et-EE" dirty="0" err="1"/>
              <a:t>dependency</a:t>
            </a:r>
            <a:r>
              <a:rPr lang="et-EE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2926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30" y="21293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Password</a:t>
            </a:r>
            <a:r>
              <a:rPr lang="et-EE" dirty="0"/>
              <a:t> </a:t>
            </a:r>
            <a:r>
              <a:rPr lang="et-EE" dirty="0" err="1"/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144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t-E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SHA1: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https://passwordsgenerator.net/sha1-hash-generator/</a:t>
            </a:r>
            <a:endParaRPr lang="et-E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t-E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t-E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sha1(„test“) = A94A8FE5CCB19BA61C4C0873D391E987982FBBD3</a:t>
            </a:r>
          </a:p>
          <a:p>
            <a:pPr marL="0" indent="0">
              <a:buNone/>
            </a:pPr>
            <a:r>
              <a:rPr lang="et-E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sha1(„Test“) = 640AB2BAE07BEDC4C163F679A746F7AB7FB5D1FA</a:t>
            </a:r>
          </a:p>
          <a:p>
            <a:pPr marL="0" indent="0">
              <a:buNone/>
            </a:pPr>
            <a:endParaRPr lang="et-E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t-E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t-E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t-E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arbitary</a:t>
            </a:r>
            <a:r>
              <a:rPr lang="et-E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t-E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t-E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t-E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t-E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et-E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t-E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</a:t>
            </a:r>
            <a:r>
              <a:rPr lang="et-E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t-E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et-E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https://habr.com/ru/post/210760/</a:t>
            </a:r>
            <a:endParaRPr lang="ru-RU" sz="1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2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ru-RU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12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хеш</a:t>
            </a:r>
            <a:r>
              <a:rPr lang="ru-RU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функция — (свертка) функция однозначного отображения строки (любой длины) на конечное множество (строку заданной длины).</a:t>
            </a:r>
            <a:b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Само число (строка) </a:t>
            </a:r>
            <a:r>
              <a:rPr lang="ru-RU" sz="12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хеш</a:t>
            </a:r>
            <a:r>
              <a:rPr lang="ru-RU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результат вычисления хеш-функции над данными.</a:t>
            </a:r>
            <a:endParaRPr lang="en-US" sz="1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криптографических хэшей есть три дополнительных условия, которые отличают их от всех остальных:</a:t>
            </a:r>
            <a:endParaRPr lang="en-US" sz="1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Необратимость: для заданного значения хеш-функции m должно быть вычислительно неосуществимо найти блок данных X, для которого H(X)=m.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Стойкость к коллизиям первого рода: для заданного сообщения M должно быть вычислительно неосуществимо подобрать другое сообщение N, для которого H(N)=H(M).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Стойкость к коллизиям второго рода: должно быть вычислительно неосуществимо подобрать пару сообщений ~(M, M'), имеющих одинаковый </a:t>
            </a:r>
            <a:r>
              <a:rPr lang="ru-RU" sz="12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хеш</a:t>
            </a:r>
            <a:endParaRPr lang="en-US" sz="1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веб-приложениях, в числе прочего, хеш-функции используются для безопасного хранения секретов (паролей) в базе данных.</a:t>
            </a:r>
            <a:endParaRPr lang="en-US" sz="105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Ниже перечислены требования, которым ваш </a:t>
            </a:r>
            <a:r>
              <a:rPr lang="ru-RU" sz="105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хеш</a:t>
            </a:r>
            <a:r>
              <a:rPr lang="ru-RU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базе должен удовлетворять:</a:t>
            </a:r>
            <a:endParaRPr lang="en-US" sz="105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стойкость к атакам перебора (прямой перебор и перебор по словарю)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стойкие хеш-функции)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невозможность поиска одинаковых паролей разных пользователей по </a:t>
            </a:r>
            <a:r>
              <a:rPr lang="ru-RU" sz="105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хешам</a:t>
            </a:r>
            <a:r>
              <a:rPr lang="ru-RU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(к паролю перед хешированием добавляется случайная строка (соль). Таким образом, у двух пользователей с паролем «123456» будут разные соли «соль1» и «соль2», а соответственно и хеш-функции от «123456соль1» и «123456соль2» в базе тоже будут разные)</a:t>
            </a:r>
          </a:p>
          <a:p>
            <a:pPr marL="0" indent="0" algn="l">
              <a:buNone/>
            </a:pPr>
            <a:r>
              <a:rPr lang="ru-RU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соль и сам </a:t>
            </a:r>
            <a:r>
              <a:rPr lang="ru-RU" sz="105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хеш</a:t>
            </a:r>
            <a:r>
              <a:rPr lang="ru-RU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хранятся в базе данных. То есть получив доступ к СУБД, злоумышленник получает и значения </a:t>
            </a:r>
            <a:r>
              <a:rPr lang="ru-RU" sz="105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хешей</a:t>
            </a:r>
            <a:r>
              <a:rPr lang="ru-RU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соли</a:t>
            </a:r>
          </a:p>
          <a:p>
            <a:pPr marL="0" indent="0" algn="l">
              <a:buNone/>
            </a:pPr>
            <a:r>
              <a:rPr lang="ru-RU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Чтобы усложнить жизнь при атаке перебора следует дописать соль к паролю, а не наоборот</a:t>
            </a:r>
            <a:r>
              <a:rPr lang="ru-RU" sz="105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(сложнее угадать перебором)</a:t>
            </a:r>
            <a:endParaRPr lang="ru-RU" sz="105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 чтобы еще усложнить жизнь атакующему, </a:t>
            </a:r>
            <a:r>
              <a:rPr lang="ru-RU" sz="105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Solar</a:t>
            </a:r>
            <a:r>
              <a:rPr lang="ru-RU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5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Designer</a:t>
            </a:r>
            <a:r>
              <a:rPr lang="ru-RU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050" b="0" i="0" u="none" strike="noStrike" dirty="0">
                <a:solidFill>
                  <a:srgbClr val="99229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www.openwall.com/presentations/YaC2012-Password-Hashing-At-Scale/mgp00005.html</a:t>
            </a:r>
            <a:r>
              <a:rPr lang="ru-RU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предлагает ввести еще одну штуку, под названием локальный параметр. Это по сути «вторая соль» дописывается ко всем (</a:t>
            </a:r>
            <a:r>
              <a:rPr lang="ru-RU" sz="105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паролям+соль</a:t>
            </a:r>
            <a:r>
              <a:rPr lang="ru-RU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конструкциям, и является одинаковой для всех </a:t>
            </a:r>
            <a:r>
              <a:rPr lang="ru-RU" sz="105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хешей</a:t>
            </a:r>
            <a:r>
              <a:rPr lang="ru-RU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базе. В чем же трюк? В том, что локального параметра в базе нет. Это константа системы, которая хранится в памяти приложения, куда она попадает из конфига (любым способом, только не из базы).</a:t>
            </a:r>
            <a:endParaRPr lang="ru-RU" sz="1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t-E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7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Password</a:t>
            </a:r>
            <a:r>
              <a:rPr lang="et-EE" dirty="0"/>
              <a:t> </a:t>
            </a:r>
            <a:r>
              <a:rPr lang="et-EE" dirty="0" err="1"/>
              <a:t>salting</a:t>
            </a:r>
            <a:r>
              <a:rPr lang="en-US" dirty="0"/>
              <a:t>/</a:t>
            </a:r>
            <a:r>
              <a:rPr lang="en-US" dirty="0" err="1"/>
              <a:t>räsi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t-EE" dirty="0"/>
              <a:t>Salt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random</a:t>
            </a:r>
            <a:r>
              <a:rPr lang="et-EE" dirty="0"/>
              <a:t> </a:t>
            </a:r>
            <a:r>
              <a:rPr lang="et-EE" dirty="0" err="1"/>
              <a:t>data</a:t>
            </a:r>
            <a:r>
              <a:rPr lang="et-EE" dirty="0"/>
              <a:t>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used</a:t>
            </a:r>
            <a:r>
              <a:rPr lang="et-EE" dirty="0"/>
              <a:t> as </a:t>
            </a:r>
            <a:r>
              <a:rPr lang="et-EE" dirty="0" err="1"/>
              <a:t>an</a:t>
            </a:r>
            <a:r>
              <a:rPr lang="et-EE" dirty="0"/>
              <a:t> </a:t>
            </a:r>
            <a:r>
              <a:rPr lang="et-EE" dirty="0" err="1"/>
              <a:t>additional</a:t>
            </a:r>
            <a:r>
              <a:rPr lang="et-EE" dirty="0"/>
              <a:t> </a:t>
            </a:r>
            <a:r>
              <a:rPr lang="et-EE" dirty="0" err="1"/>
              <a:t>input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hash</a:t>
            </a:r>
            <a:r>
              <a:rPr lang="et-EE" dirty="0"/>
              <a:t> </a:t>
            </a:r>
            <a:r>
              <a:rPr lang="et-EE" dirty="0" err="1"/>
              <a:t>function</a:t>
            </a:r>
            <a:endParaRPr lang="et-EE" dirty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t-EE" dirty="0"/>
              <a:t>String </a:t>
            </a:r>
            <a:r>
              <a:rPr lang="et-EE" dirty="0" err="1"/>
              <a:t>password</a:t>
            </a:r>
            <a:r>
              <a:rPr lang="et-EE" dirty="0"/>
              <a:t>=</a:t>
            </a:r>
            <a:r>
              <a:rPr lang="et-EE" b="1" dirty="0"/>
              <a:t> </a:t>
            </a:r>
            <a:r>
              <a:rPr lang="et-EE" dirty="0"/>
              <a:t>test</a:t>
            </a:r>
          </a:p>
          <a:p>
            <a:pPr marL="0" indent="0">
              <a:buNone/>
            </a:pPr>
            <a:r>
              <a:rPr lang="et-EE" dirty="0"/>
              <a:t>String </a:t>
            </a:r>
            <a:r>
              <a:rPr lang="et-EE" dirty="0" err="1"/>
              <a:t>passwordHash</a:t>
            </a:r>
            <a:r>
              <a:rPr lang="et-EE" dirty="0"/>
              <a:t> = sha1(„test“+“</a:t>
            </a:r>
            <a:r>
              <a:rPr lang="et-EE" dirty="0" err="1"/>
              <a:t>random</a:t>
            </a:r>
            <a:r>
              <a:rPr lang="et-EE" dirty="0"/>
              <a:t> nr“);</a:t>
            </a:r>
          </a:p>
        </p:txBody>
      </p:sp>
    </p:spTree>
    <p:extLst>
      <p:ext uri="{BB962C8B-B14F-4D97-AF65-F5344CB8AC3E}">
        <p14:creationId xmlns:p14="http://schemas.microsoft.com/office/powerpoint/2010/main" val="26202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Bcrypt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63B33D-6D15-4AFD-98A5-F5DA1292C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t-EE" sz="2000" dirty="0" err="1"/>
              <a:t>bcrypt</a:t>
            </a:r>
            <a:r>
              <a:rPr lang="et-EE" sz="2000" dirty="0"/>
              <a:t>(„test“) = </a:t>
            </a:r>
            <a:r>
              <a:rPr lang="en-US" sz="2000" b="0" i="0" dirty="0">
                <a:solidFill>
                  <a:srgbClr val="155724"/>
                </a:solidFill>
                <a:effectLst/>
                <a:latin typeface="-apple-system"/>
              </a:rPr>
              <a:t>$2</a:t>
            </a:r>
            <a:r>
              <a:rPr lang="et-EE" sz="2000" b="0" i="0" dirty="0">
                <a:solidFill>
                  <a:srgbClr val="155724"/>
                </a:solidFill>
                <a:effectLst/>
                <a:latin typeface="-apple-system"/>
              </a:rPr>
              <a:t>a</a:t>
            </a:r>
            <a:r>
              <a:rPr lang="en-US" sz="2000" b="0" i="0" dirty="0">
                <a:solidFill>
                  <a:srgbClr val="155724"/>
                </a:solidFill>
                <a:effectLst/>
                <a:latin typeface="-apple-system"/>
              </a:rPr>
              <a:t>$12$W/gc8koHTHAgZgCQAVOhyuLTqS7pCWIUvfczcfIM5yGtAtdCsFEqa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06277-B86E-4592-9A3F-45CDC219A59D}"/>
              </a:ext>
            </a:extLst>
          </p:cNvPr>
          <p:cNvSpPr/>
          <p:nvPr/>
        </p:nvSpPr>
        <p:spPr>
          <a:xfrm>
            <a:off x="457200" y="2735260"/>
            <a:ext cx="593232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C8AC65-01E2-4089-902F-7A52A1A45889}"/>
              </a:ext>
            </a:extLst>
          </p:cNvPr>
          <p:cNvSpPr/>
          <p:nvPr/>
        </p:nvSpPr>
        <p:spPr>
          <a:xfrm>
            <a:off x="1054443" y="2735260"/>
            <a:ext cx="277197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A49B66-6CBE-474F-A7DC-5D484D72EDBD}"/>
              </a:ext>
            </a:extLst>
          </p:cNvPr>
          <p:cNvSpPr/>
          <p:nvPr/>
        </p:nvSpPr>
        <p:spPr>
          <a:xfrm>
            <a:off x="1410006" y="2735260"/>
            <a:ext cx="3017978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F0A271-8421-4B03-969B-AC7FE1FA53D4}"/>
              </a:ext>
            </a:extLst>
          </p:cNvPr>
          <p:cNvSpPr/>
          <p:nvPr/>
        </p:nvSpPr>
        <p:spPr>
          <a:xfrm>
            <a:off x="4427984" y="2735260"/>
            <a:ext cx="3744416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EE773C-367B-46C4-9A93-844632FE8ECB}"/>
              </a:ext>
            </a:extLst>
          </p:cNvPr>
          <p:cNvSpPr txBox="1"/>
          <p:nvPr/>
        </p:nvSpPr>
        <p:spPr>
          <a:xfrm>
            <a:off x="444932" y="3659314"/>
            <a:ext cx="229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How</a:t>
            </a:r>
            <a:r>
              <a:rPr lang="et-EE" dirty="0"/>
              <a:t> </a:t>
            </a:r>
            <a:r>
              <a:rPr lang="et-EE" dirty="0" err="1"/>
              <a:t>many</a:t>
            </a:r>
            <a:r>
              <a:rPr lang="et-EE" dirty="0"/>
              <a:t> </a:t>
            </a:r>
            <a:r>
              <a:rPr lang="et-EE" dirty="0" err="1"/>
              <a:t>rounds</a:t>
            </a:r>
            <a:r>
              <a:rPr lang="et-EE" dirty="0"/>
              <a:t> (</a:t>
            </a:r>
            <a:r>
              <a:rPr lang="et-EE" dirty="0" err="1"/>
              <a:t>adding</a:t>
            </a:r>
            <a:r>
              <a:rPr lang="et-EE" dirty="0"/>
              <a:t> 1 </a:t>
            </a:r>
            <a:r>
              <a:rPr lang="et-EE" dirty="0" err="1"/>
              <a:t>doubles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compute</a:t>
            </a:r>
            <a:r>
              <a:rPr lang="et-EE" dirty="0"/>
              <a:t> </a:t>
            </a:r>
            <a:r>
              <a:rPr lang="et-EE" dirty="0" err="1"/>
              <a:t>time</a:t>
            </a:r>
            <a:r>
              <a:rPr lang="et-EE" dirty="0"/>
              <a:t>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673D93-F455-4D3F-8BF5-B534D49B331A}"/>
              </a:ext>
            </a:extLst>
          </p:cNvPr>
          <p:cNvSpPr txBox="1"/>
          <p:nvPr/>
        </p:nvSpPr>
        <p:spPr>
          <a:xfrm>
            <a:off x="169168" y="3080000"/>
            <a:ext cx="88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Bcrypt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4427EB-B213-4FC5-A905-9D47BE07A9E2}"/>
              </a:ext>
            </a:extLst>
          </p:cNvPr>
          <p:cNvSpPr txBox="1"/>
          <p:nvPr/>
        </p:nvSpPr>
        <p:spPr>
          <a:xfrm>
            <a:off x="2178568" y="3059668"/>
            <a:ext cx="88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/>
              <a:t>Salt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3166B-5B2E-4DF0-BB95-590C9FC5C40B}"/>
              </a:ext>
            </a:extLst>
          </p:cNvPr>
          <p:cNvSpPr txBox="1"/>
          <p:nvPr/>
        </p:nvSpPr>
        <p:spPr>
          <a:xfrm>
            <a:off x="5580112" y="3080000"/>
            <a:ext cx="88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Hash</a:t>
            </a:r>
            <a:endParaRPr lang="et-E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B35FE9-C943-43F4-8C19-335EE9199184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1193042" y="3023292"/>
            <a:ext cx="216964" cy="57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09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User</a:t>
            </a:r>
            <a:r>
              <a:rPr lang="et-EE" dirty="0"/>
              <a:t> Detail Service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22EA868-CBEB-488F-AD82-1861473F6C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631" y="2132856"/>
            <a:ext cx="866134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@Service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UserDetailsServiceImpl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UserDetailsService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@Autowired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PasswordEncoder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passwordEncoder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UserDetails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loadUserByUsername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username)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withUsername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.password(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passwordEncoder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.encode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.roles(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"USER"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).build();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Security </a:t>
            </a:r>
            <a:r>
              <a:rPr lang="et-EE" dirty="0" err="1"/>
              <a:t>Configuration</a:t>
            </a:r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96408C5-BAB5-4292-98F4-BBCBCEC741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376" y="2538014"/>
            <a:ext cx="7828425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@Configuration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@EnableWebSecurity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SpringSecurityConfiguration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WebSecurityConfigurerAdapter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protected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configure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HttpSecurity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http)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kumimoji="0" lang="et-EE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…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@Bean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BCryptPasswordEncoder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passwordEncoder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BCryptPasswordEncoder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2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Security </a:t>
            </a:r>
            <a:r>
              <a:rPr lang="et-EE" dirty="0" err="1"/>
              <a:t>Configuration</a:t>
            </a:r>
            <a:r>
              <a:rPr lang="et-EE" dirty="0"/>
              <a:t> 2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56B002-74D4-405D-AC23-9B2500E21C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376" y="2122517"/>
            <a:ext cx="797974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protected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configure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HttpSecurity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http)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http.authorizeRequests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antMatchers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"/home"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permitAll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anyRequest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().authenticated()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.and()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formLogin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permitAll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.and()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.logout()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permitAll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34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18293</TotalTime>
  <Words>1014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JetBrains Mono</vt:lpstr>
      <vt:lpstr>Times New Roman</vt:lpstr>
      <vt:lpstr>Office'i kujundus</vt:lpstr>
      <vt:lpstr>Java</vt:lpstr>
      <vt:lpstr>Session ID based security</vt:lpstr>
      <vt:lpstr>Add Spring Security Dependency</vt:lpstr>
      <vt:lpstr>Password hashing</vt:lpstr>
      <vt:lpstr>Password salting/räsi</vt:lpstr>
      <vt:lpstr>Bcrypt</vt:lpstr>
      <vt:lpstr>User Detail Service</vt:lpstr>
      <vt:lpstr>Security Configuration</vt:lpstr>
      <vt:lpstr>Security Configuration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Дмитрий Солнцев</cp:lastModifiedBy>
  <cp:revision>181</cp:revision>
  <dcterms:created xsi:type="dcterms:W3CDTF">2016-08-12T10:54:44Z</dcterms:created>
  <dcterms:modified xsi:type="dcterms:W3CDTF">2020-12-16T12:11:28Z</dcterms:modified>
</cp:coreProperties>
</file>