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354" r:id="rId3"/>
    <p:sldId id="346" r:id="rId4"/>
    <p:sldId id="361" r:id="rId5"/>
    <p:sldId id="362" r:id="rId6"/>
    <p:sldId id="347" r:id="rId7"/>
    <p:sldId id="364" r:id="rId8"/>
    <p:sldId id="360" r:id="rId9"/>
    <p:sldId id="359" r:id="rId10"/>
    <p:sldId id="348" r:id="rId11"/>
    <p:sldId id="357" r:id="rId12"/>
    <p:sldId id="363" r:id="rId13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131" d="100"/>
          <a:sy n="131" d="100"/>
        </p:scale>
        <p:origin x="1080" y="114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8856F5A1-F2AD-4731-8AB8-82977D91DFA3}"/>
    <pc:docChg chg="modSld">
      <pc:chgData name="Siim Rebane" userId="25ec13ac778510f2" providerId="LiveId" clId="{8856F5A1-F2AD-4731-8AB8-82977D91DFA3}" dt="2020-12-16T17:35:49.638" v="3" actId="20577"/>
      <pc:docMkLst>
        <pc:docMk/>
      </pc:docMkLst>
      <pc:sldChg chg="modSp mod">
        <pc:chgData name="Siim Rebane" userId="25ec13ac778510f2" providerId="LiveId" clId="{8856F5A1-F2AD-4731-8AB8-82977D91DFA3}" dt="2020-12-16T17:35:49.638" v="3" actId="20577"/>
        <pc:sldMkLst>
          <pc:docMk/>
          <pc:sldMk cId="0" sldId="260"/>
        </pc:sldMkLst>
        <pc:spChg chg="mod">
          <ac:chgData name="Siim Rebane" userId="25ec13ac778510f2" providerId="LiveId" clId="{8856F5A1-F2AD-4731-8AB8-82977D91DFA3}" dt="2020-12-16T17:35:49.638" v="3" actId="20577"/>
          <ac:spMkLst>
            <pc:docMk/>
            <pc:sldMk cId="0" sldId="26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21-Dec-20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quibase.org/get-started/best-practi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/>
              <a:t>Java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err="1"/>
              <a:t>Liquibase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Liqubase</a:t>
            </a:r>
            <a:r>
              <a:rPr lang="et-EE" dirty="0"/>
              <a:t> </a:t>
            </a:r>
            <a:r>
              <a:rPr lang="et-EE" dirty="0" err="1"/>
              <a:t>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https://docs.liquibase.com/concepts/basic/xml-format.html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395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Liqubase</a:t>
            </a:r>
            <a:r>
              <a:rPr lang="et-EE" dirty="0"/>
              <a:t> </a:t>
            </a:r>
            <a:r>
              <a:rPr lang="et-EE" dirty="0" err="1"/>
              <a:t>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/>
          <a:lstStyle/>
          <a:p>
            <a:r>
              <a:rPr lang="et-EE" dirty="0" err="1"/>
              <a:t>Liquibase</a:t>
            </a:r>
            <a:r>
              <a:rPr lang="et-EE" dirty="0"/>
              <a:t> </a:t>
            </a:r>
            <a:r>
              <a:rPr lang="et-EE" dirty="0" err="1"/>
              <a:t>uses</a:t>
            </a:r>
            <a:r>
              <a:rPr lang="et-EE" dirty="0"/>
              <a:t> 2 </a:t>
            </a:r>
            <a:r>
              <a:rPr lang="et-EE" dirty="0" err="1"/>
              <a:t>tables</a:t>
            </a:r>
            <a:r>
              <a:rPr lang="et-EE" dirty="0"/>
              <a:t> (</a:t>
            </a:r>
            <a:r>
              <a:rPr lang="et-EE" dirty="0" err="1"/>
              <a:t>databasechangelog</a:t>
            </a:r>
            <a:r>
              <a:rPr lang="et-EE" dirty="0"/>
              <a:t>, </a:t>
            </a:r>
            <a:r>
              <a:rPr lang="et-EE" dirty="0" err="1"/>
              <a:t>databasechangeloglock</a:t>
            </a:r>
            <a:r>
              <a:rPr lang="et-EE" dirty="0"/>
              <a:t>)</a:t>
            </a:r>
          </a:p>
          <a:p>
            <a:r>
              <a:rPr lang="et-EE" dirty="0" err="1"/>
              <a:t>It</a:t>
            </a:r>
            <a:r>
              <a:rPr lang="et-EE" dirty="0"/>
              <a:t> </a:t>
            </a:r>
            <a:r>
              <a:rPr lang="et-EE" dirty="0" err="1"/>
              <a:t>stores</a:t>
            </a:r>
            <a:r>
              <a:rPr lang="et-EE" dirty="0"/>
              <a:t> all </a:t>
            </a:r>
            <a:r>
              <a:rPr lang="et-EE" dirty="0" err="1"/>
              <a:t>executed</a:t>
            </a:r>
            <a:r>
              <a:rPr lang="et-EE" dirty="0"/>
              <a:t> </a:t>
            </a:r>
            <a:r>
              <a:rPr lang="et-EE" dirty="0" err="1"/>
              <a:t>changesets</a:t>
            </a:r>
            <a:endParaRPr lang="et-EE" dirty="0"/>
          </a:p>
          <a:p>
            <a:r>
              <a:rPr lang="et-EE" dirty="0" err="1"/>
              <a:t>It</a:t>
            </a:r>
            <a:r>
              <a:rPr lang="et-EE" dirty="0"/>
              <a:t> </a:t>
            </a:r>
            <a:r>
              <a:rPr lang="et-EE" dirty="0" err="1"/>
              <a:t>will</a:t>
            </a:r>
            <a:r>
              <a:rPr lang="et-EE" dirty="0"/>
              <a:t> </a:t>
            </a:r>
            <a:r>
              <a:rPr lang="et-EE" dirty="0" err="1"/>
              <a:t>only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changesets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have </a:t>
            </a:r>
            <a:r>
              <a:rPr lang="et-EE" dirty="0" err="1"/>
              <a:t>never</a:t>
            </a:r>
            <a:r>
              <a:rPr lang="et-EE" dirty="0"/>
              <a:t> </a:t>
            </a:r>
            <a:r>
              <a:rPr lang="et-EE" dirty="0" err="1"/>
              <a:t>been</a:t>
            </a:r>
            <a:r>
              <a:rPr lang="et-EE" dirty="0"/>
              <a:t> </a:t>
            </a:r>
            <a:r>
              <a:rPr lang="et-EE" dirty="0" err="1"/>
              <a:t>executed</a:t>
            </a:r>
            <a:endParaRPr lang="et-EE" dirty="0"/>
          </a:p>
          <a:p>
            <a:r>
              <a:rPr lang="et-EE" dirty="0" err="1"/>
              <a:t>You</a:t>
            </a:r>
            <a:r>
              <a:rPr lang="et-EE" dirty="0"/>
              <a:t> are </a:t>
            </a:r>
            <a:r>
              <a:rPr lang="et-EE" dirty="0" err="1"/>
              <a:t>not</a:t>
            </a:r>
            <a:r>
              <a:rPr lang="et-EE" dirty="0"/>
              <a:t> </a:t>
            </a:r>
            <a:r>
              <a:rPr lang="et-EE" dirty="0" err="1"/>
              <a:t>allowed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modify</a:t>
            </a:r>
            <a:r>
              <a:rPr lang="et-EE" dirty="0"/>
              <a:t> </a:t>
            </a:r>
            <a:r>
              <a:rPr lang="et-EE" dirty="0" err="1"/>
              <a:t>changeset</a:t>
            </a:r>
            <a:r>
              <a:rPr lang="et-EE" dirty="0"/>
              <a:t> </a:t>
            </a:r>
            <a:r>
              <a:rPr lang="et-EE" dirty="0" err="1"/>
              <a:t>after</a:t>
            </a:r>
            <a:r>
              <a:rPr lang="et-EE" dirty="0"/>
              <a:t> </a:t>
            </a:r>
            <a:r>
              <a:rPr lang="et-EE" dirty="0" err="1"/>
              <a:t>it</a:t>
            </a:r>
            <a:r>
              <a:rPr lang="et-EE" dirty="0"/>
              <a:t> </a:t>
            </a:r>
            <a:r>
              <a:rPr lang="et-EE" dirty="0" err="1"/>
              <a:t>has</a:t>
            </a:r>
            <a:r>
              <a:rPr lang="et-EE" dirty="0"/>
              <a:t> </a:t>
            </a:r>
            <a:r>
              <a:rPr lang="et-EE" dirty="0" err="1"/>
              <a:t>been</a:t>
            </a:r>
            <a:r>
              <a:rPr lang="et-EE" dirty="0"/>
              <a:t> </a:t>
            </a:r>
            <a:r>
              <a:rPr lang="et-EE" dirty="0" err="1"/>
              <a:t>exectued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8089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3410-F9F4-4A20-A09C-A93FB032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69AD-F27B-4D45-A50A-FD32F36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Delete</a:t>
            </a:r>
            <a:r>
              <a:rPr lang="et-EE" dirty="0"/>
              <a:t> all </a:t>
            </a:r>
            <a:r>
              <a:rPr lang="et-EE" dirty="0" err="1"/>
              <a:t>tables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database</a:t>
            </a:r>
            <a:endParaRPr lang="et-EE" dirty="0"/>
          </a:p>
          <a:p>
            <a:r>
              <a:rPr lang="et-EE" dirty="0" err="1"/>
              <a:t>Define</a:t>
            </a:r>
            <a:r>
              <a:rPr lang="et-EE" dirty="0"/>
              <a:t> all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tables</a:t>
            </a:r>
            <a:r>
              <a:rPr lang="et-EE" dirty="0"/>
              <a:t> in changelog.xml</a:t>
            </a:r>
          </a:p>
          <a:p>
            <a:r>
              <a:rPr lang="et-EE" dirty="0" err="1"/>
              <a:t>Make</a:t>
            </a:r>
            <a:r>
              <a:rPr lang="et-EE" dirty="0"/>
              <a:t> sure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application</a:t>
            </a:r>
            <a:r>
              <a:rPr lang="et-EE" dirty="0"/>
              <a:t> </a:t>
            </a:r>
            <a:r>
              <a:rPr lang="et-EE" dirty="0" err="1"/>
              <a:t>works</a:t>
            </a:r>
            <a:r>
              <a:rPr lang="et-EE" dirty="0"/>
              <a:t> </a:t>
            </a:r>
            <a:r>
              <a:rPr lang="et-EE" dirty="0" err="1"/>
              <a:t>again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675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Liquibase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 err="1"/>
              <a:t>Liquibase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tool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managing</a:t>
            </a:r>
            <a:r>
              <a:rPr lang="et-EE" dirty="0"/>
              <a:t> and </a:t>
            </a:r>
            <a:r>
              <a:rPr lang="et-EE" dirty="0" err="1"/>
              <a:t>applying</a:t>
            </a:r>
            <a:r>
              <a:rPr lang="et-EE" dirty="0"/>
              <a:t> </a:t>
            </a:r>
            <a:r>
              <a:rPr lang="et-EE" dirty="0" err="1"/>
              <a:t>database</a:t>
            </a:r>
            <a:r>
              <a:rPr lang="et-EE" dirty="0"/>
              <a:t> </a:t>
            </a:r>
            <a:r>
              <a:rPr lang="et-EE" dirty="0" err="1"/>
              <a:t>schema</a:t>
            </a:r>
            <a:r>
              <a:rPr lang="et-EE" dirty="0"/>
              <a:t> </a:t>
            </a:r>
            <a:r>
              <a:rPr lang="et-EE" dirty="0" err="1"/>
              <a:t>changes</a:t>
            </a:r>
            <a:r>
              <a:rPr lang="et-E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14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Liquibase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liquibase</a:t>
            </a:r>
            <a:r>
              <a:rPr lang="et-EE" dirty="0"/>
              <a:t> </a:t>
            </a:r>
            <a:r>
              <a:rPr lang="et-EE" dirty="0" err="1"/>
              <a:t>dependencies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pom.xml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org.liquibase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liquibase</a:t>
            </a:r>
            <a:r>
              <a:rPr lang="en-US" dirty="0"/>
              <a:t>-core&lt;/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0780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Muuda </a:t>
            </a:r>
            <a:r>
              <a:rPr lang="et-EE" dirty="0" err="1"/>
              <a:t>applicaiton.properties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 err="1"/>
              <a:t>spring.liquibase.change-log</a:t>
            </a:r>
            <a:r>
              <a:rPr lang="et-EE" dirty="0"/>
              <a:t>= </a:t>
            </a:r>
            <a:r>
              <a:rPr lang="et-EE" dirty="0" err="1"/>
              <a:t>classpath</a:t>
            </a:r>
            <a:r>
              <a:rPr lang="et-EE" dirty="0"/>
              <a:t>:/</a:t>
            </a:r>
            <a:r>
              <a:rPr lang="et-EE" dirty="0" err="1"/>
              <a:t>db</a:t>
            </a:r>
            <a:r>
              <a:rPr lang="et-EE" dirty="0"/>
              <a:t>/</a:t>
            </a:r>
            <a:r>
              <a:rPr lang="et-EE" dirty="0" err="1"/>
              <a:t>changelog</a:t>
            </a:r>
            <a:r>
              <a:rPr lang="et-EE" dirty="0"/>
              <a:t>/changelog-master.xml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resources c</a:t>
            </a:r>
            <a:r>
              <a:rPr lang="ru-RU" dirty="0"/>
              <a:t>делать новые каталоги </a:t>
            </a:r>
            <a:r>
              <a:rPr lang="en-US" dirty="0" err="1"/>
              <a:t>db</a:t>
            </a:r>
            <a:r>
              <a:rPr lang="en-US" dirty="0"/>
              <a:t>/changelog</a:t>
            </a:r>
            <a:r>
              <a:rPr lang="ru-RU" dirty="0"/>
              <a:t>  (как в строке выше) (именно два раза отдельно создать по каталогу)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 там создать файл </a:t>
            </a:r>
            <a:r>
              <a:rPr lang="en-US" dirty="0"/>
              <a:t>changelog-master.xml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8016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810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changelog-master.xml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723873"/>
            <a:ext cx="8236424" cy="3993307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dirty="0">
                <a:hlinkClick r:id="rId2"/>
              </a:rPr>
              <a:t>https://www.liquibase.org/get-started/best-practices</a:t>
            </a:r>
            <a:endParaRPr lang="en-US" b="0" i="0" dirty="0">
              <a:solidFill>
                <a:srgbClr val="000000"/>
              </a:solidFill>
              <a:effectLst/>
              <a:latin typeface="Source Code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DF929-8802-4AE8-A49E-5B9417831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768"/>
            <a:ext cx="8130840" cy="2279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E5D848-6B3B-4AB1-986D-1189C8EA481E}"/>
              </a:ext>
            </a:extLst>
          </p:cNvPr>
          <p:cNvSpPr txBox="1"/>
          <p:nvPr/>
        </p:nvSpPr>
        <p:spPr>
          <a:xfrm>
            <a:off x="19722" y="3501008"/>
            <a:ext cx="961256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Вставить этот код в </a:t>
            </a:r>
            <a:r>
              <a:rPr lang="en-US" sz="1400" dirty="0"/>
              <a:t>changelog-master.xml</a:t>
            </a:r>
            <a:r>
              <a:rPr lang="ru-RU" sz="1400" dirty="0"/>
              <a:t> (взять от сюда или по ссылке наверху слайда) (из кода с сайта по линку стереть две сроки внизу 1.1 и 2.0 + исправить путь к папке в поле </a:t>
            </a:r>
            <a:r>
              <a:rPr lang="en-US" sz="1400" dirty="0"/>
              <a:t>&lt;include file …… (</a:t>
            </a:r>
            <a:r>
              <a:rPr lang="ru-RU" sz="1400" dirty="0"/>
              <a:t>стереть </a:t>
            </a:r>
            <a:r>
              <a:rPr lang="en-US" sz="1400" dirty="0" err="1"/>
              <a:t>com.example</a:t>
            </a:r>
            <a:r>
              <a:rPr lang="en-US" sz="1400" dirty="0"/>
              <a:t>)</a:t>
            </a:r>
            <a:endParaRPr lang="ru-RU" sz="1400" dirty="0"/>
          </a:p>
          <a:p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include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file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changelog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/changelog-1.0.xml"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</a:p>
          <a:p>
            <a:r>
              <a:rPr lang="ru-RU" sz="1400" dirty="0">
                <a:solidFill>
                  <a:srgbClr val="E8BF6A"/>
                </a:solidFill>
                <a:latin typeface="JetBrains Mono"/>
              </a:rPr>
              <a:t>Код с сайта:</a:t>
            </a:r>
          </a:p>
          <a:p>
            <a:pPr algn="l" fontAlgn="base"/>
            <a:r>
              <a:rPr lang="en-US" sz="1400" b="0" i="0" dirty="0">
                <a:solidFill>
                  <a:srgbClr val="444444"/>
                </a:solidFill>
                <a:effectLst/>
                <a:latin typeface="inherit"/>
              </a:rPr>
              <a:t>&lt;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?xml version=</a:t>
            </a:r>
            <a:r>
              <a:rPr lang="en-US" sz="1400" b="0" i="0" dirty="0">
                <a:solidFill>
                  <a:srgbClr val="2D47E6"/>
                </a:solidFill>
                <a:effectLst/>
                <a:latin typeface="inherit"/>
              </a:rPr>
              <a:t>"1.0"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encoding=</a:t>
            </a:r>
            <a:r>
              <a:rPr lang="en-US" sz="1400" b="0" i="0" dirty="0">
                <a:solidFill>
                  <a:srgbClr val="2D47E6"/>
                </a:solidFill>
                <a:effectLst/>
                <a:latin typeface="inherit"/>
              </a:rPr>
              <a:t>"UTF-8"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?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inherit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sz="1400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algn="l" fontAlgn="base"/>
            <a:r>
              <a:rPr lang="en-US" sz="1400" b="0" i="0" dirty="0">
                <a:solidFill>
                  <a:srgbClr val="444444"/>
                </a:solidFill>
                <a:effectLst/>
                <a:latin typeface="inherit"/>
              </a:rPr>
              <a:t>&lt;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databaseChangeLog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sz="1400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algn="l" fontAlgn="base"/>
            <a:r>
              <a:rPr lang="ru-RU" sz="1400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xmlns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=</a:t>
            </a:r>
            <a:r>
              <a:rPr lang="en-US" sz="1400" b="0" i="0" dirty="0">
                <a:solidFill>
                  <a:srgbClr val="2D47E6"/>
                </a:solidFill>
                <a:effectLst/>
                <a:latin typeface="inherit"/>
              </a:rPr>
              <a:t>"http://www.liquibase.org/xml/ns/dbchangelog"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sz="1400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algn="l" fontAlgn="base"/>
            <a:r>
              <a:rPr lang="ru-RU" sz="1400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xmlns:xsi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=</a:t>
            </a:r>
            <a:r>
              <a:rPr lang="en-US" sz="1400" b="0" i="0" dirty="0">
                <a:solidFill>
                  <a:srgbClr val="2D47E6"/>
                </a:solidFill>
                <a:effectLst/>
                <a:latin typeface="inherit"/>
              </a:rPr>
              <a:t>"http://www.w3.org/2001/XMLSchema-instance"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sz="1400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algn="l" fontAlgn="base"/>
            <a:r>
              <a:rPr lang="ru-RU" sz="1400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xsi:schemaLocation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=</a:t>
            </a:r>
            <a:r>
              <a:rPr lang="en-US" sz="1400" b="0" i="0" dirty="0">
                <a:solidFill>
                  <a:srgbClr val="2D47E6"/>
                </a:solidFill>
                <a:effectLst/>
                <a:latin typeface="inherit"/>
              </a:rPr>
              <a:t>"http://www.liquibase.org/xml/ns/dbchangelog</a:t>
            </a:r>
            <a:endParaRPr lang="en-US" sz="1400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algn="l" fontAlgn="base"/>
            <a:r>
              <a:rPr lang="en-US" sz="1400" b="0" i="0" dirty="0">
                <a:solidFill>
                  <a:srgbClr val="2D47E6"/>
                </a:solidFill>
                <a:effectLst/>
                <a:latin typeface="inherit"/>
              </a:rPr>
              <a:t>http://www.liquibase.org/xml/ns/dbchangelog/dbchangelog-3.8.xsd"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inherit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ru-RU" sz="14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endParaRPr lang="en-US" sz="1400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algn="l" fontAlgn="base"/>
            <a:r>
              <a:rPr lang="en-US" sz="1400" b="0" i="0" dirty="0">
                <a:solidFill>
                  <a:srgbClr val="444444"/>
                </a:solidFill>
                <a:effectLst/>
                <a:latin typeface="inherit"/>
              </a:rPr>
              <a:t>&lt;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include file=</a:t>
            </a:r>
            <a:r>
              <a:rPr lang="en-US" sz="1400" b="0" i="0" dirty="0">
                <a:solidFill>
                  <a:srgbClr val="2D47E6"/>
                </a:solidFill>
                <a:effectLst/>
                <a:latin typeface="inherit"/>
              </a:rPr>
              <a:t>"</a:t>
            </a:r>
            <a:r>
              <a:rPr lang="en-US" sz="1400" b="0" i="0" strike="sngStrike" dirty="0">
                <a:solidFill>
                  <a:srgbClr val="2D47E6"/>
                </a:solidFill>
                <a:effectLst/>
                <a:latin typeface="inherit"/>
              </a:rPr>
              <a:t>com/example/</a:t>
            </a:r>
            <a:r>
              <a:rPr lang="en-US" sz="1400" b="0" i="0" dirty="0" err="1">
                <a:solidFill>
                  <a:srgbClr val="2D47E6"/>
                </a:solidFill>
                <a:effectLst/>
                <a:latin typeface="inherit"/>
              </a:rPr>
              <a:t>db</a:t>
            </a:r>
            <a:r>
              <a:rPr lang="en-US" sz="1400" b="0" i="0" dirty="0">
                <a:solidFill>
                  <a:srgbClr val="2D47E6"/>
                </a:solidFill>
                <a:effectLst/>
                <a:latin typeface="inherit"/>
              </a:rPr>
              <a:t>/changelog/</a:t>
            </a:r>
            <a:r>
              <a:rPr lang="en-US" sz="1400" b="0" i="0" strike="sngStrike" dirty="0">
                <a:solidFill>
                  <a:srgbClr val="2D47E6"/>
                </a:solidFill>
                <a:effectLst/>
                <a:latin typeface="inherit"/>
              </a:rPr>
              <a:t>db.</a:t>
            </a:r>
            <a:r>
              <a:rPr lang="en-US" sz="1400" b="0" i="0" dirty="0">
                <a:solidFill>
                  <a:srgbClr val="2D47E6"/>
                </a:solidFill>
                <a:effectLst/>
                <a:latin typeface="inherit"/>
              </a:rPr>
              <a:t>changelog-1.0.xml"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/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inherit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sz="1400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algn="l" fontAlgn="base"/>
            <a:r>
              <a:rPr lang="en-US" sz="1400" b="0" i="0" strike="sngStrike" dirty="0">
                <a:solidFill>
                  <a:srgbClr val="444444"/>
                </a:solidFill>
                <a:effectLst/>
                <a:latin typeface="inherit"/>
              </a:rPr>
              <a:t>&lt;</a:t>
            </a:r>
            <a:r>
              <a:rPr lang="en-US" sz="1400" b="0" i="0" strike="sngStrike" dirty="0">
                <a:solidFill>
                  <a:srgbClr val="000000"/>
                </a:solidFill>
                <a:effectLst/>
                <a:latin typeface="inherit"/>
              </a:rPr>
              <a:t>include file=</a:t>
            </a:r>
            <a:r>
              <a:rPr lang="en-US" sz="1400" b="0" i="0" strike="sngStrike" dirty="0">
                <a:solidFill>
                  <a:srgbClr val="2D47E6"/>
                </a:solidFill>
                <a:effectLst/>
                <a:latin typeface="inherit"/>
              </a:rPr>
              <a:t>"com/example/</a:t>
            </a:r>
            <a:r>
              <a:rPr lang="en-US" sz="1400" b="0" i="0" strike="sngStrike" dirty="0" err="1">
                <a:solidFill>
                  <a:srgbClr val="2D47E6"/>
                </a:solidFill>
                <a:effectLst/>
                <a:latin typeface="inherit"/>
              </a:rPr>
              <a:t>db</a:t>
            </a:r>
            <a:r>
              <a:rPr lang="en-US" sz="1400" b="0" i="0" strike="sngStrike" dirty="0">
                <a:solidFill>
                  <a:srgbClr val="2D47E6"/>
                </a:solidFill>
                <a:effectLst/>
                <a:latin typeface="inherit"/>
              </a:rPr>
              <a:t>/changelog/db.changelog-1.1.xml"</a:t>
            </a:r>
            <a:r>
              <a:rPr lang="en-US" sz="1400" b="0" i="0" strike="sngStrike" dirty="0">
                <a:solidFill>
                  <a:srgbClr val="000000"/>
                </a:solidFill>
                <a:effectLst/>
                <a:latin typeface="inherit"/>
              </a:rPr>
              <a:t>/</a:t>
            </a:r>
            <a:r>
              <a:rPr lang="en-US" sz="1400" b="0" i="0" strike="sngStrike" dirty="0">
                <a:solidFill>
                  <a:srgbClr val="444444"/>
                </a:solidFill>
                <a:effectLst/>
                <a:latin typeface="inherit"/>
              </a:rPr>
              <a:t>&gt;</a:t>
            </a:r>
            <a:r>
              <a:rPr lang="en-US" sz="1400" b="0" i="0" strike="sngStrike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sz="1400" b="0" i="0" strike="sngStrike" dirty="0">
              <a:solidFill>
                <a:srgbClr val="AAAAAA"/>
              </a:solidFill>
              <a:effectLst/>
              <a:latin typeface="Source Code Pro"/>
            </a:endParaRPr>
          </a:p>
          <a:p>
            <a:pPr algn="l" fontAlgn="base"/>
            <a:r>
              <a:rPr lang="en-US" sz="1400" b="0" i="0" strike="sngStrike" dirty="0">
                <a:solidFill>
                  <a:srgbClr val="444444"/>
                </a:solidFill>
                <a:effectLst/>
                <a:latin typeface="inherit"/>
              </a:rPr>
              <a:t>&lt;</a:t>
            </a:r>
            <a:r>
              <a:rPr lang="en-US" sz="1400" b="0" i="0" strike="sngStrike" dirty="0">
                <a:solidFill>
                  <a:srgbClr val="000000"/>
                </a:solidFill>
                <a:effectLst/>
                <a:latin typeface="inherit"/>
              </a:rPr>
              <a:t>include file=</a:t>
            </a:r>
            <a:r>
              <a:rPr lang="en-US" sz="1400" b="0" i="0" strike="sngStrike" dirty="0">
                <a:solidFill>
                  <a:srgbClr val="2D47E6"/>
                </a:solidFill>
                <a:effectLst/>
                <a:latin typeface="inherit"/>
              </a:rPr>
              <a:t>"com/example/</a:t>
            </a:r>
            <a:r>
              <a:rPr lang="en-US" sz="1400" b="0" i="0" strike="sngStrike" dirty="0" err="1">
                <a:solidFill>
                  <a:srgbClr val="2D47E6"/>
                </a:solidFill>
                <a:effectLst/>
                <a:latin typeface="inherit"/>
              </a:rPr>
              <a:t>db</a:t>
            </a:r>
            <a:r>
              <a:rPr lang="en-US" sz="1400" b="0" i="0" strike="sngStrike" dirty="0">
                <a:solidFill>
                  <a:srgbClr val="2D47E6"/>
                </a:solidFill>
                <a:effectLst/>
                <a:latin typeface="inherit"/>
              </a:rPr>
              <a:t>/changelog/db.changelog-2.0.xml"</a:t>
            </a:r>
            <a:r>
              <a:rPr lang="en-US" sz="1400" b="0" i="0" strike="sngStrike" dirty="0">
                <a:solidFill>
                  <a:srgbClr val="000000"/>
                </a:solidFill>
                <a:effectLst/>
                <a:latin typeface="inherit"/>
              </a:rPr>
              <a:t>/</a:t>
            </a:r>
            <a:r>
              <a:rPr lang="en-US" sz="1400" b="0" i="0" strike="sngStrike" dirty="0">
                <a:solidFill>
                  <a:srgbClr val="444444"/>
                </a:solidFill>
                <a:effectLst/>
                <a:latin typeface="inherit"/>
              </a:rPr>
              <a:t>&gt;</a:t>
            </a:r>
            <a:r>
              <a:rPr lang="en-US" sz="1400" b="0" i="0" strike="sngStrike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sz="1400" b="0" i="0" strike="sngStrike" dirty="0">
              <a:solidFill>
                <a:srgbClr val="AAAAAA"/>
              </a:solidFill>
              <a:effectLst/>
              <a:latin typeface="Source Code Pro"/>
            </a:endParaRPr>
          </a:p>
          <a:p>
            <a:pPr algn="l" fontAlgn="base"/>
            <a:r>
              <a:rPr lang="en-US" sz="1400" b="0" i="0" dirty="0">
                <a:solidFill>
                  <a:srgbClr val="444444"/>
                </a:solidFill>
                <a:effectLst/>
                <a:latin typeface="inherit"/>
              </a:rPr>
              <a:t>&lt;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/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databaseChangeLog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inherit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sz="1400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69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t-EE" dirty="0"/>
              <a:t>Db.changelog-1.0.xml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00C0C-4F51-49E2-8E82-217D980CC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4664"/>
            <a:ext cx="8685965" cy="3600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5F98C5-E32E-437C-943C-CE9FC2BC8171}"/>
              </a:ext>
            </a:extLst>
          </p:cNvPr>
          <p:cNvSpPr txBox="1"/>
          <p:nvPr/>
        </p:nvSpPr>
        <p:spPr>
          <a:xfrm>
            <a:off x="13518" y="4005064"/>
            <a:ext cx="87579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Создать файл: </a:t>
            </a:r>
            <a:r>
              <a:rPr lang="en-US" sz="1200" dirty="0"/>
              <a:t>resources/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changelog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/changelog-1.0.xml</a:t>
            </a:r>
            <a:endParaRPr lang="ru-RU" sz="1200" dirty="0"/>
          </a:p>
          <a:p>
            <a:r>
              <a:rPr lang="ru-RU" sz="1200" dirty="0"/>
              <a:t>Автор и </a:t>
            </a:r>
            <a:r>
              <a:rPr lang="en-US" sz="1200" dirty="0"/>
              <a:t>id </a:t>
            </a:r>
            <a:r>
              <a:rPr lang="ru-RU" sz="1200" dirty="0"/>
              <a:t>надо делать уникальными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changeSet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author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Dmitri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="2020-12-21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change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lang="ru-RU" sz="1200" dirty="0"/>
          </a:p>
          <a:p>
            <a:r>
              <a:rPr lang="ru-RU" sz="1200" dirty="0"/>
              <a:t>При запуске приложения создадутся две таблицы в базе данных:</a:t>
            </a:r>
          </a:p>
          <a:p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version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databaseChangeLog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="http://www.liquibase.org/xml/ns/dbchangelog"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="http://www.w3.org/2001/XMLSchema-instance"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:schemaLocation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="http://www.liquibase.org/xml/ns/dbchangelog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      http://www.liquibase.org/xml/ns/dbchangelog/dbchangelog-3.8.xsd"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changeSet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author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Dmitri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="2020-12-21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change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</a:p>
          <a:p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changeSet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changeSet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author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Dmitri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="2020-12-21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Create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createTable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tableName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constraints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primaryKey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encodedpassword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constraints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createTable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changeSet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databaseChangeLog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6968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0C5A-2857-476F-8CEB-01624EA0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6552" y="407707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Потом стираем и оставляем так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5208-6231-4499-B60D-BE836D55C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9"/>
            <a:ext cx="8579296" cy="635292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Стираем свою таблицу </a:t>
            </a:r>
            <a:r>
              <a:rPr lang="en-US" dirty="0"/>
              <a:t>users</a:t>
            </a:r>
            <a:r>
              <a:rPr lang="ru-RU" dirty="0"/>
              <a:t> в базе данных</a:t>
            </a:r>
          </a:p>
          <a:p>
            <a:r>
              <a:rPr lang="ru-RU" dirty="0"/>
              <a:t>И пишем новую так:</a:t>
            </a:r>
            <a:r>
              <a:rPr lang="en-US" dirty="0"/>
              <a:t> </a:t>
            </a:r>
            <a:r>
              <a:rPr lang="ru-RU" dirty="0"/>
              <a:t>в файле:changelog-1.0.xml</a:t>
            </a:r>
          </a:p>
          <a:p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changeSet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author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Dmitri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="2020-12-21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Create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users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table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createTable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tableName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users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column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constraints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primaryKey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column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column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column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column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encodedpassword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constraints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false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column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createTable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changeSet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ru-RU" altLang="ru-R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Разрешённые </a:t>
            </a:r>
            <a:r>
              <a:rPr lang="ru-RU" dirty="0" err="1"/>
              <a:t>таги</a:t>
            </a:r>
            <a:r>
              <a:rPr lang="ru-RU" dirty="0"/>
              <a:t> в </a:t>
            </a:r>
            <a:r>
              <a:rPr lang="en-US" dirty="0"/>
              <a:t>xml:</a:t>
            </a:r>
            <a:r>
              <a:rPr lang="ru-RU" dirty="0"/>
              <a:t>  идея сама подсказывает нужное</a:t>
            </a:r>
          </a:p>
          <a:p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http://www.liquibase.org/xml/ns/dbchangelog/dbchangelog-3.8.xsd</a:t>
            </a:r>
            <a:endParaRPr kumimoji="0" lang="ru-RU" altLang="ru-R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92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Foreign</a:t>
            </a:r>
            <a:r>
              <a:rPr lang="et-EE" dirty="0"/>
              <a:t> </a:t>
            </a:r>
            <a:r>
              <a:rPr lang="et-EE" dirty="0" err="1"/>
              <a:t>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t-E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5081B9-C6BE-4019-9A81-322E00F45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64754"/>
              </p:ext>
            </p:extLst>
          </p:nvPr>
        </p:nvGraphicFramePr>
        <p:xfrm>
          <a:off x="421860" y="2964552"/>
          <a:ext cx="36476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696499564"/>
                    </a:ext>
                  </a:extLst>
                </a:gridCol>
                <a:gridCol w="1324229">
                  <a:extLst>
                    <a:ext uri="{9D8B030D-6E8A-4147-A177-3AD203B41FA5}">
                      <a16:colId xmlns:a16="http://schemas.microsoft.com/office/drawing/2014/main" val="997947643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96008524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641648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account_nr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EE00123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5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EE00124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9930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6367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B3A3AC-F8FD-4BA7-B0A7-699D7170D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35026"/>
              </p:ext>
            </p:extLst>
          </p:nvPr>
        </p:nvGraphicFramePr>
        <p:xfrm>
          <a:off x="5940152" y="2964552"/>
          <a:ext cx="17051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663468472"/>
                    </a:ext>
                  </a:extLst>
                </a:gridCol>
                <a:gridCol w="1287366">
                  <a:extLst>
                    <a:ext uri="{9D8B030D-6E8A-4147-A177-3AD203B41FA5}">
                      <a16:colId xmlns:a16="http://schemas.microsoft.com/office/drawing/2014/main" val="1738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8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Siim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5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5456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BACAB1-0090-4048-B292-08F79FBCCB67}"/>
              </a:ext>
            </a:extLst>
          </p:cNvPr>
          <p:cNvCxnSpPr>
            <a:endCxn id="6" idx="1"/>
          </p:cNvCxnSpPr>
          <p:nvPr/>
        </p:nvCxnSpPr>
        <p:spPr>
          <a:xfrm>
            <a:off x="4069554" y="3520812"/>
            <a:ext cx="1870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F7D381-2C2B-4154-8FF8-3EC2D342F1B4}"/>
              </a:ext>
            </a:extLst>
          </p:cNvPr>
          <p:cNvCxnSpPr/>
          <p:nvPr/>
        </p:nvCxnSpPr>
        <p:spPr>
          <a:xfrm>
            <a:off x="4069554" y="3861048"/>
            <a:ext cx="1726582" cy="48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3CD60F-CB4F-4AE1-9353-F951B1F5ABC7}"/>
              </a:ext>
            </a:extLst>
          </p:cNvPr>
          <p:cNvSpPr txBox="1"/>
          <p:nvPr/>
        </p:nvSpPr>
        <p:spPr>
          <a:xfrm>
            <a:off x="5796136" y="418656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b="1" dirty="0">
                <a:solidFill>
                  <a:srgbClr val="FF0000"/>
                </a:solidFill>
              </a:rPr>
              <a:t>????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6EF24-6C9A-4C64-8CBC-872BF0367695}"/>
              </a:ext>
            </a:extLst>
          </p:cNvPr>
          <p:cNvSpPr txBox="1"/>
          <p:nvPr/>
        </p:nvSpPr>
        <p:spPr>
          <a:xfrm>
            <a:off x="4069554" y="4574407"/>
            <a:ext cx="1726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Foreign</a:t>
            </a:r>
            <a:r>
              <a:rPr lang="et-EE" dirty="0"/>
              <a:t> </a:t>
            </a:r>
            <a:r>
              <a:rPr lang="et-EE" dirty="0" err="1"/>
              <a:t>key</a:t>
            </a:r>
            <a:r>
              <a:rPr lang="et-EE" dirty="0"/>
              <a:t> </a:t>
            </a:r>
            <a:r>
              <a:rPr lang="et-EE" dirty="0" err="1"/>
              <a:t>would</a:t>
            </a:r>
            <a:r>
              <a:rPr lang="et-EE" dirty="0"/>
              <a:t> </a:t>
            </a:r>
            <a:r>
              <a:rPr lang="et-EE" dirty="0" err="1"/>
              <a:t>not</a:t>
            </a:r>
            <a:r>
              <a:rPr lang="et-EE" dirty="0"/>
              <a:t> </a:t>
            </a:r>
            <a:r>
              <a:rPr lang="et-EE" dirty="0" err="1"/>
              <a:t>allow</a:t>
            </a:r>
            <a:r>
              <a:rPr lang="et-EE" dirty="0"/>
              <a:t> </a:t>
            </a:r>
            <a:r>
              <a:rPr lang="et-EE" dirty="0" err="1"/>
              <a:t>inserting</a:t>
            </a:r>
            <a:r>
              <a:rPr lang="et-EE" dirty="0"/>
              <a:t> of </a:t>
            </a:r>
            <a:r>
              <a:rPr lang="et-EE" dirty="0" err="1"/>
              <a:t>such</a:t>
            </a:r>
            <a:r>
              <a:rPr lang="et-EE" dirty="0"/>
              <a:t> </a:t>
            </a:r>
            <a:r>
              <a:rPr lang="et-EE" dirty="0" err="1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4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Foreign</a:t>
            </a:r>
            <a:r>
              <a:rPr lang="et-EE" dirty="0"/>
              <a:t> </a:t>
            </a:r>
            <a:r>
              <a:rPr lang="et-EE" dirty="0" err="1"/>
              <a:t>Key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2705F7-8DBD-4078-9989-1BB92CA9E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6" y="2308230"/>
            <a:ext cx="852793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column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employee_id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type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="int"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constraints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nullable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="false"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foreignKeyName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fk_address_employee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references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="employee(id)"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19743</TotalTime>
  <Words>874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inherit</vt:lpstr>
      <vt:lpstr>JetBrains Mono</vt:lpstr>
      <vt:lpstr>Source Code Pro</vt:lpstr>
      <vt:lpstr>Office'i kujundus</vt:lpstr>
      <vt:lpstr>Java</vt:lpstr>
      <vt:lpstr>Liquibase</vt:lpstr>
      <vt:lpstr>Liquibase</vt:lpstr>
      <vt:lpstr>Muuda applicaiton.properties</vt:lpstr>
      <vt:lpstr>changelog-master.xml</vt:lpstr>
      <vt:lpstr>Db.changelog-1.0.xml</vt:lpstr>
      <vt:lpstr>Потом стираем и оставляем так</vt:lpstr>
      <vt:lpstr>Foreign Key</vt:lpstr>
      <vt:lpstr>Foreign Key</vt:lpstr>
      <vt:lpstr>Liqubase documentation</vt:lpstr>
      <vt:lpstr>Liqubase basics</vt:lpstr>
      <vt:lpstr>Ülesanne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Дмитрий Солнцев</cp:lastModifiedBy>
  <cp:revision>182</cp:revision>
  <dcterms:created xsi:type="dcterms:W3CDTF">2016-08-12T10:54:44Z</dcterms:created>
  <dcterms:modified xsi:type="dcterms:W3CDTF">2020-12-21T22:01:25Z</dcterms:modified>
</cp:coreProperties>
</file>