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3" r:id="rId1"/>
  </p:sldMasterIdLst>
  <p:notesMasterIdLst>
    <p:notesMasterId r:id="rId1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F988D7-104C-4E97-944E-E394A16EC0A7}">
  <a:tblStyle styleId="{69F988D7-104C-4E97-944E-E394A16EC0A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im Rebane" userId="25ec13ac778510f2" providerId="LiveId" clId="{CD0FC72A-0D21-41C1-94F8-D534015E76C0}"/>
    <pc:docChg chg="delSld delMainMaster">
      <pc:chgData name="Siim Rebane" userId="25ec13ac778510f2" providerId="LiveId" clId="{CD0FC72A-0D21-41C1-94F8-D534015E76C0}" dt="2020-11-17T08:45:46.933" v="0" actId="2696"/>
      <pc:docMkLst>
        <pc:docMk/>
      </pc:docMkLst>
      <pc:sldChg chg="del">
        <pc:chgData name="Siim Rebane" userId="25ec13ac778510f2" providerId="LiveId" clId="{CD0FC72A-0D21-41C1-94F8-D534015E76C0}" dt="2020-11-17T08:45:46.933" v="0" actId="2696"/>
        <pc:sldMkLst>
          <pc:docMk/>
          <pc:sldMk cId="0" sldId="256"/>
        </pc:sldMkLst>
      </pc:sldChg>
      <pc:sldMasterChg chg="del delSldLayout">
        <pc:chgData name="Siim Rebane" userId="25ec13ac778510f2" providerId="LiveId" clId="{CD0FC72A-0D21-41C1-94F8-D534015E76C0}" dt="2020-11-17T08:45:46.933" v="0" actId="2696"/>
        <pc:sldMasterMkLst>
          <pc:docMk/>
          <pc:sldMasterMk cId="0" sldId="2147483672"/>
        </pc:sldMasterMkLst>
        <pc:sldLayoutChg chg="del">
          <pc:chgData name="Siim Rebane" userId="25ec13ac778510f2" providerId="LiveId" clId="{CD0FC72A-0D21-41C1-94F8-D534015E76C0}" dt="2020-11-17T08:45:46.933" v="0" actId="2696"/>
          <pc:sldLayoutMkLst>
            <pc:docMk/>
            <pc:sldMasterMk cId="0" sldId="2147483672"/>
            <pc:sldLayoutMk cId="0" sldId="2147483648"/>
          </pc:sldLayoutMkLst>
        </pc:sldLayoutChg>
        <pc:sldLayoutChg chg="del">
          <pc:chgData name="Siim Rebane" userId="25ec13ac778510f2" providerId="LiveId" clId="{CD0FC72A-0D21-41C1-94F8-D534015E76C0}" dt="2020-11-17T08:45:46.933" v="0" actId="2696"/>
          <pc:sldLayoutMkLst>
            <pc:docMk/>
            <pc:sldMasterMk cId="0" sldId="2147483672"/>
            <pc:sldLayoutMk cId="0" sldId="2147483649"/>
          </pc:sldLayoutMkLst>
        </pc:sldLayoutChg>
        <pc:sldLayoutChg chg="del">
          <pc:chgData name="Siim Rebane" userId="25ec13ac778510f2" providerId="LiveId" clId="{CD0FC72A-0D21-41C1-94F8-D534015E76C0}" dt="2020-11-17T08:45:46.933" v="0" actId="2696"/>
          <pc:sldLayoutMkLst>
            <pc:docMk/>
            <pc:sldMasterMk cId="0" sldId="2147483672"/>
            <pc:sldLayoutMk cId="0" sldId="2147483650"/>
          </pc:sldLayoutMkLst>
        </pc:sldLayoutChg>
        <pc:sldLayoutChg chg="del">
          <pc:chgData name="Siim Rebane" userId="25ec13ac778510f2" providerId="LiveId" clId="{CD0FC72A-0D21-41C1-94F8-D534015E76C0}" dt="2020-11-17T08:45:46.933" v="0" actId="2696"/>
          <pc:sldLayoutMkLst>
            <pc:docMk/>
            <pc:sldMasterMk cId="0" sldId="2147483672"/>
            <pc:sldLayoutMk cId="0" sldId="2147483651"/>
          </pc:sldLayoutMkLst>
        </pc:sldLayoutChg>
        <pc:sldLayoutChg chg="del">
          <pc:chgData name="Siim Rebane" userId="25ec13ac778510f2" providerId="LiveId" clId="{CD0FC72A-0D21-41C1-94F8-D534015E76C0}" dt="2020-11-17T08:45:46.933" v="0" actId="2696"/>
          <pc:sldLayoutMkLst>
            <pc:docMk/>
            <pc:sldMasterMk cId="0" sldId="2147483672"/>
            <pc:sldLayoutMk cId="0" sldId="2147483652"/>
          </pc:sldLayoutMkLst>
        </pc:sldLayoutChg>
        <pc:sldLayoutChg chg="del">
          <pc:chgData name="Siim Rebane" userId="25ec13ac778510f2" providerId="LiveId" clId="{CD0FC72A-0D21-41C1-94F8-D534015E76C0}" dt="2020-11-17T08:45:46.933" v="0" actId="2696"/>
          <pc:sldLayoutMkLst>
            <pc:docMk/>
            <pc:sldMasterMk cId="0" sldId="2147483672"/>
            <pc:sldLayoutMk cId="0" sldId="2147483653"/>
          </pc:sldLayoutMkLst>
        </pc:sldLayoutChg>
        <pc:sldLayoutChg chg="del">
          <pc:chgData name="Siim Rebane" userId="25ec13ac778510f2" providerId="LiveId" clId="{CD0FC72A-0D21-41C1-94F8-D534015E76C0}" dt="2020-11-17T08:45:46.933" v="0" actId="2696"/>
          <pc:sldLayoutMkLst>
            <pc:docMk/>
            <pc:sldMasterMk cId="0" sldId="2147483672"/>
            <pc:sldLayoutMk cId="0" sldId="2147483654"/>
          </pc:sldLayoutMkLst>
        </pc:sldLayoutChg>
        <pc:sldLayoutChg chg="del">
          <pc:chgData name="Siim Rebane" userId="25ec13ac778510f2" providerId="LiveId" clId="{CD0FC72A-0D21-41C1-94F8-D534015E76C0}" dt="2020-11-17T08:45:46.933" v="0" actId="2696"/>
          <pc:sldLayoutMkLst>
            <pc:docMk/>
            <pc:sldMasterMk cId="0" sldId="2147483672"/>
            <pc:sldLayoutMk cId="0" sldId="2147483655"/>
          </pc:sldLayoutMkLst>
        </pc:sldLayoutChg>
        <pc:sldLayoutChg chg="del">
          <pc:chgData name="Siim Rebane" userId="25ec13ac778510f2" providerId="LiveId" clId="{CD0FC72A-0D21-41C1-94F8-D534015E76C0}" dt="2020-11-17T08:45:46.933" v="0" actId="2696"/>
          <pc:sldLayoutMkLst>
            <pc:docMk/>
            <pc:sldMasterMk cId="0" sldId="2147483672"/>
            <pc:sldLayoutMk cId="0" sldId="2147483656"/>
          </pc:sldLayoutMkLst>
        </pc:sldLayoutChg>
        <pc:sldLayoutChg chg="del">
          <pc:chgData name="Siim Rebane" userId="25ec13ac778510f2" providerId="LiveId" clId="{CD0FC72A-0D21-41C1-94F8-D534015E76C0}" dt="2020-11-17T08:45:46.933" v="0" actId="2696"/>
          <pc:sldLayoutMkLst>
            <pc:docMk/>
            <pc:sldMasterMk cId="0" sldId="2147483672"/>
            <pc:sldLayoutMk cId="0" sldId="2147483657"/>
          </pc:sldLayoutMkLst>
        </pc:sldLayoutChg>
        <pc:sldLayoutChg chg="del">
          <pc:chgData name="Siim Rebane" userId="25ec13ac778510f2" providerId="LiveId" clId="{CD0FC72A-0D21-41C1-94F8-D534015E76C0}" dt="2020-11-17T08:45:46.933" v="0" actId="2696"/>
          <pc:sldLayoutMkLst>
            <pc:docMk/>
            <pc:sldMasterMk cId="0" sldId="2147483672"/>
            <pc:sldLayoutMk cId="0" sldId="2147483658"/>
          </pc:sldLayoutMkLst>
        </pc:sldLayoutChg>
        <pc:sldLayoutChg chg="del">
          <pc:chgData name="Siim Rebane" userId="25ec13ac778510f2" providerId="LiveId" clId="{CD0FC72A-0D21-41C1-94F8-D534015E76C0}" dt="2020-11-17T08:45:46.933" v="0" actId="2696"/>
          <pc:sldLayoutMkLst>
            <pc:docMk/>
            <pc:sldMasterMk cId="0" sldId="2147483672"/>
            <pc:sldLayoutMk cId="0" sldId="214748365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533520" y="764280"/>
            <a:ext cx="6704640" cy="37713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" name="Google Shape;6;n"/>
          <p:cNvSpPr txBox="1">
            <a:spLocks noGrp="1"/>
          </p:cNvSpPr>
          <p:nvPr>
            <p:ph type="dt" idx="10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520" y="764280"/>
            <a:ext cx="6704640" cy="37713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49af4ee2e_0_0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00" cy="452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g649af4ee2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649af4ee2e_0_9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00" cy="452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g649af4ee2e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520" y="764280"/>
            <a:ext cx="6704700" cy="3771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649af4ee2e_0_15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00" cy="452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g649af4ee2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520" y="764280"/>
            <a:ext cx="6704700" cy="3771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649af4ee2e_0_22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00" cy="452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g649af4ee2e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520" y="764280"/>
            <a:ext cx="6704700" cy="3771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62d7b0f92a_0_0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00" cy="452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g62d7b0f92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520" y="764280"/>
            <a:ext cx="6704700" cy="3771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62d7b0f92a_0_17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00" cy="452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g62d7b0f92a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520" y="764280"/>
            <a:ext cx="6704700" cy="3771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61878dcf1b_2_26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00" cy="452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g61878dcf1b_2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520" y="764280"/>
            <a:ext cx="6704700" cy="3771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4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4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4"/>
          <p:cNvSpPr txBox="1">
            <a:spLocks noGrp="1"/>
          </p:cNvSpPr>
          <p:nvPr>
            <p:ph type="body" idx="2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5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5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5"/>
          <p:cNvSpPr txBox="1">
            <a:spLocks noGrp="1"/>
          </p:cNvSpPr>
          <p:nvPr>
            <p:ph type="body" idx="3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5"/>
          <p:cNvSpPr txBox="1">
            <a:spLocks noGrp="1"/>
          </p:cNvSpPr>
          <p:nvPr>
            <p:ph type="body" idx="4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6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6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6"/>
          <p:cNvSpPr txBox="1">
            <a:spLocks noGrp="1"/>
          </p:cNvSpPr>
          <p:nvPr>
            <p:ph type="body" idx="2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6"/>
          <p:cNvSpPr txBox="1">
            <a:spLocks noGrp="1"/>
          </p:cNvSpPr>
          <p:nvPr>
            <p:ph type="body" idx="3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6"/>
          <p:cNvSpPr txBox="1">
            <a:spLocks noGrp="1"/>
          </p:cNvSpPr>
          <p:nvPr>
            <p:ph type="body" idx="4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6"/>
          <p:cNvSpPr txBox="1">
            <a:spLocks noGrp="1"/>
          </p:cNvSpPr>
          <p:nvPr>
            <p:ph type="body" idx="5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6"/>
          <p:cNvSpPr txBox="1">
            <a:spLocks noGrp="1"/>
          </p:cNvSpPr>
          <p:nvPr>
            <p:ph type="body" idx="6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subTitle" idx="1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9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 txBox="1">
            <a:spLocks noGrp="1"/>
          </p:cNvSpPr>
          <p:nvPr>
            <p:ph type="subTitle" idx="1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1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1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1"/>
          <p:cNvSpPr txBox="1">
            <a:spLocks noGrp="1"/>
          </p:cNvSpPr>
          <p:nvPr>
            <p:ph type="body" idx="3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2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2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2"/>
          <p:cNvSpPr txBox="1">
            <a:spLocks noGrp="1"/>
          </p:cNvSpPr>
          <p:nvPr>
            <p:ph type="body" idx="3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3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3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3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3"/>
          <p:cNvSpPr txBox="1">
            <a:spLocks noGrp="1"/>
          </p:cNvSpPr>
          <p:nvPr>
            <p:ph type="body" idx="3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html/html_forms.asp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hyperlink" Target="https://developer.mozilla.org/en-US/docs/Learn/HTML/Forms/Form_validat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8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HTML Forms</a:t>
            </a:r>
            <a:endParaRPr sz="4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28"/>
          <p:cNvSpPr txBox="1"/>
          <p:nvPr/>
        </p:nvSpPr>
        <p:spPr>
          <a:xfrm>
            <a:off x="838350" y="2098975"/>
            <a:ext cx="10515300" cy="39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1910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SzPts val="3000"/>
              <a:buFont typeface="Calibri"/>
              <a:buChar char="●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Sometimes, </a:t>
            </a:r>
            <a:r>
              <a:rPr lang="en-US" sz="3000">
                <a:solidFill>
                  <a:srgbClr val="5597D3"/>
                </a:solidFill>
                <a:latin typeface="Calibri"/>
                <a:ea typeface="Calibri"/>
                <a:cs typeface="Calibri"/>
                <a:sym typeface="Calibri"/>
              </a:rPr>
              <a:t>collecting user data from web page</a:t>
            </a: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 is necessary (for example: registration, logging in, contact and credit card details when buying online)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19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●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HTML </a:t>
            </a:r>
            <a:r>
              <a:rPr lang="en-US" sz="3000">
                <a:solidFill>
                  <a:srgbClr val="5597D3"/>
                </a:solidFill>
                <a:latin typeface="Calibri"/>
                <a:ea typeface="Calibri"/>
                <a:cs typeface="Calibri"/>
                <a:sym typeface="Calibri"/>
              </a:rPr>
              <a:t>forms</a:t>
            </a: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sz="3000">
                <a:solidFill>
                  <a:srgbClr val="5597D3"/>
                </a:solidFill>
                <a:latin typeface="Calibri"/>
                <a:ea typeface="Calibri"/>
                <a:cs typeface="Calibri"/>
                <a:sym typeface="Calibri"/>
              </a:rPr>
              <a:t>input</a:t>
            </a: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000">
                <a:solidFill>
                  <a:srgbClr val="5597D3"/>
                </a:solidFill>
                <a:latin typeface="Calibri"/>
                <a:ea typeface="Calibri"/>
                <a:cs typeface="Calibri"/>
                <a:sym typeface="Calibri"/>
              </a:rPr>
              <a:t>elements</a:t>
            </a: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 help collecting that data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19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●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HTML5 comes with </a:t>
            </a:r>
            <a:r>
              <a:rPr lang="en-US" sz="3000">
                <a:solidFill>
                  <a:srgbClr val="5597D3"/>
                </a:solidFill>
                <a:latin typeface="Calibri"/>
                <a:ea typeface="Calibri"/>
                <a:cs typeface="Calibri"/>
                <a:sym typeface="Calibri"/>
              </a:rPr>
              <a:t>form data input validation</a:t>
            </a: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 capabilities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19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●"/>
            </a:pPr>
            <a:r>
              <a:rPr lang="en-US" sz="3000">
                <a:solidFill>
                  <a:srgbClr val="5597D3"/>
                </a:solidFill>
                <a:latin typeface="Calibri"/>
                <a:ea typeface="Calibri"/>
                <a:cs typeface="Calibri"/>
                <a:sym typeface="Calibri"/>
              </a:rPr>
              <a:t>No JavaScript</a:t>
            </a: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 is needed for HTML forms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19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●"/>
            </a:pPr>
            <a:r>
              <a:rPr lang="en-US" sz="3000">
                <a:solidFill>
                  <a:srgbClr val="5597D3"/>
                </a:solidFill>
                <a:latin typeface="Calibri"/>
                <a:ea typeface="Calibri"/>
                <a:cs typeface="Calibri"/>
                <a:sym typeface="Calibri"/>
              </a:rPr>
              <a:t>Backend application</a:t>
            </a: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 is needed and it must be able </a:t>
            </a:r>
            <a:r>
              <a:rPr lang="en-US" sz="3000">
                <a:solidFill>
                  <a:srgbClr val="5597D3"/>
                </a:solidFill>
                <a:latin typeface="Calibri"/>
                <a:ea typeface="Calibri"/>
                <a:cs typeface="Calibri"/>
                <a:sym typeface="Calibri"/>
              </a:rPr>
              <a:t>to process the form data</a:t>
            </a: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 sent to server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9" name="Google Shape;129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7080" y="254520"/>
            <a:ext cx="1033200" cy="606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9"/>
          <p:cNvSpPr txBox="1"/>
          <p:nvPr/>
        </p:nvSpPr>
        <p:spPr>
          <a:xfrm>
            <a:off x="838080" y="365040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HTML Forms: “classical” input elements</a:t>
            </a:r>
            <a:endParaRPr sz="4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5" name="Google Shape;135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7080" y="254520"/>
            <a:ext cx="1033200" cy="60696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6" name="Google Shape;136;p29"/>
          <p:cNvGraphicFramePr/>
          <p:nvPr/>
        </p:nvGraphicFramePr>
        <p:xfrm>
          <a:off x="769650" y="1935500"/>
          <a:ext cx="10287000" cy="4178568"/>
        </p:xfrm>
        <a:graphic>
          <a:graphicData uri="http://schemas.openxmlformats.org/drawingml/2006/table">
            <a:tbl>
              <a:tblPr>
                <a:noFill/>
                <a:tableStyleId>{69F988D7-104C-4E97-944E-E394A16EC0A7}</a:tableStyleId>
              </a:tblPr>
              <a:tblGrid>
                <a:gridCol w="356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22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&lt;input type="</a:t>
                      </a:r>
                      <a:r>
                        <a:rPr lang="en-US" sz="1800">
                          <a:solidFill>
                            <a:srgbClr val="5597D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hidden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"&gt;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Holding hidden value, nobody sees it, but it’s there.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&lt;input type="</a:t>
                      </a:r>
                      <a:r>
                        <a:rPr lang="en-US" sz="1800">
                          <a:solidFill>
                            <a:srgbClr val="5597D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text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"&gt;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Typical textbox for text input.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&lt;input type="</a:t>
                      </a:r>
                      <a:r>
                        <a:rPr lang="en-US" sz="1800">
                          <a:solidFill>
                            <a:srgbClr val="5597D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password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"&gt;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Typical textbox for text input, but characters are hidden.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5597D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&lt;textarea&gt;&lt;/textarea&gt;</a:t>
                      </a:r>
                      <a:endParaRPr sz="1800">
                        <a:solidFill>
                          <a:srgbClr val="5597D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Textbox for larger text input.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&lt;input type="</a:t>
                      </a:r>
                      <a:r>
                        <a:rPr lang="en-US" sz="1800">
                          <a:solidFill>
                            <a:srgbClr val="5597D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radio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"&gt;</a:t>
                      </a:r>
                      <a:endParaRPr sz="1800">
                        <a:solidFill>
                          <a:srgbClr val="5597D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Predefined choices (select one).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&lt;input type="</a:t>
                      </a:r>
                      <a:r>
                        <a:rPr lang="en-US" sz="1800">
                          <a:solidFill>
                            <a:srgbClr val="5597D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checkbox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"&gt;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Predefined choices (select one or many).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5597D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&lt;select&gt;</a:t>
                      </a:r>
                      <a:endParaRPr sz="1800">
                        <a:solidFill>
                          <a:srgbClr val="5597D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5597D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&lt;option&gt;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lang="en-US" sz="1800">
                          <a:solidFill>
                            <a:srgbClr val="5597D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&lt;option&gt;</a:t>
                      </a:r>
                      <a:endParaRPr sz="1800">
                        <a:solidFill>
                          <a:srgbClr val="5597D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5597D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&lt;option&gt;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lang="en-US" sz="1800">
                          <a:solidFill>
                            <a:srgbClr val="5597D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&lt;option&gt;</a:t>
                      </a:r>
                      <a:endParaRPr sz="1800">
                        <a:solidFill>
                          <a:srgbClr val="5597D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5597D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&lt;/select&gt;</a:t>
                      </a:r>
                      <a:endParaRPr sz="1800">
                        <a:solidFill>
                          <a:srgbClr val="5597D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Predefined choices (select one or many depending on configuration).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&lt;input type="</a:t>
                      </a:r>
                      <a:r>
                        <a:rPr lang="en-US" sz="1800">
                          <a:solidFill>
                            <a:srgbClr val="5597D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file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"&gt;</a:t>
                      </a:r>
                      <a:endParaRPr sz="1800">
                        <a:solidFill>
                          <a:srgbClr val="5597D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File upload (one or many depending on configuration).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0"/>
          <p:cNvSpPr txBox="1"/>
          <p:nvPr/>
        </p:nvSpPr>
        <p:spPr>
          <a:xfrm>
            <a:off x="838080" y="365040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HTML Forms: HTML5 input elements</a:t>
            </a:r>
            <a:endParaRPr sz="4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2" name="Google Shape;142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7080" y="254520"/>
            <a:ext cx="1033200" cy="60696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3" name="Google Shape;143;p30"/>
          <p:cNvGraphicFramePr/>
          <p:nvPr/>
        </p:nvGraphicFramePr>
        <p:xfrm>
          <a:off x="769650" y="1935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{69F988D7-104C-4E97-944E-E394A16EC0A7}</a:tableStyleId>
              </a:tblPr>
              <a:tblGrid>
                <a:gridCol w="356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22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&lt;input type="</a:t>
                      </a:r>
                      <a:r>
                        <a:rPr lang="en-US" sz="1800">
                          <a:solidFill>
                            <a:srgbClr val="5597D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number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"&gt;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Textbox for numeric input.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&lt;input type="</a:t>
                      </a:r>
                      <a:r>
                        <a:rPr lang="en-US" sz="1800">
                          <a:solidFill>
                            <a:srgbClr val="5597D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email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"&gt;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Textbox for e-mail input.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&lt;input type="</a:t>
                      </a:r>
                      <a:r>
                        <a:rPr lang="en-US" sz="1800">
                          <a:solidFill>
                            <a:srgbClr val="5597D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date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"&gt;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Calendar popup for date selection.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&lt;input type="</a:t>
                      </a:r>
                      <a:r>
                        <a:rPr lang="en-US" sz="1800">
                          <a:solidFill>
                            <a:srgbClr val="5597D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datetime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"&gt;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Calendar popup for date and time selection.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&lt;input type="</a:t>
                      </a:r>
                      <a:r>
                        <a:rPr lang="en-US" sz="1800">
                          <a:solidFill>
                            <a:srgbClr val="5597D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week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"&gt;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Calendar popup for year and week selection.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&lt;input type="</a:t>
                      </a:r>
                      <a:r>
                        <a:rPr lang="en-US" sz="1800">
                          <a:solidFill>
                            <a:srgbClr val="5597D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month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"&gt;</a:t>
                      </a:r>
                      <a:endParaRPr sz="1800">
                        <a:solidFill>
                          <a:srgbClr val="5597D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Calendar popup for year and month selection.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&lt;input type="</a:t>
                      </a:r>
                      <a:r>
                        <a:rPr lang="en-US" sz="1800">
                          <a:solidFill>
                            <a:srgbClr val="5597D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time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"&gt;</a:t>
                      </a:r>
                      <a:endParaRPr sz="1800">
                        <a:solidFill>
                          <a:srgbClr val="5597D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Textbox for time input.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&lt;input type="</a:t>
                      </a:r>
                      <a:r>
                        <a:rPr lang="en-US" sz="1800">
                          <a:solidFill>
                            <a:srgbClr val="5597D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color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"&gt;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Color code selector.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&lt;input type="</a:t>
                      </a:r>
                      <a:r>
                        <a:rPr lang="en-US" sz="1800">
                          <a:solidFill>
                            <a:srgbClr val="5597D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range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"&gt;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Numeric range selector.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&lt;input type="</a:t>
                      </a:r>
                      <a:r>
                        <a:rPr lang="en-US" sz="1800">
                          <a:solidFill>
                            <a:srgbClr val="5597D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tel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"&gt;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Phone number input.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1"/>
          <p:cNvSpPr txBox="1"/>
          <p:nvPr/>
        </p:nvSpPr>
        <p:spPr>
          <a:xfrm>
            <a:off x="838080" y="365040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HTML Forms: buttons</a:t>
            </a:r>
            <a:endParaRPr sz="4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9" name="Google Shape;149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7080" y="254520"/>
            <a:ext cx="1033200" cy="60696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0" name="Google Shape;150;p31"/>
          <p:cNvGraphicFramePr/>
          <p:nvPr/>
        </p:nvGraphicFramePr>
        <p:xfrm>
          <a:off x="769650" y="1935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{69F988D7-104C-4E97-944E-E394A16EC0A7}</a:tableStyleId>
              </a:tblPr>
              <a:tblGrid>
                <a:gridCol w="356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22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&lt;button type="</a:t>
                      </a:r>
                      <a:r>
                        <a:rPr lang="en-US" sz="1800">
                          <a:solidFill>
                            <a:srgbClr val="5597D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reset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"&gt;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Clear Fields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&lt;/button&gt;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Button for resetting all the form values to the default values.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&lt;button type="</a:t>
                      </a:r>
                      <a:r>
                        <a:rPr lang="en-US" sz="1800">
                          <a:solidFill>
                            <a:srgbClr val="5597D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submit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"&gt;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Send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&lt;/button&gt;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Button for triggering form data sending action.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&lt;input type="</a:t>
                      </a:r>
                      <a:r>
                        <a:rPr lang="en-US" sz="1800">
                          <a:solidFill>
                            <a:srgbClr val="5597D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image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" 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src="myImage.jpg"&gt;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Button for triggering form data sending action, based on image.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2"/>
          <p:cNvSpPr txBox="1"/>
          <p:nvPr/>
        </p:nvSpPr>
        <p:spPr>
          <a:xfrm>
            <a:off x="838080" y="365040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HTML Forms: form element</a:t>
            </a:r>
            <a:endParaRPr sz="4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6" name="Google Shape;156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7080" y="254520"/>
            <a:ext cx="1033200" cy="60696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7" name="Google Shape;157;p32"/>
          <p:cNvGraphicFramePr/>
          <p:nvPr/>
        </p:nvGraphicFramePr>
        <p:xfrm>
          <a:off x="766600" y="39310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{69F988D7-104C-4E97-944E-E394A16EC0A7}</a:tableStyleId>
              </a:tblPr>
              <a:tblGrid>
                <a:gridCol w="131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7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action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Target URL where the collected form data must be sent.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method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Request type of the action URL. Mostly either </a:t>
                      </a:r>
                      <a:r>
                        <a:rPr lang="en-US" sz="18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POST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or </a:t>
                      </a:r>
                      <a:r>
                        <a:rPr lang="en-US" sz="18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GET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enctype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Encoding type of the form. Possible values: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457200" lvl="0" indent="-34290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Char char="●"/>
                      </a:pPr>
                      <a:r>
                        <a:rPr lang="en-US" sz="18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application/x-www-form-urlencoded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(default)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457200" lvl="0" indent="-34290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Char char="●"/>
                      </a:pPr>
                      <a:r>
                        <a:rPr lang="en-US" sz="18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multipart/form-data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(required if file is sent through the form)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8" name="Google Shape;158;p32"/>
          <p:cNvSpPr txBox="1"/>
          <p:nvPr/>
        </p:nvSpPr>
        <p:spPr>
          <a:xfrm>
            <a:off x="684100" y="1766350"/>
            <a:ext cx="10287000" cy="19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lang="en-US" sz="2400">
                <a:solidFill>
                  <a:srgbClr val="5597D3"/>
                </a:solidFill>
                <a:latin typeface="Calibri"/>
                <a:ea typeface="Calibri"/>
                <a:cs typeface="Calibri"/>
                <a:sym typeface="Calibri"/>
              </a:rPr>
              <a:t>form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action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="http://..." 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="POST" 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enctype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="multipart/form-data"&gt;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&lt;input type="..."&gt;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…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&lt;button type="..."&gt;&lt;/button&gt;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&lt;/</a:t>
            </a:r>
            <a:r>
              <a:rPr lang="en-US" sz="2400">
                <a:solidFill>
                  <a:srgbClr val="5597D3"/>
                </a:solidFill>
                <a:latin typeface="Calibri"/>
                <a:ea typeface="Calibri"/>
                <a:cs typeface="Calibri"/>
                <a:sym typeface="Calibri"/>
              </a:rPr>
              <a:t>form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3"/>
          <p:cNvSpPr txBox="1"/>
          <p:nvPr/>
        </p:nvSpPr>
        <p:spPr>
          <a:xfrm>
            <a:off x="838080" y="365040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HTML5 comes with input validation</a:t>
            </a:r>
            <a:endParaRPr sz="4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33"/>
          <p:cNvSpPr txBox="1"/>
          <p:nvPr/>
        </p:nvSpPr>
        <p:spPr>
          <a:xfrm>
            <a:off x="838350" y="1530650"/>
            <a:ext cx="10515300" cy="47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few random examples: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&lt;input type="text"&gt;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minlength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maxlength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pattern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&lt;select&gt;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&lt;input type="date"&gt;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&lt;input type="radio"&gt;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&lt;input type="number"&gt;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pattern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5" name="Google Shape;165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7080" y="254520"/>
            <a:ext cx="1033200" cy="606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4"/>
          <p:cNvSpPr txBox="1"/>
          <p:nvPr/>
        </p:nvSpPr>
        <p:spPr>
          <a:xfrm>
            <a:off x="838080" y="365040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Browser - Server communication</a:t>
            </a:r>
            <a:endParaRPr sz="4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1" name="Google Shape;171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7080" y="254520"/>
            <a:ext cx="1033200" cy="60696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34"/>
          <p:cNvSpPr/>
          <p:nvPr/>
        </p:nvSpPr>
        <p:spPr>
          <a:xfrm>
            <a:off x="838075" y="2394500"/>
            <a:ext cx="2873100" cy="33390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5597D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5597D3"/>
                </a:solidFill>
              </a:rPr>
              <a:t>Please submit</a:t>
            </a:r>
            <a:endParaRPr b="1">
              <a:solidFill>
                <a:srgbClr val="5597D3"/>
              </a:solidFill>
            </a:endParaRPr>
          </a:p>
        </p:txBody>
      </p:sp>
      <p:sp>
        <p:nvSpPr>
          <p:cNvPr id="173" name="Google Shape;173;p34"/>
          <p:cNvSpPr/>
          <p:nvPr/>
        </p:nvSpPr>
        <p:spPr>
          <a:xfrm>
            <a:off x="1025425" y="3031775"/>
            <a:ext cx="2498400" cy="4548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5597D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597D3"/>
                </a:solidFill>
              </a:rPr>
              <a:t>First name</a:t>
            </a:r>
            <a:endParaRPr>
              <a:solidFill>
                <a:srgbClr val="5597D3"/>
              </a:solidFill>
            </a:endParaRPr>
          </a:p>
        </p:txBody>
      </p:sp>
      <p:sp>
        <p:nvSpPr>
          <p:cNvPr id="174" name="Google Shape;174;p34"/>
          <p:cNvSpPr/>
          <p:nvPr/>
        </p:nvSpPr>
        <p:spPr>
          <a:xfrm>
            <a:off x="1025425" y="3680650"/>
            <a:ext cx="2498400" cy="4548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5597D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597D3"/>
                </a:solidFill>
              </a:rPr>
              <a:t>Last name</a:t>
            </a:r>
            <a:endParaRPr>
              <a:solidFill>
                <a:srgbClr val="5597D3"/>
              </a:solidFill>
            </a:endParaRPr>
          </a:p>
        </p:txBody>
      </p:sp>
      <p:sp>
        <p:nvSpPr>
          <p:cNvPr id="175" name="Google Shape;175;p34"/>
          <p:cNvSpPr/>
          <p:nvPr/>
        </p:nvSpPr>
        <p:spPr>
          <a:xfrm>
            <a:off x="1025425" y="4329525"/>
            <a:ext cx="2498400" cy="4548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5597D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597D3"/>
                </a:solidFill>
              </a:rPr>
              <a:t>...</a:t>
            </a:r>
            <a:endParaRPr>
              <a:solidFill>
                <a:srgbClr val="5597D3"/>
              </a:solidFill>
            </a:endParaRPr>
          </a:p>
        </p:txBody>
      </p:sp>
      <p:sp>
        <p:nvSpPr>
          <p:cNvPr id="176" name="Google Shape;176;p34"/>
          <p:cNvSpPr/>
          <p:nvPr/>
        </p:nvSpPr>
        <p:spPr>
          <a:xfrm>
            <a:off x="1025425" y="4978400"/>
            <a:ext cx="2498400" cy="454800"/>
          </a:xfrm>
          <a:prstGeom prst="rect">
            <a:avLst/>
          </a:prstGeom>
          <a:solidFill>
            <a:srgbClr val="5597D3"/>
          </a:solidFill>
          <a:ln w="28575" cap="flat" cmpd="sng">
            <a:solidFill>
              <a:srgbClr val="5597D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Submit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7" name="Google Shape;177;p34"/>
          <p:cNvSpPr txBox="1"/>
          <p:nvPr/>
        </p:nvSpPr>
        <p:spPr>
          <a:xfrm>
            <a:off x="838075" y="1845675"/>
            <a:ext cx="2120400" cy="3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5597D3"/>
                </a:solidFill>
              </a:rPr>
              <a:t>HTML Form (browser)</a:t>
            </a:r>
            <a:endParaRPr b="1">
              <a:solidFill>
                <a:srgbClr val="5597D3"/>
              </a:solidFill>
            </a:endParaRPr>
          </a:p>
        </p:txBody>
      </p:sp>
      <p:sp>
        <p:nvSpPr>
          <p:cNvPr id="178" name="Google Shape;178;p34"/>
          <p:cNvSpPr txBox="1"/>
          <p:nvPr/>
        </p:nvSpPr>
        <p:spPr>
          <a:xfrm>
            <a:off x="8350975" y="1888425"/>
            <a:ext cx="1316700" cy="3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5597D3"/>
                </a:solidFill>
              </a:rPr>
              <a:t>Server</a:t>
            </a:r>
            <a:endParaRPr b="1">
              <a:solidFill>
                <a:srgbClr val="5597D3"/>
              </a:solidFill>
            </a:endParaRPr>
          </a:p>
        </p:txBody>
      </p:sp>
      <p:sp>
        <p:nvSpPr>
          <p:cNvPr id="179" name="Google Shape;179;p34"/>
          <p:cNvSpPr/>
          <p:nvPr/>
        </p:nvSpPr>
        <p:spPr>
          <a:xfrm>
            <a:off x="8350975" y="2710675"/>
            <a:ext cx="1881250" cy="2320600"/>
          </a:xfrm>
          <a:prstGeom prst="flowChartMagneticDisk">
            <a:avLst/>
          </a:prstGeom>
          <a:solidFill>
            <a:srgbClr val="FFFFFF"/>
          </a:solidFill>
          <a:ln w="28575" cap="flat" cmpd="sng">
            <a:solidFill>
              <a:srgbClr val="5597D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5597D3"/>
                </a:solidFill>
              </a:rPr>
              <a:t>Processing application </a:t>
            </a:r>
            <a:endParaRPr b="1">
              <a:solidFill>
                <a:srgbClr val="5597D3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597D3"/>
                </a:solidFill>
              </a:rPr>
              <a:t>(PHP, Java, Python)</a:t>
            </a:r>
            <a:endParaRPr>
              <a:solidFill>
                <a:srgbClr val="5597D3"/>
              </a:solidFill>
            </a:endParaRPr>
          </a:p>
        </p:txBody>
      </p:sp>
      <p:sp>
        <p:nvSpPr>
          <p:cNvPr id="180" name="Google Shape;180;p34"/>
          <p:cNvSpPr/>
          <p:nvPr/>
        </p:nvSpPr>
        <p:spPr>
          <a:xfrm>
            <a:off x="5002400" y="3565825"/>
            <a:ext cx="2071800" cy="820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28575" cap="flat" cmpd="sng">
            <a:solidFill>
              <a:srgbClr val="5597D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5597D3"/>
                </a:solidFill>
              </a:rPr>
              <a:t>POST / GET</a:t>
            </a:r>
            <a:endParaRPr b="1">
              <a:solidFill>
                <a:srgbClr val="5597D3"/>
              </a:solidFill>
            </a:endParaRPr>
          </a:p>
        </p:txBody>
      </p:sp>
      <p:sp>
        <p:nvSpPr>
          <p:cNvPr id="181" name="Google Shape;181;p34"/>
          <p:cNvSpPr txBox="1"/>
          <p:nvPr/>
        </p:nvSpPr>
        <p:spPr>
          <a:xfrm>
            <a:off x="5002400" y="1845675"/>
            <a:ext cx="1623600" cy="3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5597D3"/>
                </a:solidFill>
              </a:rPr>
              <a:t>HTTP request</a:t>
            </a:r>
            <a:endParaRPr b="1">
              <a:solidFill>
                <a:srgbClr val="5597D3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5"/>
          <p:cNvSpPr txBox="1"/>
          <p:nvPr/>
        </p:nvSpPr>
        <p:spPr>
          <a:xfrm>
            <a:off x="838080" y="365040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 sz="4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35"/>
          <p:cNvSpPr txBox="1"/>
          <p:nvPr/>
        </p:nvSpPr>
        <p:spPr>
          <a:xfrm>
            <a:off x="838350" y="2187800"/>
            <a:ext cx="10515300" cy="35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HTML Forms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HTML Forms Validation</a:t>
            </a:r>
            <a:br>
              <a:rPr lang="en-US" sz="3600">
                <a:latin typeface="Calibri"/>
                <a:ea typeface="Calibri"/>
                <a:cs typeface="Calibri"/>
                <a:sym typeface="Calibri"/>
              </a:rPr>
            </a:b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8" name="Google Shape;188;p3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837080" y="254520"/>
            <a:ext cx="1033200" cy="606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587</Words>
  <Application>Microsoft Office PowerPoint</Application>
  <PresentationFormat>Widescreen</PresentationFormat>
  <Paragraphs>107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Siim Rebane</cp:lastModifiedBy>
  <cp:revision>1</cp:revision>
  <dcterms:modified xsi:type="dcterms:W3CDTF">2020-11-17T08:45:51Z</dcterms:modified>
</cp:coreProperties>
</file>