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2"/>
  </p:notesMasterIdLst>
  <p:sldIdLst>
    <p:sldId id="256" r:id="rId2"/>
    <p:sldId id="350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40" r:id="rId69"/>
    <p:sldId id="341" r:id="rId70"/>
    <p:sldId id="342" r:id="rId7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F21C10-8046-4E61-A3BB-B33613384EC4}">
  <a:tblStyle styleId="{73F21C10-8046-4E61-A3BB-B33613384E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CB2314F4-A908-445D-A490-A199522B7761}"/>
    <pc:docChg chg="delSld">
      <pc:chgData name="Siim Rebane" userId="25ec13ac778510f2" providerId="LiveId" clId="{CB2314F4-A908-445D-A490-A199522B7761}" dt="2020-11-17T11:23:59.497" v="23" actId="47"/>
      <pc:docMkLst>
        <pc:docMk/>
      </pc:docMkLst>
      <pc:sldChg chg="del">
        <pc:chgData name="Siim Rebane" userId="25ec13ac778510f2" providerId="LiveId" clId="{CB2314F4-A908-445D-A490-A199522B7761}" dt="2020-11-17T09:39:16.086" v="0" actId="47"/>
        <pc:sldMkLst>
          <pc:docMk/>
          <pc:sldMk cId="0" sldId="257"/>
        </pc:sldMkLst>
      </pc:sldChg>
      <pc:sldChg chg="del">
        <pc:chgData name="Siim Rebane" userId="25ec13ac778510f2" providerId="LiveId" clId="{CB2314F4-A908-445D-A490-A199522B7761}" dt="2020-11-17T09:39:16.685" v="1" actId="47"/>
        <pc:sldMkLst>
          <pc:docMk/>
          <pc:sldMk cId="0" sldId="258"/>
        </pc:sldMkLst>
      </pc:sldChg>
      <pc:sldChg chg="del">
        <pc:chgData name="Siim Rebane" userId="25ec13ac778510f2" providerId="LiveId" clId="{CB2314F4-A908-445D-A490-A199522B7761}" dt="2020-11-17T09:39:23.524" v="2" actId="47"/>
        <pc:sldMkLst>
          <pc:docMk/>
          <pc:sldMk cId="0" sldId="259"/>
        </pc:sldMkLst>
      </pc:sldChg>
      <pc:sldChg chg="del">
        <pc:chgData name="Siim Rebane" userId="25ec13ac778510f2" providerId="LiveId" clId="{CB2314F4-A908-445D-A490-A199522B7761}" dt="2020-11-17T09:39:24.789" v="3" actId="47"/>
        <pc:sldMkLst>
          <pc:docMk/>
          <pc:sldMk cId="0" sldId="260"/>
        </pc:sldMkLst>
      </pc:sldChg>
      <pc:sldChg chg="del">
        <pc:chgData name="Siim Rebane" userId="25ec13ac778510f2" providerId="LiveId" clId="{CB2314F4-A908-445D-A490-A199522B7761}" dt="2020-11-17T09:39:25.538" v="4" actId="47"/>
        <pc:sldMkLst>
          <pc:docMk/>
          <pc:sldMk cId="0" sldId="261"/>
        </pc:sldMkLst>
      </pc:sldChg>
      <pc:sldChg chg="del">
        <pc:chgData name="Siim Rebane" userId="25ec13ac778510f2" providerId="LiveId" clId="{CB2314F4-A908-445D-A490-A199522B7761}" dt="2020-11-17T09:39:26.121" v="5" actId="47"/>
        <pc:sldMkLst>
          <pc:docMk/>
          <pc:sldMk cId="0" sldId="262"/>
        </pc:sldMkLst>
      </pc:sldChg>
      <pc:sldChg chg="del">
        <pc:chgData name="Siim Rebane" userId="25ec13ac778510f2" providerId="LiveId" clId="{CB2314F4-A908-445D-A490-A199522B7761}" dt="2020-11-17T09:39:26.582" v="6" actId="47"/>
        <pc:sldMkLst>
          <pc:docMk/>
          <pc:sldMk cId="0" sldId="263"/>
        </pc:sldMkLst>
      </pc:sldChg>
      <pc:sldChg chg="del">
        <pc:chgData name="Siim Rebane" userId="25ec13ac778510f2" providerId="LiveId" clId="{CB2314F4-A908-445D-A490-A199522B7761}" dt="2020-11-17T09:39:27.180" v="7" actId="47"/>
        <pc:sldMkLst>
          <pc:docMk/>
          <pc:sldMk cId="0" sldId="264"/>
        </pc:sldMkLst>
      </pc:sldChg>
      <pc:sldChg chg="del">
        <pc:chgData name="Siim Rebane" userId="25ec13ac778510f2" providerId="LiveId" clId="{CB2314F4-A908-445D-A490-A199522B7761}" dt="2020-11-17T09:39:27.630" v="8" actId="47"/>
        <pc:sldMkLst>
          <pc:docMk/>
          <pc:sldMk cId="0" sldId="265"/>
        </pc:sldMkLst>
      </pc:sldChg>
      <pc:sldChg chg="del">
        <pc:chgData name="Siim Rebane" userId="25ec13ac778510f2" providerId="LiveId" clId="{CB2314F4-A908-445D-A490-A199522B7761}" dt="2020-11-17T09:39:27.887" v="9" actId="47"/>
        <pc:sldMkLst>
          <pc:docMk/>
          <pc:sldMk cId="0" sldId="266"/>
        </pc:sldMkLst>
      </pc:sldChg>
      <pc:sldChg chg="del">
        <pc:chgData name="Siim Rebane" userId="25ec13ac778510f2" providerId="LiveId" clId="{CB2314F4-A908-445D-A490-A199522B7761}" dt="2020-11-17T09:39:28.081" v="10" actId="47"/>
        <pc:sldMkLst>
          <pc:docMk/>
          <pc:sldMk cId="0" sldId="267"/>
        </pc:sldMkLst>
      </pc:sldChg>
      <pc:sldChg chg="del">
        <pc:chgData name="Siim Rebane" userId="25ec13ac778510f2" providerId="LiveId" clId="{CB2314F4-A908-445D-A490-A199522B7761}" dt="2020-11-17T09:39:28.332" v="11" actId="47"/>
        <pc:sldMkLst>
          <pc:docMk/>
          <pc:sldMk cId="0" sldId="268"/>
        </pc:sldMkLst>
      </pc:sldChg>
      <pc:sldChg chg="del">
        <pc:chgData name="Siim Rebane" userId="25ec13ac778510f2" providerId="LiveId" clId="{CB2314F4-A908-445D-A490-A199522B7761}" dt="2020-11-17T11:23:43.171" v="22" actId="47"/>
        <pc:sldMkLst>
          <pc:docMk/>
          <pc:sldMk cId="0" sldId="321"/>
        </pc:sldMkLst>
      </pc:sldChg>
      <pc:sldChg chg="del">
        <pc:chgData name="Siim Rebane" userId="25ec13ac778510f2" providerId="LiveId" clId="{CB2314F4-A908-445D-A490-A199522B7761}" dt="2020-11-17T11:23:59.497" v="23" actId="47"/>
        <pc:sldMkLst>
          <pc:docMk/>
          <pc:sldMk cId="0" sldId="329"/>
        </pc:sldMkLst>
      </pc:sldChg>
      <pc:sldChg chg="del">
        <pc:chgData name="Siim Rebane" userId="25ec13ac778510f2" providerId="LiveId" clId="{CB2314F4-A908-445D-A490-A199522B7761}" dt="2020-11-17T09:40:08.313" v="12" actId="47"/>
        <pc:sldMkLst>
          <pc:docMk/>
          <pc:sldMk cId="0" sldId="337"/>
        </pc:sldMkLst>
      </pc:sldChg>
      <pc:sldChg chg="del">
        <pc:chgData name="Siim Rebane" userId="25ec13ac778510f2" providerId="LiveId" clId="{CB2314F4-A908-445D-A490-A199522B7761}" dt="2020-11-17T09:40:11.283" v="13" actId="47"/>
        <pc:sldMkLst>
          <pc:docMk/>
          <pc:sldMk cId="0" sldId="338"/>
        </pc:sldMkLst>
      </pc:sldChg>
      <pc:sldChg chg="del">
        <pc:chgData name="Siim Rebane" userId="25ec13ac778510f2" providerId="LiveId" clId="{CB2314F4-A908-445D-A490-A199522B7761}" dt="2020-11-17T09:40:13.678" v="14" actId="47"/>
        <pc:sldMkLst>
          <pc:docMk/>
          <pc:sldMk cId="0" sldId="339"/>
        </pc:sldMkLst>
      </pc:sldChg>
      <pc:sldChg chg="del">
        <pc:chgData name="Siim Rebane" userId="25ec13ac778510f2" providerId="LiveId" clId="{CB2314F4-A908-445D-A490-A199522B7761}" dt="2020-11-17T09:40:20.024" v="15" actId="47"/>
        <pc:sldMkLst>
          <pc:docMk/>
          <pc:sldMk cId="0" sldId="343"/>
        </pc:sldMkLst>
      </pc:sldChg>
      <pc:sldChg chg="del">
        <pc:chgData name="Siim Rebane" userId="25ec13ac778510f2" providerId="LiveId" clId="{CB2314F4-A908-445D-A490-A199522B7761}" dt="2020-11-17T09:40:21.964" v="16" actId="47"/>
        <pc:sldMkLst>
          <pc:docMk/>
          <pc:sldMk cId="0" sldId="344"/>
        </pc:sldMkLst>
      </pc:sldChg>
      <pc:sldChg chg="del">
        <pc:chgData name="Siim Rebane" userId="25ec13ac778510f2" providerId="LiveId" clId="{CB2314F4-A908-445D-A490-A199522B7761}" dt="2020-11-17T09:40:23.447" v="17" actId="47"/>
        <pc:sldMkLst>
          <pc:docMk/>
          <pc:sldMk cId="0" sldId="345"/>
        </pc:sldMkLst>
      </pc:sldChg>
      <pc:sldChg chg="del">
        <pc:chgData name="Siim Rebane" userId="25ec13ac778510f2" providerId="LiveId" clId="{CB2314F4-A908-445D-A490-A199522B7761}" dt="2020-11-17T09:40:24.899" v="18" actId="47"/>
        <pc:sldMkLst>
          <pc:docMk/>
          <pc:sldMk cId="0" sldId="346"/>
        </pc:sldMkLst>
      </pc:sldChg>
      <pc:sldChg chg="del">
        <pc:chgData name="Siim Rebane" userId="25ec13ac778510f2" providerId="LiveId" clId="{CB2314F4-A908-445D-A490-A199522B7761}" dt="2020-11-17T09:40:26.706" v="19" actId="47"/>
        <pc:sldMkLst>
          <pc:docMk/>
          <pc:sldMk cId="0" sldId="347"/>
        </pc:sldMkLst>
      </pc:sldChg>
      <pc:sldChg chg="del">
        <pc:chgData name="Siim Rebane" userId="25ec13ac778510f2" providerId="LiveId" clId="{CB2314F4-A908-445D-A490-A199522B7761}" dt="2020-11-17T09:40:27.236" v="20" actId="47"/>
        <pc:sldMkLst>
          <pc:docMk/>
          <pc:sldMk cId="0" sldId="348"/>
        </pc:sldMkLst>
      </pc:sldChg>
      <pc:sldChg chg="del">
        <pc:chgData name="Siim Rebane" userId="25ec13ac778510f2" providerId="LiveId" clId="{CB2314F4-A908-445D-A490-A199522B7761}" dt="2020-11-17T09:40:28.543" v="21" actId="47"/>
        <pc:sldMkLst>
          <pc:docMk/>
          <pc:sldMk cId="0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will happen if you don’t put var. then JavaScript goes and search into the memory and when it doesn’t find a variable it will make a variable.</a:t>
            </a:r>
            <a:endParaRPr/>
          </a:p>
        </p:txBody>
      </p:sp>
      <p:sp>
        <p:nvSpPr>
          <p:cNvPr id="339" name="Google Shape;33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go to chrome and code this in console: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amount = 500;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If(amount &lt; 1000){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alert(“It’s less than 1000”);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59" name="Google Shape;35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go to console and write this: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a 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Var b = “5”;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if (a==b){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alert(“They are equal”);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} else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    alert(“They are NOT equal”);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211bf15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6211bf15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2f38e5c02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62f38e5c02_1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ECMAScript has couple of versions but the version that we care about is the ECMAScript 3 which was published the way back in 1999 and that’s the one which was able to give fully support for every major browser. ECMAScript version 5 was published in the late 2009 and added couple of features particularly in the advanced area.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June 2011, ECMAScript 5.1 was released to fully align with the third edition. ECMAScript 2015 was released in June 2015. The current version is ECMAScript 2016, released in June 2016.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go to C1</a:t>
            </a:r>
            <a:endParaRPr/>
          </a:p>
        </p:txBody>
      </p:sp>
      <p:sp>
        <p:nvSpPr>
          <p:cNvPr id="272" name="Google Shape;272;g62f38e5c02_1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263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go to chrome and explain in console: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dar = 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bar = 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If(dar &lt; bar 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Console.log(“dar is less than bar”);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Console.log(dar);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Console.log(bar);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can be debug,warn, info,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encapsulation</a:t>
            </a:r>
            <a:endParaRPr/>
          </a:p>
        </p:txBody>
      </p:sp>
      <p:sp>
        <p:nvSpPr>
          <p:cNvPr id="480" name="Google Shape;48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NaN: Not a Number</a:t>
            </a:r>
            <a:endParaRPr/>
          </a:p>
        </p:txBody>
      </p:sp>
      <p:sp>
        <p:nvSpPr>
          <p:cNvPr id="590" name="Google Shape;590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NaN: Not a Number</a:t>
            </a:r>
            <a:endParaRPr/>
          </a:p>
        </p:txBody>
      </p:sp>
      <p:sp>
        <p:nvSpPr>
          <p:cNvPr id="598" name="Google Shape;598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quotes</a:t>
            </a:r>
            <a:endParaRPr/>
          </a:p>
        </p:txBody>
      </p:sp>
      <p:sp>
        <p:nvSpPr>
          <p:cNvPr id="614" name="Google Shape;614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Inside quotes</a:t>
            </a:r>
            <a:endParaRPr/>
          </a:p>
        </p:txBody>
      </p:sp>
      <p:sp>
        <p:nvSpPr>
          <p:cNvPr id="622" name="Google Shape;622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and split</a:t>
            </a:r>
            <a:endParaRPr/>
          </a:p>
        </p:txBody>
      </p:sp>
      <p:sp>
        <p:nvSpPr>
          <p:cNvPr id="630" name="Google Shape;630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of</a:t>
            </a:r>
            <a:endParaRPr/>
          </a:p>
        </p:txBody>
      </p:sp>
      <p:sp>
        <p:nvSpPr>
          <p:cNvPr id="639" name="Google Shape;639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slice</a:t>
            </a:r>
            <a:endParaRPr/>
          </a:p>
        </p:txBody>
      </p:sp>
      <p:sp>
        <p:nvSpPr>
          <p:cNvPr id="647" name="Google Shape;647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656" name="Google Shape;656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of date objects</a:t>
            </a:r>
            <a:endParaRPr/>
          </a:p>
        </p:txBody>
      </p:sp>
      <p:sp>
        <p:nvSpPr>
          <p:cNvPr id="679" name="Google Shape;679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Creation</a:t>
            </a:r>
            <a:endParaRPr/>
          </a:p>
        </p:txBody>
      </p:sp>
      <p:sp>
        <p:nvSpPr>
          <p:cNvPr id="705" name="Google Shape;705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student1= {name: "John", score: 100, rank: 1, logDetails: studentDetails};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student2= {name: "Jack", score: 93, rank: 3, logDetails: studentDetails};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studentDetails()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console.log("The name of the student is "+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this.name + "."+ " His score is : "+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this.score + " and his rank : "+ this.rank);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student1.logDetails();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student2.logDetails();</a:t>
            </a:r>
            <a:endParaRPr/>
          </a:p>
        </p:txBody>
      </p:sp>
      <p:sp>
        <p:nvSpPr>
          <p:cNvPr id="729" name="Google Shape;729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Document: page or code but with different representation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Objects: every element or every piece of the 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Model: is a set of terms that we can agree on and standards that we can use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to use dom: I can write javascript and navigate around the page. It is the way to reach into the page from our script and the way our page can reach into our script</a:t>
            </a:r>
            <a:endParaRPr/>
          </a:p>
        </p:txBody>
      </p:sp>
      <p:sp>
        <p:nvSpPr>
          <p:cNvPr id="753" name="Google Shape;753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elements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Tags: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-&gt; anchor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 -&gt; paragraph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 -&gt; index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 C3 – change dom</a:t>
            </a:r>
            <a:endParaRPr/>
          </a:p>
        </p:txBody>
      </p:sp>
      <p:sp>
        <p:nvSpPr>
          <p:cNvPr id="788" name="Google Shape;788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5" name="Google Shape;79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dom content?</a:t>
            </a:r>
            <a:endParaRPr/>
          </a:p>
        </p:txBody>
      </p:sp>
      <p:sp>
        <p:nvSpPr>
          <p:cNvPr id="796" name="Google Shape;796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elements</a:t>
            </a:r>
            <a:endParaRPr/>
          </a:p>
        </p:txBody>
      </p:sp>
      <p:sp>
        <p:nvSpPr>
          <p:cNvPr id="804" name="Google Shape;804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text nodes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show the file C3 – create dom</a:t>
            </a:r>
            <a:endParaRPr/>
          </a:p>
        </p:txBody>
      </p:sp>
      <p:sp>
        <p:nvSpPr>
          <p:cNvPr id="811" name="Google Shape;811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C6: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-prevent submition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-showhidesection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C7: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-applying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-inlinestyles</a:t>
            </a:r>
            <a:endParaRPr/>
          </a:p>
        </p:txBody>
      </p:sp>
      <p:sp>
        <p:nvSpPr>
          <p:cNvPr id="897" name="Google Shape;897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show the difference between putting &lt;script&gt; in the beginning of the document and at the end of document.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say if it is good to have a different file for JavaScript like script.js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mention that why u should put script in top or bottom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then tell it’s better to put style top then body and at the very end of body u can have scripts </a:t>
            </a:r>
            <a:endParaRPr/>
          </a:p>
        </p:txBody>
      </p:sp>
      <p:sp>
        <p:nvSpPr>
          <p:cNvPr id="316" name="Google Shape;3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JavaScript Fundamentals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90" name="Google Shape;90;p1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8962" y="397315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body" idx="1"/>
          </p:nvPr>
        </p:nvSpPr>
        <p:spPr>
          <a:xfrm>
            <a:off x="838200" y="1376726"/>
            <a:ext cx="10515600" cy="4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1"/>
                </a:solidFill>
              </a:rPr>
              <a:t>let</a:t>
            </a:r>
            <a:r>
              <a:rPr lang="en-US" sz="3000"/>
              <a:t> age; </a:t>
            </a:r>
            <a:endParaRPr/>
          </a:p>
        </p:txBody>
      </p:sp>
      <p:sp>
        <p:nvSpPr>
          <p:cNvPr id="343" name="Google Shape;343;p34"/>
          <p:cNvSpPr/>
          <p:nvPr/>
        </p:nvSpPr>
        <p:spPr>
          <a:xfrm>
            <a:off x="6710516" y="1641987"/>
            <a:ext cx="1548600" cy="911100"/>
          </a:xfrm>
          <a:prstGeom prst="frame">
            <a:avLst>
              <a:gd name="adj1" fmla="val 12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7111466" y="2477012"/>
            <a:ext cx="74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</p:txBody>
      </p:sp>
      <p:sp>
        <p:nvSpPr>
          <p:cNvPr id="345" name="Google Shape;345;p34"/>
          <p:cNvSpPr txBox="1"/>
          <p:nvPr/>
        </p:nvSpPr>
        <p:spPr>
          <a:xfrm>
            <a:off x="838200" y="3447296"/>
            <a:ext cx="160909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= 12;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6710516" y="3344882"/>
            <a:ext cx="1548600" cy="911100"/>
          </a:xfrm>
          <a:prstGeom prst="frame">
            <a:avLst>
              <a:gd name="adj1" fmla="val 12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347" name="Google Shape;347;p34"/>
          <p:cNvSpPr txBox="1"/>
          <p:nvPr/>
        </p:nvSpPr>
        <p:spPr>
          <a:xfrm>
            <a:off x="7111466" y="4179907"/>
            <a:ext cx="74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838200" y="5246599"/>
            <a:ext cx="219842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 = 12;</a:t>
            </a:r>
            <a:endParaRPr/>
          </a:p>
        </p:txBody>
      </p:sp>
      <p:pic>
        <p:nvPicPr>
          <p:cNvPr id="349" name="Google Shape;349;p3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838200" y="811161"/>
            <a:ext cx="10515600" cy="5365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(   parentheses   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{        braces        }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[      brackets      ]</a:t>
            </a:r>
            <a:endParaRPr/>
          </a:p>
        </p:txBody>
      </p:sp>
      <p:pic>
        <p:nvPicPr>
          <p:cNvPr id="355" name="Google Shape;355;p3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838200" y="217642"/>
            <a:ext cx="10515600" cy="59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Conditionals</a:t>
            </a: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body" idx="1"/>
          </p:nvPr>
        </p:nvSpPr>
        <p:spPr>
          <a:xfrm>
            <a:off x="3288890" y="1651819"/>
            <a:ext cx="8064910" cy="452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      x == 90       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    // code goes here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    // …</a:t>
            </a: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  else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</a:t>
            </a:r>
            <a:r>
              <a:rPr lang="en-US">
                <a:solidFill>
                  <a:srgbClr val="7F7F7F"/>
                </a:solidFill>
              </a:rPr>
              <a:t>//otherwise different code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if (             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</a:t>
            </a:r>
            <a:r>
              <a:rPr lang="en-US">
                <a:solidFill>
                  <a:srgbClr val="7F7F7F"/>
                </a:solidFill>
              </a:rPr>
              <a:t>// nested if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5943601" y="1578076"/>
            <a:ext cx="324464" cy="560439"/>
          </a:xfrm>
          <a:prstGeom prst="frame">
            <a:avLst>
              <a:gd name="adj1" fmla="val 125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3259394" y="2979173"/>
            <a:ext cx="324464" cy="560439"/>
          </a:xfrm>
          <a:prstGeom prst="frame">
            <a:avLst>
              <a:gd name="adj1" fmla="val 125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6887496" y="2138515"/>
            <a:ext cx="427703" cy="840658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7344695" y="2328011"/>
            <a:ext cx="8739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6435770" y="217642"/>
            <a:ext cx="14318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cxnSp>
        <p:nvCxnSpPr>
          <p:cNvPr id="368" name="Google Shape;368;p36"/>
          <p:cNvCxnSpPr/>
          <p:nvPr/>
        </p:nvCxnSpPr>
        <p:spPr>
          <a:xfrm flipH="1">
            <a:off x="4763729" y="514401"/>
            <a:ext cx="1504336" cy="1063675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69" name="Google Shape;369;p3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Operators</a:t>
            </a:r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+ (addition)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- (subtraction)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* (multiplication)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/>
              <a:t>/ (division)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/>
          </a:p>
        </p:txBody>
      </p:sp>
      <p:pic>
        <p:nvPicPr>
          <p:cNvPr id="376" name="Google Shape;376;p3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Operators</a:t>
            </a: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body" idx="1"/>
          </p:nvPr>
        </p:nvSpPr>
        <p:spPr>
          <a:xfrm>
            <a:off x="4026310" y="1825625"/>
            <a:ext cx="73274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=         assignment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==       equality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===     strict equality </a:t>
            </a:r>
            <a:endParaRPr/>
          </a:p>
        </p:txBody>
      </p:sp>
      <p:pic>
        <p:nvPicPr>
          <p:cNvPr id="384" name="Google Shape;384;p3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390" name="Google Shape;390;p39"/>
          <p:cNvSpPr txBox="1">
            <a:spLocks noGrp="1"/>
          </p:cNvSpPr>
          <p:nvPr>
            <p:ph type="body" idx="1"/>
          </p:nvPr>
        </p:nvSpPr>
        <p:spPr>
          <a:xfrm>
            <a:off x="838200" y="1714500"/>
            <a:ext cx="10515600" cy="446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==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!=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===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!==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&gt;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&lt;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&gt;=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&lt;= b)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1" name="Google Shape;391;p3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AND / OR</a:t>
            </a:r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=== b  &amp;&amp; c ===d)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(a === b  || c ===d) {…}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 (a === b)  &amp;&amp;  (c ===d) ) {…}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(a === b)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&amp;&amp;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(c ===d)   ) {…}</a:t>
            </a:r>
            <a:endParaRPr/>
          </a:p>
        </p:txBody>
      </p:sp>
      <p:pic>
        <p:nvPicPr>
          <p:cNvPr id="398" name="Google Shape;398;p4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Boolean value and logical expressions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1"/>
          </p:nvPr>
        </p:nvSpPr>
        <p:spPr>
          <a:xfrm>
            <a:off x="838200" y="1714500"/>
            <a:ext cx="10515600" cy="4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isCorrect = true;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isCorrect = false;</a:t>
            </a:r>
            <a:br>
              <a:rPr lang="en-US"/>
            </a:br>
            <a:r>
              <a:rPr lang="en-US"/>
              <a:t>isCorrect = firstNameExists &amp;&amp; lastNameExists || nameAlreadyKnown;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(isCorrect)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// The input was correct, do something useful.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 else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// The input was incorrect, display an error message.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pic>
        <p:nvPicPr>
          <p:cNvPr id="405" name="Google Shape;405;p4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Modulus</a:t>
            </a: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body" idx="1"/>
          </p:nvPr>
        </p:nvSpPr>
        <p:spPr>
          <a:xfrm>
            <a:off x="838200" y="2443163"/>
            <a:ext cx="10515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year = 2003;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remainder = year % 4;                </a:t>
            </a:r>
            <a:r>
              <a:rPr lang="en-US">
                <a:solidFill>
                  <a:srgbClr val="7F7F7F"/>
                </a:solidFill>
              </a:rPr>
              <a:t>//remainder is 3 </a:t>
            </a:r>
            <a:endParaRPr/>
          </a:p>
        </p:txBody>
      </p:sp>
      <p:pic>
        <p:nvPicPr>
          <p:cNvPr id="412" name="Google Shape;412;p4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Increment / Decrement </a:t>
            </a:r>
            <a:endParaRPr/>
          </a:p>
        </p:txBody>
      </p:sp>
      <p:sp>
        <p:nvSpPr>
          <p:cNvPr id="418" name="Google Shape;418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19" name="Google Shape;419;p43"/>
          <p:cNvSpPr txBox="1"/>
          <p:nvPr/>
        </p:nvSpPr>
        <p:spPr>
          <a:xfrm>
            <a:off x="1514475" y="1825625"/>
            <a:ext cx="158248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a + 1;</a:t>
            </a:r>
            <a:endParaRPr/>
          </a:p>
        </p:txBody>
      </p:sp>
      <p:sp>
        <p:nvSpPr>
          <p:cNvPr id="420" name="Google Shape;420;p43"/>
          <p:cNvSpPr txBox="1"/>
          <p:nvPr/>
        </p:nvSpPr>
        <p:spPr>
          <a:xfrm>
            <a:off x="1528762" y="2654300"/>
            <a:ext cx="13195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+=  1;</a:t>
            </a:r>
            <a:endParaRPr/>
          </a:p>
        </p:txBody>
      </p:sp>
      <p:sp>
        <p:nvSpPr>
          <p:cNvPr id="421" name="Google Shape;421;p43"/>
          <p:cNvSpPr txBox="1"/>
          <p:nvPr/>
        </p:nvSpPr>
        <p:spPr>
          <a:xfrm>
            <a:off x="1514475" y="3447296"/>
            <a:ext cx="8689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a++;</a:t>
            </a:r>
            <a:endParaRPr/>
          </a:p>
        </p:txBody>
      </p:sp>
      <p:sp>
        <p:nvSpPr>
          <p:cNvPr id="422" name="Google Shape;422;p43"/>
          <p:cNvSpPr txBox="1"/>
          <p:nvPr/>
        </p:nvSpPr>
        <p:spPr>
          <a:xfrm>
            <a:off x="1514475" y="4275971"/>
            <a:ext cx="8689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++a;</a:t>
            </a:r>
            <a:endParaRPr/>
          </a:p>
        </p:txBody>
      </p:sp>
      <p:sp>
        <p:nvSpPr>
          <p:cNvPr id="423" name="Google Shape;423;p43"/>
          <p:cNvSpPr txBox="1"/>
          <p:nvPr/>
        </p:nvSpPr>
        <p:spPr>
          <a:xfrm>
            <a:off x="7386637" y="1825625"/>
            <a:ext cx="151996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a - 1;</a:t>
            </a:r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7400924" y="2654300"/>
            <a:ext cx="124425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-=  1;</a:t>
            </a:r>
            <a:endParaRPr/>
          </a:p>
        </p:txBody>
      </p:sp>
      <p:sp>
        <p:nvSpPr>
          <p:cNvPr id="425" name="Google Shape;425;p43"/>
          <p:cNvSpPr txBox="1"/>
          <p:nvPr/>
        </p:nvSpPr>
        <p:spPr>
          <a:xfrm>
            <a:off x="7386637" y="3447296"/>
            <a:ext cx="71365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a--;</a:t>
            </a:r>
            <a:endParaRPr/>
          </a:p>
        </p:txBody>
      </p:sp>
      <p:sp>
        <p:nvSpPr>
          <p:cNvPr id="426" name="Google Shape;426;p43"/>
          <p:cNvSpPr txBox="1"/>
          <p:nvPr/>
        </p:nvSpPr>
        <p:spPr>
          <a:xfrm>
            <a:off x="7386637" y="4275971"/>
            <a:ext cx="71365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--a;</a:t>
            </a:r>
            <a:endParaRPr/>
          </a:p>
        </p:txBody>
      </p:sp>
      <p:pic>
        <p:nvPicPr>
          <p:cNvPr id="427" name="Google Shape;427;p4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838200" y="160247"/>
            <a:ext cx="10515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t-EE" sz="3959" dirty="0" err="1"/>
              <a:t>Running</a:t>
            </a:r>
            <a:r>
              <a:rPr lang="et-EE" sz="3959" dirty="0"/>
              <a:t> </a:t>
            </a:r>
            <a:r>
              <a:rPr lang="et-EE" sz="3959" dirty="0" err="1"/>
              <a:t>Javascript</a:t>
            </a:r>
            <a:endParaRPr dirty="0"/>
          </a:p>
        </p:txBody>
      </p:sp>
      <p:sp>
        <p:nvSpPr>
          <p:cNvPr id="277" name="Google Shape;277;p25"/>
          <p:cNvSpPr txBox="1"/>
          <p:nvPr/>
        </p:nvSpPr>
        <p:spPr>
          <a:xfrm>
            <a:off x="3556930" y="719666"/>
            <a:ext cx="44601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275" tIns="462275" rIns="462275" bIns="462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Calibri"/>
              <a:buNone/>
            </a:pPr>
            <a:endParaRPr dirty="0"/>
          </a:p>
        </p:txBody>
      </p:sp>
      <p:pic>
        <p:nvPicPr>
          <p:cNvPr id="280" name="Google Shape;280;p2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A702F-2590-4DCC-BDED-6641B3872678}"/>
              </a:ext>
            </a:extLst>
          </p:cNvPr>
          <p:cNvSpPr txBox="1"/>
          <p:nvPr/>
        </p:nvSpPr>
        <p:spPr>
          <a:xfrm>
            <a:off x="989814" y="1548337"/>
            <a:ext cx="7708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 </a:t>
            </a:r>
            <a:r>
              <a:rPr lang="en-US" sz="2000" dirty="0" err="1"/>
              <a:t>lang</a:t>
            </a:r>
            <a:r>
              <a:rPr lang="en-US" sz="2000" dirty="0"/>
              <a:t>="</a:t>
            </a:r>
            <a:r>
              <a:rPr lang="en-US" sz="2000" dirty="0" err="1"/>
              <a:t>en</a:t>
            </a:r>
            <a:r>
              <a:rPr lang="en-US" sz="2000" dirty="0"/>
              <a:t>"&gt;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    &lt;meta charset="UTF-8"&gt;</a:t>
            </a:r>
          </a:p>
          <a:p>
            <a:r>
              <a:rPr lang="en-US" sz="2000" dirty="0"/>
              <a:t>    &lt;title&gt;Title&lt;/title&gt;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 &lt;script&gt;</a:t>
            </a:r>
          </a:p>
          <a:p>
            <a:r>
              <a:rPr lang="en-US" sz="2000" dirty="0"/>
              <a:t>    alert( 'Hello, world!' );</a:t>
            </a:r>
          </a:p>
          <a:p>
            <a:r>
              <a:rPr lang="en-US" sz="2000" dirty="0"/>
              <a:t>  &lt;/script&gt;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665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Ternary Operator</a:t>
            </a:r>
            <a:endParaRPr/>
          </a:p>
        </p:txBody>
      </p:sp>
      <p:sp>
        <p:nvSpPr>
          <p:cNvPr id="434" name="Google Shape;434;p44"/>
          <p:cNvSpPr txBox="1">
            <a:spLocks noGrp="1"/>
          </p:cNvSpPr>
          <p:nvPr>
            <p:ph type="body" idx="1"/>
          </p:nvPr>
        </p:nvSpPr>
        <p:spPr>
          <a:xfrm>
            <a:off x="838200" y="1673225"/>
            <a:ext cx="10515600" cy="47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playerOne = 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playerTwo = 12;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//alternatively…     Condition ? true : false;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highScore </a:t>
            </a:r>
            <a:r>
              <a:rPr lang="en-US" b="1">
                <a:solidFill>
                  <a:schemeClr val="accent1"/>
                </a:solidFill>
              </a:rPr>
              <a:t>=</a:t>
            </a:r>
            <a:r>
              <a:rPr lang="en-US"/>
              <a:t> (playerOne &gt; playerTwo) </a:t>
            </a:r>
            <a:r>
              <a:rPr lang="en-US" b="1">
                <a:solidFill>
                  <a:schemeClr val="accent1"/>
                </a:solidFill>
              </a:rPr>
              <a:t>?</a:t>
            </a:r>
            <a:r>
              <a:rPr lang="en-US"/>
              <a:t> playerOne </a:t>
            </a:r>
            <a:r>
              <a:rPr lang="en-US" b="1">
                <a:solidFill>
                  <a:schemeClr val="accent1"/>
                </a:solidFill>
              </a:rPr>
              <a:t>:</a:t>
            </a:r>
            <a:r>
              <a:rPr lang="en-US"/>
              <a:t> playerTwo;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chemeClr val="accent1"/>
                </a:solidFill>
              </a:rPr>
              <a:t>if</a:t>
            </a:r>
            <a:r>
              <a:rPr lang="en-US"/>
              <a:t>  (playerOne &gt; playerTwo)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highScore = playerOne;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 </a:t>
            </a:r>
            <a:r>
              <a:rPr lang="en-US" b="1">
                <a:solidFill>
                  <a:schemeClr val="accent1"/>
                </a:solidFill>
              </a:rPr>
              <a:t>else</a:t>
            </a:r>
            <a:r>
              <a:rPr lang="en-US"/>
              <a:t>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highScore = playerTwo;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pic>
        <p:nvPicPr>
          <p:cNvPr id="435" name="Google Shape;435;p4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441" name="Google Shape;441;p45"/>
          <p:cNvSpPr txBox="1">
            <a:spLocks noGrp="1"/>
          </p:cNvSpPr>
          <p:nvPr>
            <p:ph type="body" idx="1"/>
          </p:nvPr>
        </p:nvSpPr>
        <p:spPr>
          <a:xfrm>
            <a:off x="838200" y="2486025"/>
            <a:ext cx="10515600" cy="369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loop / Foreach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While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while loop</a:t>
            </a:r>
            <a:endParaRPr/>
          </a:p>
        </p:txBody>
      </p:sp>
      <p:pic>
        <p:nvPicPr>
          <p:cNvPr id="442" name="Google Shape;442;p4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448" name="Google Shape;448;p46"/>
          <p:cNvSpPr txBox="1">
            <a:spLocks noGrp="1"/>
          </p:cNvSpPr>
          <p:nvPr>
            <p:ph type="body" idx="1"/>
          </p:nvPr>
        </p:nvSpPr>
        <p:spPr>
          <a:xfrm>
            <a:off x="3286124" y="1825625"/>
            <a:ext cx="80676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( let i = 1; i &lt;=100; i++ 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//do some stuff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 //do some stuff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 //do some stuff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//etc.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cxnSp>
        <p:nvCxnSpPr>
          <p:cNvPr id="449" name="Google Shape;449;p46"/>
          <p:cNvCxnSpPr/>
          <p:nvPr/>
        </p:nvCxnSpPr>
        <p:spPr>
          <a:xfrm>
            <a:off x="3028950" y="1925638"/>
            <a:ext cx="1643100" cy="388800"/>
          </a:xfrm>
          <a:prstGeom prst="curvedConnector3">
            <a:avLst>
              <a:gd name="adj1" fmla="val 1013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0" name="Google Shape;450;p46"/>
          <p:cNvSpPr txBox="1"/>
          <p:nvPr/>
        </p:nvSpPr>
        <p:spPr>
          <a:xfrm>
            <a:off x="1742829" y="1690688"/>
            <a:ext cx="1286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index</a:t>
            </a:r>
            <a:endParaRPr/>
          </a:p>
        </p:txBody>
      </p:sp>
      <p:sp>
        <p:nvSpPr>
          <p:cNvPr id="451" name="Google Shape;451;p46"/>
          <p:cNvSpPr txBox="1"/>
          <p:nvPr/>
        </p:nvSpPr>
        <p:spPr>
          <a:xfrm>
            <a:off x="4672012" y="1027906"/>
            <a:ext cx="1688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condition</a:t>
            </a:r>
            <a:endParaRPr/>
          </a:p>
        </p:txBody>
      </p:sp>
      <p:cxnSp>
        <p:nvCxnSpPr>
          <p:cNvPr id="452" name="Google Shape;452;p46"/>
          <p:cNvCxnSpPr/>
          <p:nvPr/>
        </p:nvCxnSpPr>
        <p:spPr>
          <a:xfrm flipH="1">
            <a:off x="6929438" y="1366956"/>
            <a:ext cx="755893" cy="9476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3" name="Google Shape;453;p46"/>
          <p:cNvSpPr txBox="1"/>
          <p:nvPr/>
        </p:nvSpPr>
        <p:spPr>
          <a:xfrm>
            <a:off x="6829424" y="1012824"/>
            <a:ext cx="17118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index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5600700" y="1528763"/>
            <a:ext cx="142876" cy="7858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55" name="Google Shape;455;p4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and Continue</a:t>
            </a:r>
            <a:endParaRPr/>
          </a:p>
        </p:txBody>
      </p:sp>
      <p:sp>
        <p:nvSpPr>
          <p:cNvPr id="461" name="Google Shape;461;p47"/>
          <p:cNvSpPr txBox="1">
            <a:spLocks noGrp="1"/>
          </p:cNvSpPr>
          <p:nvPr>
            <p:ph type="body" idx="1"/>
          </p:nvPr>
        </p:nvSpPr>
        <p:spPr>
          <a:xfrm>
            <a:off x="838200" y="1485900"/>
            <a:ext cx="10515600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( let i = 1; i &lt;=100; i++ 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//do some stuff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if (i == 89)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continue;</a:t>
            </a:r>
            <a:r>
              <a:rPr lang="en-US"/>
              <a:t>   </a:t>
            </a:r>
            <a:r>
              <a:rPr lang="en-US">
                <a:solidFill>
                  <a:srgbClr val="7F7F7F"/>
                </a:solidFill>
              </a:rPr>
              <a:t>//done with this iteration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//do second set of stuff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if (i == 90)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break;</a:t>
            </a:r>
            <a:r>
              <a:rPr lang="en-US"/>
              <a:t>   </a:t>
            </a:r>
            <a:r>
              <a:rPr lang="en-US">
                <a:solidFill>
                  <a:srgbClr val="7F7F7F"/>
                </a:solidFill>
              </a:rPr>
              <a:t>//break jumps out of the loop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62" name="Google Shape;462;p4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468" name="Google Shape;468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 a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while ( a &lt; 10 )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console.log(a);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pic>
        <p:nvPicPr>
          <p:cNvPr id="469" name="Google Shape;469;p4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… while loop</a:t>
            </a:r>
            <a:endParaRPr/>
          </a:p>
        </p:txBody>
      </p:sp>
      <p:sp>
        <p:nvSpPr>
          <p:cNvPr id="475" name="Google Shape;475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 a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do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console.log (a);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 while ( a &lt; 10 );</a:t>
            </a:r>
            <a:endParaRPr/>
          </a:p>
        </p:txBody>
      </p:sp>
      <p:pic>
        <p:nvPicPr>
          <p:cNvPr id="476" name="Google Shape;476;p4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myFunction  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(“do something”);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//loops, conditions, etc.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//…</a:t>
            </a: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myFunction();</a:t>
            </a:r>
            <a:endParaRPr/>
          </a:p>
        </p:txBody>
      </p:sp>
      <p:pic>
        <p:nvPicPr>
          <p:cNvPr id="484" name="Google Shape;484;p5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to declare functions</a:t>
            </a:r>
            <a:endParaRPr/>
          </a:p>
        </p:txBody>
      </p:sp>
      <p:sp>
        <p:nvSpPr>
          <p:cNvPr id="490" name="Google Shape;490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625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myFunctionTwo  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//stuff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myFunctionOne  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//stuff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myFunctionTwo();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myFunctionOne();</a:t>
            </a:r>
            <a:endParaRPr/>
          </a:p>
        </p:txBody>
      </p:sp>
      <p:sp>
        <p:nvSpPr>
          <p:cNvPr id="491" name="Google Shape;491;p51"/>
          <p:cNvSpPr txBox="1"/>
          <p:nvPr/>
        </p:nvSpPr>
        <p:spPr>
          <a:xfrm>
            <a:off x="7158038" y="2928938"/>
            <a:ext cx="4329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Define your functions</a:t>
            </a:r>
            <a:endParaRPr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you call them!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2" name="Google Shape;492;p5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with parameters </a:t>
            </a:r>
            <a:endParaRPr/>
          </a:p>
        </p:txBody>
      </p:sp>
      <p:sp>
        <p:nvSpPr>
          <p:cNvPr id="498" name="Google Shape;498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myFunction (x, y)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myVar = x * y;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console.log</a:t>
            </a:r>
            <a:r>
              <a:rPr lang="en-US"/>
              <a:t> (myVar);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//we can return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return</a:t>
            </a:r>
            <a:r>
              <a:rPr lang="en-US"/>
              <a:t> myVar;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 (521, 768);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myResult = myFunction (10, 12);</a:t>
            </a:r>
            <a:endParaRPr/>
          </a:p>
        </p:txBody>
      </p:sp>
      <p:pic>
        <p:nvPicPr>
          <p:cNvPr id="499" name="Google Shape;499;p5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Parameter mismatch</a:t>
            </a:r>
            <a:endParaRPr/>
          </a:p>
        </p:txBody>
      </p:sp>
      <p:sp>
        <p:nvSpPr>
          <p:cNvPr id="505" name="Google Shape;50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calculateloan (amount, months, interest = 10, name = ‘John’)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7F7F7F"/>
                </a:solidFill>
              </a:rPr>
              <a:t>//code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calculateloan (1000, 36, 7, “John Snow”);   </a:t>
            </a:r>
            <a:r>
              <a:rPr lang="en-US">
                <a:solidFill>
                  <a:srgbClr val="7F7F7F"/>
                </a:solidFill>
              </a:rPr>
              <a:t>//correct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calculateloan (1000, 36, 7, “John Snow”, “John Mctovish”);   </a:t>
            </a:r>
            <a:r>
              <a:rPr lang="en-US">
                <a:solidFill>
                  <a:srgbClr val="7F7F7F"/>
                </a:solidFill>
              </a:rPr>
              <a:t>//extras’re ignored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calculateloan (1000, 36);   </a:t>
            </a:r>
            <a:r>
              <a:rPr lang="en-US">
                <a:solidFill>
                  <a:srgbClr val="7F7F7F"/>
                </a:solidFill>
              </a:rPr>
              <a:t>//missing are passed as “undefined”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</p:txBody>
      </p:sp>
      <p:pic>
        <p:nvPicPr>
          <p:cNvPr id="506" name="Google Shape;506;p5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838200" y="280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Compiler or interpreter?</a:t>
            </a:r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Compilation: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a compiled implementation of a language, a compiler will </a:t>
            </a:r>
            <a:r>
              <a:rPr lang="en-US" sz="2400">
                <a:solidFill>
                  <a:srgbClr val="FF0000"/>
                </a:solidFill>
              </a:rPr>
              <a:t>translate</a:t>
            </a:r>
            <a:r>
              <a:rPr lang="en-US" sz="2400"/>
              <a:t> the program directly into </a:t>
            </a:r>
            <a:r>
              <a:rPr lang="en-US" sz="2400">
                <a:solidFill>
                  <a:srgbClr val="FF0000"/>
                </a:solidFill>
              </a:rPr>
              <a:t>code</a:t>
            </a:r>
            <a:r>
              <a:rPr lang="en-US" sz="2400"/>
              <a:t> that is </a:t>
            </a:r>
            <a:r>
              <a:rPr lang="en-US" sz="2400" i="1"/>
              <a:t>specific to the target machine</a:t>
            </a:r>
            <a:r>
              <a:rPr lang="en-US" sz="2400"/>
              <a:t>, which is also known as machine code – basically code that is specific to a given processor and operating system. Then the computer will run the machine code on its own.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Interpretation: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an interpreted implementation of a language, the source code is not directly run by the target machine. What happens instead is that another program </a:t>
            </a:r>
            <a:r>
              <a:rPr lang="en-US" sz="2400">
                <a:solidFill>
                  <a:srgbClr val="FF0000"/>
                </a:solidFill>
              </a:rPr>
              <a:t>reads</a:t>
            </a:r>
            <a:r>
              <a:rPr lang="en-US" sz="2400"/>
              <a:t> and then </a:t>
            </a:r>
            <a:r>
              <a:rPr lang="en-US" sz="2400">
                <a:solidFill>
                  <a:srgbClr val="FF0000"/>
                </a:solidFill>
              </a:rPr>
              <a:t>executes</a:t>
            </a:r>
            <a:r>
              <a:rPr lang="en-US" sz="2400"/>
              <a:t> the original source code. This other program is also known as the interpreter.</a:t>
            </a:r>
            <a:endParaRPr/>
          </a:p>
        </p:txBody>
      </p:sp>
      <p:pic>
        <p:nvPicPr>
          <p:cNvPr id="287" name="Google Shape;287;p2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scope </a:t>
            </a:r>
            <a:endParaRPr/>
          </a:p>
        </p:txBody>
      </p:sp>
      <p:sp>
        <p:nvSpPr>
          <p:cNvPr id="512" name="Google Shape;51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myFunction 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abc = 200;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console.log(abc);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 ();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 (abc);</a:t>
            </a:r>
            <a:endParaRPr/>
          </a:p>
        </p:txBody>
      </p:sp>
      <p:sp>
        <p:nvSpPr>
          <p:cNvPr id="513" name="Google Shape;513;p54"/>
          <p:cNvSpPr txBox="1"/>
          <p:nvPr/>
        </p:nvSpPr>
        <p:spPr>
          <a:xfrm>
            <a:off x="6877175" y="2241000"/>
            <a:ext cx="172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Local variable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54"/>
          <p:cNvCxnSpPr/>
          <p:nvPr/>
        </p:nvCxnSpPr>
        <p:spPr>
          <a:xfrm flipH="1">
            <a:off x="5057775" y="2425661"/>
            <a:ext cx="1728788" cy="7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5" name="Google Shape;515;p54"/>
          <p:cNvSpPr txBox="1"/>
          <p:nvPr/>
        </p:nvSpPr>
        <p:spPr>
          <a:xfrm>
            <a:off x="5429782" y="2835524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/>
          </a:p>
        </p:txBody>
      </p:sp>
      <p:cxnSp>
        <p:nvCxnSpPr>
          <p:cNvPr id="516" name="Google Shape;516;p54"/>
          <p:cNvCxnSpPr/>
          <p:nvPr/>
        </p:nvCxnSpPr>
        <p:spPr>
          <a:xfrm flipH="1">
            <a:off x="4814887" y="5068848"/>
            <a:ext cx="1728788" cy="7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7" name="Google Shape;517;p54"/>
          <p:cNvSpPr txBox="1"/>
          <p:nvPr/>
        </p:nvSpPr>
        <p:spPr>
          <a:xfrm>
            <a:off x="6741201" y="4883447"/>
            <a:ext cx="12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sz="1800"/>
          </a:p>
        </p:txBody>
      </p:sp>
      <p:pic>
        <p:nvPicPr>
          <p:cNvPr id="518" name="Google Shape;518;p5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scope </a:t>
            </a:r>
            <a:endParaRPr/>
          </a:p>
        </p:txBody>
      </p:sp>
      <p:sp>
        <p:nvSpPr>
          <p:cNvPr id="524" name="Google Shape;524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 abc;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function</a:t>
            </a:r>
            <a:r>
              <a:rPr lang="en-US"/>
              <a:t> myFunction 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abc = 200;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console.log(abc);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 ();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console.log</a:t>
            </a:r>
            <a:r>
              <a:rPr lang="en-US"/>
              <a:t> (abc);</a:t>
            </a:r>
            <a:endParaRPr/>
          </a:p>
        </p:txBody>
      </p:sp>
      <p:sp>
        <p:nvSpPr>
          <p:cNvPr id="525" name="Google Shape;525;p55"/>
          <p:cNvSpPr txBox="1"/>
          <p:nvPr/>
        </p:nvSpPr>
        <p:spPr>
          <a:xfrm>
            <a:off x="5203001" y="1788331"/>
            <a:ext cx="158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Global variable</a:t>
            </a:r>
            <a:endParaRPr/>
          </a:p>
        </p:txBody>
      </p:sp>
      <p:cxnSp>
        <p:nvCxnSpPr>
          <p:cNvPr id="526" name="Google Shape;526;p55"/>
          <p:cNvCxnSpPr/>
          <p:nvPr/>
        </p:nvCxnSpPr>
        <p:spPr>
          <a:xfrm flipH="1">
            <a:off x="3300413" y="1982748"/>
            <a:ext cx="1728788" cy="7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7" name="Google Shape;527;p55"/>
          <p:cNvSpPr txBox="1"/>
          <p:nvPr/>
        </p:nvSpPr>
        <p:spPr>
          <a:xfrm>
            <a:off x="5604553" y="3344383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/>
          </a:p>
        </p:txBody>
      </p:sp>
      <p:sp>
        <p:nvSpPr>
          <p:cNvPr id="528" name="Google Shape;528;p55"/>
          <p:cNvSpPr txBox="1"/>
          <p:nvPr/>
        </p:nvSpPr>
        <p:spPr>
          <a:xfrm>
            <a:off x="5604553" y="5435849"/>
            <a:ext cx="7328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/>
          </a:p>
        </p:txBody>
      </p:sp>
      <p:pic>
        <p:nvPicPr>
          <p:cNvPr id="529" name="Google Shape;529;p5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/>
          <p:nvPr/>
        </p:nvSpPr>
        <p:spPr>
          <a:xfrm>
            <a:off x="8226408" y="3010809"/>
            <a:ext cx="442750" cy="135721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56"/>
          <p:cNvSpPr txBox="1">
            <a:spLocks noGrp="1"/>
          </p:cNvSpPr>
          <p:nvPr>
            <p:ph type="title"/>
          </p:nvPr>
        </p:nvSpPr>
        <p:spPr>
          <a:xfrm>
            <a:off x="838200" y="18501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Arrays</a:t>
            </a:r>
            <a:endParaRPr/>
          </a:p>
        </p:txBody>
      </p:sp>
      <p:sp>
        <p:nvSpPr>
          <p:cNvPr id="536" name="Google Shape;536;p56"/>
          <p:cNvSpPr txBox="1">
            <a:spLocks noGrp="1"/>
          </p:cNvSpPr>
          <p:nvPr>
            <p:ph type="body" idx="1"/>
          </p:nvPr>
        </p:nvSpPr>
        <p:spPr>
          <a:xfrm>
            <a:off x="838200" y="1136073"/>
            <a:ext cx="10515600" cy="504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singleValue;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singleValue = 10;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[];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multipleValues</a:t>
            </a:r>
            <a:r>
              <a:rPr lang="en-US"/>
              <a:t>[0]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multipleValues</a:t>
            </a:r>
            <a:r>
              <a:rPr lang="en-US"/>
              <a:t>[1]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multipleValues</a:t>
            </a:r>
            <a:r>
              <a:rPr lang="en-US"/>
              <a:t>[2] = “Dar”;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 (multipleValues[2]);</a:t>
            </a:r>
            <a:endParaRPr/>
          </a:p>
        </p:txBody>
      </p:sp>
      <p:sp>
        <p:nvSpPr>
          <p:cNvPr id="537" name="Google Shape;537;p56"/>
          <p:cNvSpPr txBox="1"/>
          <p:nvPr/>
        </p:nvSpPr>
        <p:spPr>
          <a:xfrm>
            <a:off x="9060873" y="766741"/>
            <a:ext cx="1297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value</a:t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8451273" y="1274618"/>
            <a:ext cx="2632363" cy="540327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39" name="Google Shape;539;p56"/>
          <p:cNvSpPr txBox="1"/>
          <p:nvPr/>
        </p:nvSpPr>
        <p:spPr>
          <a:xfrm>
            <a:off x="9060873" y="2184277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values</a:t>
            </a:r>
            <a:endParaRPr/>
          </a:p>
        </p:txBody>
      </p:sp>
      <p:sp>
        <p:nvSpPr>
          <p:cNvPr id="540" name="Google Shape;540;p56"/>
          <p:cNvSpPr/>
          <p:nvPr/>
        </p:nvSpPr>
        <p:spPr>
          <a:xfrm>
            <a:off x="7827819" y="2610499"/>
            <a:ext cx="3255818" cy="2280156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8846103" y="3010809"/>
            <a:ext cx="1835727" cy="426222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2" name="Google Shape;542;p56"/>
          <p:cNvSpPr/>
          <p:nvPr/>
        </p:nvSpPr>
        <p:spPr>
          <a:xfrm>
            <a:off x="8842616" y="3508678"/>
            <a:ext cx="1835727" cy="38755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3" name="Google Shape;543;p56"/>
          <p:cNvSpPr/>
          <p:nvPr/>
        </p:nvSpPr>
        <p:spPr>
          <a:xfrm>
            <a:off x="8842616" y="3980465"/>
            <a:ext cx="1835727" cy="38755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8226408" y="3010809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/>
          </a:p>
        </p:txBody>
      </p:sp>
      <p:sp>
        <p:nvSpPr>
          <p:cNvPr id="545" name="Google Shape;545;p56"/>
          <p:cNvSpPr txBox="1"/>
          <p:nvPr/>
        </p:nvSpPr>
        <p:spPr>
          <a:xfrm>
            <a:off x="8226408" y="3498459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sp>
        <p:nvSpPr>
          <p:cNvPr id="546" name="Google Shape;546;p56"/>
          <p:cNvSpPr txBox="1"/>
          <p:nvPr/>
        </p:nvSpPr>
        <p:spPr>
          <a:xfrm>
            <a:off x="8226408" y="3939951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547" name="Google Shape;547;p56"/>
          <p:cNvSpPr txBox="1"/>
          <p:nvPr/>
        </p:nvSpPr>
        <p:spPr>
          <a:xfrm>
            <a:off x="7758524" y="4578213"/>
            <a:ext cx="18212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Zero-based index</a:t>
            </a:r>
            <a:endParaRPr/>
          </a:p>
        </p:txBody>
      </p:sp>
      <p:pic>
        <p:nvPicPr>
          <p:cNvPr id="548" name="Google Shape;548;p5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554" name="Google Shape;554;p57"/>
          <p:cNvSpPr txBox="1">
            <a:spLocks noGrp="1"/>
          </p:cNvSpPr>
          <p:nvPr>
            <p:ph type="body" idx="1"/>
          </p:nvPr>
        </p:nvSpPr>
        <p:spPr>
          <a:xfrm>
            <a:off x="838200" y="1316182"/>
            <a:ext cx="10515600" cy="486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[];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multipleValues</a:t>
            </a:r>
            <a:r>
              <a:rPr lang="en-US"/>
              <a:t>[0]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multipleValues</a:t>
            </a:r>
            <a:r>
              <a:rPr lang="en-US"/>
              <a:t>[1] = 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multipleValues</a:t>
            </a:r>
            <a:r>
              <a:rPr lang="en-US"/>
              <a:t>[2] = “Dar”;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[1, 2, “Dar”];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55" name="Google Shape;555;p57"/>
          <p:cNvSpPr txBox="1"/>
          <p:nvPr/>
        </p:nvSpPr>
        <p:spPr>
          <a:xfrm>
            <a:off x="3906982" y="447501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</a:t>
            </a:r>
            <a:endParaRPr/>
          </a:p>
        </p:txBody>
      </p:sp>
      <p:sp>
        <p:nvSpPr>
          <p:cNvPr id="556" name="Google Shape;556;p57"/>
          <p:cNvSpPr txBox="1"/>
          <p:nvPr/>
        </p:nvSpPr>
        <p:spPr>
          <a:xfrm>
            <a:off x="4308763" y="447501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sp>
        <p:nvSpPr>
          <p:cNvPr id="557" name="Google Shape;557;p57"/>
          <p:cNvSpPr txBox="1"/>
          <p:nvPr/>
        </p:nvSpPr>
        <p:spPr>
          <a:xfrm>
            <a:off x="5306291" y="447501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pic>
        <p:nvPicPr>
          <p:cNvPr id="558" name="Google Shape;558;p5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Arrays </a:t>
            </a:r>
            <a:endParaRPr/>
          </a:p>
        </p:txBody>
      </p:sp>
      <p:sp>
        <p:nvSpPr>
          <p:cNvPr id="564" name="Google Shape;564;p58"/>
          <p:cNvSpPr txBox="1">
            <a:spLocks noGrp="1"/>
          </p:cNvSpPr>
          <p:nvPr>
            <p:ph type="body" idx="1"/>
          </p:nvPr>
        </p:nvSpPr>
        <p:spPr>
          <a:xfrm>
            <a:off x="838200" y="1607127"/>
            <a:ext cx="10515600" cy="456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[];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</a:t>
            </a:r>
            <a:r>
              <a:rPr lang="en-US">
                <a:solidFill>
                  <a:schemeClr val="accent1"/>
                </a:solidFill>
              </a:rPr>
              <a:t>new Array</a:t>
            </a:r>
            <a:r>
              <a:rPr lang="en-US"/>
              <a:t>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</a:t>
            </a:r>
            <a:r>
              <a:rPr lang="en-US">
                <a:solidFill>
                  <a:schemeClr val="accent1"/>
                </a:solidFill>
              </a:rPr>
              <a:t>Array</a:t>
            </a:r>
            <a:r>
              <a:rPr lang="en-US"/>
              <a:t>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</a:t>
            </a:r>
            <a:r>
              <a:rPr lang="en-US">
                <a:solidFill>
                  <a:schemeClr val="accent1"/>
                </a:solidFill>
              </a:rPr>
              <a:t>Array(5</a:t>
            </a:r>
            <a:r>
              <a:rPr lang="en-US"/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65" name="Google Shape;565;p58"/>
          <p:cNvSpPr txBox="1"/>
          <p:nvPr/>
        </p:nvSpPr>
        <p:spPr>
          <a:xfrm>
            <a:off x="7633855" y="2105891"/>
            <a:ext cx="24709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Arrays are objects</a:t>
            </a:r>
            <a:endParaRPr/>
          </a:p>
        </p:txBody>
      </p:sp>
      <p:pic>
        <p:nvPicPr>
          <p:cNvPr id="566" name="Google Shape;566;p5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>
            <a:spLocks noGrp="1"/>
          </p:cNvSpPr>
          <p:nvPr>
            <p:ph type="title"/>
          </p:nvPr>
        </p:nvSpPr>
        <p:spPr>
          <a:xfrm>
            <a:off x="838200" y="268144"/>
            <a:ext cx="10515600" cy="784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 properties and methods</a:t>
            </a:r>
            <a:endParaRPr/>
          </a:p>
        </p:txBody>
      </p:sp>
      <p:sp>
        <p:nvSpPr>
          <p:cNvPr id="572" name="Google Shape;572;p59"/>
          <p:cNvSpPr txBox="1">
            <a:spLocks noGrp="1"/>
          </p:cNvSpPr>
          <p:nvPr>
            <p:ph type="body" idx="1"/>
          </p:nvPr>
        </p:nvSpPr>
        <p:spPr>
          <a:xfrm>
            <a:off x="838200" y="1260764"/>
            <a:ext cx="10515600" cy="49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 (parameters);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myFunction.method();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multipleValues = [10, 20, 30, 40, 50];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reversedValues = multipleValues</a:t>
            </a:r>
            <a:r>
              <a:rPr lang="en-US">
                <a:solidFill>
                  <a:schemeClr val="accent1"/>
                </a:solidFill>
              </a:rPr>
              <a:t>.reverse</a:t>
            </a:r>
            <a:r>
              <a:rPr lang="en-US"/>
              <a:t>()</a:t>
            </a:r>
            <a:r>
              <a:rPr lang="en-US">
                <a:solidFill>
                  <a:schemeClr val="accent1"/>
                </a:solidFill>
              </a:rPr>
              <a:t>.sort</a:t>
            </a:r>
            <a:r>
              <a:rPr lang="en-US"/>
              <a:t>();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(reversedValues</a:t>
            </a:r>
            <a:r>
              <a:rPr lang="en-US">
                <a:solidFill>
                  <a:schemeClr val="accent1"/>
                </a:solidFill>
              </a:rPr>
              <a:t>.join</a:t>
            </a:r>
            <a:r>
              <a:rPr lang="en-US"/>
              <a:t>());</a:t>
            </a:r>
            <a:endParaRPr/>
          </a:p>
        </p:txBody>
      </p:sp>
      <p:sp>
        <p:nvSpPr>
          <p:cNvPr id="573" name="Google Shape;573;p59"/>
          <p:cNvSpPr txBox="1"/>
          <p:nvPr/>
        </p:nvSpPr>
        <p:spPr>
          <a:xfrm>
            <a:off x="6442364" y="1260764"/>
            <a:ext cx="19280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//to call a function</a:t>
            </a:r>
            <a:endParaRPr/>
          </a:p>
        </p:txBody>
      </p:sp>
      <p:sp>
        <p:nvSpPr>
          <p:cNvPr id="574" name="Google Shape;574;p59"/>
          <p:cNvSpPr txBox="1"/>
          <p:nvPr/>
        </p:nvSpPr>
        <p:spPr>
          <a:xfrm>
            <a:off x="6442364" y="2078182"/>
            <a:ext cx="1883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//to call a method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9"/>
          <p:cNvSpPr txBox="1"/>
          <p:nvPr/>
        </p:nvSpPr>
        <p:spPr>
          <a:xfrm>
            <a:off x="7536873" y="5500255"/>
            <a:ext cx="16385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50, 40,30,20,10</a:t>
            </a:r>
            <a:endParaRPr/>
          </a:p>
        </p:txBody>
      </p:sp>
      <p:pic>
        <p:nvPicPr>
          <p:cNvPr id="576" name="Google Shape;576;p5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0"/>
          <p:cNvSpPr txBox="1">
            <a:spLocks noGrp="1"/>
          </p:cNvSpPr>
          <p:nvPr>
            <p:ph type="body" idx="1"/>
          </p:nvPr>
        </p:nvSpPr>
        <p:spPr>
          <a:xfrm>
            <a:off x="838200" y="1122218"/>
            <a:ext cx="10515600" cy="505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x = 200;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x = 200.5;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abc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def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rgbClr val="000000"/>
                </a:solidFill>
              </a:rPr>
              <a:t>console.log</a:t>
            </a:r>
            <a:r>
              <a:rPr lang="en-US" sz="2590"/>
              <a:t>(abc + def);        </a:t>
            </a:r>
            <a:r>
              <a:rPr lang="en-US" sz="2590">
                <a:solidFill>
                  <a:srgbClr val="7F7F7F"/>
                </a:solidFill>
              </a:rPr>
              <a:t>//10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abc = “5”;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def = “5”;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rgbClr val="000000"/>
                </a:solidFill>
              </a:rPr>
              <a:t>console.log</a:t>
            </a:r>
            <a:r>
              <a:rPr lang="en-US" sz="2590"/>
              <a:t>(abc + def);         </a:t>
            </a:r>
            <a:r>
              <a:rPr lang="en-US" sz="2590">
                <a:solidFill>
                  <a:srgbClr val="7F7F7F"/>
                </a:solidFill>
              </a:rPr>
              <a:t>//55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582" name="Google Shape;582;p60"/>
          <p:cNvSpPr txBox="1">
            <a:spLocks noGrp="1"/>
          </p:cNvSpPr>
          <p:nvPr>
            <p:ph type="title"/>
          </p:nvPr>
        </p:nvSpPr>
        <p:spPr>
          <a:xfrm>
            <a:off x="838200" y="198871"/>
            <a:ext cx="10515600" cy="66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Numbers</a:t>
            </a:r>
            <a:endParaRPr/>
          </a:p>
        </p:txBody>
      </p:sp>
      <p:sp>
        <p:nvSpPr>
          <p:cNvPr id="583" name="Google Shape;583;p60"/>
          <p:cNvSpPr txBox="1"/>
          <p:nvPr/>
        </p:nvSpPr>
        <p:spPr>
          <a:xfrm>
            <a:off x="5278582" y="12192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584" name="Google Shape;584;p60"/>
          <p:cNvSpPr/>
          <p:nvPr/>
        </p:nvSpPr>
        <p:spPr>
          <a:xfrm>
            <a:off x="5067317" y="683522"/>
            <a:ext cx="706582" cy="544884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/>
          </a:p>
        </p:txBody>
      </p:sp>
      <p:sp>
        <p:nvSpPr>
          <p:cNvPr id="585" name="Google Shape;585;p60"/>
          <p:cNvSpPr txBox="1"/>
          <p:nvPr/>
        </p:nvSpPr>
        <p:spPr>
          <a:xfrm>
            <a:off x="2905528" y="1667102"/>
            <a:ext cx="53142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numbers are 64-bit floating point numbers.</a:t>
            </a:r>
            <a:endParaRPr/>
          </a:p>
        </p:txBody>
      </p:sp>
      <p:pic>
        <p:nvPicPr>
          <p:cNvPr id="586" name="Google Shape;586;p6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>
            <a:spLocks noGrp="1"/>
          </p:cNvSpPr>
          <p:nvPr>
            <p:ph type="title"/>
          </p:nvPr>
        </p:nvSpPr>
        <p:spPr>
          <a:xfrm>
            <a:off x="838200" y="198871"/>
            <a:ext cx="10515600" cy="66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Numbers</a:t>
            </a:r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body" idx="1"/>
          </p:nvPr>
        </p:nvSpPr>
        <p:spPr>
          <a:xfrm>
            <a:off x="838200" y="1122218"/>
            <a:ext cx="10515600" cy="505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abc = 5;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def = “5”;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(abc + def);             </a:t>
            </a:r>
            <a:r>
              <a:rPr lang="en-US">
                <a:solidFill>
                  <a:srgbClr val="7F7F7F"/>
                </a:solidFill>
              </a:rPr>
              <a:t>//55 – one is string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abc = “5”;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def = “b”;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(abc * def);             </a:t>
            </a:r>
            <a:r>
              <a:rPr lang="en-US">
                <a:solidFill>
                  <a:srgbClr val="7F7F7F"/>
                </a:solidFill>
              </a:rPr>
              <a:t>//NaN</a:t>
            </a: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594" name="Google Shape;594;p6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 txBox="1">
            <a:spLocks noGrp="1"/>
          </p:cNvSpPr>
          <p:nvPr>
            <p:ph type="title"/>
          </p:nvPr>
        </p:nvSpPr>
        <p:spPr>
          <a:xfrm>
            <a:off x="838200" y="198871"/>
            <a:ext cx="10515600" cy="66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Numbers</a:t>
            </a:r>
            <a:endParaRPr/>
          </a:p>
        </p:txBody>
      </p:sp>
      <p:sp>
        <p:nvSpPr>
          <p:cNvPr id="601" name="Google Shape;601;p62"/>
          <p:cNvSpPr txBox="1">
            <a:spLocks noGrp="1"/>
          </p:cNvSpPr>
          <p:nvPr>
            <p:ph type="body" idx="1"/>
          </p:nvPr>
        </p:nvSpPr>
        <p:spPr>
          <a:xfrm>
            <a:off x="838200" y="1122218"/>
            <a:ext cx="10515600" cy="505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abc = “55”;                           		</a:t>
            </a:r>
            <a:r>
              <a:rPr lang="en-US">
                <a:solidFill>
                  <a:srgbClr val="7F7F7F"/>
                </a:solidFill>
              </a:rPr>
              <a:t>//could be “abc”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myNumber = </a:t>
            </a:r>
            <a:r>
              <a:rPr lang="en-US">
                <a:solidFill>
                  <a:schemeClr val="accent1"/>
                </a:solidFill>
              </a:rPr>
              <a:t>Number</a:t>
            </a:r>
            <a:r>
              <a:rPr lang="en-US"/>
              <a:t> (abc);		</a:t>
            </a:r>
            <a:r>
              <a:rPr lang="en-US">
                <a:solidFill>
                  <a:srgbClr val="7F7F7F"/>
                </a:solidFill>
              </a:rPr>
              <a:t>// make it a number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if</a:t>
            </a:r>
            <a:r>
              <a:rPr lang="en-US"/>
              <a:t> ( </a:t>
            </a:r>
            <a:r>
              <a:rPr lang="en-US">
                <a:solidFill>
                  <a:schemeClr val="accent1"/>
                </a:solidFill>
              </a:rPr>
              <a:t>isNaN</a:t>
            </a:r>
            <a:r>
              <a:rPr lang="en-US"/>
              <a:t> (myNumber))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(“It’s not a number!”);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if</a:t>
            </a:r>
            <a:r>
              <a:rPr lang="en-US"/>
              <a:t> ( </a:t>
            </a:r>
            <a:r>
              <a:rPr lang="en-US">
                <a:solidFill>
                  <a:schemeClr val="accent1"/>
                </a:solidFill>
              </a:rPr>
              <a:t>!isNaN</a:t>
            </a:r>
            <a:r>
              <a:rPr lang="en-US"/>
              <a:t> (myNumber)) {                      </a:t>
            </a:r>
            <a:r>
              <a:rPr lang="en-US">
                <a:solidFill>
                  <a:srgbClr val="7F7F7F"/>
                </a:solidFill>
              </a:rPr>
              <a:t>//if Not Not a number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(“It is a number!”);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2" name="Google Shape;602;p62"/>
          <p:cNvSpPr txBox="1"/>
          <p:nvPr/>
        </p:nvSpPr>
        <p:spPr>
          <a:xfrm>
            <a:off x="6843712" y="4881563"/>
            <a:ext cx="22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Better not to use</a:t>
            </a:r>
            <a:endParaRPr/>
          </a:p>
        </p:txBody>
      </p:sp>
      <p:pic>
        <p:nvPicPr>
          <p:cNvPr id="603" name="Google Shape;603;p6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Math objects</a:t>
            </a:r>
            <a:endParaRPr/>
          </a:p>
        </p:txBody>
      </p:sp>
      <p:sp>
        <p:nvSpPr>
          <p:cNvPr id="609" name="Google Shape;609;p63"/>
          <p:cNvSpPr txBox="1">
            <a:spLocks noGrp="1"/>
          </p:cNvSpPr>
          <p:nvPr>
            <p:ph type="body" idx="1"/>
          </p:nvPr>
        </p:nvSpPr>
        <p:spPr>
          <a:xfrm>
            <a:off x="838200" y="1177636"/>
            <a:ext cx="10515600" cy="499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let </a:t>
            </a:r>
            <a:r>
              <a:rPr lang="en-US" sz="2400"/>
              <a:t>x = 100.5;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let </a:t>
            </a:r>
            <a:r>
              <a:rPr lang="en-US" sz="2400"/>
              <a:t>y = </a:t>
            </a:r>
            <a:r>
              <a:rPr lang="en-US" sz="2400">
                <a:solidFill>
                  <a:schemeClr val="accent1"/>
                </a:solidFill>
              </a:rPr>
              <a:t>Math.round</a:t>
            </a:r>
            <a:r>
              <a:rPr lang="en-US" sz="2400"/>
              <a:t> (x);          </a:t>
            </a:r>
            <a:r>
              <a:rPr lang="en-US" sz="2400">
                <a:solidFill>
                  <a:srgbClr val="7F7F7F"/>
                </a:solidFill>
              </a:rPr>
              <a:t>//101</a:t>
            </a:r>
            <a:endParaRPr sz="24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40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let </a:t>
            </a:r>
            <a:r>
              <a:rPr lang="en-US" sz="2400"/>
              <a:t>a = 100, b = 4000, c = 2;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let </a:t>
            </a:r>
            <a:r>
              <a:rPr lang="en-US" sz="2400"/>
              <a:t>biggest = </a:t>
            </a:r>
            <a:r>
              <a:rPr lang="en-US" sz="2400">
                <a:solidFill>
                  <a:schemeClr val="accent1"/>
                </a:solidFill>
              </a:rPr>
              <a:t>Math.max</a:t>
            </a:r>
            <a:r>
              <a:rPr lang="en-US" sz="2400"/>
              <a:t> (a,b,c);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let </a:t>
            </a:r>
            <a:r>
              <a:rPr lang="en-US" sz="2400"/>
              <a:t>smallest = </a:t>
            </a:r>
            <a:r>
              <a:rPr lang="en-US" sz="2400">
                <a:solidFill>
                  <a:schemeClr val="accent1"/>
                </a:solidFill>
              </a:rPr>
              <a:t>Math.min</a:t>
            </a:r>
            <a:r>
              <a:rPr lang="en-US" sz="2400"/>
              <a:t> (a,b,c);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Math.PI()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Math.random()         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Math.sqrt()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400">
                <a:solidFill>
                  <a:schemeClr val="accent1"/>
                </a:solidFill>
              </a:rPr>
              <a:t>Math.log()</a:t>
            </a:r>
            <a:endParaRPr sz="2400"/>
          </a:p>
        </p:txBody>
      </p:sp>
      <p:pic>
        <p:nvPicPr>
          <p:cNvPr id="610" name="Google Shape;610;p6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body" idx="1"/>
          </p:nvPr>
        </p:nvSpPr>
        <p:spPr>
          <a:xfrm>
            <a:off x="838200" y="2875935"/>
            <a:ext cx="10515600" cy="330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/>
              <a:t>JavaScript is interpreted</a:t>
            </a:r>
            <a:endParaRPr/>
          </a:p>
        </p:txBody>
      </p:sp>
      <p:pic>
        <p:nvPicPr>
          <p:cNvPr id="293" name="Google Shape;293;p2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Strings</a:t>
            </a:r>
            <a:endParaRPr/>
          </a:p>
        </p:txBody>
      </p:sp>
      <p:sp>
        <p:nvSpPr>
          <p:cNvPr id="617" name="Google Shape;617;p64"/>
          <p:cNvSpPr txBox="1">
            <a:spLocks noGrp="1"/>
          </p:cNvSpPr>
          <p:nvPr>
            <p:ph type="body" idx="1"/>
          </p:nvPr>
        </p:nvSpPr>
        <p:spPr>
          <a:xfrm>
            <a:off x="838200" y="1884217"/>
            <a:ext cx="10515600" cy="429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myString = </a:t>
            </a:r>
            <a:r>
              <a:rPr lang="en-US">
                <a:solidFill>
                  <a:schemeClr val="accent6"/>
                </a:solidFill>
              </a:rPr>
              <a:t>“double quotes”;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myString = </a:t>
            </a:r>
            <a:r>
              <a:rPr lang="en-US">
                <a:solidFill>
                  <a:schemeClr val="accent6"/>
                </a:solidFill>
              </a:rPr>
              <a:t>‘single quotes’;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myString = </a:t>
            </a:r>
            <a:r>
              <a:rPr lang="en-US">
                <a:solidFill>
                  <a:srgbClr val="FF0000"/>
                </a:solidFill>
              </a:rPr>
              <a:t>‘one or the other”;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18" name="Google Shape;618;p6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Strings</a:t>
            </a:r>
            <a:endParaRPr/>
          </a:p>
        </p:txBody>
      </p:sp>
      <p:sp>
        <p:nvSpPr>
          <p:cNvPr id="625" name="Google Shape;625;p65"/>
          <p:cNvSpPr txBox="1">
            <a:spLocks noGrp="1"/>
          </p:cNvSpPr>
          <p:nvPr>
            <p:ph type="body" idx="1"/>
          </p:nvPr>
        </p:nvSpPr>
        <p:spPr>
          <a:xfrm>
            <a:off x="838200" y="1967345"/>
            <a:ext cx="10515600" cy="420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</a:t>
            </a:r>
            <a:r>
              <a:rPr lang="en-US">
                <a:solidFill>
                  <a:srgbClr val="FF0000"/>
                </a:solidFill>
              </a:rPr>
              <a:t>‘ I don’t understand this.’ 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</a:t>
            </a:r>
            <a:r>
              <a:rPr lang="en-US">
                <a:solidFill>
                  <a:schemeClr val="accent6"/>
                </a:solidFill>
              </a:rPr>
              <a:t>“ I don’t understand this.” 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</a:t>
            </a:r>
            <a:r>
              <a:rPr lang="en-US">
                <a:solidFill>
                  <a:srgbClr val="FF0000"/>
                </a:solidFill>
              </a:rPr>
              <a:t>“He said “that’s fine,” and left.”;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</a:t>
            </a:r>
            <a:r>
              <a:rPr lang="en-US">
                <a:solidFill>
                  <a:schemeClr val="accent6"/>
                </a:solidFill>
              </a:rPr>
              <a:t>“He said \“that’s fine,\” and left.”;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26" name="Google Shape;626;p6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Strings</a:t>
            </a:r>
            <a:endParaRPr/>
          </a:p>
        </p:txBody>
      </p:sp>
      <p:sp>
        <p:nvSpPr>
          <p:cNvPr id="633" name="Google Shape;633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“This is a simple phrase.”;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(phrase</a:t>
            </a:r>
            <a:r>
              <a:rPr lang="en-US">
                <a:solidFill>
                  <a:schemeClr val="accent1"/>
                </a:solidFill>
              </a:rPr>
              <a:t>.length</a:t>
            </a:r>
            <a:r>
              <a:rPr lang="en-US"/>
              <a:t>);                          </a:t>
            </a:r>
            <a:r>
              <a:rPr lang="en-US">
                <a:solidFill>
                  <a:srgbClr val="7F7F7F"/>
                </a:solidFill>
              </a:rPr>
              <a:t>//24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(phrase</a:t>
            </a:r>
            <a:r>
              <a:rPr lang="en-US">
                <a:solidFill>
                  <a:schemeClr val="accent1"/>
                </a:solidFill>
              </a:rPr>
              <a:t>.toUpperCase()</a:t>
            </a:r>
            <a:r>
              <a:rPr lang="en-US"/>
              <a:t>);           </a:t>
            </a:r>
            <a:r>
              <a:rPr lang="en-US">
                <a:solidFill>
                  <a:srgbClr val="7F7F7F"/>
                </a:solidFill>
              </a:rPr>
              <a:t>//</a:t>
            </a:r>
            <a:r>
              <a:rPr lang="en-US"/>
              <a:t> </a:t>
            </a:r>
            <a:r>
              <a:rPr lang="en-US">
                <a:solidFill>
                  <a:srgbClr val="7F7F7F"/>
                </a:solidFill>
              </a:rPr>
              <a:t>THIS IS A SIMPLE PHRASE.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words = phrase</a:t>
            </a:r>
            <a:r>
              <a:rPr lang="en-US">
                <a:solidFill>
                  <a:schemeClr val="accent1"/>
                </a:solidFill>
              </a:rPr>
              <a:t>.split</a:t>
            </a:r>
            <a:r>
              <a:rPr lang="en-US"/>
              <a:t> (“   ”);</a:t>
            </a:r>
            <a:endParaRPr/>
          </a:p>
        </p:txBody>
      </p:sp>
      <p:graphicFrame>
        <p:nvGraphicFramePr>
          <p:cNvPr id="634" name="Google Shape;634;p66"/>
          <p:cNvGraphicFramePr/>
          <p:nvPr/>
        </p:nvGraphicFramePr>
        <p:xfrm>
          <a:off x="935336" y="4410856"/>
          <a:ext cx="1930400" cy="1854250"/>
        </p:xfrm>
        <a:graphic>
          <a:graphicData uri="http://schemas.openxmlformats.org/drawingml/2006/table">
            <a:tbl>
              <a:tblPr firstRow="1" bandRow="1">
                <a:noFill/>
                <a:tableStyleId>{73F21C10-8046-4E61-A3BB-B33613384EC4}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simple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phrase.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5" name="Google Shape;635;p6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Strings</a:t>
            </a:r>
            <a:endParaRPr/>
          </a:p>
        </p:txBody>
      </p:sp>
      <p:sp>
        <p:nvSpPr>
          <p:cNvPr id="642" name="Google Shape;642;p67"/>
          <p:cNvSpPr txBox="1">
            <a:spLocks noGrp="1"/>
          </p:cNvSpPr>
          <p:nvPr>
            <p:ph type="body" idx="1"/>
          </p:nvPr>
        </p:nvSpPr>
        <p:spPr>
          <a:xfrm>
            <a:off x="838200" y="1163782"/>
            <a:ext cx="10515600" cy="501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“We want to go to a party.”;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position = phrase.indexOf(“go”);    </a:t>
            </a:r>
            <a:r>
              <a:rPr lang="en-US">
                <a:solidFill>
                  <a:srgbClr val="7F7F7F"/>
                </a:solidFill>
              </a:rPr>
              <a:t>//11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if</a:t>
            </a:r>
            <a:r>
              <a:rPr lang="en-US"/>
              <a:t> ( phrase</a:t>
            </a:r>
            <a:r>
              <a:rPr lang="en-US">
                <a:solidFill>
                  <a:schemeClr val="accent1"/>
                </a:solidFill>
              </a:rPr>
              <a:t>.indexOf</a:t>
            </a:r>
            <a:r>
              <a:rPr lang="en-US"/>
              <a:t> (“xyz”) == -1) {        </a:t>
            </a:r>
            <a:r>
              <a:rPr lang="en-US">
                <a:solidFill>
                  <a:srgbClr val="7F7F7F"/>
                </a:solidFill>
              </a:rPr>
              <a:t>//returns -1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(“This word does not exist.”);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.lastIndexOf</a:t>
            </a:r>
            <a:r>
              <a:rPr lang="en-US"/>
              <a:t>()               </a:t>
            </a:r>
            <a:r>
              <a:rPr lang="en-US">
                <a:solidFill>
                  <a:srgbClr val="7F7F7F"/>
                </a:solidFill>
              </a:rPr>
              <a:t>//we can use this too</a:t>
            </a:r>
            <a:endParaRPr/>
          </a:p>
        </p:txBody>
      </p:sp>
      <p:pic>
        <p:nvPicPr>
          <p:cNvPr id="643" name="Google Shape;643;p6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Strings</a:t>
            </a:r>
            <a:endParaRPr/>
          </a:p>
        </p:txBody>
      </p:sp>
      <p:sp>
        <p:nvSpPr>
          <p:cNvPr id="650" name="Google Shape;650;p68"/>
          <p:cNvSpPr txBox="1">
            <a:spLocks noGrp="1"/>
          </p:cNvSpPr>
          <p:nvPr>
            <p:ph type="body" idx="1"/>
          </p:nvPr>
        </p:nvSpPr>
        <p:spPr>
          <a:xfrm>
            <a:off x="838200" y="1163782"/>
            <a:ext cx="10515600" cy="501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phrase = “Yet another phrase.”;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                       0123456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segment  = phrase</a:t>
            </a:r>
            <a:r>
              <a:rPr lang="en-US">
                <a:solidFill>
                  <a:schemeClr val="accent1"/>
                </a:solidFill>
              </a:rPr>
              <a:t>.slice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en-US"/>
              <a:t>(6,5);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         other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.substring</a:t>
            </a:r>
            <a:r>
              <a:rPr lang="en-US"/>
              <a:t>() </a:t>
            </a:r>
            <a:r>
              <a:rPr lang="en-US">
                <a:solidFill>
                  <a:srgbClr val="7F7F7F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.substr</a:t>
            </a:r>
            <a:r>
              <a:rPr lang="en-US"/>
              <a:t>()</a:t>
            </a:r>
            <a:endParaRPr/>
          </a:p>
        </p:txBody>
      </p:sp>
      <p:sp>
        <p:nvSpPr>
          <p:cNvPr id="651" name="Google Shape;651;p68"/>
          <p:cNvSpPr/>
          <p:nvPr/>
        </p:nvSpPr>
        <p:spPr>
          <a:xfrm>
            <a:off x="1600200" y="2705100"/>
            <a:ext cx="914400" cy="457200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p6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"/>
          <p:cNvSpPr txBox="1">
            <a:spLocks noGrp="1"/>
          </p:cNvSpPr>
          <p:nvPr>
            <p:ph type="title"/>
          </p:nvPr>
        </p:nvSpPr>
        <p:spPr>
          <a:xfrm>
            <a:off x="838200" y="222251"/>
            <a:ext cx="10515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Strings</a:t>
            </a:r>
            <a:endParaRPr/>
          </a:p>
        </p:txBody>
      </p:sp>
      <p:sp>
        <p:nvSpPr>
          <p:cNvPr id="659" name="Google Shape;659;p69"/>
          <p:cNvSpPr txBox="1">
            <a:spLocks noGrp="1"/>
          </p:cNvSpPr>
          <p:nvPr>
            <p:ph type="body" idx="1"/>
          </p:nvPr>
        </p:nvSpPr>
        <p:spPr>
          <a:xfrm>
            <a:off x="838200" y="885826"/>
            <a:ext cx="10515600" cy="541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str1 = “Nordic”;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str2 = “nordic”;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if</a:t>
            </a:r>
            <a:r>
              <a:rPr lang="en-US" sz="2590"/>
              <a:t> (str1.</a:t>
            </a:r>
            <a:r>
              <a:rPr lang="en-US" sz="2590">
                <a:solidFill>
                  <a:schemeClr val="accent1"/>
                </a:solidFill>
              </a:rPr>
              <a:t>toLowerCase()</a:t>
            </a:r>
            <a:r>
              <a:rPr lang="en-US" sz="2590"/>
              <a:t> == str2.</a:t>
            </a:r>
            <a:r>
              <a:rPr lang="en-US" sz="2590">
                <a:solidFill>
                  <a:schemeClr val="accent1"/>
                </a:solidFill>
              </a:rPr>
              <a:t>toLowerCase()) </a:t>
            </a:r>
            <a:r>
              <a:rPr lang="en-US" sz="259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</a:t>
            </a:r>
            <a:r>
              <a:rPr lang="en-US" sz="2590">
                <a:solidFill>
                  <a:srgbClr val="000000"/>
                </a:solidFill>
              </a:rPr>
              <a:t>console.log</a:t>
            </a:r>
            <a:r>
              <a:rPr lang="en-US" sz="2590"/>
              <a:t> (“Yes, equal”);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str1 = “abcdefg”;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str2 = “dar”;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if</a:t>
            </a:r>
            <a:r>
              <a:rPr lang="en-US" sz="2590"/>
              <a:t> ( str1 &lt; str2 ) { …            </a:t>
            </a:r>
            <a:r>
              <a:rPr lang="en-US" sz="2590">
                <a:solidFill>
                  <a:srgbClr val="7F7F7F"/>
                </a:solidFill>
              </a:rPr>
              <a:t>//true </a:t>
            </a:r>
            <a:endParaRPr sz="259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str1 = “abcdefg”;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str2 = “Dar”;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if</a:t>
            </a:r>
            <a:r>
              <a:rPr lang="en-US" sz="2590"/>
              <a:t> ( str1 &lt; str2 ) { …            </a:t>
            </a:r>
            <a:r>
              <a:rPr lang="en-US" sz="2590">
                <a:solidFill>
                  <a:srgbClr val="7F7F7F"/>
                </a:solidFill>
              </a:rPr>
              <a:t>//false </a:t>
            </a:r>
            <a:endParaRPr sz="259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ABCD …. </a:t>
            </a:r>
            <a:r>
              <a:rPr lang="en-US" sz="2590"/>
              <a:t>	less than  	</a:t>
            </a:r>
            <a:r>
              <a:rPr lang="en-US" sz="2590">
                <a:solidFill>
                  <a:schemeClr val="accent1"/>
                </a:solidFill>
              </a:rPr>
              <a:t>abcd....</a:t>
            </a:r>
            <a:endParaRPr sz="2590">
              <a:solidFill>
                <a:schemeClr val="accent1"/>
              </a:solidFill>
            </a:endParaRPr>
          </a:p>
        </p:txBody>
      </p:sp>
      <p:sp>
        <p:nvSpPr>
          <p:cNvPr id="660" name="Google Shape;660;p69"/>
          <p:cNvSpPr txBox="1"/>
          <p:nvPr/>
        </p:nvSpPr>
        <p:spPr>
          <a:xfrm>
            <a:off x="5109384" y="1028700"/>
            <a:ext cx="19732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//str1 !== str2</a:t>
            </a:r>
            <a:endParaRPr/>
          </a:p>
        </p:txBody>
      </p:sp>
      <p:pic>
        <p:nvPicPr>
          <p:cNvPr id="661" name="Google Shape;661;p6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Strings Reference </a:t>
            </a:r>
            <a:endParaRPr/>
          </a:p>
        </p:txBody>
      </p:sp>
      <p:sp>
        <p:nvSpPr>
          <p:cNvPr id="667" name="Google Shape;667;p70"/>
          <p:cNvSpPr txBox="1">
            <a:spLocks noGrp="1"/>
          </p:cNvSpPr>
          <p:nvPr>
            <p:ph type="body" idx="1"/>
          </p:nvPr>
        </p:nvSpPr>
        <p:spPr>
          <a:xfrm>
            <a:off x="838200" y="2471737"/>
            <a:ext cx="10515600" cy="37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https://developer.mozilla.org/en-US/docs/Web/JavaScript/Reference</a:t>
            </a:r>
            <a:endParaRPr/>
          </a:p>
        </p:txBody>
      </p:sp>
      <p:pic>
        <p:nvPicPr>
          <p:cNvPr id="668" name="Google Shape;668;p70" descr="bcs-koolitus--ilma-taustat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Dates</a:t>
            </a:r>
            <a:endParaRPr/>
          </a:p>
        </p:txBody>
      </p:sp>
      <p:sp>
        <p:nvSpPr>
          <p:cNvPr id="674" name="Google Shape;674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today 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Date();      </a:t>
            </a:r>
            <a:r>
              <a:rPr lang="en-US">
                <a:solidFill>
                  <a:srgbClr val="7F7F7F"/>
                </a:solidFill>
              </a:rPr>
              <a:t>//current date and time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//year, month, day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year 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Date (2016,10,2) 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//year, month, day, hours, minutes, seconds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year2 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Date (2016,10,2,0,0,0) 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675" name="Google Shape;675;p7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Dates</a:t>
            </a:r>
            <a:endParaRPr/>
          </a:p>
        </p:txBody>
      </p:sp>
      <p:sp>
        <p:nvSpPr>
          <p:cNvPr id="682" name="Google Shape;682;p72"/>
          <p:cNvSpPr txBox="1">
            <a:spLocks noGrp="1"/>
          </p:cNvSpPr>
          <p:nvPr>
            <p:ph type="body" idx="1"/>
          </p:nvPr>
        </p:nvSpPr>
        <p:spPr>
          <a:xfrm>
            <a:off x="838200" y="1085850"/>
            <a:ext cx="10515600" cy="50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chemeClr val="accent1"/>
                </a:solidFill>
              </a:rPr>
              <a:t>let </a:t>
            </a:r>
            <a:r>
              <a:rPr lang="en-US" sz="2590"/>
              <a:t>today = </a:t>
            </a:r>
            <a:r>
              <a:rPr lang="en-US" sz="2590">
                <a:solidFill>
                  <a:schemeClr val="accent1"/>
                </a:solidFill>
              </a:rPr>
              <a:t>new</a:t>
            </a:r>
            <a:r>
              <a:rPr lang="en-US" sz="2590"/>
              <a:t> Date();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getMonth()</a:t>
            </a:r>
            <a:r>
              <a:rPr lang="en-US" sz="2590"/>
              <a:t>;                </a:t>
            </a:r>
            <a:r>
              <a:rPr lang="en-US" sz="2590">
                <a:solidFill>
                  <a:srgbClr val="7F7F7F"/>
                </a:solidFill>
              </a:rPr>
              <a:t>//returns 0-11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getFullYear()</a:t>
            </a:r>
            <a:r>
              <a:rPr lang="en-US" sz="2590"/>
              <a:t>;             </a:t>
            </a:r>
            <a:r>
              <a:rPr lang="en-US" sz="2590">
                <a:solidFill>
                  <a:srgbClr val="7F7F7F"/>
                </a:solidFill>
              </a:rPr>
              <a:t>//YYYY (not zero-based)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getYear()</a:t>
            </a:r>
            <a:r>
              <a:rPr lang="en-US" sz="2590"/>
              <a:t>;                   </a:t>
            </a:r>
            <a:r>
              <a:rPr lang="en-US" sz="2590">
                <a:solidFill>
                  <a:srgbClr val="7F7F7F"/>
                </a:solidFill>
              </a:rPr>
              <a:t>//deprecated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getDate()</a:t>
            </a:r>
            <a:r>
              <a:rPr lang="en-US" sz="2590"/>
              <a:t>;                  </a:t>
            </a:r>
            <a:r>
              <a:rPr lang="en-US" sz="2590">
                <a:solidFill>
                  <a:srgbClr val="7F7F7F"/>
                </a:solidFill>
              </a:rPr>
              <a:t>// 1-31 day of month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getDay()</a:t>
            </a:r>
            <a:r>
              <a:rPr lang="en-US" sz="2590"/>
              <a:t>;     	          </a:t>
            </a:r>
            <a:r>
              <a:rPr lang="en-US" sz="2590">
                <a:solidFill>
                  <a:srgbClr val="7F7F7F"/>
                </a:solidFill>
              </a:rPr>
              <a:t>// 0-6 day of week. 0 == Sunday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getHours()</a:t>
            </a:r>
            <a:r>
              <a:rPr lang="en-US" sz="2590"/>
              <a:t>;     	          </a:t>
            </a:r>
            <a:r>
              <a:rPr lang="en-US" sz="2590">
                <a:solidFill>
                  <a:srgbClr val="7F7F7F"/>
                </a:solidFill>
              </a:rPr>
              <a:t>// 0 – 23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getTime()</a:t>
            </a:r>
            <a:r>
              <a:rPr lang="en-US" sz="2590"/>
              <a:t>;     	         </a:t>
            </a:r>
            <a:r>
              <a:rPr lang="en-US" sz="2590">
                <a:solidFill>
                  <a:srgbClr val="7F7F7F"/>
                </a:solidFill>
              </a:rPr>
              <a:t>// milliseconds since 1/1/1970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setMonth(5)</a:t>
            </a:r>
            <a:r>
              <a:rPr lang="en-US" sz="2590"/>
              <a:t>;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today.</a:t>
            </a:r>
            <a:r>
              <a:rPr lang="en-US" sz="2590">
                <a:solidFill>
                  <a:schemeClr val="accent1"/>
                </a:solidFill>
              </a:rPr>
              <a:t>setFullYear(2012)</a:t>
            </a:r>
            <a:r>
              <a:rPr lang="en-US" sz="2590"/>
              <a:t>;</a:t>
            </a:r>
            <a:endParaRPr/>
          </a:p>
        </p:txBody>
      </p:sp>
      <p:pic>
        <p:nvPicPr>
          <p:cNvPr id="683" name="Google Shape;683;p7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Dates</a:t>
            </a:r>
            <a:endParaRPr/>
          </a:p>
        </p:txBody>
      </p:sp>
      <p:sp>
        <p:nvSpPr>
          <p:cNvPr id="689" name="Google Shape;689;p73"/>
          <p:cNvSpPr txBox="1">
            <a:spLocks noGrp="1"/>
          </p:cNvSpPr>
          <p:nvPr>
            <p:ph type="body" idx="1"/>
          </p:nvPr>
        </p:nvSpPr>
        <p:spPr>
          <a:xfrm>
            <a:off x="838200" y="1357313"/>
            <a:ext cx="10515600" cy="481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date1 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Date (2016,1,1);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date2 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Date (2016,1,1);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(date1 == date2)  </a:t>
            </a:r>
            <a:r>
              <a:rPr lang="en-US">
                <a:solidFill>
                  <a:srgbClr val="7F7F7F"/>
                </a:solidFill>
              </a:rPr>
              <a:t>{…     //false!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(date1.</a:t>
            </a:r>
            <a:r>
              <a:rPr lang="en-US">
                <a:solidFill>
                  <a:schemeClr val="accent1"/>
                </a:solidFill>
              </a:rPr>
              <a:t>getTime()</a:t>
            </a:r>
            <a:r>
              <a:rPr lang="en-US"/>
              <a:t> == date2.</a:t>
            </a:r>
            <a:r>
              <a:rPr lang="en-US">
                <a:solidFill>
                  <a:schemeClr val="accent1"/>
                </a:solidFill>
              </a:rPr>
              <a:t>getTime()</a:t>
            </a:r>
            <a:r>
              <a:rPr lang="en-US"/>
              <a:t> )  </a:t>
            </a:r>
            <a:r>
              <a:rPr lang="en-US">
                <a:solidFill>
                  <a:srgbClr val="7F7F7F"/>
                </a:solidFill>
              </a:rPr>
              <a:t>{…</a:t>
            </a: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			//true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90" name="Google Shape;690;p73"/>
          <p:cNvSpPr txBox="1"/>
          <p:nvPr/>
        </p:nvSpPr>
        <p:spPr>
          <a:xfrm>
            <a:off x="2071688" y="4443412"/>
            <a:ext cx="15888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949388400000</a:t>
            </a:r>
            <a:endParaRPr/>
          </a:p>
        </p:txBody>
      </p:sp>
      <p:sp>
        <p:nvSpPr>
          <p:cNvPr id="691" name="Google Shape;691;p73"/>
          <p:cNvSpPr txBox="1"/>
          <p:nvPr/>
        </p:nvSpPr>
        <p:spPr>
          <a:xfrm>
            <a:off x="4700587" y="4443411"/>
            <a:ext cx="15888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949388400000</a:t>
            </a:r>
            <a:endParaRPr/>
          </a:p>
        </p:txBody>
      </p:sp>
      <p:sp>
        <p:nvSpPr>
          <p:cNvPr id="692" name="Google Shape;692;p73"/>
          <p:cNvSpPr txBox="1"/>
          <p:nvPr/>
        </p:nvSpPr>
        <p:spPr>
          <a:xfrm>
            <a:off x="3972837" y="444341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/>
          </a:p>
        </p:txBody>
      </p:sp>
      <p:pic>
        <p:nvPicPr>
          <p:cNvPr id="693" name="Google Shape;693;p7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838200" y="1061884"/>
            <a:ext cx="10515600" cy="511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</a:pPr>
            <a:r>
              <a:rPr lang="en-US" sz="5500"/>
              <a:t>JavaScript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</a:pPr>
            <a:r>
              <a:rPr lang="en-US" sz="5500"/>
              <a:t>is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</a:pPr>
            <a:r>
              <a:rPr lang="en-US" sz="5500" u="sng"/>
              <a:t>Case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</a:pPr>
            <a:r>
              <a:rPr lang="en-US" sz="9500" b="1"/>
              <a:t>Sensitive!</a:t>
            </a:r>
            <a:endParaRPr/>
          </a:p>
        </p:txBody>
      </p:sp>
      <p:pic>
        <p:nvPicPr>
          <p:cNvPr id="299" name="Google Shape;299;p2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Objects</a:t>
            </a:r>
            <a:endParaRPr/>
          </a:p>
        </p:txBody>
      </p:sp>
      <p:sp>
        <p:nvSpPr>
          <p:cNvPr id="699" name="Google Shape;699;p74"/>
          <p:cNvSpPr txBox="1">
            <a:spLocks noGrp="1"/>
          </p:cNvSpPr>
          <p:nvPr>
            <p:ph type="body" idx="1"/>
          </p:nvPr>
        </p:nvSpPr>
        <p:spPr>
          <a:xfrm>
            <a:off x="838200" y="1271588"/>
            <a:ext cx="10515600" cy="49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myArray = </a:t>
            </a:r>
            <a:r>
              <a:rPr lang="en-US">
                <a:solidFill>
                  <a:schemeClr val="accent1"/>
                </a:solidFill>
              </a:rPr>
              <a:t>[10, 20,30, “Forty”, 50]</a:t>
            </a:r>
            <a:r>
              <a:rPr lang="en-US"/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console.log</a:t>
            </a:r>
            <a:r>
              <a:rPr lang="en-US"/>
              <a:t>(myArray.</a:t>
            </a:r>
            <a:r>
              <a:rPr lang="en-US">
                <a:solidFill>
                  <a:schemeClr val="accent1"/>
                </a:solidFill>
              </a:rPr>
              <a:t>length</a:t>
            </a:r>
            <a:r>
              <a:rPr lang="en-US"/>
              <a:t>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todaysDate 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Date();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ms = todaysDate.</a:t>
            </a:r>
            <a:r>
              <a:rPr lang="en-US">
                <a:solidFill>
                  <a:schemeClr val="accent1"/>
                </a:solidFill>
              </a:rPr>
              <a:t>getTime</a:t>
            </a:r>
            <a:r>
              <a:rPr lang="en-US"/>
              <a:t>();</a:t>
            </a:r>
            <a:endParaRPr/>
          </a:p>
        </p:txBody>
      </p:sp>
      <p:graphicFrame>
        <p:nvGraphicFramePr>
          <p:cNvPr id="700" name="Google Shape;700;p74"/>
          <p:cNvGraphicFramePr/>
          <p:nvPr/>
        </p:nvGraphicFramePr>
        <p:xfrm>
          <a:off x="8121687" y="1271591"/>
          <a:ext cx="1773250" cy="1866375"/>
        </p:xfrm>
        <a:graphic>
          <a:graphicData uri="http://schemas.openxmlformats.org/drawingml/2006/table">
            <a:tbl>
              <a:tblPr firstRow="1" bandRow="1">
                <a:noFill/>
                <a:tableStyleId>{73F21C10-8046-4E61-A3BB-B33613384EC4}</a:tableStyleId>
              </a:tblPr>
              <a:tblGrid>
                <a:gridCol w="88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“Forty”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01" name="Google Shape;701;p7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5"/>
          <p:cNvSpPr/>
          <p:nvPr/>
        </p:nvSpPr>
        <p:spPr>
          <a:xfrm>
            <a:off x="6872288" y="3918745"/>
            <a:ext cx="3814762" cy="2410618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7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Objects</a:t>
            </a:r>
            <a:endParaRPr/>
          </a:p>
        </p:txBody>
      </p:sp>
      <p:sp>
        <p:nvSpPr>
          <p:cNvPr id="709" name="Google Shape;709;p75"/>
          <p:cNvSpPr txBox="1">
            <a:spLocks noGrp="1"/>
          </p:cNvSpPr>
          <p:nvPr>
            <p:ph type="body" idx="1"/>
          </p:nvPr>
        </p:nvSpPr>
        <p:spPr>
          <a:xfrm>
            <a:off x="838200" y="1185863"/>
            <a:ext cx="10515600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studentName = “John”;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studentScore = 100;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studentRank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student= </a:t>
            </a:r>
            <a:r>
              <a:rPr lang="en-US">
                <a:solidFill>
                  <a:schemeClr val="accent1"/>
                </a:solidFill>
              </a:rPr>
              <a:t>new</a:t>
            </a:r>
            <a:r>
              <a:rPr lang="en-US"/>
              <a:t> Object();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student.name = “John”;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student.score = “100”;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student.rank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10" name="Google Shape;710;p75"/>
          <p:cNvSpPr txBox="1"/>
          <p:nvPr/>
        </p:nvSpPr>
        <p:spPr>
          <a:xfrm>
            <a:off x="8758238" y="661195"/>
            <a:ext cx="1042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711" name="Google Shape;711;p75"/>
          <p:cNvSpPr/>
          <p:nvPr/>
        </p:nvSpPr>
        <p:spPr>
          <a:xfrm>
            <a:off x="7279124" y="1185863"/>
            <a:ext cx="2000250" cy="430451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endParaRPr/>
          </a:p>
        </p:txBody>
      </p:sp>
      <p:sp>
        <p:nvSpPr>
          <p:cNvPr id="712" name="Google Shape;712;p75"/>
          <p:cNvSpPr txBox="1"/>
          <p:nvPr/>
        </p:nvSpPr>
        <p:spPr>
          <a:xfrm>
            <a:off x="9586913" y="1265515"/>
            <a:ext cx="1464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75"/>
          <p:cNvSpPr/>
          <p:nvPr/>
        </p:nvSpPr>
        <p:spPr>
          <a:xfrm>
            <a:off x="7279124" y="1726643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714" name="Google Shape;714;p75"/>
          <p:cNvSpPr txBox="1"/>
          <p:nvPr/>
        </p:nvSpPr>
        <p:spPr>
          <a:xfrm>
            <a:off x="9586913" y="1851302"/>
            <a:ext cx="1420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studentScore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75"/>
          <p:cNvSpPr/>
          <p:nvPr/>
        </p:nvSpPr>
        <p:spPr>
          <a:xfrm>
            <a:off x="7279124" y="2286001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16" name="Google Shape;716;p75"/>
          <p:cNvSpPr txBox="1"/>
          <p:nvPr/>
        </p:nvSpPr>
        <p:spPr>
          <a:xfrm>
            <a:off x="9586913" y="2365652"/>
            <a:ext cx="1366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studentRank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75"/>
          <p:cNvSpPr txBox="1"/>
          <p:nvPr/>
        </p:nvSpPr>
        <p:spPr>
          <a:xfrm>
            <a:off x="8002518" y="3926561"/>
            <a:ext cx="1511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/>
          </a:p>
        </p:txBody>
      </p:sp>
      <p:sp>
        <p:nvSpPr>
          <p:cNvPr id="718" name="Google Shape;718;p75"/>
          <p:cNvSpPr/>
          <p:nvPr/>
        </p:nvSpPr>
        <p:spPr>
          <a:xfrm>
            <a:off x="7307699" y="4443413"/>
            <a:ext cx="2000250" cy="430451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endParaRPr/>
          </a:p>
        </p:txBody>
      </p:sp>
      <p:sp>
        <p:nvSpPr>
          <p:cNvPr id="719" name="Google Shape;719;p75"/>
          <p:cNvSpPr txBox="1"/>
          <p:nvPr/>
        </p:nvSpPr>
        <p:spPr>
          <a:xfrm>
            <a:off x="9615488" y="4523065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720" name="Google Shape;720;p75"/>
          <p:cNvSpPr/>
          <p:nvPr/>
        </p:nvSpPr>
        <p:spPr>
          <a:xfrm>
            <a:off x="7307699" y="4984193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721" name="Google Shape;721;p75"/>
          <p:cNvSpPr txBox="1"/>
          <p:nvPr/>
        </p:nvSpPr>
        <p:spPr>
          <a:xfrm>
            <a:off x="9615488" y="5108852"/>
            <a:ext cx="68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/>
          </a:p>
        </p:txBody>
      </p:sp>
      <p:sp>
        <p:nvSpPr>
          <p:cNvPr id="722" name="Google Shape;722;p75"/>
          <p:cNvSpPr/>
          <p:nvPr/>
        </p:nvSpPr>
        <p:spPr>
          <a:xfrm>
            <a:off x="7307699" y="5543551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23" name="Google Shape;723;p75"/>
          <p:cNvSpPr txBox="1"/>
          <p:nvPr/>
        </p:nvSpPr>
        <p:spPr>
          <a:xfrm>
            <a:off x="9615488" y="5623202"/>
            <a:ext cx="5968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</a:t>
            </a:r>
            <a:endParaRPr/>
          </a:p>
        </p:txBody>
      </p:sp>
      <p:sp>
        <p:nvSpPr>
          <p:cNvPr id="724" name="Google Shape;724;p75"/>
          <p:cNvSpPr txBox="1"/>
          <p:nvPr/>
        </p:nvSpPr>
        <p:spPr>
          <a:xfrm>
            <a:off x="8307824" y="3436560"/>
            <a:ext cx="9046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/>
          </a:p>
        </p:txBody>
      </p:sp>
      <p:pic>
        <p:nvPicPr>
          <p:cNvPr id="725" name="Google Shape;725;p7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Objects</a:t>
            </a:r>
            <a:endParaRPr/>
          </a:p>
        </p:txBody>
      </p:sp>
      <p:sp>
        <p:nvSpPr>
          <p:cNvPr id="732" name="Google Shape;732;p76"/>
          <p:cNvSpPr txBox="1">
            <a:spLocks noGrp="1"/>
          </p:cNvSpPr>
          <p:nvPr>
            <p:ph type="body" idx="1"/>
          </p:nvPr>
        </p:nvSpPr>
        <p:spPr>
          <a:xfrm>
            <a:off x="838200" y="1185863"/>
            <a:ext cx="10515600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student1 = {name: “John”, score: 100, rank: 1};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student2 = {name: “Jack”, score: 93, rank: 3};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33" name="Google Shape;733;p76"/>
          <p:cNvSpPr/>
          <p:nvPr/>
        </p:nvSpPr>
        <p:spPr>
          <a:xfrm>
            <a:off x="1171575" y="3700463"/>
            <a:ext cx="3814762" cy="2043112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76"/>
          <p:cNvSpPr/>
          <p:nvPr/>
        </p:nvSpPr>
        <p:spPr>
          <a:xfrm>
            <a:off x="1606986" y="3857625"/>
            <a:ext cx="2000250" cy="430451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</a:t>
            </a:r>
            <a:endParaRPr/>
          </a:p>
        </p:txBody>
      </p:sp>
      <p:sp>
        <p:nvSpPr>
          <p:cNvPr id="735" name="Google Shape;735;p76"/>
          <p:cNvSpPr txBox="1"/>
          <p:nvPr/>
        </p:nvSpPr>
        <p:spPr>
          <a:xfrm>
            <a:off x="3914775" y="3937277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736" name="Google Shape;736;p76"/>
          <p:cNvSpPr/>
          <p:nvPr/>
        </p:nvSpPr>
        <p:spPr>
          <a:xfrm>
            <a:off x="1606986" y="4398405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737" name="Google Shape;737;p76"/>
          <p:cNvSpPr txBox="1"/>
          <p:nvPr/>
        </p:nvSpPr>
        <p:spPr>
          <a:xfrm>
            <a:off x="3914775" y="4523064"/>
            <a:ext cx="68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/>
          </a:p>
        </p:txBody>
      </p:sp>
      <p:sp>
        <p:nvSpPr>
          <p:cNvPr id="738" name="Google Shape;738;p76"/>
          <p:cNvSpPr/>
          <p:nvPr/>
        </p:nvSpPr>
        <p:spPr>
          <a:xfrm>
            <a:off x="1606986" y="4957763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9" name="Google Shape;739;p76"/>
          <p:cNvSpPr txBox="1"/>
          <p:nvPr/>
        </p:nvSpPr>
        <p:spPr>
          <a:xfrm>
            <a:off x="3914775" y="5037414"/>
            <a:ext cx="5968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</a:t>
            </a:r>
            <a:endParaRPr/>
          </a:p>
        </p:txBody>
      </p:sp>
      <p:sp>
        <p:nvSpPr>
          <p:cNvPr id="740" name="Google Shape;740;p76"/>
          <p:cNvSpPr txBox="1"/>
          <p:nvPr/>
        </p:nvSpPr>
        <p:spPr>
          <a:xfrm>
            <a:off x="2543175" y="3216828"/>
            <a:ext cx="1021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student1</a:t>
            </a:r>
            <a:endParaRPr/>
          </a:p>
        </p:txBody>
      </p:sp>
      <p:sp>
        <p:nvSpPr>
          <p:cNvPr id="741" name="Google Shape;741;p76"/>
          <p:cNvSpPr/>
          <p:nvPr/>
        </p:nvSpPr>
        <p:spPr>
          <a:xfrm>
            <a:off x="6572250" y="3657601"/>
            <a:ext cx="3814762" cy="2043112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76"/>
          <p:cNvSpPr/>
          <p:nvPr/>
        </p:nvSpPr>
        <p:spPr>
          <a:xfrm>
            <a:off x="7007661" y="3814763"/>
            <a:ext cx="2000250" cy="430451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Jack</a:t>
            </a:r>
            <a:endParaRPr/>
          </a:p>
        </p:txBody>
      </p:sp>
      <p:sp>
        <p:nvSpPr>
          <p:cNvPr id="743" name="Google Shape;743;p76"/>
          <p:cNvSpPr txBox="1"/>
          <p:nvPr/>
        </p:nvSpPr>
        <p:spPr>
          <a:xfrm>
            <a:off x="9315450" y="3894415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744" name="Google Shape;744;p76"/>
          <p:cNvSpPr/>
          <p:nvPr/>
        </p:nvSpPr>
        <p:spPr>
          <a:xfrm>
            <a:off x="7007661" y="4355543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/>
          </a:p>
        </p:txBody>
      </p:sp>
      <p:sp>
        <p:nvSpPr>
          <p:cNvPr id="745" name="Google Shape;745;p76"/>
          <p:cNvSpPr txBox="1"/>
          <p:nvPr/>
        </p:nvSpPr>
        <p:spPr>
          <a:xfrm>
            <a:off x="9315450" y="4480202"/>
            <a:ext cx="68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/>
          </a:p>
        </p:txBody>
      </p:sp>
      <p:sp>
        <p:nvSpPr>
          <p:cNvPr id="746" name="Google Shape;746;p76"/>
          <p:cNvSpPr/>
          <p:nvPr/>
        </p:nvSpPr>
        <p:spPr>
          <a:xfrm>
            <a:off x="7007661" y="4914901"/>
            <a:ext cx="2000250" cy="448984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47" name="Google Shape;747;p76"/>
          <p:cNvSpPr txBox="1"/>
          <p:nvPr/>
        </p:nvSpPr>
        <p:spPr>
          <a:xfrm>
            <a:off x="9315450" y="4994552"/>
            <a:ext cx="5968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</a:t>
            </a:r>
            <a:endParaRPr/>
          </a:p>
        </p:txBody>
      </p:sp>
      <p:sp>
        <p:nvSpPr>
          <p:cNvPr id="748" name="Google Shape;748;p76"/>
          <p:cNvSpPr txBox="1"/>
          <p:nvPr/>
        </p:nvSpPr>
        <p:spPr>
          <a:xfrm>
            <a:off x="7943850" y="3173966"/>
            <a:ext cx="10216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student2</a:t>
            </a:r>
            <a:endParaRPr/>
          </a:p>
        </p:txBody>
      </p:sp>
      <p:pic>
        <p:nvPicPr>
          <p:cNvPr id="749" name="Google Shape;749;p76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7"/>
          <p:cNvSpPr txBox="1">
            <a:spLocks noGrp="1"/>
          </p:cNvSpPr>
          <p:nvPr>
            <p:ph type="body" idx="1"/>
          </p:nvPr>
        </p:nvSpPr>
        <p:spPr>
          <a:xfrm>
            <a:off x="838200" y="985838"/>
            <a:ext cx="10515600" cy="51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endParaRPr sz="5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endParaRPr sz="5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en-US" sz="5000" b="1"/>
              <a:t>Document Object Model (DOM)</a:t>
            </a:r>
            <a:endParaRPr/>
          </a:p>
        </p:txBody>
      </p:sp>
      <p:sp>
        <p:nvSpPr>
          <p:cNvPr id="756" name="Google Shape;756;p77"/>
          <p:cNvSpPr txBox="1"/>
          <p:nvPr/>
        </p:nvSpPr>
        <p:spPr>
          <a:xfrm>
            <a:off x="2620206" y="3600450"/>
            <a:ext cx="12858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endParaRPr/>
          </a:p>
        </p:txBody>
      </p:sp>
      <p:sp>
        <p:nvSpPr>
          <p:cNvPr id="757" name="Google Shape;757;p77"/>
          <p:cNvSpPr txBox="1"/>
          <p:nvPr/>
        </p:nvSpPr>
        <p:spPr>
          <a:xfrm>
            <a:off x="4929188" y="3600450"/>
            <a:ext cx="8451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pieces</a:t>
            </a:r>
            <a:endParaRPr/>
          </a:p>
        </p:txBody>
      </p:sp>
      <p:sp>
        <p:nvSpPr>
          <p:cNvPr id="758" name="Google Shape;758;p77"/>
          <p:cNvSpPr txBox="1"/>
          <p:nvPr/>
        </p:nvSpPr>
        <p:spPr>
          <a:xfrm>
            <a:off x="6761319" y="3461950"/>
            <a:ext cx="15278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Agreed upon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Set of terms</a:t>
            </a:r>
            <a:endParaRPr/>
          </a:p>
        </p:txBody>
      </p:sp>
      <p:pic>
        <p:nvPicPr>
          <p:cNvPr id="759" name="Google Shape;759;p7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"/>
          </p:nvPr>
        </p:nvSpPr>
        <p:spPr>
          <a:xfrm>
            <a:off x="3414712" y="2814638"/>
            <a:ext cx="793908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&lt;ul  id=“menu” 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&lt;li&gt; first &lt;/li&gt;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&lt;li&gt; second &lt;/li&gt;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&lt;li&gt; third &lt;/li&gt;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&lt;/ul&gt;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774" name="Google Shape;774;p79"/>
          <p:cNvSpPr/>
          <p:nvPr/>
        </p:nvSpPr>
        <p:spPr>
          <a:xfrm>
            <a:off x="4457701" y="4387333"/>
            <a:ext cx="871500" cy="422700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79"/>
          <p:cNvSpPr/>
          <p:nvPr/>
        </p:nvSpPr>
        <p:spPr>
          <a:xfrm>
            <a:off x="4057654" y="2814638"/>
            <a:ext cx="1628775" cy="457200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9"/>
          <p:cNvSpPr/>
          <p:nvPr/>
        </p:nvSpPr>
        <p:spPr>
          <a:xfrm>
            <a:off x="3671888" y="2814638"/>
            <a:ext cx="285750" cy="457200"/>
          </a:xfrm>
          <a:prstGeom prst="flowChartAlternateProcess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7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Nodes</a:t>
            </a:r>
            <a:endParaRPr/>
          </a:p>
        </p:txBody>
      </p:sp>
      <p:cxnSp>
        <p:nvCxnSpPr>
          <p:cNvPr id="778" name="Google Shape;778;p79"/>
          <p:cNvCxnSpPr/>
          <p:nvPr/>
        </p:nvCxnSpPr>
        <p:spPr>
          <a:xfrm>
            <a:off x="2957511" y="2486025"/>
            <a:ext cx="671513" cy="3286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9" name="Google Shape;779;p79"/>
          <p:cNvSpPr txBox="1"/>
          <p:nvPr/>
        </p:nvSpPr>
        <p:spPr>
          <a:xfrm>
            <a:off x="1504901" y="2116693"/>
            <a:ext cx="1495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node</a:t>
            </a:r>
            <a:endParaRPr/>
          </a:p>
        </p:txBody>
      </p:sp>
      <p:cxnSp>
        <p:nvCxnSpPr>
          <p:cNvPr id="780" name="Google Shape;780;p79"/>
          <p:cNvCxnSpPr/>
          <p:nvPr/>
        </p:nvCxnSpPr>
        <p:spPr>
          <a:xfrm flipH="1">
            <a:off x="5150645" y="2116693"/>
            <a:ext cx="678655" cy="5132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1" name="Google Shape;781;p79"/>
          <p:cNvSpPr txBox="1"/>
          <p:nvPr/>
        </p:nvSpPr>
        <p:spPr>
          <a:xfrm>
            <a:off x="5829300" y="1747361"/>
            <a:ext cx="15631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node</a:t>
            </a:r>
            <a:endParaRPr/>
          </a:p>
        </p:txBody>
      </p:sp>
      <p:cxnSp>
        <p:nvCxnSpPr>
          <p:cNvPr id="782" name="Google Shape;782;p79"/>
          <p:cNvCxnSpPr/>
          <p:nvPr/>
        </p:nvCxnSpPr>
        <p:spPr>
          <a:xfrm rot="10800000">
            <a:off x="5622128" y="4972050"/>
            <a:ext cx="328615" cy="3223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83" name="Google Shape;783;p79"/>
          <p:cNvSpPr txBox="1"/>
          <p:nvPr/>
        </p:nvSpPr>
        <p:spPr>
          <a:xfrm>
            <a:off x="6043613" y="5294352"/>
            <a:ext cx="10990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node</a:t>
            </a:r>
            <a:endParaRPr/>
          </a:p>
        </p:txBody>
      </p:sp>
      <p:pic>
        <p:nvPicPr>
          <p:cNvPr id="784" name="Google Shape;784;p7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0"/>
          <p:cNvSpPr txBox="1">
            <a:spLocks noGrp="1"/>
          </p:cNvSpPr>
          <p:nvPr>
            <p:ph type="body" idx="1"/>
          </p:nvPr>
        </p:nvSpPr>
        <p:spPr>
          <a:xfrm>
            <a:off x="838200" y="1014413"/>
            <a:ext cx="10515600" cy="53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/>
              <a:t>The “old” way: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sz="3600">
                <a:solidFill>
                  <a:schemeClr val="accent1"/>
                </a:solidFill>
              </a:rPr>
              <a:t>document.getElementById</a:t>
            </a:r>
            <a:r>
              <a:rPr lang="en-US" sz="3600"/>
              <a:t> (“menu”);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sz="3600">
                <a:solidFill>
                  <a:schemeClr val="accent1"/>
                </a:solidFill>
              </a:rPr>
              <a:t>document.getElementsByTagName</a:t>
            </a:r>
            <a:r>
              <a:rPr lang="en-US" sz="3600"/>
              <a:t> (“p”);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sz="3600"/>
              <a:t>The new way:</a:t>
            </a:r>
            <a:br>
              <a:rPr lang="en-US" sz="3600"/>
            </a:br>
            <a:r>
              <a:rPr lang="en-US" sz="3600">
                <a:solidFill>
                  <a:schemeClr val="accent1"/>
                </a:solidFill>
              </a:rPr>
              <a:t>document.querySelector</a:t>
            </a:r>
            <a:r>
              <a:rPr lang="en-US" sz="3600"/>
              <a:t>(“#menu”);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sz="3600">
                <a:solidFill>
                  <a:schemeClr val="accent1"/>
                </a:solidFill>
              </a:rPr>
              <a:t>document.querySelectorAll</a:t>
            </a:r>
            <a:r>
              <a:rPr lang="en-US" sz="3600"/>
              <a:t>(“p”);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91" name="Google Shape;791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Accessing elements</a:t>
            </a:r>
            <a:endParaRPr/>
          </a:p>
        </p:txBody>
      </p:sp>
      <p:pic>
        <p:nvPicPr>
          <p:cNvPr id="792" name="Google Shape;792;p8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DOM content</a:t>
            </a:r>
            <a:endParaRPr/>
          </a:p>
        </p:txBody>
      </p:sp>
      <p:sp>
        <p:nvSpPr>
          <p:cNvPr id="799" name="Google Shape;799;p81"/>
          <p:cNvSpPr txBox="1">
            <a:spLocks noGrp="1"/>
          </p:cNvSpPr>
          <p:nvPr>
            <p:ph type="body" idx="1"/>
          </p:nvPr>
        </p:nvSpPr>
        <p:spPr>
          <a:xfrm>
            <a:off x="838200" y="2771775"/>
            <a:ext cx="10515600" cy="340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b="1"/>
              <a:t>Create</a:t>
            </a:r>
            <a:r>
              <a:rPr lang="en-US"/>
              <a:t> the element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b="1"/>
              <a:t>Add</a:t>
            </a:r>
            <a:r>
              <a:rPr lang="en-US"/>
              <a:t> it to the document </a:t>
            </a:r>
            <a:endParaRPr/>
          </a:p>
        </p:txBody>
      </p:sp>
      <p:pic>
        <p:nvPicPr>
          <p:cNvPr id="800" name="Google Shape;800;p8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2"/>
          <p:cNvSpPr txBox="1">
            <a:spLocks noGrp="1"/>
          </p:cNvSpPr>
          <p:nvPr>
            <p:ph type="body" idx="1"/>
          </p:nvPr>
        </p:nvSpPr>
        <p:spPr>
          <a:xfrm>
            <a:off x="838200" y="2128838"/>
            <a:ext cx="10515600" cy="404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myNewElement = </a:t>
            </a:r>
            <a:r>
              <a:rPr lang="en-US">
                <a:solidFill>
                  <a:schemeClr val="accent1"/>
                </a:solidFill>
              </a:rPr>
              <a:t>document.createElement</a:t>
            </a:r>
            <a:r>
              <a:rPr lang="en-US"/>
              <a:t>(“li”);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myElement.</a:t>
            </a:r>
            <a:r>
              <a:rPr lang="en-US">
                <a:solidFill>
                  <a:schemeClr val="accent1"/>
                </a:solidFill>
              </a:rPr>
              <a:t>appendChild</a:t>
            </a:r>
            <a:r>
              <a:rPr lang="en-US"/>
              <a:t> (myNewElement);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myNewElement.</a:t>
            </a:r>
            <a:r>
              <a:rPr lang="en-US">
                <a:solidFill>
                  <a:schemeClr val="accent1"/>
                </a:solidFill>
              </a:rPr>
              <a:t>innerHTML</a:t>
            </a:r>
            <a:r>
              <a:rPr lang="en-US"/>
              <a:t> = “New text item”;</a:t>
            </a:r>
            <a:endParaRPr/>
          </a:p>
        </p:txBody>
      </p:sp>
      <p:pic>
        <p:nvPicPr>
          <p:cNvPr id="807" name="Google Shape;807;p8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3"/>
          <p:cNvSpPr txBox="1">
            <a:spLocks noGrp="1"/>
          </p:cNvSpPr>
          <p:nvPr>
            <p:ph type="body" idx="1"/>
          </p:nvPr>
        </p:nvSpPr>
        <p:spPr>
          <a:xfrm>
            <a:off x="838200" y="814389"/>
            <a:ext cx="10515600" cy="536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myText = </a:t>
            </a:r>
            <a:r>
              <a:rPr lang="en-US">
                <a:solidFill>
                  <a:schemeClr val="accent1"/>
                </a:solidFill>
              </a:rPr>
              <a:t>document.createTextNode</a:t>
            </a:r>
            <a:r>
              <a:rPr lang="en-US"/>
              <a:t> (“new list item text”);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myNewElement.</a:t>
            </a:r>
            <a:r>
              <a:rPr lang="en-US">
                <a:solidFill>
                  <a:schemeClr val="accent1"/>
                </a:solidFill>
              </a:rPr>
              <a:t>appendChild</a:t>
            </a:r>
            <a:r>
              <a:rPr lang="en-US"/>
              <a:t> (myText);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 an alternative to </a:t>
            </a:r>
            <a:r>
              <a:rPr lang="en-US">
                <a:solidFill>
                  <a:schemeClr val="accent1"/>
                </a:solidFill>
              </a:rPr>
              <a:t>appendChild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myNewElement = </a:t>
            </a:r>
            <a:r>
              <a:rPr lang="en-US">
                <a:solidFill>
                  <a:schemeClr val="accent1"/>
                </a:solidFill>
              </a:rPr>
              <a:t>document.createElement</a:t>
            </a:r>
            <a:r>
              <a:rPr lang="en-US"/>
              <a:t>(“li”);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 </a:t>
            </a:r>
            <a:r>
              <a:rPr lang="en-US"/>
              <a:t>secondItem = </a:t>
            </a:r>
            <a:r>
              <a:rPr lang="en-US">
                <a:solidFill>
                  <a:schemeClr val="accent1"/>
                </a:solidFill>
              </a:rPr>
              <a:t>myElement.getElementsByTagName</a:t>
            </a:r>
            <a:r>
              <a:rPr lang="en-US"/>
              <a:t>(“li”)[1];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myElement.</a:t>
            </a:r>
            <a:r>
              <a:rPr lang="en-US">
                <a:solidFill>
                  <a:schemeClr val="accent1"/>
                </a:solidFill>
              </a:rPr>
              <a:t>insertBefore</a:t>
            </a:r>
            <a:r>
              <a:rPr lang="en-US"/>
              <a:t> (myNewElement, secondItem);</a:t>
            </a:r>
            <a:endParaRPr/>
          </a:p>
        </p:txBody>
      </p:sp>
      <p:pic>
        <p:nvPicPr>
          <p:cNvPr id="814" name="Google Shape;814;p8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Events</a:t>
            </a:r>
            <a:endParaRPr/>
          </a:p>
        </p:txBody>
      </p:sp>
      <p:sp>
        <p:nvSpPr>
          <p:cNvPr id="820" name="Google Shape;820;p84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Event names: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onload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onclick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onmouseover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onblur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onfocus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onkeydown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onkeyup</a:t>
            </a:r>
            <a:endParaRPr/>
          </a:p>
        </p:txBody>
      </p:sp>
      <p:pic>
        <p:nvPicPr>
          <p:cNvPr id="821" name="Google Shape;821;p84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body" idx="1"/>
          </p:nvPr>
        </p:nvSpPr>
        <p:spPr>
          <a:xfrm>
            <a:off x="838200" y="678426"/>
            <a:ext cx="10515600" cy="549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endParaRPr sz="4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endParaRPr sz="4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rPr lang="en-US" sz="4500"/>
              <a:t> </a:t>
            </a:r>
            <a:r>
              <a:rPr lang="en-US" sz="4500">
                <a:solidFill>
                  <a:schemeClr val="accent6"/>
                </a:solidFill>
              </a:rPr>
              <a:t>alert (“Hello John”);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rPr lang="en-US" sz="4500"/>
              <a:t> </a:t>
            </a:r>
            <a:r>
              <a:rPr lang="en-US" sz="4500">
                <a:solidFill>
                  <a:srgbClr val="FF0000"/>
                </a:solidFill>
              </a:rPr>
              <a:t>Alert (“Hello John”);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5" name="Google Shape;305;p2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Event Handlers/Listeners</a:t>
            </a:r>
            <a:endParaRPr/>
          </a:p>
        </p:txBody>
      </p:sp>
      <p:sp>
        <p:nvSpPr>
          <p:cNvPr id="827" name="Google Shape;827;p85"/>
          <p:cNvSpPr txBox="1">
            <a:spLocks noGrp="1"/>
          </p:cNvSpPr>
          <p:nvPr>
            <p:ph type="body" idx="1"/>
          </p:nvPr>
        </p:nvSpPr>
        <p:spPr>
          <a:xfrm>
            <a:off x="838200" y="1443038"/>
            <a:ext cx="105156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1:</a:t>
            </a:r>
            <a:br>
              <a:rPr lang="en-US"/>
            </a:br>
            <a:r>
              <a:rPr lang="en-US"/>
              <a:t>	&lt;</a:t>
            </a:r>
            <a:r>
              <a:rPr lang="en-US">
                <a:solidFill>
                  <a:srgbClr val="C00000"/>
                </a:solidFill>
              </a:rPr>
              <a:t>button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onclick</a:t>
            </a:r>
            <a:r>
              <a:rPr lang="en-US"/>
              <a:t>= “alert (‘Hello John.’);”&gt;</a:t>
            </a:r>
            <a:br>
              <a:rPr lang="en-US"/>
            </a:br>
            <a:r>
              <a:rPr lang="en-US"/>
              <a:t>		run some java script </a:t>
            </a:r>
            <a:br>
              <a:rPr lang="en-US"/>
            </a:br>
            <a:r>
              <a:rPr lang="en-US"/>
              <a:t>	&lt;/</a:t>
            </a:r>
            <a:r>
              <a:rPr lang="en-US">
                <a:solidFill>
                  <a:srgbClr val="C00000"/>
                </a:solidFill>
              </a:rPr>
              <a:t>button</a:t>
            </a:r>
            <a:r>
              <a:rPr lang="en-US"/>
              <a:t>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2:</a:t>
            </a:r>
            <a:br>
              <a:rPr lang="en-US"/>
            </a:br>
            <a:r>
              <a:rPr lang="en-US"/>
              <a:t>	myElement.onclick = function () {</a:t>
            </a:r>
            <a:br>
              <a:rPr lang="en-US"/>
            </a:br>
            <a:r>
              <a:rPr lang="en-US"/>
              <a:t>		</a:t>
            </a:r>
            <a:r>
              <a:rPr lang="en-US">
                <a:solidFill>
                  <a:srgbClr val="7F7F7F"/>
                </a:solidFill>
              </a:rPr>
              <a:t>//Event handler code</a:t>
            </a:r>
            <a:br>
              <a:rPr lang="en-US"/>
            </a:br>
            <a:r>
              <a:rPr lang="en-US"/>
              <a:t>	};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3: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document.addEventListener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‘click’</a:t>
            </a:r>
            <a:r>
              <a:rPr lang="en-US"/>
              <a:t>, myFunction, </a:t>
            </a:r>
            <a:r>
              <a:rPr lang="en-US">
                <a:solidFill>
                  <a:srgbClr val="C00000"/>
                </a:solidFill>
              </a:rPr>
              <a:t>false</a:t>
            </a:r>
            <a:r>
              <a:rPr lang="en-US"/>
              <a:t>);</a:t>
            </a:r>
            <a:endParaRPr/>
          </a:p>
        </p:txBody>
      </p:sp>
      <p:pic>
        <p:nvPicPr>
          <p:cNvPr id="828" name="Google Shape;828;p85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TextFields</a:t>
            </a:r>
            <a:endParaRPr/>
          </a:p>
        </p:txBody>
      </p:sp>
      <p:sp>
        <p:nvSpPr>
          <p:cNvPr id="844" name="Google Shape;844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property:  </a:t>
            </a:r>
            <a:r>
              <a:rPr lang="en-US">
                <a:solidFill>
                  <a:schemeClr val="accent6"/>
                </a:solidFill>
              </a:rPr>
              <a:t>value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myTextField</a:t>
            </a:r>
            <a:r>
              <a:rPr lang="en-US"/>
              <a:t>.value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events: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onfocus 		onkeypress</a:t>
            </a: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onblur 		onkeydown</a:t>
            </a: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onchange 		onkeyup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845" name="Google Shape;845;p8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Checkboxes and radio buttons</a:t>
            </a:r>
            <a:endParaRPr/>
          </a:p>
        </p:txBody>
      </p:sp>
      <p:sp>
        <p:nvSpPr>
          <p:cNvPr id="851" name="Google Shape;851;p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property: </a:t>
            </a:r>
            <a:r>
              <a:rPr lang="en-US">
                <a:solidFill>
                  <a:schemeClr val="accent6"/>
                </a:solidFill>
              </a:rPr>
              <a:t>checked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myCheckbox</a:t>
            </a:r>
            <a:r>
              <a:rPr lang="en-US"/>
              <a:t>.checked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events: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onclick 		onchange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852" name="Google Shape;852;p88"/>
          <p:cNvSpPr txBox="1"/>
          <p:nvPr/>
        </p:nvSpPr>
        <p:spPr>
          <a:xfrm>
            <a:off x="5843588" y="2972872"/>
            <a:ext cx="1342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 or false</a:t>
            </a:r>
            <a:endParaRPr/>
          </a:p>
        </p:txBody>
      </p:sp>
      <p:cxnSp>
        <p:nvCxnSpPr>
          <p:cNvPr id="853" name="Google Shape;853;p88"/>
          <p:cNvCxnSpPr/>
          <p:nvPr/>
        </p:nvCxnSpPr>
        <p:spPr>
          <a:xfrm rot="10800000">
            <a:off x="4229100" y="3157538"/>
            <a:ext cx="144303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54" name="Google Shape;854;p8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Dropdown/select list</a:t>
            </a:r>
            <a:endParaRPr/>
          </a:p>
        </p:txBody>
      </p:sp>
      <p:sp>
        <p:nvSpPr>
          <p:cNvPr id="860" name="Google Shape;860;p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properties:  </a:t>
            </a:r>
            <a:r>
              <a:rPr lang="en-US">
                <a:solidFill>
                  <a:schemeClr val="accent6"/>
                </a:solidFill>
              </a:rPr>
              <a:t>type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</a:rPr>
              <a:t>selectedIndex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mySelect</a:t>
            </a:r>
            <a:r>
              <a:rPr lang="en-US"/>
              <a:t>.type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mySelect</a:t>
            </a:r>
            <a:r>
              <a:rPr lang="en-US"/>
              <a:t>.selectedIndex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mySelect</a:t>
            </a:r>
            <a:r>
              <a:rPr lang="en-US"/>
              <a:t>.options[x].selected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events: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onchange </a:t>
            </a:r>
            <a:endParaRPr/>
          </a:p>
        </p:txBody>
      </p:sp>
      <p:sp>
        <p:nvSpPr>
          <p:cNvPr id="861" name="Google Shape;861;p89"/>
          <p:cNvSpPr txBox="1"/>
          <p:nvPr/>
        </p:nvSpPr>
        <p:spPr>
          <a:xfrm>
            <a:off x="4914900" y="2300288"/>
            <a:ext cx="3006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one or multiple options</a:t>
            </a:r>
            <a:endParaRPr/>
          </a:p>
        </p:txBody>
      </p:sp>
      <p:cxnSp>
        <p:nvCxnSpPr>
          <p:cNvPr id="862" name="Google Shape;862;p89"/>
          <p:cNvCxnSpPr/>
          <p:nvPr/>
        </p:nvCxnSpPr>
        <p:spPr>
          <a:xfrm rot="10800000">
            <a:off x="3200400" y="2471738"/>
            <a:ext cx="1500188" cy="28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63" name="Google Shape;863;p89"/>
          <p:cNvSpPr txBox="1"/>
          <p:nvPr/>
        </p:nvSpPr>
        <p:spPr>
          <a:xfrm>
            <a:off x="6286500" y="3243263"/>
            <a:ext cx="1830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one option</a:t>
            </a:r>
            <a:endParaRPr/>
          </a:p>
        </p:txBody>
      </p:sp>
      <p:cxnSp>
        <p:nvCxnSpPr>
          <p:cNvPr id="864" name="Google Shape;864;p89"/>
          <p:cNvCxnSpPr/>
          <p:nvPr/>
        </p:nvCxnSpPr>
        <p:spPr>
          <a:xfrm rot="10800000">
            <a:off x="4572000" y="3414713"/>
            <a:ext cx="1500188" cy="28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65" name="Google Shape;865;p89"/>
          <p:cNvSpPr txBox="1"/>
          <p:nvPr/>
        </p:nvSpPr>
        <p:spPr>
          <a:xfrm>
            <a:off x="7086600" y="4205803"/>
            <a:ext cx="233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multiple options</a:t>
            </a:r>
            <a:endParaRPr/>
          </a:p>
        </p:txBody>
      </p:sp>
      <p:cxnSp>
        <p:nvCxnSpPr>
          <p:cNvPr id="866" name="Google Shape;866;p89"/>
          <p:cNvCxnSpPr/>
          <p:nvPr/>
        </p:nvCxnSpPr>
        <p:spPr>
          <a:xfrm rot="10800000">
            <a:off x="5372100" y="4377253"/>
            <a:ext cx="1500188" cy="28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67" name="Google Shape;867;p89"/>
          <p:cNvSpPr txBox="1"/>
          <p:nvPr/>
        </p:nvSpPr>
        <p:spPr>
          <a:xfrm>
            <a:off x="7086600" y="4525447"/>
            <a:ext cx="13426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 or false</a:t>
            </a:r>
            <a:endParaRPr/>
          </a:p>
        </p:txBody>
      </p:sp>
      <p:pic>
        <p:nvPicPr>
          <p:cNvPr id="868" name="Google Shape;868;p8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875" name="Google Shape;875;p90"/>
          <p:cNvSpPr txBox="1">
            <a:spLocks noGrp="1"/>
          </p:cNvSpPr>
          <p:nvPr>
            <p:ph type="body" idx="1"/>
          </p:nvPr>
        </p:nvSpPr>
        <p:spPr>
          <a:xfrm>
            <a:off x="838200" y="2285999"/>
            <a:ext cx="10515600" cy="389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 event:      onsubmit </a:t>
            </a:r>
            <a:endParaRPr/>
          </a:p>
        </p:txBody>
      </p:sp>
      <p:sp>
        <p:nvSpPr>
          <p:cNvPr id="876" name="Google Shape;876;p90"/>
          <p:cNvSpPr txBox="1"/>
          <p:nvPr/>
        </p:nvSpPr>
        <p:spPr>
          <a:xfrm>
            <a:off x="6829425" y="3186113"/>
            <a:ext cx="1395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true or false </a:t>
            </a:r>
            <a:endParaRPr/>
          </a:p>
        </p:txBody>
      </p:sp>
      <p:cxnSp>
        <p:nvCxnSpPr>
          <p:cNvPr id="877" name="Google Shape;877;p90"/>
          <p:cNvCxnSpPr/>
          <p:nvPr/>
        </p:nvCxnSpPr>
        <p:spPr>
          <a:xfrm rot="10800000">
            <a:off x="4772025" y="2757488"/>
            <a:ext cx="1800225" cy="5857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78" name="Google Shape;878;p9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Styling</a:t>
            </a:r>
            <a:endParaRPr/>
          </a:p>
        </p:txBody>
      </p:sp>
      <p:sp>
        <p:nvSpPr>
          <p:cNvPr id="884" name="Google Shape;884;p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#example{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width</a:t>
            </a:r>
            <a:r>
              <a:rPr lang="en-US"/>
              <a:t>: 230px;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color</a:t>
            </a:r>
            <a:r>
              <a:rPr lang="en-US"/>
              <a:t>: #fff;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font-weight</a:t>
            </a:r>
            <a:r>
              <a:rPr lang="en-US"/>
              <a:t>: bold;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background-color</a:t>
            </a:r>
            <a:r>
              <a:rPr lang="en-US"/>
              <a:t>: #f9f9f9;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885" name="Google Shape;885;p91"/>
          <p:cNvSpPr txBox="1"/>
          <p:nvPr/>
        </p:nvSpPr>
        <p:spPr>
          <a:xfrm>
            <a:off x="6829425" y="2100263"/>
            <a:ext cx="31804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myElement.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style.width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230px;</a:t>
            </a:r>
            <a:endParaRPr/>
          </a:p>
        </p:txBody>
      </p:sp>
      <p:sp>
        <p:nvSpPr>
          <p:cNvPr id="886" name="Google Shape;886;p91"/>
          <p:cNvSpPr txBox="1"/>
          <p:nvPr/>
        </p:nvSpPr>
        <p:spPr>
          <a:xfrm>
            <a:off x="6843712" y="2557463"/>
            <a:ext cx="2877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myElement.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style.color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#fff;</a:t>
            </a:r>
            <a:endParaRPr/>
          </a:p>
        </p:txBody>
      </p:sp>
      <p:sp>
        <p:nvSpPr>
          <p:cNvPr id="887" name="Google Shape;887;p91"/>
          <p:cNvSpPr txBox="1"/>
          <p:nvPr/>
        </p:nvSpPr>
        <p:spPr>
          <a:xfrm>
            <a:off x="6843712" y="3473967"/>
            <a:ext cx="43672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myElement.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style.backgroundColor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#f9f9f9;</a:t>
            </a:r>
            <a:endParaRPr/>
          </a:p>
        </p:txBody>
      </p:sp>
      <p:sp>
        <p:nvSpPr>
          <p:cNvPr id="888" name="Google Shape;888;p91"/>
          <p:cNvSpPr txBox="1"/>
          <p:nvPr/>
        </p:nvSpPr>
        <p:spPr>
          <a:xfrm>
            <a:off x="6829425" y="3080783"/>
            <a:ext cx="35512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myElement.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style.fontWeight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bold;</a:t>
            </a:r>
            <a:endParaRPr/>
          </a:p>
        </p:txBody>
      </p:sp>
      <p:sp>
        <p:nvSpPr>
          <p:cNvPr id="889" name="Google Shape;889;p91"/>
          <p:cNvSpPr txBox="1"/>
          <p:nvPr/>
        </p:nvSpPr>
        <p:spPr>
          <a:xfrm>
            <a:off x="1528763" y="4943475"/>
            <a:ext cx="12403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hyphens</a:t>
            </a:r>
            <a:endParaRPr/>
          </a:p>
        </p:txBody>
      </p:sp>
      <p:sp>
        <p:nvSpPr>
          <p:cNvPr id="890" name="Google Shape;890;p91"/>
          <p:cNvSpPr txBox="1"/>
          <p:nvPr/>
        </p:nvSpPr>
        <p:spPr>
          <a:xfrm>
            <a:off x="8029576" y="4857750"/>
            <a:ext cx="15143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91"/>
          <p:cNvSpPr txBox="1"/>
          <p:nvPr/>
        </p:nvSpPr>
        <p:spPr>
          <a:xfrm>
            <a:off x="6729412" y="5760224"/>
            <a:ext cx="4410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myElement.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style.background-color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#f9f9f9;</a:t>
            </a:r>
            <a:endParaRPr/>
          </a:p>
        </p:txBody>
      </p:sp>
      <p:sp>
        <p:nvSpPr>
          <p:cNvPr id="892" name="Google Shape;892;p91"/>
          <p:cNvSpPr/>
          <p:nvPr/>
        </p:nvSpPr>
        <p:spPr>
          <a:xfrm>
            <a:off x="11022896" y="5736520"/>
            <a:ext cx="447667" cy="41673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9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Style – setting the class</a:t>
            </a:r>
            <a:endParaRPr/>
          </a:p>
        </p:txBody>
      </p:sp>
      <p:sp>
        <p:nvSpPr>
          <p:cNvPr id="900" name="Google Shape;900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myElement.</a:t>
            </a:r>
            <a:r>
              <a:rPr lang="en-US">
                <a:solidFill>
                  <a:schemeClr val="accent1"/>
                </a:solidFill>
              </a:rPr>
              <a:t>className</a:t>
            </a:r>
            <a:r>
              <a:rPr lang="en-US"/>
              <a:t> = “CSSclass”;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myElement.</a:t>
            </a:r>
            <a:r>
              <a:rPr lang="en-US">
                <a:solidFill>
                  <a:schemeClr val="accent1"/>
                </a:solidFill>
              </a:rPr>
              <a:t>className</a:t>
            </a:r>
            <a:r>
              <a:rPr lang="en-US"/>
              <a:t> = “”;</a:t>
            </a:r>
            <a:endParaRPr/>
          </a:p>
        </p:txBody>
      </p:sp>
      <p:pic>
        <p:nvPicPr>
          <p:cNvPr id="901" name="Google Shape;901;p92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style guidelines</a:t>
            </a:r>
            <a:endParaRPr/>
          </a:p>
        </p:txBody>
      </p:sp>
      <p:sp>
        <p:nvSpPr>
          <p:cNvPr id="907" name="Google Shape;907;p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camelCase </a:t>
            </a:r>
            <a:r>
              <a:rPr lang="en-US"/>
              <a:t>for variables, functions and methods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</a:t>
            </a:r>
            <a:r>
              <a:rPr lang="en-US">
                <a:solidFill>
                  <a:srgbClr val="FF0000"/>
                </a:solidFill>
              </a:rPr>
              <a:t>curly braces </a:t>
            </a:r>
            <a:r>
              <a:rPr lang="en-US"/>
              <a:t>on the same line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Always</a:t>
            </a:r>
            <a:r>
              <a:rPr lang="en-US"/>
              <a:t> use blocks – even if only one line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your functions </a:t>
            </a:r>
            <a:r>
              <a:rPr lang="en-US">
                <a:solidFill>
                  <a:srgbClr val="FF0000"/>
                </a:solidFill>
              </a:rPr>
              <a:t>before</a:t>
            </a:r>
            <a:r>
              <a:rPr lang="en-US"/>
              <a:t> you call them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Always</a:t>
            </a:r>
            <a:r>
              <a:rPr lang="en-US"/>
              <a:t> use semicolons to end a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Always</a:t>
            </a:r>
            <a:r>
              <a:rPr lang="en-US"/>
              <a:t> use </a:t>
            </a: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or </a:t>
            </a:r>
            <a:r>
              <a:rPr lang="en-US">
                <a:solidFill>
                  <a:schemeClr val="accent1"/>
                </a:solidFill>
              </a:rPr>
              <a:t>const</a:t>
            </a:r>
            <a:r>
              <a:rPr lang="en-US"/>
              <a:t> when declaring a variable </a:t>
            </a:r>
            <a:endParaRPr/>
          </a:p>
        </p:txBody>
      </p:sp>
      <p:pic>
        <p:nvPicPr>
          <p:cNvPr id="908" name="Google Shape;908;p9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JQuery </a:t>
            </a:r>
            <a:endParaRPr/>
          </a:p>
        </p:txBody>
      </p:sp>
      <p:sp>
        <p:nvSpPr>
          <p:cNvPr id="938" name="Google Shape;938;p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document.getElementById</a:t>
            </a:r>
            <a:r>
              <a:rPr lang="en-US"/>
              <a:t> (</a:t>
            </a:r>
            <a:r>
              <a:rPr lang="en-US">
                <a:solidFill>
                  <a:schemeClr val="accent6"/>
                </a:solidFill>
              </a:rPr>
              <a:t>“myDiv”</a:t>
            </a:r>
            <a:r>
              <a:rPr lang="en-US"/>
              <a:t>).className = “highlight”;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jQuery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“#myDiv”</a:t>
            </a:r>
            <a:r>
              <a:rPr lang="en-US"/>
              <a:t>).addClass(“highlight”);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jQuery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“.theClass”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jQuery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“p”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jQuery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“a”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jQuery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“li”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jQuery</a:t>
            </a:r>
            <a:r>
              <a:rPr lang="en-US"/>
              <a:t>(</a:t>
            </a:r>
            <a:r>
              <a:rPr lang="en-US">
                <a:solidFill>
                  <a:schemeClr val="accent6"/>
                </a:solidFill>
              </a:rPr>
              <a:t>“p.description”</a:t>
            </a:r>
            <a:r>
              <a:rPr lang="en-US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39" name="Google Shape;939;p97"/>
          <p:cNvSpPr txBox="1"/>
          <p:nvPr/>
        </p:nvSpPr>
        <p:spPr>
          <a:xfrm>
            <a:off x="8015288" y="3328988"/>
            <a:ext cx="8478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:first</a:t>
            </a:r>
            <a:endParaRPr/>
          </a:p>
        </p:txBody>
      </p:sp>
      <p:sp>
        <p:nvSpPr>
          <p:cNvPr id="940" name="Google Shape;940;p97"/>
          <p:cNvSpPr txBox="1"/>
          <p:nvPr/>
        </p:nvSpPr>
        <p:spPr>
          <a:xfrm>
            <a:off x="8015288" y="3900488"/>
            <a:ext cx="791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:last</a:t>
            </a:r>
            <a:endParaRPr/>
          </a:p>
        </p:txBody>
      </p:sp>
      <p:sp>
        <p:nvSpPr>
          <p:cNvPr id="941" name="Google Shape;941;p97"/>
          <p:cNvSpPr txBox="1"/>
          <p:nvPr/>
        </p:nvSpPr>
        <p:spPr>
          <a:xfrm>
            <a:off x="8015288" y="4586565"/>
            <a:ext cx="172277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:contains()</a:t>
            </a:r>
            <a:endParaRPr/>
          </a:p>
        </p:txBody>
      </p:sp>
      <p:sp>
        <p:nvSpPr>
          <p:cNvPr id="942" name="Google Shape;942;p97"/>
          <p:cNvSpPr txBox="1"/>
          <p:nvPr/>
        </p:nvSpPr>
        <p:spPr>
          <a:xfrm>
            <a:off x="8015288" y="5293658"/>
            <a:ext cx="11961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:visible</a:t>
            </a:r>
            <a:endParaRPr/>
          </a:p>
        </p:txBody>
      </p:sp>
      <p:sp>
        <p:nvSpPr>
          <p:cNvPr id="943" name="Google Shape;943;p97"/>
          <p:cNvSpPr txBox="1"/>
          <p:nvPr/>
        </p:nvSpPr>
        <p:spPr>
          <a:xfrm>
            <a:off x="1957388" y="2435553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pic>
        <p:nvPicPr>
          <p:cNvPr id="944" name="Google Shape;944;p97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JQuery methods</a:t>
            </a:r>
            <a:endParaRPr/>
          </a:p>
        </p:txBody>
      </p:sp>
      <p:sp>
        <p:nvSpPr>
          <p:cNvPr id="950" name="Google Shape;950;p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jQuery(“what to find”).someAction;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jQuery(“#myDiv”).addClass(“highlight”);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document.getElementById(“myDiv”).className = “highlight”;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jQuery(</a:t>
            </a:r>
            <a:r>
              <a:rPr lang="en-US">
                <a:solidFill>
                  <a:schemeClr val="accent6"/>
                </a:solidFill>
              </a:rPr>
              <a:t>“#myDiv”</a:t>
            </a:r>
            <a:r>
              <a:rPr lang="en-US"/>
              <a:t>).addClass(“highlight”);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         .removeClass(“highlight”);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                   .toggleClass(“highlight”);</a:t>
            </a:r>
            <a:endParaRPr/>
          </a:p>
        </p:txBody>
      </p:sp>
      <p:sp>
        <p:nvSpPr>
          <p:cNvPr id="951" name="Google Shape;951;p98"/>
          <p:cNvSpPr/>
          <p:nvPr/>
        </p:nvSpPr>
        <p:spPr>
          <a:xfrm rot="5400000">
            <a:off x="6786561" y="1943101"/>
            <a:ext cx="1243013" cy="11287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98"/>
          <p:cNvSpPr/>
          <p:nvPr/>
        </p:nvSpPr>
        <p:spPr>
          <a:xfrm rot="5400000">
            <a:off x="9991725" y="3781427"/>
            <a:ext cx="1457326" cy="126682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3" name="Google Shape;953;p98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is whitespace insensitive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body" idx="1"/>
          </p:nvPr>
        </p:nvSpPr>
        <p:spPr>
          <a:xfrm>
            <a:off x="838200" y="1607574"/>
            <a:ext cx="10515600" cy="4569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6"/>
                </a:solidFill>
              </a:rPr>
              <a:t>alert(“Hello John”);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6"/>
                </a:solidFill>
              </a:rPr>
              <a:t>alert(     “Hello John”     );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6"/>
                </a:solidFill>
              </a:rPr>
              <a:t>alert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6"/>
                </a:solidFill>
              </a:rPr>
              <a:t>(    “Hello John”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6"/>
                </a:solidFill>
              </a:rPr>
              <a:t>  );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>
                <a:solidFill>
                  <a:schemeClr val="accent6"/>
                </a:solidFill>
              </a:rPr>
              <a:t>alert(“Hello             John”);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312" name="Google Shape;312;p30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JQuery Alias</a:t>
            </a:r>
            <a:endParaRPr/>
          </a:p>
        </p:txBody>
      </p:sp>
      <p:sp>
        <p:nvSpPr>
          <p:cNvPr id="960" name="Google Shape;960;p99"/>
          <p:cNvSpPr txBox="1">
            <a:spLocks noGrp="1"/>
          </p:cNvSpPr>
          <p:nvPr>
            <p:ph type="body" idx="1"/>
          </p:nvPr>
        </p:nvSpPr>
        <p:spPr>
          <a:xfrm>
            <a:off x="838200" y="2886075"/>
            <a:ext cx="10515600" cy="32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sz="4000">
                <a:solidFill>
                  <a:schemeClr val="accent1"/>
                </a:solidFill>
              </a:rPr>
              <a:t>$</a:t>
            </a:r>
            <a:r>
              <a:rPr lang="en-US" sz="4000"/>
              <a:t>(</a:t>
            </a:r>
            <a:r>
              <a:rPr lang="en-US" sz="4000">
                <a:solidFill>
                  <a:schemeClr val="accent6"/>
                </a:solidFill>
              </a:rPr>
              <a:t>“#myDiv”</a:t>
            </a:r>
            <a:r>
              <a:rPr lang="en-US" sz="4000"/>
              <a:t>).addClass(“highlight”);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en-US" sz="4000">
                <a:solidFill>
                  <a:schemeClr val="accent1"/>
                </a:solidFill>
              </a:rPr>
              <a:t>$</a:t>
            </a:r>
            <a:r>
              <a:rPr lang="en-US" sz="4000"/>
              <a:t>(</a:t>
            </a:r>
            <a:r>
              <a:rPr lang="en-US" sz="4000">
                <a:solidFill>
                  <a:schemeClr val="accent6"/>
                </a:solidFill>
              </a:rPr>
              <a:t>“what to find”</a:t>
            </a:r>
            <a:r>
              <a:rPr lang="en-US" sz="4000"/>
              <a:t>).someAction (any params);</a:t>
            </a:r>
            <a:endParaRPr/>
          </a:p>
        </p:txBody>
      </p:sp>
      <p:pic>
        <p:nvPicPr>
          <p:cNvPr id="961" name="Google Shape;961;p99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Comments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xfrm>
            <a:off x="838200" y="1666568"/>
            <a:ext cx="10515600" cy="451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// This is a comment.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alert(“Hello John”);  </a:t>
            </a:r>
            <a:r>
              <a:rPr lang="en-US">
                <a:solidFill>
                  <a:srgbClr val="7F7F7F"/>
                </a:solidFill>
              </a:rPr>
              <a:t>// Can go here.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/*</a:t>
            </a:r>
            <a:br>
              <a:rPr lang="en-US">
                <a:solidFill>
                  <a:srgbClr val="7F7F7F"/>
                </a:solidFill>
              </a:rPr>
            </a:br>
            <a:r>
              <a:rPr lang="en-US">
                <a:solidFill>
                  <a:srgbClr val="7F7F7F"/>
                </a:solidFill>
              </a:rPr>
              <a:t>	This is a </a:t>
            </a:r>
            <a:endParaRPr/>
          </a:p>
          <a:p>
            <a:pPr marL="0" lvl="0" indent="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multiple </a:t>
            </a:r>
            <a:endParaRPr/>
          </a:p>
          <a:p>
            <a:pPr marL="0" lvl="0" indent="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line</a:t>
            </a:r>
            <a:endParaRPr/>
          </a:p>
          <a:p>
            <a:pPr marL="0" lvl="0" indent="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comment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7F7F7F"/>
                </a:solidFill>
              </a:rPr>
              <a:t>*/</a:t>
            </a:r>
            <a:endParaRPr/>
          </a:p>
        </p:txBody>
      </p:sp>
      <p:pic>
        <p:nvPicPr>
          <p:cNvPr id="320" name="Google Shape;320;p31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</a:t>
            </a: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39504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000000"/>
                </a:solidFill>
              </a:rPr>
              <a:t>The “old” way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  name;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  clientEmail;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  todaysDate;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  dar;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var</a:t>
            </a:r>
            <a:r>
              <a:rPr lang="en-US"/>
              <a:t>  y;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var  12mis;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var  mis12;</a:t>
            </a:r>
            <a:endParaRPr/>
          </a:p>
        </p:txBody>
      </p:sp>
      <p:pic>
        <p:nvPicPr>
          <p:cNvPr id="334" name="Google Shape;334;p33" descr="bcs-koolitus--ilma-tausta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40" y="254440"/>
            <a:ext cx="1033520" cy="6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7086600" y="1579175"/>
            <a:ext cx="39504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000000"/>
                </a:solidFill>
              </a:rPr>
              <a:t>ECMAScript 2015 way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 name;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 clientEmail;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 todaysDate;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 dar;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let</a:t>
            </a:r>
            <a:r>
              <a:rPr lang="en-US"/>
              <a:t>  y;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const</a:t>
            </a:r>
            <a:r>
              <a:rPr lang="en-US"/>
              <a:t> nonChangingValue;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3431</Words>
  <Application>Microsoft Office PowerPoint</Application>
  <PresentationFormat>Widescreen</PresentationFormat>
  <Paragraphs>748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Arial</vt:lpstr>
      <vt:lpstr>Calibri</vt:lpstr>
      <vt:lpstr>Office Theme</vt:lpstr>
      <vt:lpstr>JavaScript Fundamentals</vt:lpstr>
      <vt:lpstr>Running Javascript</vt:lpstr>
      <vt:lpstr>Compiler or interpreter?</vt:lpstr>
      <vt:lpstr>PowerPoint Presentation</vt:lpstr>
      <vt:lpstr>PowerPoint Presentation</vt:lpstr>
      <vt:lpstr>PowerPoint Presentation</vt:lpstr>
      <vt:lpstr>JavaScript is whitespace insensitive</vt:lpstr>
      <vt:lpstr>JavaScript Comments</vt:lpstr>
      <vt:lpstr>Variables </vt:lpstr>
      <vt:lpstr>Variables</vt:lpstr>
      <vt:lpstr>PowerPoint Presentation</vt:lpstr>
      <vt:lpstr>Conditionals</vt:lpstr>
      <vt:lpstr>Operators</vt:lpstr>
      <vt:lpstr>Operators</vt:lpstr>
      <vt:lpstr>Comparison</vt:lpstr>
      <vt:lpstr>Logical AND / OR</vt:lpstr>
      <vt:lpstr>Boolean value and logical expressions</vt:lpstr>
      <vt:lpstr>Modulus</vt:lpstr>
      <vt:lpstr>Increment / Decrement </vt:lpstr>
      <vt:lpstr>Ternary Operator</vt:lpstr>
      <vt:lpstr>Loops</vt:lpstr>
      <vt:lpstr>For loop</vt:lpstr>
      <vt:lpstr>Break and Continue</vt:lpstr>
      <vt:lpstr>While loop</vt:lpstr>
      <vt:lpstr>Do … while loop</vt:lpstr>
      <vt:lpstr>Functions</vt:lpstr>
      <vt:lpstr>Where to declare functions</vt:lpstr>
      <vt:lpstr>Function with parameters </vt:lpstr>
      <vt:lpstr>Parameter mismatch</vt:lpstr>
      <vt:lpstr>Variable scope </vt:lpstr>
      <vt:lpstr>Variable scope </vt:lpstr>
      <vt:lpstr>Arrays</vt:lpstr>
      <vt:lpstr>Arrays</vt:lpstr>
      <vt:lpstr>Arrays </vt:lpstr>
      <vt:lpstr>Array properties and methods</vt:lpstr>
      <vt:lpstr>Numbers</vt:lpstr>
      <vt:lpstr>Numbers</vt:lpstr>
      <vt:lpstr>Numbers</vt:lpstr>
      <vt:lpstr>Math objects</vt:lpstr>
      <vt:lpstr>Strings</vt:lpstr>
      <vt:lpstr>Strings</vt:lpstr>
      <vt:lpstr>Strings</vt:lpstr>
      <vt:lpstr>Strings</vt:lpstr>
      <vt:lpstr>Strings</vt:lpstr>
      <vt:lpstr>Strings</vt:lpstr>
      <vt:lpstr>Strings Reference </vt:lpstr>
      <vt:lpstr>Dates</vt:lpstr>
      <vt:lpstr>Dates</vt:lpstr>
      <vt:lpstr>Dates</vt:lpstr>
      <vt:lpstr>Objects</vt:lpstr>
      <vt:lpstr>Objects</vt:lpstr>
      <vt:lpstr>Objects</vt:lpstr>
      <vt:lpstr>PowerPoint Presentation</vt:lpstr>
      <vt:lpstr>Nodes</vt:lpstr>
      <vt:lpstr>Accessing elements</vt:lpstr>
      <vt:lpstr>DOM content</vt:lpstr>
      <vt:lpstr>PowerPoint Presentation</vt:lpstr>
      <vt:lpstr>PowerPoint Presentation</vt:lpstr>
      <vt:lpstr>Events</vt:lpstr>
      <vt:lpstr>Event Handlers/Listeners</vt:lpstr>
      <vt:lpstr>TextFields</vt:lpstr>
      <vt:lpstr>Checkboxes and radio buttons</vt:lpstr>
      <vt:lpstr>Dropdown/select list</vt:lpstr>
      <vt:lpstr>Forms</vt:lpstr>
      <vt:lpstr>Styling</vt:lpstr>
      <vt:lpstr>Style – setting the class</vt:lpstr>
      <vt:lpstr>JavaScript style guidelines</vt:lpstr>
      <vt:lpstr>JQuery </vt:lpstr>
      <vt:lpstr>JQuery methods</vt:lpstr>
      <vt:lpstr>JQuery Alias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cp:lastModifiedBy>Siim Rebane</cp:lastModifiedBy>
  <cp:revision>2</cp:revision>
  <dcterms:modified xsi:type="dcterms:W3CDTF">2020-11-17T11:24:16Z</dcterms:modified>
</cp:coreProperties>
</file>