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1" r:id="rId3"/>
    <p:sldId id="265" r:id="rId4"/>
    <p:sldId id="298" r:id="rId5"/>
    <p:sldId id="295" r:id="rId6"/>
    <p:sldId id="270" r:id="rId7"/>
    <p:sldId id="277" r:id="rId8"/>
    <p:sldId id="266" r:id="rId9"/>
    <p:sldId id="299" r:id="rId10"/>
    <p:sldId id="276" r:id="rId11"/>
    <p:sldId id="300" r:id="rId12"/>
    <p:sldId id="268" r:id="rId13"/>
    <p:sldId id="296" r:id="rId14"/>
    <p:sldId id="269" r:id="rId15"/>
    <p:sldId id="286" r:id="rId16"/>
    <p:sldId id="273" r:id="rId17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imrebane/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Muutujad, operatsioonid</a:t>
            </a:r>
            <a:r>
              <a:rPr lang="et-EE"/>
              <a:t>, tingimuslaused 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Hello</a:t>
            </a:r>
            <a:r>
              <a:rPr lang="et-EE" dirty="0"/>
              <a:t> World argumendiga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HelloWorld {</a:t>
            </a:r>
          </a:p>
          <a:p>
            <a:pPr marL="0" indent="0">
              <a:buNone/>
            </a:pPr>
            <a:r>
              <a:rPr lang="en-US" dirty="0"/>
              <a:t>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String.format</a:t>
            </a:r>
            <a:r>
              <a:rPr lang="en-US" dirty="0"/>
              <a:t>("Hello World, %s!", </a:t>
            </a:r>
            <a:r>
              <a:rPr lang="en-US" dirty="0" err="1"/>
              <a:t>args</a:t>
            </a:r>
            <a:r>
              <a:rPr lang="en-US" dirty="0"/>
              <a:t>[0]));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("Hello World, " + </a:t>
            </a:r>
            <a:r>
              <a:rPr lang="en-US" dirty="0" err="1"/>
              <a:t>args</a:t>
            </a:r>
            <a:r>
              <a:rPr lang="en-US" dirty="0"/>
              <a:t>[0] + "!");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Kompileerimine</a:t>
            </a:r>
            <a:r>
              <a:rPr lang="en-US" dirty="0"/>
              <a:t> – </a:t>
            </a:r>
            <a:r>
              <a:rPr lang="en-US" b="1" dirty="0" err="1"/>
              <a:t>javac</a:t>
            </a:r>
            <a:r>
              <a:rPr lang="en-US" b="1" dirty="0"/>
              <a:t> HelloWorld.ja</a:t>
            </a:r>
            <a:r>
              <a:rPr lang="en-US" dirty="0"/>
              <a:t>va</a:t>
            </a:r>
          </a:p>
          <a:p>
            <a:pPr marL="0" indent="0">
              <a:buNone/>
            </a:pPr>
            <a:r>
              <a:rPr lang="en-US" dirty="0" err="1"/>
              <a:t>Käivitamine</a:t>
            </a:r>
            <a:r>
              <a:rPr lang="en-US" dirty="0"/>
              <a:t> – </a:t>
            </a:r>
            <a:r>
              <a:rPr lang="en-US" b="1" dirty="0"/>
              <a:t>java HelloWorld </a:t>
            </a:r>
            <a:r>
              <a:rPr lang="et-EE" b="1" dirty="0"/>
              <a:t>Test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7130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Tingimus laused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00A21-713B-4580-93B2-369CA13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err="1"/>
              <a:t>if</a:t>
            </a:r>
            <a:r>
              <a:rPr lang="et-EE" dirty="0"/>
              <a:t>(a &gt; 5){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err="1"/>
              <a:t>Systemout.println</a:t>
            </a:r>
            <a:r>
              <a:rPr lang="et-EE" dirty="0"/>
              <a:t>(„a &gt; 5“);</a:t>
            </a:r>
          </a:p>
          <a:p>
            <a:pPr marL="0" indent="0">
              <a:buNone/>
            </a:pPr>
            <a:r>
              <a:rPr lang="et-EE" dirty="0"/>
              <a:t>} </a:t>
            </a:r>
            <a:r>
              <a:rPr lang="et-EE" dirty="0" err="1"/>
              <a:t>else</a:t>
            </a:r>
            <a:r>
              <a:rPr lang="et-EE" dirty="0"/>
              <a:t> </a:t>
            </a:r>
            <a:r>
              <a:rPr lang="et-EE" dirty="0" err="1"/>
              <a:t>if</a:t>
            </a:r>
            <a:r>
              <a:rPr lang="et-EE" dirty="0"/>
              <a:t>(a&lt; 5){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err="1"/>
              <a:t>System.out.println</a:t>
            </a:r>
            <a:r>
              <a:rPr lang="et-EE" dirty="0"/>
              <a:t>(„a &lt; 5“);</a:t>
            </a:r>
          </a:p>
          <a:p>
            <a:pPr marL="0" indent="0">
              <a:buNone/>
            </a:pPr>
            <a:r>
              <a:rPr lang="et-EE" dirty="0"/>
              <a:t>} </a:t>
            </a:r>
            <a:r>
              <a:rPr lang="et-EE" dirty="0" err="1"/>
              <a:t>else</a:t>
            </a:r>
            <a:r>
              <a:rPr lang="et-EE" dirty="0"/>
              <a:t>(a==5){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err="1"/>
              <a:t>System.out.println</a:t>
            </a:r>
            <a:r>
              <a:rPr lang="et-EE"/>
              <a:t>(„a == 5“);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91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Operatsioonid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03" y="2420888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a = 5 * 5; // korrutamine</a:t>
            </a:r>
          </a:p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b = 5 / 5; // jagamine</a:t>
            </a:r>
          </a:p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c = 5 – 5; // lahutamine</a:t>
            </a:r>
          </a:p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d = 5 + 5; // liitmine</a:t>
            </a:r>
          </a:p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e = 5 % 5; // jagatise jääk</a:t>
            </a:r>
          </a:p>
          <a:p>
            <a:pPr marL="0" indent="0">
              <a:buNone/>
            </a:pPr>
            <a:r>
              <a:rPr lang="et-EE" dirty="0"/>
              <a:t>a++; // suurenda a ühe võrra | a = a + 1;</a:t>
            </a:r>
          </a:p>
          <a:p>
            <a:pPr marL="0" indent="0">
              <a:buNone/>
            </a:pPr>
            <a:r>
              <a:rPr lang="et-EE" dirty="0"/>
              <a:t>a--; // vähenda a ühe võrra | a = a – 1;</a:t>
            </a:r>
          </a:p>
        </p:txBody>
      </p:sp>
    </p:spTree>
    <p:extLst>
      <p:ext uri="{BB962C8B-B14F-4D97-AF65-F5344CB8AC3E}">
        <p14:creationId xmlns:p14="http://schemas.microsoft.com/office/powerpoint/2010/main" val="232709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Operatsioonid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03" y="2420888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a = </a:t>
            </a:r>
            <a:r>
              <a:rPr lang="et-EE" dirty="0" err="1"/>
              <a:t>true</a:t>
            </a:r>
            <a:r>
              <a:rPr lang="et-EE" dirty="0"/>
              <a:t>; // a = </a:t>
            </a:r>
            <a:r>
              <a:rPr lang="et-EE" dirty="0" err="1"/>
              <a:t>true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b = (5 == 4); // </a:t>
            </a:r>
            <a:r>
              <a:rPr lang="et-EE" dirty="0" err="1"/>
              <a:t>false</a:t>
            </a:r>
            <a:r>
              <a:rPr lang="et-EE" dirty="0"/>
              <a:t> kuna 5 ei võrdu 4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c = a &amp;&amp; b; // </a:t>
            </a:r>
            <a:r>
              <a:rPr lang="et-EE" dirty="0" err="1"/>
              <a:t>false</a:t>
            </a:r>
            <a:r>
              <a:rPr lang="et-EE" dirty="0"/>
              <a:t> (kas a ja b on tõesed)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d = a || b; // </a:t>
            </a:r>
            <a:r>
              <a:rPr lang="et-EE" dirty="0" err="1"/>
              <a:t>true</a:t>
            </a:r>
            <a:r>
              <a:rPr lang="et-EE" dirty="0"/>
              <a:t> (kas a või b on tõene)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e = 5  &gt; 4  // </a:t>
            </a:r>
            <a:r>
              <a:rPr lang="et-EE" dirty="0" err="1"/>
              <a:t>true</a:t>
            </a:r>
            <a:r>
              <a:rPr lang="et-EE" dirty="0"/>
              <a:t>; (suurem kui)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f = 5 &lt; 4 // </a:t>
            </a:r>
            <a:r>
              <a:rPr lang="et-EE" dirty="0" err="1"/>
              <a:t>false</a:t>
            </a:r>
            <a:r>
              <a:rPr lang="et-EE" dirty="0"/>
              <a:t>; (</a:t>
            </a:r>
            <a:r>
              <a:rPr lang="et-EE" dirty="0" err="1"/>
              <a:t>väikem</a:t>
            </a:r>
            <a:r>
              <a:rPr lang="et-EE" dirty="0"/>
              <a:t> kui)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g = 5 &gt;= 5 // </a:t>
            </a:r>
            <a:r>
              <a:rPr lang="et-EE" dirty="0" err="1"/>
              <a:t>true</a:t>
            </a:r>
            <a:r>
              <a:rPr lang="et-EE" dirty="0"/>
              <a:t> (suurem võrdne)</a:t>
            </a:r>
          </a:p>
          <a:p>
            <a:pPr marL="0" indent="0">
              <a:buNone/>
            </a:pPr>
            <a:r>
              <a:rPr lang="et-EE" dirty="0" err="1"/>
              <a:t>boolean</a:t>
            </a:r>
            <a:r>
              <a:rPr lang="et-EE" dirty="0"/>
              <a:t> h = 5 &lt;= 5 // </a:t>
            </a:r>
            <a:r>
              <a:rPr lang="et-EE" dirty="0" err="1"/>
              <a:t>true</a:t>
            </a:r>
            <a:r>
              <a:rPr lang="et-EE" dirty="0"/>
              <a:t> (väiksem võrdne)</a:t>
            </a:r>
          </a:p>
        </p:txBody>
      </p:sp>
    </p:spTree>
    <p:extLst>
      <p:ext uri="{BB962C8B-B14F-4D97-AF65-F5344CB8AC3E}">
        <p14:creationId xmlns:p14="http://schemas.microsoft.com/office/powerpoint/2010/main" val="11212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Syntax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Case sensitivity</a:t>
            </a:r>
            <a:r>
              <a:rPr lang="en-US" dirty="0"/>
              <a:t> – Java is case sensitive, which means identifier </a:t>
            </a:r>
            <a:r>
              <a:rPr lang="en-US" i="1" dirty="0"/>
              <a:t>Hello</a:t>
            </a:r>
            <a:r>
              <a:rPr lang="en-US" dirty="0"/>
              <a:t> and </a:t>
            </a:r>
            <a:r>
              <a:rPr lang="en-US" i="1" dirty="0"/>
              <a:t>hello</a:t>
            </a:r>
            <a:r>
              <a:rPr lang="en-US" dirty="0"/>
              <a:t> would have different meanings in Java.</a:t>
            </a:r>
          </a:p>
          <a:p>
            <a:pPr fontAlgn="base"/>
            <a:r>
              <a:rPr lang="en-US" b="1" dirty="0"/>
              <a:t>Class names</a:t>
            </a:r>
            <a:r>
              <a:rPr lang="en-US" dirty="0"/>
              <a:t> – For all class names the </a:t>
            </a:r>
            <a:r>
              <a:rPr lang="en-US" b="1" dirty="0"/>
              <a:t>first letter</a:t>
            </a:r>
            <a:r>
              <a:rPr lang="en-US" dirty="0"/>
              <a:t> should be in </a:t>
            </a:r>
            <a:r>
              <a:rPr lang="en-US" b="1" dirty="0"/>
              <a:t>uppercase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Method Names</a:t>
            </a:r>
            <a:r>
              <a:rPr lang="en-US" dirty="0"/>
              <a:t> – All </a:t>
            </a:r>
            <a:r>
              <a:rPr lang="en-US" b="1" dirty="0"/>
              <a:t>method names</a:t>
            </a:r>
            <a:r>
              <a:rPr lang="en-US" dirty="0"/>
              <a:t> should start with a </a:t>
            </a:r>
            <a:r>
              <a:rPr lang="en-US" b="1" dirty="0"/>
              <a:t>lowercase</a:t>
            </a:r>
            <a:r>
              <a:rPr lang="en-US" dirty="0"/>
              <a:t> letter.</a:t>
            </a:r>
          </a:p>
          <a:p>
            <a:pPr fontAlgn="base"/>
            <a:r>
              <a:rPr lang="en-US" dirty="0"/>
              <a:t>Java program </a:t>
            </a:r>
            <a:r>
              <a:rPr lang="en-US" b="1" dirty="0"/>
              <a:t>processing starts from the </a:t>
            </a:r>
            <a:r>
              <a:rPr lang="en-US" b="1" i="1" dirty="0"/>
              <a:t>main()</a:t>
            </a:r>
            <a:r>
              <a:rPr lang="en-US" b="1" dirty="0"/>
              <a:t> method</a:t>
            </a:r>
            <a:r>
              <a:rPr lang="en-US" dirty="0"/>
              <a:t> which is a mandatory part of every Java program.</a:t>
            </a:r>
          </a:p>
        </p:txBody>
      </p:sp>
    </p:spTree>
    <p:extLst>
      <p:ext uri="{BB962C8B-B14F-4D97-AF65-F5344CB8AC3E}">
        <p14:creationId xmlns:p14="http://schemas.microsoft.com/office/powerpoint/2010/main" val="4013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Levinud vead (eelmistest kursustest)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Klassis ei saa olla 2 samanimelist ja samade parameetritega funktsiooni</a:t>
            </a:r>
          </a:p>
          <a:p>
            <a:r>
              <a:rPr lang="et-EE" dirty="0"/>
              <a:t>Vaata, et igale { vastaks }</a:t>
            </a:r>
          </a:p>
          <a:p>
            <a:r>
              <a:rPr lang="et-EE" dirty="0"/>
              <a:t>CTRL + ALT + L – </a:t>
            </a:r>
            <a:r>
              <a:rPr lang="et-EE" dirty="0" err="1"/>
              <a:t>IntelliJ</a:t>
            </a:r>
            <a:r>
              <a:rPr lang="et-EE" dirty="0"/>
              <a:t> teeb koodi ilusaks</a:t>
            </a:r>
          </a:p>
          <a:p>
            <a:r>
              <a:rPr lang="et-EE" dirty="0" err="1"/>
              <a:t>System.out.println</a:t>
            </a:r>
            <a:r>
              <a:rPr lang="et-EE" dirty="0"/>
              <a:t>(„a“); // prindib tähe a</a:t>
            </a:r>
          </a:p>
          <a:p>
            <a:r>
              <a:rPr lang="et-EE" dirty="0" err="1"/>
              <a:t>System.out.println</a:t>
            </a:r>
            <a:r>
              <a:rPr lang="et-EE" dirty="0"/>
              <a:t>(a); // prindib muutuja a väärtuse</a:t>
            </a:r>
          </a:p>
          <a:p>
            <a:r>
              <a:rPr lang="et-EE" dirty="0"/>
              <a:t>Klass peab algama suure algustähega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93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F724-DBF5-442E-97F1-8C7D953F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3B0D-57B0-423E-B970-30BD3C5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https://github.com/siimrebane/java</a:t>
            </a:r>
            <a:endParaRPr lang="et-E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Kuidas Java töötab</a:t>
            </a:r>
          </a:p>
        </p:txBody>
      </p:sp>
      <p:sp>
        <p:nvSpPr>
          <p:cNvPr id="4" name="Google Shape;103;p15">
            <a:extLst>
              <a:ext uri="{FF2B5EF4-FFF2-40B4-BE49-F238E27FC236}">
                <a16:creationId xmlns:a16="http://schemas.microsoft.com/office/drawing/2014/main" id="{7939B5DF-8B01-4A66-9F53-4879564C7AF4}"/>
              </a:ext>
            </a:extLst>
          </p:cNvPr>
          <p:cNvSpPr/>
          <p:nvPr/>
        </p:nvSpPr>
        <p:spPr>
          <a:xfrm>
            <a:off x="1117260" y="2774447"/>
            <a:ext cx="1854473" cy="153440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javac</a:t>
            </a:r>
            <a:endParaRPr sz="1800"/>
          </a:p>
        </p:txBody>
      </p:sp>
      <p:sp>
        <p:nvSpPr>
          <p:cNvPr id="5" name="Google Shape;104;p15">
            <a:extLst>
              <a:ext uri="{FF2B5EF4-FFF2-40B4-BE49-F238E27FC236}">
                <a16:creationId xmlns:a16="http://schemas.microsoft.com/office/drawing/2014/main" id="{F6799AF8-FD2F-4355-9F71-31311EBB32AE}"/>
              </a:ext>
            </a:extLst>
          </p:cNvPr>
          <p:cNvSpPr/>
          <p:nvPr/>
        </p:nvSpPr>
        <p:spPr>
          <a:xfrm>
            <a:off x="287785" y="3052247"/>
            <a:ext cx="1404026" cy="1120704"/>
          </a:xfrm>
          <a:prstGeom prst="flowChartConnector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 Source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E5297F4B-C29F-4464-8029-C09E28DB2EE1}"/>
              </a:ext>
            </a:extLst>
          </p:cNvPr>
          <p:cNvSpPr/>
          <p:nvPr/>
        </p:nvSpPr>
        <p:spPr>
          <a:xfrm>
            <a:off x="3912953" y="2743550"/>
            <a:ext cx="1854473" cy="153440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</a:t>
            </a:r>
            <a:endParaRPr sz="1800"/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C3B7CAEA-F83C-4A4D-A4A9-E10EAF78B987}"/>
              </a:ext>
            </a:extLst>
          </p:cNvPr>
          <p:cNvSpPr/>
          <p:nvPr/>
        </p:nvSpPr>
        <p:spPr>
          <a:xfrm>
            <a:off x="3083478" y="3021350"/>
            <a:ext cx="1404026" cy="1120704"/>
          </a:xfrm>
          <a:prstGeom prst="flowChartConnector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Compiled bytecode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107;p15">
            <a:extLst>
              <a:ext uri="{FF2B5EF4-FFF2-40B4-BE49-F238E27FC236}">
                <a16:creationId xmlns:a16="http://schemas.microsoft.com/office/drawing/2014/main" id="{FEB0A617-C209-4B4C-83A1-777353DB98F4}"/>
              </a:ext>
            </a:extLst>
          </p:cNvPr>
          <p:cNvSpPr/>
          <p:nvPr/>
        </p:nvSpPr>
        <p:spPr>
          <a:xfrm>
            <a:off x="6817965" y="2743550"/>
            <a:ext cx="1854473" cy="153440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OS</a:t>
            </a:r>
            <a:endParaRPr sz="1800" dirty="0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22E306F0-B883-442D-9CB2-22447734FBB7}"/>
              </a:ext>
            </a:extLst>
          </p:cNvPr>
          <p:cNvSpPr/>
          <p:nvPr/>
        </p:nvSpPr>
        <p:spPr>
          <a:xfrm>
            <a:off x="5988490" y="3021350"/>
            <a:ext cx="1404026" cy="1120704"/>
          </a:xfrm>
          <a:prstGeom prst="flowChartConnector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Virtual Machine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Näidisprogramm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FirstJavaProgram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main (String[]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959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Muutuja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Muutuja</a:t>
            </a:r>
            <a:r>
              <a:rPr lang="en-US" dirty="0"/>
              <a:t> (variable) on </a:t>
            </a:r>
            <a:r>
              <a:rPr lang="en-US" dirty="0" err="1"/>
              <a:t>nimeline</a:t>
            </a:r>
            <a:r>
              <a:rPr lang="en-US" dirty="0"/>
              <a:t> </a:t>
            </a:r>
            <a:r>
              <a:rPr lang="en-US" dirty="0" err="1"/>
              <a:t>mälupiirkond</a:t>
            </a:r>
            <a:r>
              <a:rPr lang="en-US" dirty="0"/>
              <a:t>, </a:t>
            </a:r>
            <a:r>
              <a:rPr lang="en-US" dirty="0" err="1"/>
              <a:t>kus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„</a:t>
            </a:r>
            <a:r>
              <a:rPr lang="en-US" dirty="0" err="1"/>
              <a:t>hoiab</a:t>
            </a:r>
            <a:r>
              <a:rPr lang="en-US" dirty="0"/>
              <a:t>“ </a:t>
            </a:r>
            <a:r>
              <a:rPr lang="en-US" dirty="0" err="1"/>
              <a:t>ajutiselt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</a:t>
            </a:r>
            <a:r>
              <a:rPr lang="en-US" dirty="0" err="1"/>
              <a:t>millega</a:t>
            </a:r>
            <a:r>
              <a:rPr lang="en-US" dirty="0"/>
              <a:t> ta </a:t>
            </a:r>
            <a:r>
              <a:rPr lang="en-US" dirty="0" err="1"/>
              <a:t>opereerib</a:t>
            </a:r>
            <a:endParaRPr lang="en-US" dirty="0"/>
          </a:p>
          <a:p>
            <a:pPr fontAlgn="base"/>
            <a:r>
              <a:rPr lang="en-US" dirty="0" err="1"/>
              <a:t>Muutujal</a:t>
            </a:r>
            <a:r>
              <a:rPr lang="en-US" dirty="0"/>
              <a:t> on </a:t>
            </a:r>
            <a:r>
              <a:rPr lang="en-US" dirty="0" err="1"/>
              <a:t>andmetüüp</a:t>
            </a:r>
            <a:r>
              <a:rPr lang="en-US" dirty="0"/>
              <a:t>, </a:t>
            </a:r>
            <a:r>
              <a:rPr lang="en-US" dirty="0" err="1"/>
              <a:t>nimi</a:t>
            </a:r>
            <a:r>
              <a:rPr lang="en-US" dirty="0"/>
              <a:t> ja </a:t>
            </a:r>
            <a:r>
              <a:rPr lang="en-US" dirty="0" err="1"/>
              <a:t>kasutuspiirkond</a:t>
            </a:r>
            <a:r>
              <a:rPr lang="en-US" dirty="0"/>
              <a:t> (</a:t>
            </a:r>
            <a:r>
              <a:rPr lang="en-US" dirty="0" err="1"/>
              <a:t>skoop</a:t>
            </a:r>
            <a:r>
              <a:rPr lang="et-E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Näidisprogramm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FirstJavaProgram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main (String[]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1847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Klass</a:t>
            </a:r>
            <a:r>
              <a:rPr lang="en-US" dirty="0"/>
              <a:t> (class) on Java-</a:t>
            </a:r>
            <a:r>
              <a:rPr lang="en-US" dirty="0" err="1"/>
              <a:t>keeles</a:t>
            </a:r>
            <a:r>
              <a:rPr lang="en-US" dirty="0"/>
              <a:t> </a:t>
            </a:r>
            <a:r>
              <a:rPr lang="en-US" dirty="0" err="1"/>
              <a:t>üks</a:t>
            </a:r>
            <a:r>
              <a:rPr lang="en-US" dirty="0"/>
              <a:t> </a:t>
            </a:r>
            <a:r>
              <a:rPr lang="en-US" dirty="0" err="1"/>
              <a:t>alusmõiste</a:t>
            </a:r>
            <a:endParaRPr lang="en-US" dirty="0"/>
          </a:p>
          <a:p>
            <a:pPr fontAlgn="base"/>
            <a:r>
              <a:rPr lang="en-US" dirty="0" err="1"/>
              <a:t>Iga</a:t>
            </a:r>
            <a:r>
              <a:rPr lang="en-US" dirty="0"/>
              <a:t> </a:t>
            </a:r>
            <a:r>
              <a:rPr lang="en-US" dirty="0" err="1"/>
              <a:t>rakendus</a:t>
            </a:r>
            <a:r>
              <a:rPr lang="en-US" dirty="0"/>
              <a:t> </a:t>
            </a:r>
            <a:r>
              <a:rPr lang="en-US" dirty="0" err="1"/>
              <a:t>koosneb</a:t>
            </a:r>
            <a:r>
              <a:rPr lang="en-US" dirty="0"/>
              <a:t> </a:t>
            </a:r>
            <a:r>
              <a:rPr lang="en-US" dirty="0" err="1"/>
              <a:t>vähemalt</a:t>
            </a:r>
            <a:r>
              <a:rPr lang="en-US" dirty="0"/>
              <a:t> </a:t>
            </a:r>
            <a:r>
              <a:rPr lang="en-US" dirty="0" err="1"/>
              <a:t>ühest</a:t>
            </a:r>
            <a:r>
              <a:rPr lang="en-US" dirty="0"/>
              <a:t> </a:t>
            </a:r>
            <a:r>
              <a:rPr lang="en-US" dirty="0" err="1"/>
              <a:t>klassist</a:t>
            </a:r>
            <a:endParaRPr lang="en-US" dirty="0"/>
          </a:p>
          <a:p>
            <a:pPr fontAlgn="base"/>
            <a:r>
              <a:rPr lang="en-US" dirty="0" err="1"/>
              <a:t>Käivitamiseks</a:t>
            </a:r>
            <a:r>
              <a:rPr lang="en-US" dirty="0"/>
              <a:t> </a:t>
            </a:r>
            <a:r>
              <a:rPr lang="en-US" dirty="0" err="1"/>
              <a:t>peab</a:t>
            </a:r>
            <a:r>
              <a:rPr lang="en-US" dirty="0"/>
              <a:t> </a:t>
            </a:r>
            <a:r>
              <a:rPr lang="en-US" dirty="0" err="1"/>
              <a:t>selles</a:t>
            </a:r>
            <a:r>
              <a:rPr lang="en-US" dirty="0"/>
              <a:t> </a:t>
            </a:r>
            <a:r>
              <a:rPr lang="en-US" dirty="0" err="1"/>
              <a:t>klassis</a:t>
            </a:r>
            <a:r>
              <a:rPr lang="en-US" dirty="0"/>
              <a:t> </a:t>
            </a:r>
            <a:r>
              <a:rPr lang="en-US" dirty="0" err="1"/>
              <a:t>olema</a:t>
            </a:r>
            <a:r>
              <a:rPr lang="en-US" dirty="0"/>
              <a:t> </a:t>
            </a:r>
            <a:r>
              <a:rPr lang="en-US" dirty="0" err="1"/>
              <a:t>staatiline</a:t>
            </a:r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-</a:t>
            </a:r>
            <a:r>
              <a:rPr lang="en-US" dirty="0" err="1"/>
              <a:t>meetod</a:t>
            </a:r>
            <a:r>
              <a:rPr lang="et-EE" dirty="0"/>
              <a:t> </a:t>
            </a:r>
          </a:p>
          <a:p>
            <a:pPr fontAlgn="base"/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peab</a:t>
            </a:r>
            <a:r>
              <a:rPr lang="en-US" dirty="0"/>
              <a:t> </a:t>
            </a:r>
            <a:r>
              <a:rPr lang="en-US" dirty="0" err="1"/>
              <a:t>paiknema</a:t>
            </a:r>
            <a:r>
              <a:rPr lang="en-US" dirty="0"/>
              <a:t> </a:t>
            </a:r>
            <a:r>
              <a:rPr lang="en-US" dirty="0" err="1"/>
              <a:t>samanimelises</a:t>
            </a:r>
            <a:r>
              <a:rPr lang="en-US" dirty="0"/>
              <a:t> </a:t>
            </a:r>
            <a:r>
              <a:rPr lang="en-US" dirty="0" err="1"/>
              <a:t>koodifailis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Muutujate defineerimine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00A21-713B-4580-93B2-369CA13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err="1"/>
              <a:t>int</a:t>
            </a:r>
            <a:r>
              <a:rPr lang="et-EE" dirty="0"/>
              <a:t> a = 3;</a:t>
            </a:r>
          </a:p>
          <a:p>
            <a:pPr marL="0" indent="0">
              <a:buNone/>
            </a:pPr>
            <a:r>
              <a:rPr lang="et-EE" dirty="0" err="1"/>
              <a:t>Long</a:t>
            </a:r>
            <a:r>
              <a:rPr lang="et-EE" dirty="0"/>
              <a:t> b = 5l;</a:t>
            </a:r>
          </a:p>
          <a:p>
            <a:pPr marL="0" indent="0">
              <a:buNone/>
            </a:pPr>
            <a:r>
              <a:rPr lang="et-EE" dirty="0"/>
              <a:t>String tekst = „tere“;</a:t>
            </a:r>
          </a:p>
        </p:txBody>
      </p:sp>
    </p:spTree>
    <p:extLst>
      <p:ext uri="{BB962C8B-B14F-4D97-AF65-F5344CB8AC3E}">
        <p14:creationId xmlns:p14="http://schemas.microsoft.com/office/powerpoint/2010/main" val="40492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Muutujate defineerimine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		</a:t>
            </a:r>
            <a:r>
              <a:rPr lang="et-EE" dirty="0" err="1"/>
              <a:t>int</a:t>
            </a:r>
            <a:r>
              <a:rPr lang="et-EE" dirty="0"/>
              <a:t> number = 5;</a:t>
            </a:r>
          </a:p>
          <a:p>
            <a:pPr marL="0" indent="0">
              <a:buNone/>
            </a:pPr>
            <a:r>
              <a:rPr lang="et-EE" dirty="0"/>
              <a:t>		String tekst = „tekst“;</a:t>
            </a:r>
          </a:p>
          <a:p>
            <a:pPr marL="0" indent="0">
              <a:buNone/>
            </a:pPr>
            <a:r>
              <a:rPr lang="et-EE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DA593-6103-4F30-8E3D-7F6C3AFDBCC4}"/>
              </a:ext>
            </a:extLst>
          </p:cNvPr>
          <p:cNvSpPr/>
          <p:nvPr/>
        </p:nvSpPr>
        <p:spPr>
          <a:xfrm>
            <a:off x="485796" y="2423776"/>
            <a:ext cx="136815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D4E38F-5B56-44FA-9AC3-BA88FC9C3CB9}"/>
              </a:ext>
            </a:extLst>
          </p:cNvPr>
          <p:cNvCxnSpPr>
            <a:stCxn id="6" idx="2"/>
          </p:cNvCxnSpPr>
          <p:nvPr/>
        </p:nvCxnSpPr>
        <p:spPr>
          <a:xfrm>
            <a:off x="1169872" y="3338176"/>
            <a:ext cx="1097872" cy="66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8876A2-CA0B-4BFD-A2A7-4F24B33065D8}"/>
              </a:ext>
            </a:extLst>
          </p:cNvPr>
          <p:cNvSpPr/>
          <p:nvPr/>
        </p:nvSpPr>
        <p:spPr>
          <a:xfrm>
            <a:off x="2643319" y="2423776"/>
            <a:ext cx="149663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Muutuja nimi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DCB09-2324-471A-A035-AC5AF1B2C8C1}"/>
              </a:ext>
            </a:extLst>
          </p:cNvPr>
          <p:cNvSpPr/>
          <p:nvPr/>
        </p:nvSpPr>
        <p:spPr>
          <a:xfrm>
            <a:off x="4716016" y="2406193"/>
            <a:ext cx="1800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Esialgne väärtus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251D2-8327-46AA-906E-ACE705EFA1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391636" y="3338176"/>
            <a:ext cx="0" cy="66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9C9B8-5941-4B68-A8B3-91473C3D814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15528" y="3320593"/>
            <a:ext cx="1100588" cy="68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7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Primitive</a:t>
            </a:r>
            <a:r>
              <a:rPr lang="et-EE" dirty="0"/>
              <a:t> </a:t>
            </a:r>
            <a:r>
              <a:rPr lang="et-EE" dirty="0" err="1"/>
              <a:t>Types</a:t>
            </a:r>
            <a:endParaRPr lang="et-E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795C8-3601-431C-8770-558A0382D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411739"/>
              </p:ext>
            </p:extLst>
          </p:nvPr>
        </p:nvGraphicFramePr>
        <p:xfrm>
          <a:off x="436490" y="1845642"/>
          <a:ext cx="8235948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316">
                  <a:extLst>
                    <a:ext uri="{9D8B030D-6E8A-4147-A177-3AD203B41FA5}">
                      <a16:colId xmlns:a16="http://schemas.microsoft.com/office/drawing/2014/main" val="3305674185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1480673767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103394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Data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dirty="0"/>
                        <a:t>Täisarv</a:t>
                      </a:r>
                      <a:r>
                        <a:rPr lang="en-US" sz="1800" dirty="0"/>
                        <a:t> -128 </a:t>
                      </a:r>
                      <a:r>
                        <a:rPr lang="et-EE" sz="1800" dirty="0"/>
                        <a:t>kuni</a:t>
                      </a:r>
                      <a:r>
                        <a:rPr lang="en-US" sz="1800" dirty="0"/>
                        <a:t>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6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Täisarv </a:t>
                      </a:r>
                      <a:r>
                        <a:rPr lang="en" sz="1800" dirty="0"/>
                        <a:t>-32,768 </a:t>
                      </a:r>
                      <a:r>
                        <a:rPr lang="et-EE" sz="1800" dirty="0"/>
                        <a:t>kuni</a:t>
                      </a:r>
                      <a:r>
                        <a:rPr lang="en" sz="1800" dirty="0"/>
                        <a:t> 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3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Täisarv </a:t>
                      </a:r>
                      <a:r>
                        <a:rPr lang="en" sz="1800" dirty="0"/>
                        <a:t>-2,147,483,648 </a:t>
                      </a:r>
                      <a:r>
                        <a:rPr lang="et-EE" sz="1800" dirty="0"/>
                        <a:t>kuni</a:t>
                      </a:r>
                    </a:p>
                    <a:p>
                      <a:r>
                        <a:rPr lang="en" sz="1800" dirty="0"/>
                        <a:t>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8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Täisarv -</a:t>
                      </a:r>
                      <a:r>
                        <a:rPr lang="en" sz="1800" dirty="0"/>
                        <a:t>9,223,372,036,854,775,808</a:t>
                      </a:r>
                      <a:endParaRPr lang="et-EE" sz="1800" dirty="0"/>
                    </a:p>
                    <a:p>
                      <a:r>
                        <a:rPr lang="et-EE" sz="1800" dirty="0"/>
                        <a:t>Kuni</a:t>
                      </a:r>
                    </a:p>
                    <a:p>
                      <a:r>
                        <a:rPr lang="en" sz="1800" dirty="0"/>
                        <a:t>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Komakoha numbrid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9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8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Komakoha numbrid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368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t-EE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 </a:t>
                      </a:r>
                      <a:r>
                        <a:rPr lang="et-EE" dirty="0" err="1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True</a:t>
                      </a:r>
                      <a:r>
                        <a:rPr lang="et-EE" dirty="0"/>
                        <a:t> / </a:t>
                      </a:r>
                      <a:r>
                        <a:rPr lang="et-EE" dirty="0" err="1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437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t-EE" dirty="0" err="1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 </a:t>
                      </a:r>
                      <a:r>
                        <a:rPr lang="et-EE" dirty="0" err="1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Üks tähemärk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6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9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1231</TotalTime>
  <Words>706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Office'i kujundus</vt:lpstr>
      <vt:lpstr>Java arendaja õhtuõpe</vt:lpstr>
      <vt:lpstr>Kuidas Java töötab</vt:lpstr>
      <vt:lpstr>Näidisprogramm</vt:lpstr>
      <vt:lpstr>Muutuja</vt:lpstr>
      <vt:lpstr>Näidisprogramm</vt:lpstr>
      <vt:lpstr>Klass</vt:lpstr>
      <vt:lpstr>Muutujate defineerimine</vt:lpstr>
      <vt:lpstr>Muutujate defineerimine</vt:lpstr>
      <vt:lpstr>Primitive Types</vt:lpstr>
      <vt:lpstr>Hello World argumendiga</vt:lpstr>
      <vt:lpstr>Tingimus laused</vt:lpstr>
      <vt:lpstr>Operatsioonid</vt:lpstr>
      <vt:lpstr>Operatsioonid</vt:lpstr>
      <vt:lpstr>Syntax</vt:lpstr>
      <vt:lpstr>Levinud vead (eelmistest kursustest)</vt:lpstr>
      <vt:lpstr>Ülesanded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38</cp:revision>
  <dcterms:created xsi:type="dcterms:W3CDTF">2016-08-12T10:54:44Z</dcterms:created>
  <dcterms:modified xsi:type="dcterms:W3CDTF">2020-10-19T14:45:57Z</dcterms:modified>
</cp:coreProperties>
</file>