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91" r:id="rId4"/>
    <p:sldId id="292" r:id="rId5"/>
    <p:sldId id="293" r:id="rId6"/>
    <p:sldId id="281" r:id="rId7"/>
    <p:sldId id="294" r:id="rId8"/>
    <p:sldId id="279" r:id="rId9"/>
    <p:sldId id="282" r:id="rId10"/>
    <p:sldId id="283" r:id="rId11"/>
    <p:sldId id="284" r:id="rId12"/>
    <p:sldId id="285" r:id="rId13"/>
    <p:sldId id="290" r:id="rId14"/>
  </p:sldIdLst>
  <p:sldSz cx="9144000" cy="6858000" type="screen4x3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38">
          <p15:clr>
            <a:srgbClr val="A4A3A4"/>
          </p15:clr>
        </p15:guide>
        <p15:guide id="3" pos="44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A71B9"/>
    <a:srgbClr val="0A72BA"/>
    <a:srgbClr val="2B568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43" autoAdjust="0"/>
  </p:normalViewPr>
  <p:slideViewPr>
    <p:cSldViewPr showGuides="1">
      <p:cViewPr varScale="1">
        <p:scale>
          <a:sx n="164" d="100"/>
          <a:sy n="164" d="100"/>
        </p:scale>
        <p:origin x="1700" y="104"/>
      </p:cViewPr>
      <p:guideLst>
        <p:guide orient="horz" pos="2160"/>
        <p:guide pos="538"/>
        <p:guide pos="442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349517"/>
            <a:ext cx="7632848" cy="1470025"/>
          </a:xfrm>
        </p:spPr>
        <p:txBody>
          <a:bodyPr anchor="b" anchorCtr="0">
            <a:normAutofit/>
          </a:bodyPr>
          <a:lstStyle>
            <a:lvl1pPr algn="l">
              <a:defRPr sz="4500" b="0">
                <a:solidFill>
                  <a:srgbClr val="0A71B9"/>
                </a:solidFill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105292"/>
            <a:ext cx="7632848" cy="132397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 dirty="0"/>
              <a:t>Klõpsake juhtslaidi alapealkirja laadi redigeerimiseks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21.10.2020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  <p:pic>
        <p:nvPicPr>
          <p:cNvPr id="10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32" y="630386"/>
            <a:ext cx="1576192" cy="92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21.10.2020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21.10.2020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8" y="1014834"/>
            <a:ext cx="8229600" cy="1143000"/>
          </a:xfrm>
        </p:spPr>
        <p:txBody>
          <a:bodyPr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t-EE" sz="3500" b="0" kern="1200" dirty="0">
                <a:solidFill>
                  <a:srgbClr val="0A71B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21.10.2020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 dirty="0"/>
          </a:p>
        </p:txBody>
      </p:sp>
      <p:pic>
        <p:nvPicPr>
          <p:cNvPr id="8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01269"/>
            <a:ext cx="1033520" cy="60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21.10.2020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21.10.2020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21.10.2020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21.10.2020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21.10.2020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21.10.2020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/>
              <a:t>Pildi lisamiseks klõpsake ikooni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21.10.2020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dirty="0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4333-4FC0-4832-B48E-1BB4D6BFA92F}" type="datetimeFigureOut">
              <a:rPr lang="et-EE" smtClean="0"/>
              <a:pPr/>
              <a:t>21.10.2020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500" b="0" kern="1200">
          <a:solidFill>
            <a:srgbClr val="0A71B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632848" cy="1470025"/>
          </a:xfrm>
        </p:spPr>
        <p:txBody>
          <a:bodyPr/>
          <a:lstStyle/>
          <a:p>
            <a:r>
              <a:rPr lang="en-US" b="1" dirty="0"/>
              <a:t>Java </a:t>
            </a:r>
            <a:r>
              <a:rPr lang="en-US" b="1" dirty="0" err="1"/>
              <a:t>arendaja</a:t>
            </a:r>
            <a:r>
              <a:rPr lang="en-US" b="1" dirty="0"/>
              <a:t> </a:t>
            </a:r>
            <a:r>
              <a:rPr lang="en-US" b="1" dirty="0" err="1"/>
              <a:t>õhtuõpe</a:t>
            </a:r>
            <a:endParaRPr lang="et-E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dirty="0"/>
              <a:t>Alamfunktsioonid, massiivid, tsüklid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Do…</a:t>
            </a:r>
            <a:r>
              <a:rPr lang="et-EE" dirty="0" err="1"/>
              <a:t>while</a:t>
            </a:r>
            <a:endParaRPr lang="et-E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62B6C3-D40D-4D43-9902-C6D8D2063943}"/>
              </a:ext>
            </a:extLst>
          </p:cNvPr>
          <p:cNvSpPr/>
          <p:nvPr/>
        </p:nvSpPr>
        <p:spPr>
          <a:xfrm>
            <a:off x="323528" y="2276872"/>
            <a:ext cx="8229600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  <a:endParaRPr lang="en-US" dirty="0"/>
          </a:p>
          <a:p>
            <a:pPr indent="457200">
              <a:spcAft>
                <a:spcPts val="1000"/>
              </a:spcAft>
            </a:pPr>
            <a:r>
              <a:rPr lang="en-US" dirty="0">
                <a:solidFill>
                  <a:srgbClr val="70AD47"/>
                </a:solidFill>
                <a:latin typeface="Courier New" panose="02070309020205020404" pitchFamily="49" charset="0"/>
              </a:rPr>
              <a:t>// Statements to be repeated </a:t>
            </a:r>
            <a:r>
              <a:rPr lang="en-US" b="1" dirty="0">
                <a:solidFill>
                  <a:srgbClr val="70AD47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70AD47"/>
                </a:solidFill>
                <a:latin typeface="Courier New" panose="02070309020205020404" pitchFamily="49" charset="0"/>
              </a:rPr>
              <a:t> to n times...</a:t>
            </a:r>
            <a:endParaRPr lang="en-US" dirty="0"/>
          </a:p>
          <a:p>
            <a:pPr indent="457200">
              <a:spcAft>
                <a:spcPts val="1000"/>
              </a:spcAft>
            </a:pPr>
            <a:r>
              <a:rPr lang="en-US" dirty="0">
                <a:solidFill>
                  <a:srgbClr val="70AD47"/>
                </a:solidFill>
                <a:latin typeface="Courier New" panose="02070309020205020404" pitchFamily="49" charset="0"/>
              </a:rPr>
              <a:t>// until the condition resolves true; </a:t>
            </a:r>
            <a:endParaRPr lang="en-US" dirty="0"/>
          </a:p>
          <a:p>
            <a:pPr indent="457200">
              <a:spcAft>
                <a:spcPts val="1000"/>
              </a:spcAft>
            </a:pPr>
            <a:r>
              <a:rPr lang="en-US" b="1" dirty="0">
                <a:solidFill>
                  <a:srgbClr val="70AD47"/>
                </a:solidFill>
                <a:latin typeface="Courier New" panose="02070309020205020404" pitchFamily="49" charset="0"/>
              </a:rPr>
              <a:t>// NOTE: AT LEAST ONCE!</a:t>
            </a:r>
            <a:endParaRPr lang="en-US" dirty="0"/>
          </a:p>
          <a:p>
            <a:pPr indent="457200"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statement1;</a:t>
            </a:r>
            <a:endParaRPr lang="en-US" dirty="0"/>
          </a:p>
          <a:p>
            <a:pPr indent="457200"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statement2; </a:t>
            </a:r>
            <a:endParaRPr lang="en-US" dirty="0"/>
          </a:p>
          <a:p>
            <a:pPr indent="457200"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endParaRPr lang="en-US" dirty="0"/>
          </a:p>
          <a:p>
            <a:pPr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} while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expression&gt;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endParaRPr lang="en-US" dirty="0"/>
          </a:p>
          <a:p>
            <a:pPr>
              <a:spcAft>
                <a:spcPts val="1000"/>
              </a:spcAft>
            </a:pPr>
            <a:r>
              <a:rPr lang="en-US" dirty="0">
                <a:solidFill>
                  <a:srgbClr val="70AD47"/>
                </a:solidFill>
                <a:latin typeface="Courier New" panose="02070309020205020404" pitchFamily="49" charset="0"/>
              </a:rPr>
              <a:t>// Expression is tested after the repetition!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94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For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650C5B-6607-4025-827C-1E88963CA742}"/>
              </a:ext>
            </a:extLst>
          </p:cNvPr>
          <p:cNvSpPr/>
          <p:nvPr/>
        </p:nvSpPr>
        <p:spPr>
          <a:xfrm>
            <a:off x="442838" y="2276872"/>
            <a:ext cx="852165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b="1" dirty="0">
                <a:solidFill>
                  <a:srgbClr val="70AD47"/>
                </a:solidFill>
                <a:latin typeface="Courier New" panose="02070309020205020404" pitchFamily="49" charset="0"/>
              </a:rPr>
              <a:t>// for(</a:t>
            </a:r>
            <a:r>
              <a:rPr lang="en-US" dirty="0">
                <a:solidFill>
                  <a:srgbClr val="70AD47"/>
                </a:solidFill>
                <a:latin typeface="Courier New" panose="02070309020205020404" pitchFamily="49" charset="0"/>
              </a:rPr>
              <a:t>&lt;index variable&gt;; &lt;</a:t>
            </a:r>
            <a:r>
              <a:rPr lang="en-US" dirty="0" err="1">
                <a:solidFill>
                  <a:srgbClr val="70AD47"/>
                </a:solidFill>
                <a:latin typeface="Courier New" panose="02070309020205020404" pitchFamily="49" charset="0"/>
              </a:rPr>
              <a:t>boolean</a:t>
            </a:r>
            <a:r>
              <a:rPr lang="en-US" dirty="0">
                <a:solidFill>
                  <a:srgbClr val="70AD47"/>
                </a:solidFill>
                <a:latin typeface="Courier New" panose="02070309020205020404" pitchFamily="49" charset="0"/>
              </a:rPr>
              <a:t> expression&gt;; &lt;index variable value change&gt;</a:t>
            </a:r>
            <a:r>
              <a:rPr lang="en-US" b="1" dirty="0">
                <a:solidFill>
                  <a:srgbClr val="70AD47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  <a:p>
            <a:pPr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for 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int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myArray.length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++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  <a:endParaRPr lang="en-US" dirty="0"/>
          </a:p>
          <a:p>
            <a:pPr indent="457200">
              <a:spcAft>
                <a:spcPts val="1000"/>
              </a:spcAft>
            </a:pPr>
            <a:r>
              <a:rPr lang="en-US" dirty="0">
                <a:solidFill>
                  <a:srgbClr val="70AD47"/>
                </a:solidFill>
                <a:latin typeface="Courier New" panose="02070309020205020404" pitchFamily="49" charset="0"/>
              </a:rPr>
              <a:t>// Statements to be repeated </a:t>
            </a:r>
            <a:r>
              <a:rPr lang="en-US" b="1" dirty="0">
                <a:solidFill>
                  <a:srgbClr val="70AD47"/>
                </a:solidFill>
                <a:latin typeface="Courier New" panose="02070309020205020404" pitchFamily="49" charset="0"/>
              </a:rPr>
              <a:t>exactly</a:t>
            </a:r>
            <a:r>
              <a:rPr lang="en-US" dirty="0">
                <a:solidFill>
                  <a:srgbClr val="70AD47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0AD47"/>
                </a:solidFill>
                <a:latin typeface="Courier New" panose="02070309020205020404" pitchFamily="49" charset="0"/>
              </a:rPr>
              <a:t>myArray.length</a:t>
            </a:r>
            <a:r>
              <a:rPr lang="en-US" b="1" dirty="0">
                <a:solidFill>
                  <a:srgbClr val="70AD47"/>
                </a:solidFill>
                <a:latin typeface="Courier New" panose="02070309020205020404" pitchFamily="49" charset="0"/>
              </a:rPr>
              <a:t> times</a:t>
            </a:r>
            <a:endParaRPr lang="en-US" dirty="0"/>
          </a:p>
          <a:p>
            <a:pPr indent="457200"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statement1;</a:t>
            </a:r>
            <a:endParaRPr lang="en-US" dirty="0"/>
          </a:p>
          <a:p>
            <a:pPr indent="457200"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statement2; </a:t>
            </a:r>
            <a:endParaRPr lang="en-US" dirty="0"/>
          </a:p>
          <a:p>
            <a:pPr indent="457200"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endParaRPr lang="en-US" dirty="0"/>
          </a:p>
          <a:p>
            <a:pPr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} 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21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Foreach</a:t>
            </a:r>
            <a:endParaRPr lang="et-E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279762-5D0D-441E-9AF7-704743A3857D}"/>
              </a:ext>
            </a:extLst>
          </p:cNvPr>
          <p:cNvSpPr/>
          <p:nvPr/>
        </p:nvSpPr>
        <p:spPr>
          <a:xfrm>
            <a:off x="442838" y="2157834"/>
            <a:ext cx="8377634" cy="2949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int[] m = { 5, 1, 3, 7, 8 };</a:t>
            </a:r>
            <a:endParaRPr lang="en-US" dirty="0"/>
          </a:p>
          <a:p>
            <a:pPr>
              <a:spcAft>
                <a:spcPts val="1000"/>
              </a:spcAft>
            </a:pPr>
            <a:br>
              <a:rPr lang="en-US" dirty="0"/>
            </a:b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for 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int x : m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{  </a:t>
            </a:r>
            <a:r>
              <a:rPr lang="en-US" dirty="0">
                <a:solidFill>
                  <a:srgbClr val="70AD47"/>
                </a:solidFill>
                <a:latin typeface="Courier New" panose="02070309020205020404" pitchFamily="49" charset="0"/>
              </a:rPr>
              <a:t>// The index is not “visible” while looping through</a:t>
            </a:r>
            <a:endParaRPr lang="en-US" dirty="0"/>
          </a:p>
          <a:p>
            <a:pPr indent="457200">
              <a:spcAft>
                <a:spcPts val="1000"/>
              </a:spcAft>
            </a:pPr>
            <a:r>
              <a:rPr lang="en-US" dirty="0">
                <a:solidFill>
                  <a:srgbClr val="70AD47"/>
                </a:solidFill>
                <a:latin typeface="Courier New" panose="02070309020205020404" pitchFamily="49" charset="0"/>
              </a:rPr>
              <a:t>// Statements to be repeated </a:t>
            </a:r>
            <a:r>
              <a:rPr lang="en-US" b="1" dirty="0">
                <a:solidFill>
                  <a:srgbClr val="70AD47"/>
                </a:solidFill>
                <a:latin typeface="Courier New" panose="02070309020205020404" pitchFamily="49" charset="0"/>
              </a:rPr>
              <a:t>exactly</a:t>
            </a:r>
            <a:r>
              <a:rPr lang="en-US" dirty="0">
                <a:solidFill>
                  <a:srgbClr val="70AD47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0AD47"/>
                </a:solidFill>
                <a:latin typeface="Courier New" panose="02070309020205020404" pitchFamily="49" charset="0"/>
              </a:rPr>
              <a:t>m.length</a:t>
            </a:r>
            <a:r>
              <a:rPr lang="en-US" b="1" dirty="0">
                <a:solidFill>
                  <a:srgbClr val="70AD47"/>
                </a:solidFill>
                <a:latin typeface="Courier New" panose="02070309020205020404" pitchFamily="49" charset="0"/>
              </a:rPr>
              <a:t> times</a:t>
            </a:r>
            <a:endParaRPr lang="en-US" dirty="0"/>
          </a:p>
          <a:p>
            <a:pPr indent="457200"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statement1;</a:t>
            </a:r>
            <a:endParaRPr lang="en-US" dirty="0"/>
          </a:p>
          <a:p>
            <a:pPr indent="457200"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statement2; </a:t>
            </a:r>
            <a:endParaRPr lang="en-US" dirty="0"/>
          </a:p>
          <a:p>
            <a:pPr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}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39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Ülesanded</a:t>
            </a:r>
          </a:p>
        </p:txBody>
      </p:sp>
    </p:spTree>
    <p:extLst>
      <p:ext uri="{BB962C8B-B14F-4D97-AF65-F5344CB8AC3E}">
        <p14:creationId xmlns:p14="http://schemas.microsoft.com/office/powerpoint/2010/main" val="381218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Alamfunktsioonid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endParaRPr lang="et-EE"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endParaRPr lang="et-EE"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t-EE" sz="2400" b="1" dirty="0" err="1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t-EE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t-EE" sz="2400" b="1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t-EE" sz="2400" dirty="0"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t-EE" sz="24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t-EE" sz="2400" dirty="0">
                <a:latin typeface="Courier New"/>
                <a:ea typeface="Courier New"/>
                <a:cs typeface="Courier New"/>
                <a:sym typeface="Courier New"/>
              </a:rPr>
              <a:t> a, </a:t>
            </a:r>
            <a:r>
              <a:rPr lang="et-EE" sz="24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t-EE" sz="2400" dirty="0"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457200" lvl="0" indent="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t-EE" sz="2400" b="1" dirty="0" err="1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t-EE" sz="2400" dirty="0">
                <a:latin typeface="Courier New"/>
                <a:ea typeface="Courier New"/>
                <a:cs typeface="Courier New"/>
                <a:sym typeface="Courier New"/>
              </a:rPr>
              <a:t>(a &lt; b){</a:t>
            </a:r>
          </a:p>
          <a:p>
            <a:pPr marL="457200" lvl="0" indent="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t-EE" sz="24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t-EE" sz="2400" b="1" dirty="0" err="1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t-EE" sz="2400" dirty="0">
                <a:latin typeface="Courier New"/>
                <a:ea typeface="Courier New"/>
                <a:cs typeface="Courier New"/>
                <a:sym typeface="Courier New"/>
              </a:rPr>
              <a:t> a;</a:t>
            </a:r>
          </a:p>
          <a:p>
            <a:pPr marL="457200" lvl="0" indent="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t-EE" sz="2400" dirty="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t-EE" sz="2400" b="1" dirty="0" err="1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t-EE" sz="2400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marL="457200" lvl="0" indent="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t-EE" sz="24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t-EE" sz="2400" b="1" dirty="0" err="1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t-EE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t-EE" sz="2400" dirty="0">
                <a:latin typeface="Courier New"/>
                <a:ea typeface="Courier New"/>
                <a:cs typeface="Courier New"/>
                <a:sym typeface="Courier New"/>
              </a:rPr>
              <a:t>b;</a:t>
            </a:r>
          </a:p>
          <a:p>
            <a:pPr marL="457200" lvl="0" indent="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t-EE" sz="24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endParaRPr lang="et-E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38EEF7-37A6-41BF-BA8D-583FC21B6D43}"/>
              </a:ext>
            </a:extLst>
          </p:cNvPr>
          <p:cNvSpPr/>
          <p:nvPr/>
        </p:nvSpPr>
        <p:spPr>
          <a:xfrm>
            <a:off x="1273468" y="2213248"/>
            <a:ext cx="1584176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/>
              <a:t>Tagastatav andmetüüp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71190F-DF79-42FE-811D-7F011CD8F878}"/>
              </a:ext>
            </a:extLst>
          </p:cNvPr>
          <p:cNvSpPr/>
          <p:nvPr/>
        </p:nvSpPr>
        <p:spPr>
          <a:xfrm>
            <a:off x="3534802" y="2213248"/>
            <a:ext cx="1584176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/>
              <a:t>Funktsiooni nimi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FFDFA8-316A-40DF-832C-16908D897E1C}"/>
              </a:ext>
            </a:extLst>
          </p:cNvPr>
          <p:cNvSpPr/>
          <p:nvPr/>
        </p:nvSpPr>
        <p:spPr>
          <a:xfrm>
            <a:off x="5796136" y="2213248"/>
            <a:ext cx="1584176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/>
              <a:t>Parameetrid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6C301B-CADB-4B4E-A4AE-344D430BDD8D}"/>
              </a:ext>
            </a:extLst>
          </p:cNvPr>
          <p:cNvCxnSpPr/>
          <p:nvPr/>
        </p:nvCxnSpPr>
        <p:spPr>
          <a:xfrm>
            <a:off x="2065556" y="2933328"/>
            <a:ext cx="1783911" cy="279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53B65C-1B6D-4D0A-8CFB-F4A215D4180E}"/>
              </a:ext>
            </a:extLst>
          </p:cNvPr>
          <p:cNvCxnSpPr>
            <a:stCxn id="6" idx="2"/>
          </p:cNvCxnSpPr>
          <p:nvPr/>
        </p:nvCxnSpPr>
        <p:spPr>
          <a:xfrm>
            <a:off x="4326890" y="2933328"/>
            <a:ext cx="245110" cy="35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57D36F-940E-4BF1-BAFE-CED73FB128D4}"/>
              </a:ext>
            </a:extLst>
          </p:cNvPr>
          <p:cNvCxnSpPr>
            <a:stCxn id="7" idx="2"/>
          </p:cNvCxnSpPr>
          <p:nvPr/>
        </p:nvCxnSpPr>
        <p:spPr>
          <a:xfrm flipH="1">
            <a:off x="6084168" y="2933328"/>
            <a:ext cx="504056" cy="279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F8B7F7-9E97-4D1C-AE1A-615CD0A039EB}"/>
              </a:ext>
            </a:extLst>
          </p:cNvPr>
          <p:cNvCxnSpPr>
            <a:stCxn id="7" idx="2"/>
          </p:cNvCxnSpPr>
          <p:nvPr/>
        </p:nvCxnSpPr>
        <p:spPr>
          <a:xfrm>
            <a:off x="6588224" y="2933328"/>
            <a:ext cx="576064" cy="279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5D25285-E395-466A-A4EF-70E2EB4A1582}"/>
              </a:ext>
            </a:extLst>
          </p:cNvPr>
          <p:cNvSpPr/>
          <p:nvPr/>
        </p:nvSpPr>
        <p:spPr>
          <a:xfrm>
            <a:off x="5652120" y="4024634"/>
            <a:ext cx="2736304" cy="1204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/>
              <a:t>Tagastatav väärtus. Sellega lõppeb funktsiooni töö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692541-B067-467D-A079-1514CAD2963A}"/>
              </a:ext>
            </a:extLst>
          </p:cNvPr>
          <p:cNvCxnSpPr/>
          <p:nvPr/>
        </p:nvCxnSpPr>
        <p:spPr>
          <a:xfrm flipH="1" flipV="1">
            <a:off x="4067944" y="4304282"/>
            <a:ext cx="1584176" cy="27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7E9CFA-CFB8-4F93-8E22-9FCC5A9465F4}"/>
              </a:ext>
            </a:extLst>
          </p:cNvPr>
          <p:cNvCxnSpPr>
            <a:stCxn id="16" idx="1"/>
          </p:cNvCxnSpPr>
          <p:nvPr/>
        </p:nvCxnSpPr>
        <p:spPr>
          <a:xfrm flipH="1">
            <a:off x="4067944" y="4626917"/>
            <a:ext cx="1584176" cy="397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67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Konsooli sisend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5628788-F763-4771-BCC4-9A00D1C61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t-EE" dirty="0"/>
              <a:t>import </a:t>
            </a:r>
            <a:r>
              <a:rPr lang="et-EE" dirty="0" err="1"/>
              <a:t>java.util.Scanner</a:t>
            </a:r>
            <a:r>
              <a:rPr lang="et-EE" dirty="0"/>
              <a:t>;</a:t>
            </a:r>
          </a:p>
          <a:p>
            <a:endParaRPr lang="et-EE" dirty="0"/>
          </a:p>
          <a:p>
            <a:pPr marL="0" indent="0">
              <a:buNone/>
            </a:pPr>
            <a:r>
              <a:rPr lang="et-EE" dirty="0" err="1"/>
              <a:t>public</a:t>
            </a:r>
            <a:r>
              <a:rPr lang="et-EE" dirty="0"/>
              <a:t> </a:t>
            </a:r>
            <a:r>
              <a:rPr lang="et-EE" dirty="0" err="1"/>
              <a:t>class</a:t>
            </a:r>
            <a:r>
              <a:rPr lang="et-EE" dirty="0"/>
              <a:t> Main4 {</a:t>
            </a:r>
          </a:p>
          <a:p>
            <a:pPr marL="0" indent="0">
              <a:buNone/>
            </a:pPr>
            <a:r>
              <a:rPr lang="et-EE" dirty="0"/>
              <a:t>    </a:t>
            </a:r>
            <a:r>
              <a:rPr lang="et-EE" dirty="0" err="1"/>
              <a:t>public</a:t>
            </a:r>
            <a:r>
              <a:rPr lang="et-EE" dirty="0"/>
              <a:t> </a:t>
            </a:r>
            <a:r>
              <a:rPr lang="et-EE" dirty="0" err="1"/>
              <a:t>static</a:t>
            </a:r>
            <a:r>
              <a:rPr lang="et-EE" dirty="0"/>
              <a:t> </a:t>
            </a:r>
            <a:r>
              <a:rPr lang="et-EE" dirty="0" err="1"/>
              <a:t>void</a:t>
            </a:r>
            <a:r>
              <a:rPr lang="et-EE" dirty="0"/>
              <a:t> </a:t>
            </a:r>
            <a:r>
              <a:rPr lang="et-EE" dirty="0" err="1"/>
              <a:t>main</a:t>
            </a:r>
            <a:r>
              <a:rPr lang="et-EE" dirty="0"/>
              <a:t>(String </a:t>
            </a:r>
            <a:r>
              <a:rPr lang="et-EE" dirty="0" err="1"/>
              <a:t>args</a:t>
            </a:r>
            <a:r>
              <a:rPr lang="et-EE" dirty="0"/>
              <a:t>[]) {</a:t>
            </a:r>
          </a:p>
          <a:p>
            <a:pPr marL="0" indent="0">
              <a:buNone/>
            </a:pPr>
            <a:r>
              <a:rPr lang="et-EE" dirty="0"/>
              <a:t>        </a:t>
            </a:r>
            <a:r>
              <a:rPr lang="et-EE" dirty="0" err="1"/>
              <a:t>Scanner</a:t>
            </a:r>
            <a:r>
              <a:rPr lang="et-EE" dirty="0"/>
              <a:t> in = </a:t>
            </a:r>
            <a:r>
              <a:rPr lang="et-EE" dirty="0" err="1"/>
              <a:t>new</a:t>
            </a:r>
            <a:r>
              <a:rPr lang="et-EE" dirty="0"/>
              <a:t> </a:t>
            </a:r>
            <a:r>
              <a:rPr lang="et-EE" dirty="0" err="1"/>
              <a:t>Scanner</a:t>
            </a:r>
            <a:r>
              <a:rPr lang="et-EE" dirty="0"/>
              <a:t>(System.in);</a:t>
            </a:r>
          </a:p>
          <a:p>
            <a:pPr marL="0" indent="0">
              <a:buNone/>
            </a:pPr>
            <a:r>
              <a:rPr lang="et-EE" dirty="0"/>
              <a:t>        </a:t>
            </a:r>
            <a:r>
              <a:rPr lang="et-EE" dirty="0" err="1"/>
              <a:t>int</a:t>
            </a:r>
            <a:r>
              <a:rPr lang="et-EE" dirty="0"/>
              <a:t> n = </a:t>
            </a:r>
            <a:r>
              <a:rPr lang="et-EE" dirty="0" err="1"/>
              <a:t>in.nextInt</a:t>
            </a:r>
            <a:r>
              <a:rPr lang="et-EE" dirty="0"/>
              <a:t>();</a:t>
            </a:r>
          </a:p>
          <a:p>
            <a:pPr marL="0" indent="0">
              <a:buNone/>
            </a:pPr>
            <a:r>
              <a:rPr lang="et-EE" dirty="0"/>
              <a:t>        </a:t>
            </a:r>
            <a:r>
              <a:rPr lang="et-EE" dirty="0" err="1"/>
              <a:t>System.out.println</a:t>
            </a:r>
            <a:r>
              <a:rPr lang="et-EE" dirty="0"/>
              <a:t>(n);</a:t>
            </a:r>
          </a:p>
          <a:p>
            <a:pPr marL="0" indent="0">
              <a:buNone/>
            </a:pPr>
            <a:r>
              <a:rPr lang="et-EE" dirty="0"/>
              <a:t>    }</a:t>
            </a:r>
          </a:p>
          <a:p>
            <a:pPr marL="0" indent="0">
              <a:buNone/>
            </a:pPr>
            <a:r>
              <a:rPr lang="et-E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6929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Teekide importimine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33F9B8E9-AFB8-405B-A703-9B6EDCCA6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>
            <a:normAutofit/>
          </a:bodyPr>
          <a:lstStyle/>
          <a:p>
            <a:r>
              <a:rPr lang="et-EE" dirty="0"/>
              <a:t>Javas on palu erinevaid valmis klasse mida saab kasutada</a:t>
            </a:r>
          </a:p>
          <a:p>
            <a:r>
              <a:rPr lang="et-EE" dirty="0"/>
              <a:t>Vajamineva klassi kasutamiseks tuleb see importida</a:t>
            </a:r>
          </a:p>
          <a:p>
            <a:r>
              <a:rPr lang="et-EE" dirty="0" err="1"/>
              <a:t>IntelliJ</a:t>
            </a:r>
            <a:r>
              <a:rPr lang="et-EE" dirty="0"/>
              <a:t> aitab käsklus </a:t>
            </a:r>
            <a:r>
              <a:rPr lang="et-EE" dirty="0" err="1"/>
              <a:t>alt+enter</a:t>
            </a:r>
            <a:r>
              <a:rPr lang="et-EE" dirty="0"/>
              <a:t> vea lahendamisel</a:t>
            </a:r>
          </a:p>
        </p:txBody>
      </p:sp>
    </p:spTree>
    <p:extLst>
      <p:ext uri="{BB962C8B-B14F-4D97-AF65-F5344CB8AC3E}">
        <p14:creationId xmlns:p14="http://schemas.microsoft.com/office/powerpoint/2010/main" val="15230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Ülesanne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33F9B8E9-AFB8-405B-A703-9B6EDCCA6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>
            <a:normAutofit/>
          </a:bodyPr>
          <a:lstStyle/>
          <a:p>
            <a:r>
              <a:rPr lang="et-EE" dirty="0"/>
              <a:t>Loo uus klass</a:t>
            </a:r>
          </a:p>
          <a:p>
            <a:r>
              <a:rPr lang="et-EE" dirty="0"/>
              <a:t>Loo sinna </a:t>
            </a:r>
            <a:r>
              <a:rPr lang="et-EE" b="1" dirty="0" err="1"/>
              <a:t>main</a:t>
            </a:r>
            <a:r>
              <a:rPr lang="et-EE" dirty="0"/>
              <a:t> meetod</a:t>
            </a:r>
          </a:p>
          <a:p>
            <a:r>
              <a:rPr lang="et-EE" dirty="0"/>
              <a:t>Copy klassi eelmises tunnis loodud </a:t>
            </a:r>
            <a:r>
              <a:rPr lang="et-EE" b="1" dirty="0" err="1"/>
              <a:t>int</a:t>
            </a:r>
            <a:r>
              <a:rPr lang="et-EE" dirty="0"/>
              <a:t> </a:t>
            </a:r>
            <a:r>
              <a:rPr lang="et-EE" b="1" dirty="0" err="1"/>
              <a:t>abs</a:t>
            </a:r>
            <a:r>
              <a:rPr lang="et-EE" b="1" dirty="0"/>
              <a:t>(</a:t>
            </a:r>
            <a:r>
              <a:rPr lang="et-EE" b="1" dirty="0" err="1"/>
              <a:t>int</a:t>
            </a:r>
            <a:r>
              <a:rPr lang="et-EE" b="1" dirty="0"/>
              <a:t> a) </a:t>
            </a:r>
            <a:r>
              <a:rPr lang="et-EE" dirty="0"/>
              <a:t>meetod</a:t>
            </a:r>
          </a:p>
          <a:p>
            <a:r>
              <a:rPr lang="et-EE" dirty="0"/>
              <a:t>Kasuta </a:t>
            </a:r>
            <a:r>
              <a:rPr lang="et-EE" b="1" dirty="0" err="1"/>
              <a:t>Scanner</a:t>
            </a:r>
            <a:r>
              <a:rPr lang="et-EE" dirty="0"/>
              <a:t> klassi ühe täisarvu sisse lugemiseks</a:t>
            </a:r>
          </a:p>
          <a:p>
            <a:r>
              <a:rPr lang="et-EE" dirty="0"/>
              <a:t>Anna funktsioonile </a:t>
            </a:r>
            <a:r>
              <a:rPr lang="et-EE" b="1" dirty="0" err="1"/>
              <a:t>abs</a:t>
            </a:r>
            <a:r>
              <a:rPr lang="et-EE" b="1" dirty="0"/>
              <a:t>() </a:t>
            </a:r>
            <a:r>
              <a:rPr lang="et-EE" dirty="0"/>
              <a:t>ette </a:t>
            </a:r>
            <a:r>
              <a:rPr lang="et-EE" dirty="0" err="1"/>
              <a:t>sisseloetud</a:t>
            </a:r>
            <a:r>
              <a:rPr lang="et-EE" dirty="0"/>
              <a:t> number </a:t>
            </a:r>
          </a:p>
          <a:p>
            <a:r>
              <a:rPr lang="et-EE" dirty="0"/>
              <a:t>Trükki välja </a:t>
            </a:r>
            <a:r>
              <a:rPr lang="et-EE" b="1" dirty="0" err="1"/>
              <a:t>abs</a:t>
            </a:r>
            <a:r>
              <a:rPr lang="et-EE" b="1" dirty="0"/>
              <a:t>() </a:t>
            </a:r>
            <a:r>
              <a:rPr lang="et-EE" dirty="0"/>
              <a:t>funktsiooni väljund</a:t>
            </a:r>
          </a:p>
        </p:txBody>
      </p:sp>
    </p:spTree>
    <p:extLst>
      <p:ext uri="{BB962C8B-B14F-4D97-AF65-F5344CB8AC3E}">
        <p14:creationId xmlns:p14="http://schemas.microsoft.com/office/powerpoint/2010/main" val="38614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Massiivid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B7D4B4-9EAD-4416-94A5-BC5A934F2E03}"/>
              </a:ext>
            </a:extLst>
          </p:cNvPr>
          <p:cNvSpPr/>
          <p:nvPr/>
        </p:nvSpPr>
        <p:spPr>
          <a:xfrm>
            <a:off x="239167" y="2276872"/>
            <a:ext cx="8665666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dirty="0">
                <a:solidFill>
                  <a:srgbClr val="70AD47"/>
                </a:solidFill>
                <a:latin typeface="Courier New" panose="02070309020205020404" pitchFamily="49" charset="0"/>
              </a:rPr>
              <a:t>// </a:t>
            </a:r>
            <a:r>
              <a:rPr lang="et-EE" dirty="0" err="1">
                <a:solidFill>
                  <a:srgbClr val="70AD47"/>
                </a:solidFill>
                <a:latin typeface="Courier New" panose="02070309020205020404" pitchFamily="49" charset="0"/>
              </a:rPr>
              <a:t>ühemõõtmeline</a:t>
            </a:r>
            <a:r>
              <a:rPr lang="et-EE" dirty="0">
                <a:solidFill>
                  <a:srgbClr val="70AD47"/>
                </a:solidFill>
                <a:latin typeface="Courier New" panose="02070309020205020404" pitchFamily="49" charset="0"/>
              </a:rPr>
              <a:t> massiiv</a:t>
            </a:r>
            <a:endParaRPr lang="et-EE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int[] </a:t>
            </a:r>
            <a:r>
              <a:rPr lang="et-EE" dirty="0">
                <a:solidFill>
                  <a:srgbClr val="000000"/>
                </a:solidFill>
                <a:latin typeface="Courier New" panose="02070309020205020404" pitchFamily="49" charset="0"/>
              </a:rPr>
              <a:t>jada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new int[4]; </a:t>
            </a:r>
            <a:endParaRPr lang="et-EE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t-EE" dirty="0">
                <a:solidFill>
                  <a:srgbClr val="000000"/>
                </a:solidFill>
                <a:latin typeface="Courier New" panose="02070309020205020404" pitchFamily="49" charset="0"/>
              </a:rPr>
              <a:t>jada[0] = 1; // esimene element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t-EE" dirty="0">
                <a:solidFill>
                  <a:srgbClr val="000000"/>
                </a:solidFill>
                <a:latin typeface="Courier New" panose="02070309020205020404" pitchFamily="49" charset="0"/>
              </a:rPr>
              <a:t>jada[3] = 5; // viimane element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endParaRPr lang="en-US" dirty="0"/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dirty="0">
                <a:solidFill>
                  <a:srgbClr val="70AD47"/>
                </a:solidFill>
                <a:latin typeface="Courier New" panose="02070309020205020404" pitchFamily="49" charset="0"/>
              </a:rPr>
              <a:t>// </a:t>
            </a:r>
            <a:r>
              <a:rPr lang="et-EE" dirty="0" err="1">
                <a:solidFill>
                  <a:srgbClr val="70AD47"/>
                </a:solidFill>
                <a:latin typeface="Courier New" panose="02070309020205020404" pitchFamily="49" charset="0"/>
              </a:rPr>
              <a:t>kahemõõtmeline</a:t>
            </a:r>
            <a:r>
              <a:rPr lang="et-EE" dirty="0">
                <a:solidFill>
                  <a:srgbClr val="70AD47"/>
                </a:solidFill>
                <a:latin typeface="Courier New" panose="02070309020205020404" pitchFamily="49" charset="0"/>
              </a:rPr>
              <a:t> massiiv</a:t>
            </a:r>
            <a:endParaRPr lang="et-EE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int[][] table = new int[4][8]; </a:t>
            </a:r>
            <a:endParaRPr lang="et-EE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t-EE" dirty="0" err="1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r>
              <a:rPr lang="et-EE" dirty="0">
                <a:solidFill>
                  <a:srgbClr val="000000"/>
                </a:solidFill>
                <a:latin typeface="Courier New" panose="02070309020205020404" pitchFamily="49" charset="0"/>
              </a:rPr>
              <a:t>[1][2] = 5;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90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Massiivide väärtustamine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B7D4B4-9EAD-4416-94A5-BC5A934F2E03}"/>
              </a:ext>
            </a:extLst>
          </p:cNvPr>
          <p:cNvSpPr/>
          <p:nvPr/>
        </p:nvSpPr>
        <p:spPr>
          <a:xfrm>
            <a:off x="239167" y="2276872"/>
            <a:ext cx="8665666" cy="2929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dirty="0">
                <a:solidFill>
                  <a:srgbClr val="70AD47"/>
                </a:solidFill>
                <a:latin typeface="Courier New" panose="02070309020205020404" pitchFamily="49" charset="0"/>
              </a:rPr>
              <a:t>// </a:t>
            </a:r>
            <a:r>
              <a:rPr lang="et-EE" dirty="0">
                <a:solidFill>
                  <a:srgbClr val="70AD47"/>
                </a:solidFill>
                <a:latin typeface="Courier New" panose="02070309020205020404" pitchFamily="49" charset="0"/>
              </a:rPr>
              <a:t>loo tühi massiiv ja anna väärtus</a:t>
            </a:r>
            <a:endParaRPr lang="et-EE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int[][] table = new int[4][8]; </a:t>
            </a:r>
            <a:endParaRPr lang="et-EE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t-EE" dirty="0" err="1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r>
              <a:rPr lang="et-EE" dirty="0">
                <a:solidFill>
                  <a:srgbClr val="000000"/>
                </a:solidFill>
                <a:latin typeface="Courier New" panose="02070309020205020404" pitchFamily="49" charset="0"/>
              </a:rPr>
              <a:t>[1][2] = 5;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dirty="0">
                <a:solidFill>
                  <a:srgbClr val="70AD47"/>
                </a:solidFill>
                <a:latin typeface="Courier New" panose="02070309020205020404" pitchFamily="49" charset="0"/>
              </a:rPr>
              <a:t>// </a:t>
            </a:r>
            <a:r>
              <a:rPr lang="et-EE" dirty="0">
                <a:solidFill>
                  <a:srgbClr val="70AD47"/>
                </a:solidFill>
                <a:latin typeface="Courier New" panose="02070309020205020404" pitchFamily="49" charset="0"/>
              </a:rPr>
              <a:t>anna muutujat luues kohe väärtus</a:t>
            </a:r>
            <a:endParaRPr lang="et-EE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int[] m = { 5, 1, 3, 7, 8 };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92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Tüsklid</a:t>
            </a:r>
            <a:endParaRPr lang="et-E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600A21-713B-4580-93B2-369CA13F0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/>
              <a:t>while</a:t>
            </a:r>
            <a:endParaRPr lang="et-EE" dirty="0"/>
          </a:p>
          <a:p>
            <a:r>
              <a:rPr lang="et-EE" dirty="0"/>
              <a:t>do … </a:t>
            </a:r>
            <a:r>
              <a:rPr lang="et-EE" dirty="0" err="1"/>
              <a:t>while</a:t>
            </a:r>
            <a:endParaRPr lang="et-EE" dirty="0"/>
          </a:p>
          <a:p>
            <a:r>
              <a:rPr lang="et-EE" dirty="0" err="1"/>
              <a:t>for</a:t>
            </a:r>
            <a:endParaRPr lang="et-EE" dirty="0"/>
          </a:p>
          <a:p>
            <a:r>
              <a:rPr lang="et-EE" dirty="0" err="1"/>
              <a:t>foreach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10117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While</a:t>
            </a:r>
            <a:endParaRPr lang="et-E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879551-F814-4C26-907E-91DFA73311E0}"/>
              </a:ext>
            </a:extLst>
          </p:cNvPr>
          <p:cNvSpPr/>
          <p:nvPr/>
        </p:nvSpPr>
        <p:spPr>
          <a:xfrm>
            <a:off x="323528" y="2420888"/>
            <a:ext cx="834891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expression&gt;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  <a:endParaRPr lang="en-US" dirty="0"/>
          </a:p>
          <a:p>
            <a:pPr indent="457200">
              <a:spcAft>
                <a:spcPts val="1000"/>
              </a:spcAft>
            </a:pPr>
            <a:r>
              <a:rPr lang="en-US" dirty="0">
                <a:solidFill>
                  <a:srgbClr val="70AD47"/>
                </a:solidFill>
                <a:latin typeface="Courier New" panose="02070309020205020404" pitchFamily="49" charset="0"/>
              </a:rPr>
              <a:t>// Statements to be repeated until the condition</a:t>
            </a:r>
            <a:endParaRPr lang="en-US" dirty="0"/>
          </a:p>
          <a:p>
            <a:pPr indent="457200">
              <a:spcAft>
                <a:spcPts val="1000"/>
              </a:spcAft>
            </a:pPr>
            <a:r>
              <a:rPr lang="en-US" dirty="0">
                <a:solidFill>
                  <a:srgbClr val="70AD47"/>
                </a:solidFill>
                <a:latin typeface="Courier New" panose="02070309020205020404" pitchFamily="49" charset="0"/>
              </a:rPr>
              <a:t>// resolves true</a:t>
            </a:r>
            <a:endParaRPr lang="en-US" dirty="0"/>
          </a:p>
          <a:p>
            <a:pPr indent="457200"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statement1;</a:t>
            </a:r>
            <a:endParaRPr lang="en-US" dirty="0"/>
          </a:p>
          <a:p>
            <a:pPr indent="457200"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statement2; </a:t>
            </a:r>
            <a:endParaRPr lang="en-US" dirty="0"/>
          </a:p>
          <a:p>
            <a:pPr indent="457200"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endParaRPr lang="en-US" dirty="0"/>
          </a:p>
          <a:p>
            <a:pPr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20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BCS_pohi</Template>
  <TotalTime>1208</TotalTime>
  <Words>461</Words>
  <Application>Microsoft Office PowerPoint</Application>
  <PresentationFormat>On-screen Show (4:3)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Office'i kujundus</vt:lpstr>
      <vt:lpstr>Java arendaja õhtuõpe</vt:lpstr>
      <vt:lpstr>Alamfunktsioonid</vt:lpstr>
      <vt:lpstr>Konsooli sisend</vt:lpstr>
      <vt:lpstr>Teekide importimine</vt:lpstr>
      <vt:lpstr>Ülesanne</vt:lpstr>
      <vt:lpstr>Massiivid</vt:lpstr>
      <vt:lpstr>Massiivide väärtustamine</vt:lpstr>
      <vt:lpstr>Tüsklid</vt:lpstr>
      <vt:lpstr>While</vt:lpstr>
      <vt:lpstr>Do…while</vt:lpstr>
      <vt:lpstr>For</vt:lpstr>
      <vt:lpstr>Foreach</vt:lpstr>
      <vt:lpstr>Ülesanded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Kersti Laidvee</dc:creator>
  <cp:lastModifiedBy>Siim Rebane</cp:lastModifiedBy>
  <cp:revision>34</cp:revision>
  <dcterms:created xsi:type="dcterms:W3CDTF">2016-08-12T10:54:44Z</dcterms:created>
  <dcterms:modified xsi:type="dcterms:W3CDTF">2020-10-21T10:24:02Z</dcterms:modified>
</cp:coreProperties>
</file>