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25" r:id="rId3"/>
    <p:sldId id="295" r:id="rId4"/>
    <p:sldId id="301" r:id="rId5"/>
    <p:sldId id="304" r:id="rId6"/>
    <p:sldId id="322" r:id="rId7"/>
    <p:sldId id="310" r:id="rId8"/>
    <p:sldId id="311" r:id="rId9"/>
    <p:sldId id="312" r:id="rId10"/>
    <p:sldId id="313" r:id="rId11"/>
    <p:sldId id="329" r:id="rId12"/>
    <p:sldId id="332" r:id="rId13"/>
    <p:sldId id="331" r:id="rId14"/>
    <p:sldId id="330" r:id="rId15"/>
    <p:sldId id="315" r:id="rId16"/>
    <p:sldId id="316" r:id="rId17"/>
    <p:sldId id="321" r:id="rId18"/>
    <p:sldId id="326" r:id="rId19"/>
    <p:sldId id="319" r:id="rId20"/>
    <p:sldId id="327" r:id="rId21"/>
    <p:sldId id="317" r:id="rId22"/>
    <p:sldId id="302" r:id="rId23"/>
    <p:sldId id="323" r:id="rId24"/>
    <p:sldId id="328" r:id="rId25"/>
    <p:sldId id="324" r:id="rId26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54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02.11.2020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632848" cy="1323972"/>
          </a:xfrm>
        </p:spPr>
        <p:txBody>
          <a:bodyPr/>
          <a:lstStyle/>
          <a:p>
            <a:r>
              <a:rPr lang="et-EE" dirty="0" err="1"/>
              <a:t>Package</a:t>
            </a:r>
            <a:r>
              <a:rPr lang="et-EE" dirty="0"/>
              <a:t>, Klass, Objekt,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LocalDate</a:t>
            </a:r>
            <a:r>
              <a:rPr lang="et-EE" dirty="0"/>
              <a:t>, </a:t>
            </a:r>
            <a:r>
              <a:rPr lang="et-EE" dirty="0" err="1"/>
              <a:t>LocalTime</a:t>
            </a:r>
            <a:r>
              <a:rPr lang="et-EE" dirty="0"/>
              <a:t>, </a:t>
            </a:r>
            <a:r>
              <a:rPr lang="et-EE" dirty="0" err="1"/>
              <a:t>LocalDateTime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 err="1"/>
              <a:t>LocalTime</a:t>
            </a:r>
            <a:r>
              <a:rPr lang="et-EE" dirty="0"/>
              <a:t> </a:t>
            </a:r>
            <a:r>
              <a:rPr lang="et-EE" dirty="0" err="1"/>
              <a:t>time</a:t>
            </a:r>
            <a:r>
              <a:rPr lang="et-EE" dirty="0"/>
              <a:t> = </a:t>
            </a:r>
            <a:r>
              <a:rPr lang="et-EE" dirty="0" err="1"/>
              <a:t>LocalTime.of</a:t>
            </a:r>
            <a:r>
              <a:rPr lang="et-EE" dirty="0"/>
              <a:t>(12, 59);</a:t>
            </a:r>
          </a:p>
          <a:p>
            <a:pPr marL="0" indent="0">
              <a:buNone/>
            </a:pPr>
            <a:r>
              <a:rPr lang="et-EE" dirty="0" err="1"/>
              <a:t>time.plusHours</a:t>
            </a:r>
            <a:r>
              <a:rPr lang="et-EE" dirty="0"/>
              <a:t>(1);</a:t>
            </a:r>
          </a:p>
          <a:p>
            <a:pPr marL="0" indent="0">
              <a:buNone/>
            </a:pPr>
            <a:r>
              <a:rPr lang="et-EE" dirty="0" err="1"/>
              <a:t>LocalDate</a:t>
            </a:r>
            <a:r>
              <a:rPr lang="et-EE" dirty="0"/>
              <a:t> </a:t>
            </a:r>
            <a:r>
              <a:rPr lang="et-EE" dirty="0" err="1"/>
              <a:t>date</a:t>
            </a:r>
            <a:r>
              <a:rPr lang="et-EE" dirty="0"/>
              <a:t> = </a:t>
            </a:r>
            <a:r>
              <a:rPr lang="et-EE" dirty="0" err="1"/>
              <a:t>LocalDate.of</a:t>
            </a:r>
            <a:r>
              <a:rPr lang="et-EE" dirty="0"/>
              <a:t>(2020, 5, 27);</a:t>
            </a:r>
          </a:p>
          <a:p>
            <a:pPr marL="0" indent="0">
              <a:buNone/>
            </a:pPr>
            <a:r>
              <a:rPr lang="et-EE" dirty="0" err="1"/>
              <a:t>date.minusDays</a:t>
            </a:r>
            <a:r>
              <a:rPr lang="et-EE" dirty="0"/>
              <a:t>(1);</a:t>
            </a:r>
          </a:p>
          <a:p>
            <a:pPr marL="0" indent="0">
              <a:buNone/>
            </a:pPr>
            <a:r>
              <a:rPr lang="et-EE" dirty="0" err="1"/>
              <a:t>LocalDateTime</a:t>
            </a:r>
            <a:r>
              <a:rPr lang="et-EE" dirty="0"/>
              <a:t> dt1= </a:t>
            </a:r>
            <a:r>
              <a:rPr lang="et-EE" dirty="0" err="1"/>
              <a:t>LocalDateTime.of</a:t>
            </a:r>
            <a:r>
              <a:rPr lang="et-EE" dirty="0"/>
              <a:t>(</a:t>
            </a:r>
            <a:r>
              <a:rPr lang="et-EE" dirty="0" err="1"/>
              <a:t>date</a:t>
            </a:r>
            <a:r>
              <a:rPr lang="et-EE" dirty="0"/>
              <a:t>, </a:t>
            </a:r>
            <a:r>
              <a:rPr lang="et-EE" dirty="0" err="1"/>
              <a:t>time</a:t>
            </a:r>
            <a:r>
              <a:rPr lang="et-EE" dirty="0"/>
              <a:t>);</a:t>
            </a:r>
          </a:p>
          <a:p>
            <a:pPr marL="0" indent="0">
              <a:buNone/>
            </a:pPr>
            <a:r>
              <a:rPr lang="et-EE" dirty="0" err="1"/>
              <a:t>LocalDateTime</a:t>
            </a:r>
            <a:r>
              <a:rPr lang="et-EE" dirty="0"/>
              <a:t> dt2= </a:t>
            </a:r>
            <a:r>
              <a:rPr lang="et-EE" dirty="0" err="1"/>
              <a:t>LocalDateTime.of</a:t>
            </a:r>
            <a:r>
              <a:rPr lang="et-EE" dirty="0"/>
              <a:t>(2020, 5, 29, 15,49);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5985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BigInteger</a:t>
            </a:r>
            <a:r>
              <a:rPr lang="et-EE" dirty="0"/>
              <a:t>, </a:t>
            </a:r>
            <a:r>
              <a:rPr lang="et-EE" dirty="0" err="1"/>
              <a:t>BigDecimal</a:t>
            </a:r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539552" y="24208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BigInteger</a:t>
            </a:r>
            <a:r>
              <a:rPr lang="et-EE" dirty="0"/>
              <a:t> – suurte täisarvudega tehete tegemiseks</a:t>
            </a:r>
          </a:p>
          <a:p>
            <a:r>
              <a:rPr lang="et-EE" dirty="0" err="1"/>
              <a:t>BigDecimal</a:t>
            </a:r>
            <a:r>
              <a:rPr lang="et-EE" dirty="0"/>
              <a:t> – juhul kui on vaja täpsust mida </a:t>
            </a:r>
            <a:r>
              <a:rPr lang="et-EE" dirty="0" err="1"/>
              <a:t>float</a:t>
            </a:r>
            <a:r>
              <a:rPr lang="et-EE" dirty="0"/>
              <a:t> ja </a:t>
            </a:r>
            <a:r>
              <a:rPr lang="et-EE" dirty="0" err="1"/>
              <a:t>double</a:t>
            </a:r>
            <a:r>
              <a:rPr lang="et-EE" dirty="0"/>
              <a:t> ei paku</a:t>
            </a:r>
          </a:p>
          <a:p>
            <a:r>
              <a:rPr lang="et-EE" dirty="0"/>
              <a:t>Äriloogikas ära kasuta </a:t>
            </a:r>
            <a:r>
              <a:rPr lang="et-EE" dirty="0" err="1"/>
              <a:t>float</a:t>
            </a:r>
            <a:r>
              <a:rPr lang="et-EE" dirty="0"/>
              <a:t>/</a:t>
            </a:r>
            <a:r>
              <a:rPr lang="et-EE" dirty="0" err="1"/>
              <a:t>double</a:t>
            </a:r>
            <a:endParaRPr lang="et-EE" dirty="0"/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1951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539552" y="24208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2DAE22-CDF7-4178-9280-D0E5D59E9B46}"/>
              </a:ext>
            </a:extLst>
          </p:cNvPr>
          <p:cNvSpPr txBox="1">
            <a:spLocks/>
          </p:cNvSpPr>
          <p:nvPr/>
        </p:nvSpPr>
        <p:spPr>
          <a:xfrm>
            <a:off x="691952" y="25732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Lesson4Task1</a:t>
            </a:r>
          </a:p>
          <a:p>
            <a:r>
              <a:rPr lang="et-EE" dirty="0"/>
              <a:t>Lesson4Task2</a:t>
            </a:r>
          </a:p>
        </p:txBody>
      </p:sp>
    </p:spTree>
    <p:extLst>
      <p:ext uri="{BB962C8B-B14F-4D97-AF65-F5344CB8AC3E}">
        <p14:creationId xmlns:p14="http://schemas.microsoft.com/office/powerpoint/2010/main" val="398260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539552" y="24208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2DAE22-CDF7-4178-9280-D0E5D59E9B46}"/>
              </a:ext>
            </a:extLst>
          </p:cNvPr>
          <p:cNvSpPr txBox="1">
            <a:spLocks/>
          </p:cNvSpPr>
          <p:nvPr/>
        </p:nvSpPr>
        <p:spPr>
          <a:xfrm>
            <a:off x="691952" y="25732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/>
              <a:t>Vaata kui suure numbri arvutamisega su </a:t>
            </a:r>
            <a:r>
              <a:rPr lang="et-EE" dirty="0" err="1"/>
              <a:t>fibonacci</a:t>
            </a:r>
            <a:r>
              <a:rPr lang="et-EE" dirty="0"/>
              <a:t> jada algoritm toime tuleb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Kas seda saaks parandada?</a:t>
            </a:r>
          </a:p>
        </p:txBody>
      </p:sp>
    </p:spTree>
    <p:extLst>
      <p:ext uri="{BB962C8B-B14F-4D97-AF65-F5344CB8AC3E}">
        <p14:creationId xmlns:p14="http://schemas.microsoft.com/office/powerpoint/2010/main" val="301472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BigInteger</a:t>
            </a:r>
            <a:r>
              <a:rPr lang="et-EE" dirty="0"/>
              <a:t>, </a:t>
            </a:r>
            <a:r>
              <a:rPr lang="et-EE" dirty="0" err="1"/>
              <a:t>BigDecimal</a:t>
            </a:r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539552" y="24208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 err="1"/>
              <a:t>BigDecimal</a:t>
            </a:r>
            <a:r>
              <a:rPr lang="et-EE" dirty="0"/>
              <a:t> a = </a:t>
            </a:r>
            <a:r>
              <a:rPr lang="et-EE" dirty="0" err="1"/>
              <a:t>BigDecimal.valueOf</a:t>
            </a:r>
            <a:r>
              <a:rPr lang="et-EE" dirty="0"/>
              <a:t>(2);</a:t>
            </a:r>
          </a:p>
          <a:p>
            <a:pPr marL="0" indent="0">
              <a:buNone/>
            </a:pPr>
            <a:r>
              <a:rPr lang="et-EE" dirty="0" err="1"/>
              <a:t>BigDecimal</a:t>
            </a:r>
            <a:r>
              <a:rPr lang="et-EE" dirty="0"/>
              <a:t> b = </a:t>
            </a:r>
            <a:r>
              <a:rPr lang="et-EE" dirty="0" err="1"/>
              <a:t>BigDecimal.valueOf</a:t>
            </a:r>
            <a:r>
              <a:rPr lang="et-EE" dirty="0"/>
              <a:t>(3);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a.add</a:t>
            </a:r>
            <a:r>
              <a:rPr lang="et-EE" dirty="0"/>
              <a:t>(b));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a.subtract</a:t>
            </a:r>
            <a:r>
              <a:rPr lang="et-EE" dirty="0"/>
              <a:t>(b));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a.multiply</a:t>
            </a:r>
            <a:r>
              <a:rPr lang="et-EE" dirty="0"/>
              <a:t>(b));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a.max</a:t>
            </a:r>
            <a:r>
              <a:rPr lang="et-EE" dirty="0"/>
              <a:t>(b));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a.abs</a:t>
            </a:r>
            <a:r>
              <a:rPr lang="et-EE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71246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Map</a:t>
            </a:r>
            <a:endParaRPr lang="et-E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6729E-813A-4F6D-B59F-42D8227F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Salvestab </a:t>
            </a:r>
            <a:r>
              <a:rPr lang="et-EE" dirty="0" err="1"/>
              <a:t>key</a:t>
            </a:r>
            <a:r>
              <a:rPr lang="et-EE" dirty="0"/>
              <a:t>/</a:t>
            </a:r>
            <a:r>
              <a:rPr lang="et-EE" dirty="0" err="1"/>
              <a:t>value</a:t>
            </a:r>
            <a:r>
              <a:rPr lang="et-EE" dirty="0"/>
              <a:t> </a:t>
            </a:r>
            <a:r>
              <a:rPr lang="et-EE" dirty="0" err="1"/>
              <a:t>paire</a:t>
            </a:r>
            <a:endParaRPr lang="et-EE" dirty="0"/>
          </a:p>
          <a:p>
            <a:r>
              <a:rPr lang="et-EE" dirty="0"/>
              <a:t>Saad otsida </a:t>
            </a:r>
            <a:r>
              <a:rPr lang="et-EE" dirty="0" err="1"/>
              <a:t>key</a:t>
            </a:r>
            <a:r>
              <a:rPr lang="et-EE" dirty="0"/>
              <a:t> järgi</a:t>
            </a:r>
          </a:p>
          <a:p>
            <a:r>
              <a:rPr lang="et-EE" dirty="0" err="1"/>
              <a:t>Map</a:t>
            </a:r>
            <a:r>
              <a:rPr lang="et-EE" dirty="0"/>
              <a:t>&lt;</a:t>
            </a:r>
            <a:r>
              <a:rPr lang="et-EE" dirty="0" err="1"/>
              <a:t>Long</a:t>
            </a:r>
            <a:r>
              <a:rPr lang="et-EE" dirty="0"/>
              <a:t>, String&gt; </a:t>
            </a:r>
            <a:r>
              <a:rPr lang="et-EE" dirty="0" err="1"/>
              <a:t>map</a:t>
            </a:r>
            <a:r>
              <a:rPr lang="et-EE" dirty="0"/>
              <a:t>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HashMap</a:t>
            </a:r>
            <a:r>
              <a:rPr lang="et-EE"/>
              <a:t>&lt;&gt;();</a:t>
            </a:r>
            <a:endParaRPr lang="et-EE" dirty="0"/>
          </a:p>
          <a:p>
            <a:r>
              <a:rPr lang="et-EE" dirty="0" err="1"/>
              <a:t>map.put</a:t>
            </a:r>
            <a:r>
              <a:rPr lang="et-EE" dirty="0"/>
              <a:t>(1,“test“);</a:t>
            </a:r>
          </a:p>
          <a:p>
            <a:r>
              <a:rPr lang="et-EE" dirty="0" err="1"/>
              <a:t>map.get</a:t>
            </a:r>
            <a:r>
              <a:rPr lang="et-EE" dirty="0"/>
              <a:t>(1);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6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Array</a:t>
            </a:r>
            <a:r>
              <a:rPr lang="et-EE" dirty="0"/>
              <a:t>, List, </a:t>
            </a:r>
            <a:r>
              <a:rPr lang="et-EE" dirty="0" err="1"/>
              <a:t>Set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t-EE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112EC0E-3441-4940-826B-BADF8AA6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35222"/>
              </p:ext>
            </p:extLst>
          </p:nvPr>
        </p:nvGraphicFramePr>
        <p:xfrm>
          <a:off x="602776" y="2457028"/>
          <a:ext cx="7938448" cy="363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612">
                  <a:extLst>
                    <a:ext uri="{9D8B030D-6E8A-4147-A177-3AD203B41FA5}">
                      <a16:colId xmlns:a16="http://schemas.microsoft.com/office/drawing/2014/main" val="3121974108"/>
                    </a:ext>
                  </a:extLst>
                </a:gridCol>
                <a:gridCol w="1984612">
                  <a:extLst>
                    <a:ext uri="{9D8B030D-6E8A-4147-A177-3AD203B41FA5}">
                      <a16:colId xmlns:a16="http://schemas.microsoft.com/office/drawing/2014/main" val="1307624290"/>
                    </a:ext>
                  </a:extLst>
                </a:gridCol>
                <a:gridCol w="1984612">
                  <a:extLst>
                    <a:ext uri="{9D8B030D-6E8A-4147-A177-3AD203B41FA5}">
                      <a16:colId xmlns:a16="http://schemas.microsoft.com/office/drawing/2014/main" val="3218590673"/>
                    </a:ext>
                  </a:extLst>
                </a:gridCol>
                <a:gridCol w="1984612">
                  <a:extLst>
                    <a:ext uri="{9D8B030D-6E8A-4147-A177-3AD203B41FA5}">
                      <a16:colId xmlns:a16="http://schemas.microsoft.com/office/drawing/2014/main" val="3956899306"/>
                    </a:ext>
                  </a:extLst>
                </a:gridCol>
              </a:tblGrid>
              <a:tr h="5056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99398"/>
                  </a:ext>
                </a:extLst>
              </a:tr>
              <a:tr h="872704">
                <a:tc>
                  <a:txBody>
                    <a:bodyPr/>
                    <a:lstStyle/>
                    <a:p>
                      <a:r>
                        <a:rPr lang="et-EE" dirty="0"/>
                        <a:t>Dünaamilise pikkusega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61630"/>
                  </a:ext>
                </a:extLst>
              </a:tr>
              <a:tr h="505614">
                <a:tc>
                  <a:txBody>
                    <a:bodyPr/>
                    <a:lstStyle/>
                    <a:p>
                      <a:r>
                        <a:rPr lang="et-EE" dirty="0"/>
                        <a:t>Duplikaadid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71366"/>
                  </a:ext>
                </a:extLst>
              </a:tr>
              <a:tr h="1246720">
                <a:tc>
                  <a:txBody>
                    <a:bodyPr/>
                    <a:lstStyle/>
                    <a:p>
                      <a:r>
                        <a:rPr lang="et-EE" dirty="0"/>
                        <a:t>Null väärtused lubatud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26934"/>
                  </a:ext>
                </a:extLst>
              </a:tr>
              <a:tr h="505614">
                <a:tc>
                  <a:txBody>
                    <a:bodyPr/>
                    <a:lstStyle/>
                    <a:p>
                      <a:r>
                        <a:rPr lang="et-EE" dirty="0" err="1"/>
                        <a:t>Järiekorras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69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2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List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/>
              <a:t>List&lt;String&gt; stringList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ArrayList</a:t>
            </a:r>
            <a:r>
              <a:rPr lang="et-EE" dirty="0"/>
              <a:t>&lt;&gt;();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Implementatsioonid</a:t>
            </a:r>
            <a:r>
              <a:rPr lang="et-EE" dirty="0"/>
              <a:t>:</a:t>
            </a:r>
          </a:p>
          <a:p>
            <a:r>
              <a:rPr lang="et-EE" dirty="0" err="1"/>
              <a:t>ArrayList</a:t>
            </a:r>
            <a:endParaRPr lang="et-EE" dirty="0"/>
          </a:p>
          <a:p>
            <a:r>
              <a:rPr lang="et-EE" dirty="0" err="1"/>
              <a:t>LinkedList</a:t>
            </a:r>
            <a:endParaRPr lang="et-EE" dirty="0"/>
          </a:p>
          <a:p>
            <a:endParaRPr lang="et-EE" dirty="0"/>
          </a:p>
          <a:p>
            <a:pPr marL="0" indent="0">
              <a:buNone/>
            </a:pPr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FB5E2-6E04-435F-9F6D-F69C3891BD03}"/>
              </a:ext>
            </a:extLst>
          </p:cNvPr>
          <p:cNvSpPr/>
          <p:nvPr/>
        </p:nvSpPr>
        <p:spPr>
          <a:xfrm>
            <a:off x="107504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Andmetüüp</a:t>
            </a:r>
          </a:p>
          <a:p>
            <a:pPr algn="ctr"/>
            <a:r>
              <a:rPr lang="et-EE" dirty="0"/>
              <a:t>(</a:t>
            </a:r>
            <a:r>
              <a:rPr lang="et-EE" dirty="0" err="1"/>
              <a:t>interface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5A2B7-7B37-4011-BC9D-356E824712A9}"/>
              </a:ext>
            </a:extLst>
          </p:cNvPr>
          <p:cNvSpPr/>
          <p:nvPr/>
        </p:nvSpPr>
        <p:spPr>
          <a:xfrm>
            <a:off x="1580754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Sisemine Andmetüüp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D782F-C818-4001-B7FA-AC5D7778A3D7}"/>
              </a:ext>
            </a:extLst>
          </p:cNvPr>
          <p:cNvSpPr/>
          <p:nvPr/>
        </p:nvSpPr>
        <p:spPr>
          <a:xfrm>
            <a:off x="3025391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Muutuja nimi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C0B5A-EB7F-460E-8DEA-7DA5B78723E6}"/>
              </a:ext>
            </a:extLst>
          </p:cNvPr>
          <p:cNvSpPr/>
          <p:nvPr/>
        </p:nvSpPr>
        <p:spPr>
          <a:xfrm>
            <a:off x="4568588" y="2388021"/>
            <a:ext cx="216365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Andmetüüp</a:t>
            </a:r>
          </a:p>
          <a:p>
            <a:pPr algn="ctr"/>
            <a:r>
              <a:rPr lang="et-EE" dirty="0"/>
              <a:t>(</a:t>
            </a:r>
            <a:r>
              <a:rPr lang="et-EE" dirty="0" err="1"/>
              <a:t>implementatsioon</a:t>
            </a:r>
            <a:r>
              <a:rPr lang="et-EE" dirty="0"/>
              <a:t>)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4734B-4228-4FE4-9E4C-3A37749D8867}"/>
              </a:ext>
            </a:extLst>
          </p:cNvPr>
          <p:cNvCxnSpPr/>
          <p:nvPr/>
        </p:nvCxnSpPr>
        <p:spPr>
          <a:xfrm>
            <a:off x="755576" y="2892077"/>
            <a:ext cx="144016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8D0A72-8A8B-46BD-A195-6D51BECB44A2}"/>
              </a:ext>
            </a:extLst>
          </p:cNvPr>
          <p:cNvCxnSpPr>
            <a:stCxn id="6" idx="2"/>
          </p:cNvCxnSpPr>
          <p:nvPr/>
        </p:nvCxnSpPr>
        <p:spPr>
          <a:xfrm flipH="1">
            <a:off x="1979712" y="2892077"/>
            <a:ext cx="261467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435C6-5D4C-4710-A273-ACB544B5EE89}"/>
              </a:ext>
            </a:extLst>
          </p:cNvPr>
          <p:cNvCxnSpPr>
            <a:stCxn id="7" idx="2"/>
          </p:cNvCxnSpPr>
          <p:nvPr/>
        </p:nvCxnSpPr>
        <p:spPr>
          <a:xfrm flipH="1">
            <a:off x="3244476" y="2892077"/>
            <a:ext cx="441340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B831D-AA13-4F24-AF86-8A84ED542DE9}"/>
              </a:ext>
            </a:extLst>
          </p:cNvPr>
          <p:cNvCxnSpPr>
            <a:stCxn id="8" idx="2"/>
          </p:cNvCxnSpPr>
          <p:nvPr/>
        </p:nvCxnSpPr>
        <p:spPr>
          <a:xfrm flipH="1">
            <a:off x="5508104" y="2892077"/>
            <a:ext cx="142310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4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List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t-EE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BB6EDF9-AEDA-4F14-BB72-923EDBE1B11E}"/>
              </a:ext>
            </a:extLst>
          </p:cNvPr>
          <p:cNvSpPr txBox="1">
            <a:spLocks/>
          </p:cNvSpPr>
          <p:nvPr/>
        </p:nvSpPr>
        <p:spPr>
          <a:xfrm>
            <a:off x="755176" y="2348881"/>
            <a:ext cx="8236424" cy="4337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/>
              <a:t>List&lt;String&gt; stringList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ArrayList</a:t>
            </a:r>
            <a:r>
              <a:rPr lang="et-EE" dirty="0"/>
              <a:t>&lt;&gt;();</a:t>
            </a:r>
          </a:p>
          <a:p>
            <a:pPr marL="0" indent="0">
              <a:buNone/>
            </a:pPr>
            <a:r>
              <a:rPr lang="et-EE" dirty="0" err="1"/>
              <a:t>stringList.add</a:t>
            </a:r>
            <a:r>
              <a:rPr lang="et-EE" dirty="0"/>
              <a:t>("abc");</a:t>
            </a:r>
          </a:p>
          <a:p>
            <a:pPr marL="0" indent="0">
              <a:buNone/>
            </a:pPr>
            <a:r>
              <a:rPr lang="et-EE" dirty="0" err="1"/>
              <a:t>stringList.get</a:t>
            </a:r>
            <a:r>
              <a:rPr lang="et-EE" dirty="0"/>
              <a:t>(0);</a:t>
            </a:r>
          </a:p>
          <a:p>
            <a:pPr marL="0" indent="0">
              <a:buNone/>
            </a:pPr>
            <a:r>
              <a:rPr lang="et-EE" dirty="0" err="1"/>
              <a:t>stringList.add</a:t>
            </a:r>
            <a:r>
              <a:rPr lang="et-EE" dirty="0"/>
              <a:t>("</a:t>
            </a:r>
            <a:r>
              <a:rPr lang="et-EE" dirty="0" err="1"/>
              <a:t>cde</a:t>
            </a:r>
            <a:r>
              <a:rPr lang="et-EE" dirty="0"/>
              <a:t>");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stringList.contains</a:t>
            </a:r>
            <a:r>
              <a:rPr lang="et-EE" dirty="0"/>
              <a:t>("abc"));</a:t>
            </a:r>
          </a:p>
          <a:p>
            <a:pPr marL="0" indent="0">
              <a:buNone/>
            </a:pPr>
            <a:r>
              <a:rPr lang="et-EE" dirty="0" err="1"/>
              <a:t>stringList.remove</a:t>
            </a:r>
            <a:r>
              <a:rPr lang="et-EE" dirty="0"/>
              <a:t>("abc");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stringList.size</a:t>
            </a:r>
            <a:r>
              <a:rPr lang="et-EE" dirty="0"/>
              <a:t>());</a:t>
            </a:r>
          </a:p>
          <a:p>
            <a:pPr marL="0" indent="0">
              <a:buNone/>
            </a:pPr>
            <a:r>
              <a:rPr lang="et-EE" dirty="0" err="1"/>
              <a:t>stringList.clear</a:t>
            </a:r>
            <a:r>
              <a:rPr lang="et-EE" dirty="0"/>
              <a:t>();</a:t>
            </a:r>
          </a:p>
          <a:p>
            <a:pPr marL="0" indent="0">
              <a:buNone/>
            </a:pPr>
            <a:r>
              <a:rPr lang="et-EE" dirty="0" err="1"/>
              <a:t>stringList.toArray</a:t>
            </a:r>
            <a:r>
              <a:rPr lang="et-EE" dirty="0"/>
              <a:t>();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9397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Set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Set</a:t>
            </a:r>
            <a:r>
              <a:rPr lang="et-EE" dirty="0"/>
              <a:t>&lt;String&gt; </a:t>
            </a:r>
            <a:r>
              <a:rPr lang="et-EE" dirty="0" err="1"/>
              <a:t>stringSet</a:t>
            </a:r>
            <a:r>
              <a:rPr lang="et-EE" dirty="0"/>
              <a:t>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HashSet</a:t>
            </a:r>
            <a:r>
              <a:rPr lang="et-EE" dirty="0"/>
              <a:t>&lt;&gt;();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Implementatsioonid</a:t>
            </a:r>
            <a:r>
              <a:rPr lang="et-EE" dirty="0"/>
              <a:t>:</a:t>
            </a:r>
          </a:p>
          <a:p>
            <a:r>
              <a:rPr lang="et-EE" dirty="0" err="1"/>
              <a:t>HashSet</a:t>
            </a:r>
            <a:endParaRPr lang="et-EE" dirty="0"/>
          </a:p>
          <a:p>
            <a:r>
              <a:rPr lang="et-EE" dirty="0" err="1"/>
              <a:t>TreeSet</a:t>
            </a:r>
            <a:endParaRPr lang="et-EE" dirty="0"/>
          </a:p>
          <a:p>
            <a:r>
              <a:rPr lang="et-EE" dirty="0" err="1"/>
              <a:t>LinkedHashSet</a:t>
            </a:r>
            <a:endParaRPr lang="et-EE" dirty="0"/>
          </a:p>
          <a:p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FB5E2-6E04-435F-9F6D-F69C3891BD03}"/>
              </a:ext>
            </a:extLst>
          </p:cNvPr>
          <p:cNvSpPr/>
          <p:nvPr/>
        </p:nvSpPr>
        <p:spPr>
          <a:xfrm>
            <a:off x="107504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Andmetüüp</a:t>
            </a:r>
          </a:p>
          <a:p>
            <a:pPr algn="ctr"/>
            <a:r>
              <a:rPr lang="et-EE" dirty="0"/>
              <a:t>(</a:t>
            </a:r>
            <a:r>
              <a:rPr lang="et-EE" dirty="0" err="1"/>
              <a:t>interface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5A2B7-7B37-4011-BC9D-356E824712A9}"/>
              </a:ext>
            </a:extLst>
          </p:cNvPr>
          <p:cNvSpPr/>
          <p:nvPr/>
        </p:nvSpPr>
        <p:spPr>
          <a:xfrm>
            <a:off x="1580754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Sisemine Andmetüüp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D782F-C818-4001-B7FA-AC5D7778A3D7}"/>
              </a:ext>
            </a:extLst>
          </p:cNvPr>
          <p:cNvSpPr/>
          <p:nvPr/>
        </p:nvSpPr>
        <p:spPr>
          <a:xfrm>
            <a:off x="3025391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Muutuja nimi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C0B5A-EB7F-460E-8DEA-7DA5B78723E6}"/>
              </a:ext>
            </a:extLst>
          </p:cNvPr>
          <p:cNvSpPr/>
          <p:nvPr/>
        </p:nvSpPr>
        <p:spPr>
          <a:xfrm>
            <a:off x="4568588" y="2388021"/>
            <a:ext cx="216365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Andmetüüp</a:t>
            </a:r>
          </a:p>
          <a:p>
            <a:pPr algn="ctr"/>
            <a:r>
              <a:rPr lang="et-EE" dirty="0"/>
              <a:t>(</a:t>
            </a:r>
            <a:r>
              <a:rPr lang="et-EE" dirty="0" err="1"/>
              <a:t>implementatsioon</a:t>
            </a:r>
            <a:r>
              <a:rPr lang="et-EE" dirty="0"/>
              <a:t>)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4734B-4228-4FE4-9E4C-3A37749D8867}"/>
              </a:ext>
            </a:extLst>
          </p:cNvPr>
          <p:cNvCxnSpPr/>
          <p:nvPr/>
        </p:nvCxnSpPr>
        <p:spPr>
          <a:xfrm>
            <a:off x="755576" y="2892077"/>
            <a:ext cx="144016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8D0A72-8A8B-46BD-A195-6D51BECB44A2}"/>
              </a:ext>
            </a:extLst>
          </p:cNvPr>
          <p:cNvCxnSpPr>
            <a:stCxn id="6" idx="2"/>
          </p:cNvCxnSpPr>
          <p:nvPr/>
        </p:nvCxnSpPr>
        <p:spPr>
          <a:xfrm flipH="1">
            <a:off x="1979712" y="2892077"/>
            <a:ext cx="261467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435C6-5D4C-4710-A273-ACB544B5EE89}"/>
              </a:ext>
            </a:extLst>
          </p:cNvPr>
          <p:cNvCxnSpPr>
            <a:stCxn id="7" idx="2"/>
          </p:cNvCxnSpPr>
          <p:nvPr/>
        </p:nvCxnSpPr>
        <p:spPr>
          <a:xfrm flipH="1">
            <a:off x="3244476" y="2892077"/>
            <a:ext cx="441340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B831D-AA13-4F24-AF86-8A84ED542DE9}"/>
              </a:ext>
            </a:extLst>
          </p:cNvPr>
          <p:cNvCxnSpPr>
            <a:stCxn id="8" idx="2"/>
          </p:cNvCxnSpPr>
          <p:nvPr/>
        </p:nvCxnSpPr>
        <p:spPr>
          <a:xfrm flipH="1">
            <a:off x="5508104" y="2892077"/>
            <a:ext cx="142310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4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Package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t-EE" dirty="0"/>
              <a:t>Klassid saavad (võiksid / peaksid) kuuluma oma paketti (</a:t>
            </a:r>
            <a:r>
              <a:rPr lang="et-EE" dirty="0" err="1"/>
              <a:t>package</a:t>
            </a:r>
            <a:r>
              <a:rPr lang="et-EE" dirty="0"/>
              <a:t>)</a:t>
            </a:r>
          </a:p>
          <a:p>
            <a:r>
              <a:rPr lang="et-EE" dirty="0"/>
              <a:t>Paketi </a:t>
            </a:r>
            <a:r>
              <a:rPr lang="et-EE" dirty="0" err="1"/>
              <a:t>nimesi</a:t>
            </a:r>
            <a:r>
              <a:rPr lang="et-EE" dirty="0"/>
              <a:t> eraldatakse punktidega</a:t>
            </a:r>
          </a:p>
          <a:p>
            <a:r>
              <a:rPr lang="et-EE" dirty="0"/>
              <a:t>Näiteks </a:t>
            </a:r>
            <a:r>
              <a:rPr lang="et-EE" dirty="0" err="1"/>
              <a:t>ee.bcs.java.sample</a:t>
            </a:r>
            <a:endParaRPr lang="et-EE" dirty="0"/>
          </a:p>
          <a:p>
            <a:r>
              <a:rPr lang="et-EE" dirty="0" err="1"/>
              <a:t>Package</a:t>
            </a:r>
            <a:r>
              <a:rPr lang="et-EE" dirty="0"/>
              <a:t> struktuur vastab kettal kataloogide struktuurile</a:t>
            </a:r>
          </a:p>
          <a:p>
            <a:r>
              <a:rPr lang="et-EE" dirty="0" err="1"/>
              <a:t>package</a:t>
            </a:r>
            <a:r>
              <a:rPr lang="et-EE"/>
              <a:t> ee.bcs.java.exercise.lesson4;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1818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Set</a:t>
            </a:r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t-EE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BB6EDF9-AEDA-4F14-BB72-923EDBE1B11E}"/>
              </a:ext>
            </a:extLst>
          </p:cNvPr>
          <p:cNvSpPr txBox="1">
            <a:spLocks/>
          </p:cNvSpPr>
          <p:nvPr/>
        </p:nvSpPr>
        <p:spPr>
          <a:xfrm>
            <a:off x="755176" y="26928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 err="1"/>
              <a:t>Set</a:t>
            </a:r>
            <a:r>
              <a:rPr lang="et-EE" dirty="0"/>
              <a:t>&lt;String&gt; </a:t>
            </a:r>
            <a:r>
              <a:rPr lang="et-EE" dirty="0" err="1"/>
              <a:t>sampleSet</a:t>
            </a:r>
            <a:r>
              <a:rPr lang="et-EE" dirty="0"/>
              <a:t>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HashSet</a:t>
            </a:r>
            <a:r>
              <a:rPr lang="et-EE" dirty="0"/>
              <a:t>&lt;&gt;();</a:t>
            </a:r>
          </a:p>
          <a:p>
            <a:pPr marL="0" indent="0">
              <a:buNone/>
            </a:pPr>
            <a:r>
              <a:rPr lang="et-EE" dirty="0" err="1"/>
              <a:t>sampleSet.add</a:t>
            </a:r>
            <a:r>
              <a:rPr lang="et-EE" dirty="0"/>
              <a:t>("abc");</a:t>
            </a:r>
          </a:p>
          <a:p>
            <a:pPr marL="0" indent="0">
              <a:buNone/>
            </a:pPr>
            <a:r>
              <a:rPr lang="et-EE" dirty="0" err="1"/>
              <a:t>sampleSet.add</a:t>
            </a:r>
            <a:r>
              <a:rPr lang="et-EE" dirty="0"/>
              <a:t>("</a:t>
            </a:r>
            <a:r>
              <a:rPr lang="et-EE" dirty="0" err="1"/>
              <a:t>cde</a:t>
            </a:r>
            <a:r>
              <a:rPr lang="et-EE" dirty="0"/>
              <a:t>");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sampleSet.contains</a:t>
            </a:r>
            <a:r>
              <a:rPr lang="et-EE" dirty="0"/>
              <a:t>("abc"));</a:t>
            </a:r>
          </a:p>
          <a:p>
            <a:pPr marL="0" indent="0">
              <a:buNone/>
            </a:pPr>
            <a:r>
              <a:rPr lang="et-EE" dirty="0" err="1"/>
              <a:t>sampleSet.remove</a:t>
            </a:r>
            <a:r>
              <a:rPr lang="et-EE" dirty="0"/>
              <a:t>("abc");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sampleSet.size</a:t>
            </a:r>
            <a:r>
              <a:rPr lang="et-EE" dirty="0"/>
              <a:t>());</a:t>
            </a:r>
          </a:p>
          <a:p>
            <a:pPr marL="0" indent="0">
              <a:buNone/>
            </a:pPr>
            <a:r>
              <a:rPr lang="et-EE" dirty="0" err="1"/>
              <a:t>sampleSet.clear</a:t>
            </a:r>
            <a:r>
              <a:rPr lang="et-EE" dirty="0"/>
              <a:t>();</a:t>
            </a:r>
          </a:p>
          <a:p>
            <a:pPr marL="0" indent="0">
              <a:buNone/>
            </a:pPr>
            <a:r>
              <a:rPr lang="et-EE" dirty="0" err="1"/>
              <a:t>sampleSet.toArray</a:t>
            </a:r>
            <a:r>
              <a:rPr lang="et-E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6806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Boxed</a:t>
            </a:r>
            <a:r>
              <a:rPr lang="et-EE" dirty="0"/>
              <a:t> </a:t>
            </a:r>
            <a:r>
              <a:rPr lang="et-EE" dirty="0" err="1"/>
              <a:t>primitives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Boolean</a:t>
            </a:r>
            <a:r>
              <a:rPr lang="et-EE" dirty="0"/>
              <a:t>, </a:t>
            </a:r>
            <a:r>
              <a:rPr lang="et-EE" dirty="0" err="1"/>
              <a:t>Integer</a:t>
            </a:r>
            <a:r>
              <a:rPr lang="et-EE" dirty="0"/>
              <a:t>, </a:t>
            </a:r>
            <a:r>
              <a:rPr lang="et-EE" dirty="0" err="1"/>
              <a:t>Short</a:t>
            </a:r>
            <a:r>
              <a:rPr lang="et-EE" dirty="0"/>
              <a:t>, </a:t>
            </a:r>
            <a:r>
              <a:rPr lang="et-EE" dirty="0" err="1"/>
              <a:t>Byte</a:t>
            </a:r>
            <a:r>
              <a:rPr lang="et-EE" dirty="0"/>
              <a:t>, ….  (Iga primitiivi kohta on objekt)</a:t>
            </a:r>
          </a:p>
          <a:p>
            <a:r>
              <a:rPr lang="et-EE" dirty="0"/>
              <a:t>Auto </a:t>
            </a:r>
            <a:r>
              <a:rPr lang="et-EE" dirty="0" err="1"/>
              <a:t>Boxing</a:t>
            </a:r>
            <a:r>
              <a:rPr lang="et-EE" dirty="0"/>
              <a:t> / </a:t>
            </a:r>
            <a:r>
              <a:rPr lang="et-EE" dirty="0" err="1"/>
              <a:t>unboxing</a:t>
            </a: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int</a:t>
            </a:r>
            <a:r>
              <a:rPr lang="et-EE" dirty="0"/>
              <a:t> a = 5;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Integer</a:t>
            </a:r>
            <a:r>
              <a:rPr lang="et-EE" dirty="0"/>
              <a:t> b = a;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Int</a:t>
            </a:r>
            <a:r>
              <a:rPr lang="et-EE" dirty="0"/>
              <a:t> a = b;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8455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Static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r>
              <a:rPr lang="et-EE" dirty="0" err="1"/>
              <a:t>Static</a:t>
            </a:r>
            <a:r>
              <a:rPr lang="et-EE" dirty="0"/>
              <a:t> muutujat on klassi kohta 1.</a:t>
            </a:r>
          </a:p>
          <a:p>
            <a:r>
              <a:rPr lang="et-EE" dirty="0"/>
              <a:t>Igal objekti staatiline muutuja omab täpselt sama väärtust</a:t>
            </a:r>
          </a:p>
          <a:p>
            <a:r>
              <a:rPr lang="et-EE" dirty="0"/>
              <a:t>Staatiline meetod on klassi meetod mis ei vaja objekti et seda välja kutsuda</a:t>
            </a:r>
          </a:p>
        </p:txBody>
      </p:sp>
    </p:spTree>
    <p:extLst>
      <p:ext uri="{BB962C8B-B14F-4D97-AF65-F5344CB8AC3E}">
        <p14:creationId xmlns:p14="http://schemas.microsoft.com/office/powerpoint/2010/main" val="292304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ECFDC76-6466-4F3D-839F-52A35F51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r>
              <a:rPr lang="et-EE" dirty="0"/>
              <a:t>Proovi kui suure </a:t>
            </a:r>
            <a:r>
              <a:rPr lang="et-EE" dirty="0" err="1"/>
              <a:t>fibonacci</a:t>
            </a:r>
            <a:r>
              <a:rPr lang="et-EE" dirty="0"/>
              <a:t> numbri saad sa välja arvutada eelmises tunnis kirjutatud algoritmiga</a:t>
            </a:r>
          </a:p>
          <a:p>
            <a:r>
              <a:rPr lang="et-EE" dirty="0"/>
              <a:t>Kas sa saad leida ka suuremaid numbreid?</a:t>
            </a:r>
          </a:p>
        </p:txBody>
      </p:sp>
    </p:spTree>
    <p:extLst>
      <p:ext uri="{BB962C8B-B14F-4D97-AF65-F5344CB8AC3E}">
        <p14:creationId xmlns:p14="http://schemas.microsoft.com/office/powerpoint/2010/main" val="370789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Ülesanded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2942E5-5662-4DD0-896A-98A284E1AB41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Lesson4Task3</a:t>
            </a:r>
          </a:p>
          <a:p>
            <a:r>
              <a:rPr lang="et-EE" dirty="0"/>
              <a:t>Lesson4Task4</a:t>
            </a:r>
          </a:p>
          <a:p>
            <a:r>
              <a:rPr lang="et-EE" dirty="0"/>
              <a:t>Lesson4Task5 (raske)</a:t>
            </a:r>
          </a:p>
        </p:txBody>
      </p:sp>
    </p:spTree>
    <p:extLst>
      <p:ext uri="{BB962C8B-B14F-4D97-AF65-F5344CB8AC3E}">
        <p14:creationId xmlns:p14="http://schemas.microsoft.com/office/powerpoint/2010/main" val="32875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 (raske)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DF8FFF7-70FF-432A-BCD6-E34F9306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93096DD2-5E8C-4058-A138-8591DB0412C0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t-EE" dirty="0"/>
              <a:t> Loo klass mis </a:t>
            </a:r>
            <a:r>
              <a:rPr lang="et-EE" dirty="0" err="1"/>
              <a:t>implementeerib</a:t>
            </a:r>
            <a:r>
              <a:rPr lang="et-EE" dirty="0"/>
              <a:t> </a:t>
            </a:r>
            <a:r>
              <a:rPr lang="et-EE" dirty="0" err="1"/>
              <a:t>java.util.List</a:t>
            </a:r>
            <a:r>
              <a:rPr lang="et-EE" dirty="0"/>
              <a:t>-i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Implementeeri</a:t>
            </a:r>
            <a:r>
              <a:rPr lang="et-EE" dirty="0"/>
              <a:t> meetodid</a:t>
            </a:r>
          </a:p>
          <a:p>
            <a:r>
              <a:rPr lang="et-EE" dirty="0" err="1"/>
              <a:t>add</a:t>
            </a:r>
            <a:r>
              <a:rPr lang="et-EE" dirty="0"/>
              <a:t>(</a:t>
            </a:r>
            <a:r>
              <a:rPr lang="et-EE" dirty="0" err="1"/>
              <a:t>Object</a:t>
            </a:r>
            <a:r>
              <a:rPr lang="et-EE" dirty="0"/>
              <a:t> a);</a:t>
            </a:r>
          </a:p>
          <a:p>
            <a:r>
              <a:rPr lang="et-EE" dirty="0" err="1"/>
              <a:t>contains</a:t>
            </a:r>
            <a:r>
              <a:rPr lang="et-EE" dirty="0"/>
              <a:t>(</a:t>
            </a:r>
            <a:r>
              <a:rPr lang="et-EE" dirty="0" err="1"/>
              <a:t>Object</a:t>
            </a:r>
            <a:r>
              <a:rPr lang="et-EE" dirty="0"/>
              <a:t> o);</a:t>
            </a:r>
          </a:p>
          <a:p>
            <a:r>
              <a:rPr lang="et-EE" dirty="0" err="1"/>
              <a:t>size</a:t>
            </a:r>
            <a:r>
              <a:rPr lang="et-EE" dirty="0"/>
              <a:t>();</a:t>
            </a:r>
          </a:p>
          <a:p>
            <a:r>
              <a:rPr lang="et-EE" dirty="0" err="1"/>
              <a:t>remove</a:t>
            </a:r>
            <a:r>
              <a:rPr lang="et-EE" dirty="0"/>
              <a:t>(</a:t>
            </a:r>
            <a:r>
              <a:rPr lang="et-EE" dirty="0" err="1"/>
              <a:t>Object</a:t>
            </a:r>
            <a:r>
              <a:rPr lang="et-EE" dirty="0"/>
              <a:t> o);</a:t>
            </a:r>
          </a:p>
        </p:txBody>
      </p:sp>
    </p:spTree>
    <p:extLst>
      <p:ext uri="{BB962C8B-B14F-4D97-AF65-F5344CB8AC3E}">
        <p14:creationId xmlns:p14="http://schemas.microsoft.com/office/powerpoint/2010/main" val="106389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Klass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t-EE" dirty="0"/>
              <a:t>Kõik andmetüübid peale primitiivide on klassid</a:t>
            </a:r>
          </a:p>
          <a:p>
            <a:r>
              <a:rPr lang="et-EE" dirty="0"/>
              <a:t>Konstruktor – meetod, mis kutsutakse välja klassi loomisel</a:t>
            </a:r>
          </a:p>
          <a:p>
            <a:r>
              <a:rPr lang="et-EE" dirty="0"/>
              <a:t>Meetodid</a:t>
            </a:r>
          </a:p>
          <a:p>
            <a:r>
              <a:rPr lang="et-EE" dirty="0"/>
              <a:t>Klassi muutujad</a:t>
            </a:r>
          </a:p>
        </p:txBody>
      </p:sp>
    </p:spTree>
    <p:extLst>
      <p:ext uri="{BB962C8B-B14F-4D97-AF65-F5344CB8AC3E}">
        <p14:creationId xmlns:p14="http://schemas.microsoft.com/office/powerpoint/2010/main" val="366940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Objekt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Objekt on klass </a:t>
            </a:r>
            <a:r>
              <a:rPr lang="et-EE" b="1" dirty="0" err="1"/>
              <a:t>instance</a:t>
            </a:r>
            <a:endParaRPr lang="et-EE" b="1" dirty="0"/>
          </a:p>
          <a:p>
            <a:r>
              <a:rPr lang="et-EE" dirty="0"/>
              <a:t>Igal klassil on oma sisemised muutujad</a:t>
            </a:r>
          </a:p>
          <a:p>
            <a:r>
              <a:rPr lang="et-EE" dirty="0"/>
              <a:t>String on klass</a:t>
            </a:r>
          </a:p>
          <a:p>
            <a:pPr marL="0" indent="0">
              <a:buNone/>
            </a:pPr>
            <a:r>
              <a:rPr lang="et-EE" dirty="0"/>
              <a:t>String a = „a“;</a:t>
            </a:r>
          </a:p>
          <a:p>
            <a:pPr marL="0" indent="0">
              <a:buNone/>
            </a:pPr>
            <a:r>
              <a:rPr lang="et-EE" dirty="0"/>
              <a:t>String b = „b“;</a:t>
            </a:r>
          </a:p>
          <a:p>
            <a:r>
              <a:rPr lang="et-EE" dirty="0"/>
              <a:t>a ja b on objektid</a:t>
            </a:r>
          </a:p>
          <a:p>
            <a:r>
              <a:rPr lang="et-EE" dirty="0"/>
              <a:t>Primitiive antakse edasi väärtuse järgi, objekte referentsi järgi</a:t>
            </a:r>
          </a:p>
        </p:txBody>
      </p:sp>
    </p:spTree>
    <p:extLst>
      <p:ext uri="{BB962C8B-B14F-4D97-AF65-F5344CB8AC3E}">
        <p14:creationId xmlns:p14="http://schemas.microsoft.com/office/powerpoint/2010/main" val="376351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Objekt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Kõik klassid </a:t>
            </a:r>
            <a:r>
              <a:rPr lang="et-EE" dirty="0" err="1"/>
              <a:t>extendivad</a:t>
            </a:r>
            <a:r>
              <a:rPr lang="et-EE" dirty="0"/>
              <a:t> </a:t>
            </a:r>
            <a:r>
              <a:rPr lang="et-EE" dirty="0" err="1"/>
              <a:t>Java.lang.Object</a:t>
            </a:r>
            <a:endParaRPr lang="et-EE" dirty="0"/>
          </a:p>
          <a:p>
            <a:r>
              <a:rPr lang="et-EE" dirty="0"/>
              <a:t>Mitte primitiivsed andmetüübid on objektid</a:t>
            </a:r>
          </a:p>
          <a:p>
            <a:r>
              <a:rPr lang="et-EE" dirty="0" err="1"/>
              <a:t>equals</a:t>
            </a:r>
            <a:r>
              <a:rPr lang="et-EE" dirty="0"/>
              <a:t>() – võrdleb objekti väärtust</a:t>
            </a:r>
          </a:p>
          <a:p>
            <a:r>
              <a:rPr lang="et-EE" dirty="0"/>
              <a:t>== – võrdleb objekti referentsi (mälu aadressi)</a:t>
            </a:r>
          </a:p>
          <a:p>
            <a:r>
              <a:rPr lang="et-EE" dirty="0" err="1"/>
              <a:t>hashCode</a:t>
            </a:r>
            <a:r>
              <a:rPr lang="et-EE" dirty="0"/>
              <a:t>() – kui defineerida </a:t>
            </a:r>
            <a:r>
              <a:rPr lang="et-EE" dirty="0" err="1"/>
              <a:t>equals</a:t>
            </a:r>
            <a:r>
              <a:rPr lang="et-EE" dirty="0"/>
              <a:t> tuleb defineerida </a:t>
            </a:r>
            <a:r>
              <a:rPr lang="et-EE" dirty="0" err="1"/>
              <a:t>hashCode</a:t>
            </a:r>
            <a:endParaRPr lang="et-EE" dirty="0"/>
          </a:p>
          <a:p>
            <a:r>
              <a:rPr lang="et-EE" dirty="0" err="1"/>
              <a:t>toString</a:t>
            </a:r>
            <a:r>
              <a:rPr lang="et-EE" dirty="0"/>
              <a:t>() – objektist Stringi loomine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0368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NULL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t-EE" dirty="0"/>
              <a:t>Väärtus </a:t>
            </a:r>
            <a:r>
              <a:rPr lang="et-EE" b="1" dirty="0"/>
              <a:t>null</a:t>
            </a:r>
            <a:r>
              <a:rPr lang="et-EE" dirty="0"/>
              <a:t> tähendab objekti väärtuse puudumist</a:t>
            </a:r>
          </a:p>
          <a:p>
            <a:r>
              <a:rPr lang="et-EE" dirty="0"/>
              <a:t>Väärtus </a:t>
            </a:r>
            <a:r>
              <a:rPr lang="et-EE" b="1" dirty="0"/>
              <a:t>null</a:t>
            </a:r>
            <a:r>
              <a:rPr lang="et-EE" dirty="0"/>
              <a:t> saab olla ainult objektil (mitte primitiivil)</a:t>
            </a:r>
          </a:p>
          <a:p>
            <a:r>
              <a:rPr lang="et-EE" b="1" dirty="0"/>
              <a:t>null</a:t>
            </a:r>
            <a:r>
              <a:rPr lang="et-EE" dirty="0"/>
              <a:t> ei ole 0</a:t>
            </a:r>
          </a:p>
          <a:p>
            <a:r>
              <a:rPr lang="et-EE" dirty="0"/>
              <a:t>Kui sa teed </a:t>
            </a:r>
            <a:r>
              <a:rPr lang="et-EE" dirty="0" err="1"/>
              <a:t>tehed</a:t>
            </a:r>
            <a:r>
              <a:rPr lang="et-EE" dirty="0"/>
              <a:t> objektiga mille väärtus on null siis tekib viga (</a:t>
            </a:r>
            <a:r>
              <a:rPr lang="et-EE" dirty="0" err="1"/>
              <a:t>NullPointerException</a:t>
            </a:r>
            <a:r>
              <a:rPr lang="et-EE" dirty="0"/>
              <a:t>)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785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Levinud objektid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String, </a:t>
            </a:r>
            <a:r>
              <a:rPr lang="et-EE" dirty="0" err="1"/>
              <a:t>StringBuilder</a:t>
            </a:r>
            <a:endParaRPr lang="et-EE" dirty="0"/>
          </a:p>
          <a:p>
            <a:r>
              <a:rPr lang="et-EE" dirty="0" err="1"/>
              <a:t>LocalDate</a:t>
            </a:r>
            <a:r>
              <a:rPr lang="et-EE" dirty="0"/>
              <a:t>, </a:t>
            </a:r>
            <a:r>
              <a:rPr lang="et-EE" dirty="0" err="1"/>
              <a:t>LocalTime</a:t>
            </a:r>
            <a:r>
              <a:rPr lang="et-EE" dirty="0"/>
              <a:t>, </a:t>
            </a:r>
            <a:r>
              <a:rPr lang="et-EE" dirty="0" err="1"/>
              <a:t>LocalDateTime</a:t>
            </a:r>
            <a:endParaRPr lang="et-EE" dirty="0"/>
          </a:p>
          <a:p>
            <a:r>
              <a:rPr lang="et-EE" dirty="0" err="1"/>
              <a:t>File</a:t>
            </a:r>
            <a:endParaRPr lang="et-EE" dirty="0"/>
          </a:p>
          <a:p>
            <a:r>
              <a:rPr lang="et-EE" dirty="0" err="1"/>
              <a:t>BigInteger</a:t>
            </a:r>
            <a:r>
              <a:rPr lang="et-EE" dirty="0"/>
              <a:t>, </a:t>
            </a:r>
            <a:r>
              <a:rPr lang="et-EE" dirty="0" err="1"/>
              <a:t>BigDecimal</a:t>
            </a:r>
            <a:endParaRPr lang="et-EE" dirty="0"/>
          </a:p>
          <a:p>
            <a:r>
              <a:rPr lang="et-EE" dirty="0" err="1"/>
              <a:t>Map</a:t>
            </a:r>
            <a:endParaRPr lang="et-EE" dirty="0"/>
          </a:p>
          <a:p>
            <a:r>
              <a:rPr lang="et-EE" dirty="0"/>
              <a:t>List</a:t>
            </a:r>
          </a:p>
          <a:p>
            <a:r>
              <a:rPr lang="et-EE" dirty="0" err="1"/>
              <a:t>Boolean</a:t>
            </a:r>
            <a:r>
              <a:rPr lang="et-EE" dirty="0"/>
              <a:t>, </a:t>
            </a:r>
            <a:r>
              <a:rPr lang="et-EE" dirty="0" err="1"/>
              <a:t>Integer</a:t>
            </a:r>
            <a:r>
              <a:rPr lang="et-EE" dirty="0"/>
              <a:t>, </a:t>
            </a:r>
            <a:r>
              <a:rPr lang="et-EE" dirty="0" err="1"/>
              <a:t>Short</a:t>
            </a:r>
            <a:r>
              <a:rPr lang="et-EE" dirty="0"/>
              <a:t>, </a:t>
            </a:r>
            <a:r>
              <a:rPr lang="et-EE" dirty="0" err="1"/>
              <a:t>Byte</a:t>
            </a:r>
            <a:r>
              <a:rPr lang="et-EE" dirty="0"/>
              <a:t>, ….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52764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String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157835"/>
            <a:ext cx="8236424" cy="437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/>
              <a:t>String a = „</a:t>
            </a:r>
            <a:r>
              <a:rPr lang="et-EE" dirty="0" err="1"/>
              <a:t>Hello</a:t>
            </a:r>
            <a:r>
              <a:rPr lang="et-EE" dirty="0"/>
              <a:t> World “; </a:t>
            </a:r>
          </a:p>
          <a:p>
            <a:pPr marL="0" indent="0">
              <a:buNone/>
            </a:pPr>
            <a:r>
              <a:rPr lang="et-EE" dirty="0" err="1"/>
              <a:t>a.substring</a:t>
            </a:r>
            <a:r>
              <a:rPr lang="et-EE" dirty="0"/>
              <a:t>(1); // „</a:t>
            </a:r>
            <a:r>
              <a:rPr lang="et-EE" dirty="0" err="1"/>
              <a:t>llo</a:t>
            </a:r>
            <a:r>
              <a:rPr lang="et-EE" dirty="0"/>
              <a:t> World „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a.substring</a:t>
            </a:r>
            <a:r>
              <a:rPr lang="et-EE" dirty="0"/>
              <a:t>(2,3); // „e“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a.toLowerCase</a:t>
            </a:r>
            <a:r>
              <a:rPr lang="et-EE" dirty="0"/>
              <a:t>(); // „</a:t>
            </a:r>
            <a:r>
              <a:rPr lang="et-EE" dirty="0" err="1"/>
              <a:t>hello</a:t>
            </a:r>
            <a:r>
              <a:rPr lang="et-EE" dirty="0"/>
              <a:t> </a:t>
            </a:r>
            <a:r>
              <a:rPr lang="et-EE" dirty="0" err="1"/>
              <a:t>world</a:t>
            </a:r>
            <a:r>
              <a:rPr lang="et-EE" dirty="0"/>
              <a:t> „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a.toUpperCase</a:t>
            </a:r>
            <a:r>
              <a:rPr lang="et-EE" dirty="0"/>
              <a:t>(); // „HELLO WORLD „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a.getBytes</a:t>
            </a:r>
            <a:r>
              <a:rPr lang="et-EE" dirty="0"/>
              <a:t>(); // </a:t>
            </a:r>
            <a:r>
              <a:rPr lang="et-EE" dirty="0" err="1"/>
              <a:t>byte</a:t>
            </a:r>
            <a:r>
              <a:rPr lang="et-EE" dirty="0"/>
              <a:t> </a:t>
            </a:r>
            <a:r>
              <a:rPr lang="et-EE" dirty="0" err="1"/>
              <a:t>array</a:t>
            </a:r>
            <a:endParaRPr lang="et-EE" dirty="0"/>
          </a:p>
          <a:p>
            <a:pPr marL="0" indent="0">
              <a:buNone/>
            </a:pPr>
            <a:r>
              <a:rPr lang="et-EE" dirty="0" err="1"/>
              <a:t>a.trim</a:t>
            </a:r>
            <a:r>
              <a:rPr lang="et-EE" dirty="0"/>
              <a:t>(); // „</a:t>
            </a:r>
            <a:r>
              <a:rPr lang="et-EE" dirty="0" err="1"/>
              <a:t>Hello</a:t>
            </a:r>
            <a:r>
              <a:rPr lang="et-EE" dirty="0"/>
              <a:t> World“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a.startsWith</a:t>
            </a:r>
            <a:r>
              <a:rPr lang="et-EE" dirty="0"/>
              <a:t>(„</a:t>
            </a:r>
            <a:r>
              <a:rPr lang="et-EE" dirty="0" err="1"/>
              <a:t>Hello</a:t>
            </a:r>
            <a:r>
              <a:rPr lang="et-EE" dirty="0"/>
              <a:t>“); // </a:t>
            </a:r>
            <a:r>
              <a:rPr lang="et-EE" dirty="0" err="1"/>
              <a:t>true</a:t>
            </a: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a.equalsIgnoreCase</a:t>
            </a:r>
            <a:r>
              <a:rPr lang="et-EE" dirty="0"/>
              <a:t>(„</a:t>
            </a:r>
            <a:r>
              <a:rPr lang="et-EE" dirty="0" err="1"/>
              <a:t>hello</a:t>
            </a:r>
            <a:r>
              <a:rPr lang="et-EE" dirty="0"/>
              <a:t> </a:t>
            </a:r>
            <a:r>
              <a:rPr lang="et-EE" dirty="0" err="1"/>
              <a:t>world</a:t>
            </a:r>
            <a:r>
              <a:rPr lang="et-EE" dirty="0"/>
              <a:t> „); // </a:t>
            </a:r>
            <a:r>
              <a:rPr lang="et-EE" dirty="0" err="1"/>
              <a:t>true</a:t>
            </a: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a.split</a:t>
            </a:r>
            <a:r>
              <a:rPr lang="et-EE" dirty="0"/>
              <a:t>(„W“);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3567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String </a:t>
            </a:r>
            <a:r>
              <a:rPr lang="et-EE" dirty="0" err="1"/>
              <a:t>Builder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 err="1"/>
              <a:t>StringBuilder</a:t>
            </a:r>
            <a:r>
              <a:rPr lang="et-EE" dirty="0"/>
              <a:t> </a:t>
            </a:r>
            <a:r>
              <a:rPr lang="et-EE" dirty="0" err="1"/>
              <a:t>sb</a:t>
            </a:r>
            <a:r>
              <a:rPr lang="et-EE" dirty="0"/>
              <a:t>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StringBuilder</a:t>
            </a:r>
            <a:r>
              <a:rPr lang="et-EE" dirty="0"/>
              <a:t>();</a:t>
            </a:r>
          </a:p>
          <a:p>
            <a:pPr marL="0" indent="0">
              <a:buNone/>
            </a:pPr>
            <a:r>
              <a:rPr lang="et-EE" dirty="0" err="1"/>
              <a:t>sb.append</a:t>
            </a:r>
            <a:r>
              <a:rPr lang="et-EE" dirty="0"/>
              <a:t>("</a:t>
            </a:r>
            <a:r>
              <a:rPr lang="et-EE" dirty="0" err="1"/>
              <a:t>Hello</a:t>
            </a:r>
            <a:r>
              <a:rPr lang="et-EE" dirty="0"/>
              <a:t>");</a:t>
            </a:r>
          </a:p>
          <a:p>
            <a:pPr marL="0" indent="0">
              <a:buNone/>
            </a:pPr>
            <a:r>
              <a:rPr lang="et-EE" dirty="0" err="1"/>
              <a:t>sb.append</a:t>
            </a:r>
            <a:r>
              <a:rPr lang="et-EE" dirty="0"/>
              <a:t>(" ");</a:t>
            </a:r>
          </a:p>
          <a:p>
            <a:pPr marL="0" indent="0">
              <a:buNone/>
            </a:pPr>
            <a:r>
              <a:rPr lang="et-EE" dirty="0" err="1"/>
              <a:t>sb.append</a:t>
            </a:r>
            <a:r>
              <a:rPr lang="et-EE" dirty="0"/>
              <a:t>("World");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sb</a:t>
            </a:r>
            <a:r>
              <a:rPr lang="et-EE" dirty="0"/>
              <a:t>);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9386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3346</TotalTime>
  <Words>906</Words>
  <Application>Microsoft Office PowerPoint</Application>
  <PresentationFormat>On-screen Show (4:3)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Office'i kujundus</vt:lpstr>
      <vt:lpstr>Java arendaja õhtuõpe</vt:lpstr>
      <vt:lpstr>Package</vt:lpstr>
      <vt:lpstr>Klass</vt:lpstr>
      <vt:lpstr>Objekt</vt:lpstr>
      <vt:lpstr>Objekt</vt:lpstr>
      <vt:lpstr>NULL</vt:lpstr>
      <vt:lpstr>Levinud objektid</vt:lpstr>
      <vt:lpstr>String</vt:lpstr>
      <vt:lpstr>String Builder</vt:lpstr>
      <vt:lpstr>LocalDate, LocalTime, LocalDateTime</vt:lpstr>
      <vt:lpstr>BigInteger, BigDecimal</vt:lpstr>
      <vt:lpstr>Ülesanne</vt:lpstr>
      <vt:lpstr>Ülesanne</vt:lpstr>
      <vt:lpstr>BigInteger, BigDecimal</vt:lpstr>
      <vt:lpstr>Map</vt:lpstr>
      <vt:lpstr>Array, List, Set</vt:lpstr>
      <vt:lpstr>List</vt:lpstr>
      <vt:lpstr>List</vt:lpstr>
      <vt:lpstr>Set</vt:lpstr>
      <vt:lpstr>Set</vt:lpstr>
      <vt:lpstr>Boxed primitives</vt:lpstr>
      <vt:lpstr>Static</vt:lpstr>
      <vt:lpstr>Ülesanne</vt:lpstr>
      <vt:lpstr>Ülesanded</vt:lpstr>
      <vt:lpstr>Ülesanne (raske)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61</cp:revision>
  <dcterms:created xsi:type="dcterms:W3CDTF">2016-08-12T10:54:44Z</dcterms:created>
  <dcterms:modified xsi:type="dcterms:W3CDTF">2020-11-02T15:44:24Z</dcterms:modified>
</cp:coreProperties>
</file>