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t-E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t-E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t-E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t-E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t-E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t-EE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t-EE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t-E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t-EE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et-EE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et-EE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et-EE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et-EE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et-EE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et-E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t-E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t-E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t-E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t-E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t-E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t-EE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t-E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t-E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t-E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t-EE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t-EE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t-EE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t-E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t-EE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t-E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t-E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t-E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t-E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t-E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t-E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t-E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t-E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t-E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t-E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t-E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t-E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t-EE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t-EE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t-EE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t-EE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t-E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t-EE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et-EE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et-EE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et-EE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et-EE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et-EE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et-E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t-E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t-E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t-E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t-EE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t-E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t-E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t-E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t-EE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t-EE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t-EE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t-E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t-EE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t-EE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t-EE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t-E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t-EE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t-EE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t-EE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t-E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2" descr="bcs-koolitus--ilma-taustata.png"/>
          <p:cNvPicPr/>
          <p:nvPr/>
        </p:nvPicPr>
        <p:blipFill>
          <a:blip r:embed="rId2"/>
          <a:stretch/>
        </p:blipFill>
        <p:spPr>
          <a:xfrm>
            <a:off x="6812280" y="630360"/>
            <a:ext cx="1575000" cy="92520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8880" cy="124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t-EE" sz="1800" spc="-1" strike="noStrike">
                <a:latin typeface="Arial"/>
              </a:rPr>
              <a:t>Для правки текста заглавия щёлкните мышью</a:t>
            </a:r>
            <a:endParaRPr b="0" lang="et-EE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t-EE" sz="1800" spc="-1" strike="noStrike">
                <a:latin typeface="Arial"/>
              </a:rPr>
              <a:t>Для правки структуры щёлкните мышью</a:t>
            </a:r>
            <a:endParaRPr b="0" lang="et-E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t-EE" sz="1800" spc="-1" strike="noStrike">
                <a:latin typeface="Arial"/>
              </a:rPr>
              <a:t>Второй уровень структуры</a:t>
            </a:r>
            <a:endParaRPr b="0" lang="et-E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t-EE" sz="1800" spc="-1" strike="noStrike">
                <a:latin typeface="Arial"/>
              </a:rPr>
              <a:t>Третий уровень структуры</a:t>
            </a:r>
            <a:endParaRPr b="0" lang="et-E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t-EE" sz="1800" spc="-1" strike="noStrike">
                <a:latin typeface="Arial"/>
              </a:rPr>
              <a:t>Четвёртый уровень структуры</a:t>
            </a:r>
            <a:endParaRPr b="0" lang="et-E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t-EE" sz="1800" spc="-1" strike="noStrike">
                <a:latin typeface="Arial"/>
              </a:rPr>
              <a:t>Пятый уровень структуры</a:t>
            </a:r>
            <a:endParaRPr b="0" lang="et-E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t-EE" sz="1800" spc="-1" strike="noStrike">
                <a:latin typeface="Arial"/>
              </a:rPr>
              <a:t>Шестой уровень структуры</a:t>
            </a:r>
            <a:endParaRPr b="0" lang="et-E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t-EE" sz="1800" spc="-1" strike="noStrike">
                <a:latin typeface="Arial"/>
              </a:rPr>
              <a:t>Седьмой уровень структуры</a:t>
            </a:r>
            <a:endParaRPr b="0" lang="et-E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12" descr="bcs-koolitus--ilma-taustata.png"/>
          <p:cNvPicPr/>
          <p:nvPr/>
        </p:nvPicPr>
        <p:blipFill>
          <a:blip r:embed="rId2"/>
          <a:stretch/>
        </p:blipFill>
        <p:spPr>
          <a:xfrm>
            <a:off x="7596360" y="301320"/>
            <a:ext cx="1032480" cy="606240"/>
          </a:xfrm>
          <a:prstGeom prst="rect">
            <a:avLst/>
          </a:prstGeom>
          <a:ln w="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t-EE" sz="4400" spc="-1" strike="noStrike">
                <a:latin typeface="Arial"/>
              </a:rPr>
              <a:t>Для правки текста заглавия щёлкните мышью</a:t>
            </a:r>
            <a:endParaRPr b="0" lang="et-EE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t-EE" sz="3200" spc="-1" strike="noStrike">
                <a:latin typeface="Arial"/>
              </a:rPr>
              <a:t>Для правки структуры щёлкните мышью</a:t>
            </a:r>
            <a:endParaRPr b="0" lang="et-E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t-EE" sz="2800" spc="-1" strike="noStrike">
                <a:latin typeface="Arial"/>
              </a:rPr>
              <a:t>Второй уровень структуры</a:t>
            </a:r>
            <a:endParaRPr b="0" lang="et-E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t-EE" sz="2400" spc="-1" strike="noStrike">
                <a:latin typeface="Arial"/>
              </a:rPr>
              <a:t>Третий уровень структуры</a:t>
            </a:r>
            <a:endParaRPr b="0" lang="et-E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t-EE" sz="2000" spc="-1" strike="noStrike">
                <a:latin typeface="Arial"/>
              </a:rPr>
              <a:t>Четвёртый уровень структуры</a:t>
            </a:r>
            <a:endParaRPr b="0" lang="et-E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t-EE" sz="2000" spc="-1" strike="noStrike">
                <a:latin typeface="Arial"/>
              </a:rPr>
              <a:t>Пятый уровень структуры</a:t>
            </a:r>
            <a:endParaRPr b="0" lang="et-E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t-EE" sz="2000" spc="-1" strike="noStrike">
                <a:latin typeface="Arial"/>
              </a:rPr>
              <a:t>Шестой уровень структуры</a:t>
            </a:r>
            <a:endParaRPr b="0" lang="et-E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t-EE" sz="2000" spc="-1" strike="noStrike">
                <a:latin typeface="Arial"/>
              </a:rPr>
              <a:t>Седьмой уровень структуры</a:t>
            </a:r>
            <a:endParaRPr b="0" lang="et-E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start.spring.io/" TargetMode="External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mvnrepository.com/" TargetMode="External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jsonlint.com/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jsonlint.com/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55640" y="2349000"/>
            <a:ext cx="7631640" cy="146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4500" spc="-1" strike="noStrike">
                <a:solidFill>
                  <a:srgbClr val="0a71b9"/>
                </a:solidFill>
                <a:latin typeface="Calibri"/>
                <a:ea typeface="DejaVu Sans"/>
              </a:rPr>
              <a:t>Java arendaja õhtuõpe</a:t>
            </a:r>
            <a:endParaRPr b="0" lang="et-EE" sz="45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55640" y="4105440"/>
            <a:ext cx="7631640" cy="13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t-EE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Json, Web</a:t>
            </a:r>
            <a:endParaRPr b="0" lang="et-E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42800" y="101484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500" spc="-1" strike="noStrike">
                <a:solidFill>
                  <a:srgbClr val="0a71b9"/>
                </a:solidFill>
                <a:latin typeface="Calibri"/>
                <a:ea typeface="DejaVu Sans"/>
              </a:rPr>
              <a:t>Spring boot</a:t>
            </a:r>
            <a:endParaRPr b="0" lang="et-EE" sz="35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450360" y="2387880"/>
            <a:ext cx="8235360" cy="399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https://start.spring.io/</a:t>
            </a:r>
            <a:endParaRPr b="0" lang="et-E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t-EE" sz="28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602640" y="2540520"/>
            <a:ext cx="8235360" cy="399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endParaRPr b="0" lang="et-E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t-E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t-E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42800" y="101484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500" spc="-1" strike="noStrike">
                <a:solidFill>
                  <a:srgbClr val="0a71b9"/>
                </a:solidFill>
                <a:latin typeface="Calibri"/>
                <a:ea typeface="DejaVu Sans"/>
              </a:rPr>
              <a:t>Maven / Gradle</a:t>
            </a:r>
            <a:endParaRPr b="0" lang="et-EE" sz="35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450360" y="2387880"/>
            <a:ext cx="8235360" cy="399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Build automation tool</a:t>
            </a:r>
            <a:endParaRPr b="0" lang="et-EE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Dependency management</a:t>
            </a:r>
            <a:endParaRPr b="0" lang="et-EE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Library repository (</a:t>
            </a:r>
            <a:r>
              <a:rPr b="0" lang="en-US" sz="2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https://mvnrepository.com/</a:t>
            </a: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)</a:t>
            </a:r>
            <a:endParaRPr b="0" lang="et-EE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Plugins</a:t>
            </a:r>
            <a:endParaRPr b="0" lang="et-EE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Convention over configuration</a:t>
            </a:r>
            <a:endParaRPr b="0" lang="et-EE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Maven: pom.xml</a:t>
            </a:r>
            <a:endParaRPr b="0" lang="et-EE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Gradle: build.gradle</a:t>
            </a:r>
            <a:endParaRPr b="0" lang="et-E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t-E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42800" y="101484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500" spc="-1" strike="noStrike">
                <a:solidFill>
                  <a:srgbClr val="0a71b9"/>
                </a:solidFill>
                <a:latin typeface="Calibri"/>
                <a:ea typeface="DejaVu Sans"/>
              </a:rPr>
              <a:t>Jar vs War</a:t>
            </a:r>
            <a:endParaRPr b="0" lang="et-EE" sz="35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450360" y="2387880"/>
            <a:ext cx="8235360" cy="399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t-EE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 </a:t>
            </a:r>
            <a:endParaRPr b="0" lang="et-E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t-EE" sz="28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602640" y="2540520"/>
            <a:ext cx="8235360" cy="399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JAR - Java Archive</a:t>
            </a:r>
            <a:endParaRPr b="0" lang="et-EE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WAR - Web Application Resource</a:t>
            </a:r>
            <a:endParaRPr b="0" lang="et-EE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Both are actually zip files</a:t>
            </a:r>
            <a:endParaRPr b="0" lang="et-EE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War file contains web application that can be deployed on installed server</a:t>
            </a:r>
            <a:endParaRPr b="0" lang="et-EE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Jar file can be run without server (java –jar test.jar)</a:t>
            </a:r>
            <a:endParaRPr b="0" lang="et-E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t-E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t-E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t-E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42800" y="101484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500" spc="-1" strike="noStrike">
                <a:solidFill>
                  <a:srgbClr val="0a71b9"/>
                </a:solidFill>
                <a:latin typeface="Calibri"/>
                <a:ea typeface="DejaVu Sans"/>
              </a:rPr>
              <a:t>RestController sample</a:t>
            </a:r>
            <a:endParaRPr b="0" lang="et-EE" sz="3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500" spc="-1" strike="noStrike">
                <a:solidFill>
                  <a:srgbClr val="0a71b9"/>
                </a:solidFill>
                <a:latin typeface="Calibri"/>
                <a:ea typeface="DejaVu Sans"/>
              </a:rPr>
              <a:t>Больше метод main не пишем, спринг сам дальше всё умеет</a:t>
            </a:r>
            <a:endParaRPr b="0" lang="et-EE" sz="35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450360" y="2387880"/>
            <a:ext cx="8235360" cy="399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@RestController</a:t>
            </a:r>
            <a:endParaRPr b="0" lang="et-E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public class TestController {</a:t>
            </a:r>
            <a:endParaRPr b="0" lang="et-E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t-E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    </a:t>
            </a: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@GetMapping(value = "/")</a:t>
            </a:r>
            <a:endParaRPr b="0" lang="et-E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    </a:t>
            </a: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public String getHelloWorld(){</a:t>
            </a:r>
            <a:endParaRPr b="0" lang="et-E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        </a:t>
            </a: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return "Hello World";</a:t>
            </a:r>
            <a:endParaRPr b="0" lang="et-E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    </a:t>
            </a: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}</a:t>
            </a:r>
            <a:endParaRPr b="0" lang="et-E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}</a:t>
            </a:r>
            <a:endParaRPr b="0" lang="et-E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42800" y="101484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t-EE" sz="3500" spc="-1" strike="noStrike">
                <a:solidFill>
                  <a:srgbClr val="0a71b9"/>
                </a:solidFill>
                <a:latin typeface="Calibri"/>
                <a:ea typeface="DejaVu Sans"/>
              </a:rPr>
              <a:t>RestController</a:t>
            </a:r>
            <a:endParaRPr b="0" lang="et-EE" sz="35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450360" y="2387880"/>
            <a:ext cx="8235360" cy="399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b="0" lang="et-EE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You have to mark every endpoint (class that receives requests) with RestController annotation</a:t>
            </a:r>
            <a:endParaRPr b="0" lang="et-EE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b="0" lang="et-EE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Functions in RestController class will return results in json format</a:t>
            </a:r>
            <a:endParaRPr b="0" lang="et-E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42800" y="101484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t-EE" sz="3500" spc="-1" strike="noStrike">
                <a:solidFill>
                  <a:srgbClr val="0a71b9"/>
                </a:solidFill>
                <a:latin typeface="Calibri"/>
                <a:ea typeface="DejaVu Sans"/>
              </a:rPr>
              <a:t>GetMapping, PostMapping, …</a:t>
            </a:r>
            <a:endParaRPr b="0" lang="et-EE" sz="35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50360" y="2387880"/>
            <a:ext cx="8235360" cy="399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For every httpMethod we have different mapping</a:t>
            </a:r>
            <a:endParaRPr b="0" lang="et-EE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@GetMapping, @PostMapping, @PutMapping, @DeleteMapping</a:t>
            </a:r>
            <a:endParaRPr b="0" lang="et-EE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For each annotation you can define a URL that this function is mapped to: @GetMapping(„Hello“)</a:t>
            </a:r>
            <a:endParaRPr b="0" lang="et-EE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You can use symbol * to mark all</a:t>
            </a:r>
            <a:endParaRPr b="0" lang="et-E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42800" y="101484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500" spc="-1" strike="noStrike">
                <a:solidFill>
                  <a:srgbClr val="0a71b9"/>
                </a:solidFill>
                <a:latin typeface="Calibri"/>
                <a:ea typeface="DejaVu Sans"/>
              </a:rPr>
              <a:t>Special symbols while defining a path</a:t>
            </a:r>
            <a:endParaRPr b="0" lang="et-EE" sz="3500" spc="-1" strike="noStrike">
              <a:latin typeface="Arial"/>
            </a:endParaRPr>
          </a:p>
        </p:txBody>
      </p:sp>
      <p:graphicFrame>
        <p:nvGraphicFramePr>
          <p:cNvPr id="117" name="Table 2"/>
          <p:cNvGraphicFramePr/>
          <p:nvPr/>
        </p:nvGraphicFramePr>
        <p:xfrm>
          <a:off x="450720" y="2387520"/>
          <a:ext cx="8235360" cy="1517040"/>
        </p:xfrm>
        <a:graphic>
          <a:graphicData uri="http://schemas.openxmlformats.org/drawingml/2006/table">
            <a:tbl>
              <a:tblPr/>
              <a:tblGrid>
                <a:gridCol w="1168560"/>
                <a:gridCol w="3456360"/>
                <a:gridCol w="3610800"/>
              </a:tblGrid>
              <a:tr h="321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t-EE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Symbol</a:t>
                      </a:r>
                      <a:endParaRPr b="0" lang="et-E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t-EE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Matches</a:t>
                      </a:r>
                      <a:endParaRPr b="0" lang="et-E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t-EE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</a:t>
                      </a:r>
                      <a:endParaRPr b="0" lang="et-E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21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t-E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b="0" lang="et-E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t-E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One character</a:t>
                      </a:r>
                      <a:endParaRPr b="0" lang="et-E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t-E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„</a:t>
                      </a:r>
                      <a:r>
                        <a:rPr b="0" lang="et-E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/?ello“ // Matches Hello or Aello</a:t>
                      </a:r>
                      <a:endParaRPr b="0" lang="et-E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518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t-E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  <a:endParaRPr b="0" lang="et-E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t-E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Zero or more characters</a:t>
                      </a:r>
                      <a:endParaRPr b="0" lang="et-E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t-E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„</a:t>
                      </a:r>
                      <a:r>
                        <a:rPr b="0" lang="et-E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/*“ // Matches /abc but not /abc/def</a:t>
                      </a:r>
                      <a:endParaRPr b="0" lang="et-E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21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t-E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**</a:t>
                      </a:r>
                      <a:endParaRPr b="0" lang="et-E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t-E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Zero or more directories in path</a:t>
                      </a:r>
                      <a:endParaRPr b="0" lang="et-E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t-E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„</a:t>
                      </a:r>
                      <a:r>
                        <a:rPr b="0" lang="et-E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/**“ //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Matches everything</a:t>
                      </a:r>
                      <a:endParaRPr b="0" lang="et-E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42800" y="101484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US" sz="3500" spc="-1" strike="noStrike">
                <a:solidFill>
                  <a:srgbClr val="0a71b9"/>
                </a:solidFill>
                <a:latin typeface="Calibri"/>
                <a:ea typeface="DejaVu Sans"/>
              </a:rPr>
              <a:t>Path Parameter</a:t>
            </a:r>
            <a:br/>
            <a:endParaRPr b="0" lang="et-EE" sz="35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50360" y="2387880"/>
            <a:ext cx="8235360" cy="399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You can add path variable into path definition, by encapsulating it in bracers</a:t>
            </a:r>
            <a:endParaRPr b="0" lang="et-E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t-E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@GetMapping("/employe/{</a:t>
            </a:r>
            <a:r>
              <a:rPr b="1" lang="et-EE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id</a:t>
            </a:r>
            <a:r>
              <a:rPr b="1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}")</a:t>
            </a:r>
            <a:endParaRPr b="0" lang="et-E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public </a:t>
            </a:r>
            <a:r>
              <a:rPr b="1" lang="et-EE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Long</a:t>
            </a:r>
            <a:r>
              <a:rPr b="1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 test(@PathVariable(„id") Long id){</a:t>
            </a:r>
            <a:endParaRPr b="0" lang="et-E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        </a:t>
            </a:r>
            <a:r>
              <a:rPr b="1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return </a:t>
            </a:r>
            <a:r>
              <a:rPr b="1" lang="et-EE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id;</a:t>
            </a:r>
            <a:endParaRPr b="0" lang="et-E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}</a:t>
            </a:r>
            <a:endParaRPr b="0" lang="et-E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t-E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42800" y="101484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US" sz="3500" spc="-1" strike="noStrike">
                <a:solidFill>
                  <a:srgbClr val="0a71b9"/>
                </a:solidFill>
                <a:latin typeface="Calibri"/>
                <a:ea typeface="DejaVu Sans"/>
              </a:rPr>
              <a:t>@RequestParam</a:t>
            </a:r>
            <a:br/>
            <a:endParaRPr b="0" lang="et-EE" sz="35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50360" y="2387880"/>
            <a:ext cx="8235360" cy="399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/employee?employeeId=5&amp;testId=4</a:t>
            </a:r>
            <a:endParaRPr b="0" lang="et-EE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You can use @RequestParam to extract query parameters</a:t>
            </a:r>
            <a:endParaRPr b="0" lang="et-E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t-E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t-EE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@GetMapping(„employee“)</a:t>
            </a:r>
            <a:endParaRPr b="0" lang="et-E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public Result test(@</a:t>
            </a:r>
            <a:r>
              <a:rPr b="0" lang="et-EE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RequestParam</a:t>
            </a: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(„</a:t>
            </a:r>
            <a:r>
              <a:rPr b="0" lang="et-EE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testI</a:t>
            </a: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d") Long id){</a:t>
            </a:r>
            <a:endParaRPr b="0" lang="et-E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}</a:t>
            </a:r>
            <a:endParaRPr b="0" lang="et-E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В строке адреса может быть только один ?, он означает конец адреса, после ? Идут параметры</a:t>
            </a:r>
            <a:endParaRPr b="0" lang="et-E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42800" y="101484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500" spc="-1" strike="noStrike">
                <a:solidFill>
                  <a:srgbClr val="0a71b9"/>
                </a:solidFill>
                <a:latin typeface="Calibri"/>
                <a:ea typeface="DejaVu Sans"/>
              </a:rPr>
              <a:t>Exercise (</a:t>
            </a:r>
            <a:r>
              <a:rPr b="0" lang="et-EE" sz="3500" spc="-1" strike="noStrike">
                <a:solidFill>
                  <a:srgbClr val="0a71b9"/>
                </a:solidFill>
                <a:latin typeface="Calibri"/>
                <a:ea typeface="DejaVu Sans"/>
              </a:rPr>
              <a:t>F</a:t>
            </a:r>
            <a:r>
              <a:rPr b="0" lang="en-US" sz="3500" spc="-1" strike="noStrike">
                <a:solidFill>
                  <a:srgbClr val="0a71b9"/>
                </a:solidFill>
                <a:latin typeface="Calibri"/>
                <a:ea typeface="DejaVu Sans"/>
              </a:rPr>
              <a:t>ibonacci)</a:t>
            </a:r>
            <a:endParaRPr b="0" lang="et-EE" sz="35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50360" y="2387880"/>
            <a:ext cx="8235360" cy="399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t-EE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 </a:t>
            </a:r>
            <a:endParaRPr b="0" lang="et-EE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Make a REST service to query n-th </a:t>
            </a:r>
            <a:r>
              <a:rPr b="0" lang="et-EE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element</a:t>
            </a: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 of </a:t>
            </a:r>
            <a:r>
              <a:rPr b="0" lang="et-EE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F</a:t>
            </a: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ibonacci </a:t>
            </a:r>
            <a:r>
              <a:rPr b="0" lang="et-EE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sequence</a:t>
            </a:r>
            <a:endParaRPr b="0" lang="et-E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42800" y="101484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500" spc="-1" strike="noStrike">
                <a:solidFill>
                  <a:srgbClr val="0a71b9"/>
                </a:solidFill>
                <a:latin typeface="Calibri"/>
                <a:ea typeface="DejaVu Sans"/>
              </a:rPr>
              <a:t>Json Sample</a:t>
            </a:r>
            <a:endParaRPr b="0" lang="et-EE" sz="35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50360" y="2387880"/>
            <a:ext cx="8235360" cy="399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t-EE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 </a:t>
            </a:r>
            <a:endParaRPr b="0" lang="et-E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t-EE" sz="2800" spc="-1" strike="noStrike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602640" y="2540520"/>
            <a:ext cx="8235360" cy="399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{„name“ : „Test Object“,</a:t>
            </a:r>
            <a:endParaRPr b="0" lang="et-E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„</a:t>
            </a: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arraySample“: [</a:t>
            </a:r>
            <a:endParaRPr b="0" lang="et-E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„</a:t>
            </a: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string1“, „string2“, „string3“</a:t>
            </a:r>
            <a:endParaRPr b="0" lang="et-E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]}</a:t>
            </a:r>
            <a:endParaRPr b="0" lang="et-E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t-E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Общение компонентов друг с другом</a:t>
            </a:r>
            <a:endParaRPr b="0" lang="et-E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42800" y="101484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500" spc="-1" strike="noStrike">
                <a:solidFill>
                  <a:srgbClr val="0a71b9"/>
                </a:solidFill>
                <a:latin typeface="Calibri"/>
                <a:ea typeface="DejaVu Sans"/>
              </a:rPr>
              <a:t>Exercise</a:t>
            </a:r>
            <a:endParaRPr b="0" lang="et-EE" sz="35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827640" y="2376360"/>
            <a:ext cx="8235360" cy="399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Move all your preexisting exercises to REST services</a:t>
            </a:r>
            <a:endParaRPr b="0" lang="et-E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42800" y="101484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500" spc="-1" strike="noStrike">
                <a:solidFill>
                  <a:srgbClr val="0a71b9"/>
                </a:solidFill>
                <a:latin typeface="Calibri"/>
                <a:ea typeface="DejaVu Sans"/>
              </a:rPr>
              <a:t>Json Sample</a:t>
            </a:r>
            <a:endParaRPr b="0" lang="et-EE" sz="35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450360" y="2387880"/>
            <a:ext cx="8235360" cy="399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t-EE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 </a:t>
            </a:r>
            <a:endParaRPr b="0" lang="et-E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t-EE" sz="28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602640" y="2540520"/>
            <a:ext cx="8235360" cy="399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Objects are enclosed is braces {}</a:t>
            </a:r>
            <a:endParaRPr b="0" lang="et-EE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Use colon : to separate key value pairs</a:t>
            </a:r>
            <a:endParaRPr b="0" lang="et-EE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b="0" lang="et-EE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Add coma betwen each key value pair</a:t>
            </a:r>
            <a:endParaRPr b="0" lang="et-EE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Arrays are enclosed in brackets []</a:t>
            </a:r>
            <a:endParaRPr b="0" lang="et-EE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b="0" lang="et-EE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Add coma between array elements</a:t>
            </a:r>
            <a:endParaRPr b="0" lang="et-EE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7 value types: string, number, object, array, true, false, null</a:t>
            </a:r>
            <a:endParaRPr b="0" lang="et-E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Validate json: </a:t>
            </a:r>
            <a:r>
              <a:rPr b="0" lang="en-US" sz="2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https://jsonlint.com/</a:t>
            </a:r>
            <a:endParaRPr b="0" lang="et-E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42800" y="101484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500" spc="-1" strike="noStrike">
                <a:solidFill>
                  <a:srgbClr val="0a71b9"/>
                </a:solidFill>
                <a:latin typeface="Calibri"/>
                <a:ea typeface="DejaVu Sans"/>
              </a:rPr>
              <a:t>Exercise (json)</a:t>
            </a:r>
            <a:endParaRPr b="0" lang="et-EE" sz="35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50360" y="2387880"/>
            <a:ext cx="8235360" cy="399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t-EE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 </a:t>
            </a:r>
            <a:endParaRPr b="0" lang="et-E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t-EE" sz="28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602640" y="2540520"/>
            <a:ext cx="8235360" cy="399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Make a sample json that contains list of clients (at least 3).</a:t>
            </a:r>
            <a:endParaRPr b="0" lang="et-EE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Each client has: name, age, address, cars</a:t>
            </a:r>
            <a:endParaRPr b="0" lang="et-EE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Cars is an array of objects that contains fields number and brand</a:t>
            </a:r>
            <a:endParaRPr b="0" lang="et-EE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Validate json: </a:t>
            </a:r>
            <a:r>
              <a:rPr b="0" lang="en-US" sz="2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https://jsonlint.com/</a:t>
            </a:r>
            <a:endParaRPr b="0" lang="et-E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t-E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t-E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42800" y="101484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500" spc="-1" strike="noStrike">
                <a:solidFill>
                  <a:srgbClr val="0a71b9"/>
                </a:solidFill>
                <a:latin typeface="Calibri"/>
                <a:ea typeface="DejaVu Sans"/>
              </a:rPr>
              <a:t>Architecture</a:t>
            </a:r>
            <a:endParaRPr b="0" lang="et-EE" sz="35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611640" y="2853000"/>
            <a:ext cx="2591280" cy="136692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Client (Browser)</a:t>
            </a:r>
            <a:endParaRPr b="0" lang="et-EE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5364000" y="2853000"/>
            <a:ext cx="2591280" cy="136692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t-E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Server (Rest API)</a:t>
            </a:r>
            <a:endParaRPr b="0" lang="et-EE" sz="1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204000" y="3537000"/>
            <a:ext cx="2159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5"/>
          <p:cNvSpPr/>
          <p:nvPr/>
        </p:nvSpPr>
        <p:spPr>
          <a:xfrm>
            <a:off x="3457800" y="3136320"/>
            <a:ext cx="165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 Request</a:t>
            </a:r>
            <a:endParaRPr b="0" lang="et-E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42800" y="101484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t-EE" sz="3500" spc="-1" strike="noStrike">
                <a:solidFill>
                  <a:srgbClr val="0a71b9"/>
                </a:solidFill>
                <a:latin typeface="Calibri"/>
                <a:ea typeface="DejaVu Sans"/>
              </a:rPr>
              <a:t>REST</a:t>
            </a:r>
            <a:endParaRPr b="0" lang="et-EE" sz="35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450360" y="2387880"/>
            <a:ext cx="8235360" cy="399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Representational state transfer (REST)</a:t>
            </a:r>
            <a:endParaRPr b="0" lang="et-EE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Software architecture style that defines constraints for creating web services</a:t>
            </a:r>
            <a:endParaRPr b="0" lang="et-EE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URI should refer to a resource </a:t>
            </a:r>
            <a:endParaRPr b="0" lang="et-EE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Use http methods to transfer the action</a:t>
            </a:r>
            <a:endParaRPr b="0" lang="et-EE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Return meaningful status code</a:t>
            </a:r>
            <a:endParaRPr b="0" lang="et-E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t-E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42800" y="101484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500" spc="-1" strike="noStrike">
                <a:solidFill>
                  <a:srgbClr val="0a71b9"/>
                </a:solidFill>
                <a:latin typeface="Calibri"/>
                <a:ea typeface="DejaVu Sans"/>
              </a:rPr>
              <a:t>Http methods</a:t>
            </a:r>
            <a:endParaRPr b="0" lang="et-EE" sz="3500" spc="-1" strike="noStrike">
              <a:latin typeface="Arial"/>
            </a:endParaRPr>
          </a:p>
        </p:txBody>
      </p:sp>
      <p:graphicFrame>
        <p:nvGraphicFramePr>
          <p:cNvPr id="97" name="Table 2"/>
          <p:cNvGraphicFramePr/>
          <p:nvPr/>
        </p:nvGraphicFramePr>
        <p:xfrm>
          <a:off x="447840" y="2316600"/>
          <a:ext cx="7507800" cy="3416040"/>
        </p:xfrm>
        <a:graphic>
          <a:graphicData uri="http://schemas.openxmlformats.org/drawingml/2006/table">
            <a:tbl>
              <a:tblPr/>
              <a:tblGrid>
                <a:gridCol w="1603800"/>
                <a:gridCol w="5904360"/>
              </a:tblGrid>
              <a:tr h="569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HTTP Method</a:t>
                      </a:r>
                      <a:endParaRPr b="0" lang="et-E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Action</a:t>
                      </a:r>
                      <a:endParaRPr b="0" lang="et-E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569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GET</a:t>
                      </a:r>
                      <a:endParaRPr b="0" lang="et-E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Read</a:t>
                      </a:r>
                      <a:endParaRPr b="0" lang="et-E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69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POST</a:t>
                      </a:r>
                      <a:endParaRPr b="0" lang="et-E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Create</a:t>
                      </a:r>
                      <a:endParaRPr b="0" lang="et-E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69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PUT</a:t>
                      </a:r>
                      <a:endParaRPr b="0" lang="et-E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Update/Replace</a:t>
                      </a:r>
                      <a:endParaRPr b="0" lang="et-E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69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PATCH</a:t>
                      </a:r>
                      <a:endParaRPr b="0" lang="et-E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Update/Modify</a:t>
                      </a:r>
                      <a:endParaRPr b="0" lang="et-E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70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DELETE</a:t>
                      </a:r>
                      <a:endParaRPr b="0" lang="et-E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Delete</a:t>
                      </a:r>
                      <a:endParaRPr b="0" lang="et-E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42800" y="101484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500" spc="-1" strike="noStrike">
                <a:solidFill>
                  <a:srgbClr val="0a71b9"/>
                </a:solidFill>
                <a:latin typeface="Calibri"/>
                <a:ea typeface="DejaVu Sans"/>
              </a:rPr>
              <a:t>Http status codes</a:t>
            </a:r>
            <a:endParaRPr b="0" lang="et-EE" sz="3500" spc="-1" strike="noStrike">
              <a:latin typeface="Arial"/>
            </a:endParaRPr>
          </a:p>
        </p:txBody>
      </p:sp>
      <p:graphicFrame>
        <p:nvGraphicFramePr>
          <p:cNvPr id="99" name="Table 2"/>
          <p:cNvGraphicFramePr/>
          <p:nvPr/>
        </p:nvGraphicFramePr>
        <p:xfrm>
          <a:off x="447840" y="2316600"/>
          <a:ext cx="7507800" cy="3416040"/>
        </p:xfrm>
        <a:graphic>
          <a:graphicData uri="http://schemas.openxmlformats.org/drawingml/2006/table">
            <a:tbl>
              <a:tblPr/>
              <a:tblGrid>
                <a:gridCol w="1603800"/>
                <a:gridCol w="5904360"/>
              </a:tblGrid>
              <a:tr h="569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HTTP Method</a:t>
                      </a:r>
                      <a:endParaRPr b="0" lang="et-E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Action</a:t>
                      </a:r>
                      <a:endParaRPr b="0" lang="et-E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569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  <a:endParaRPr b="0" lang="et-E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Informational</a:t>
                      </a:r>
                      <a:endParaRPr b="0" lang="et-E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69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200</a:t>
                      </a:r>
                      <a:endParaRPr b="0" lang="et-E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OK</a:t>
                      </a:r>
                      <a:endParaRPr b="0" lang="et-E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69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  <a:endParaRPr b="0" lang="et-E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Redirection</a:t>
                      </a:r>
                      <a:endParaRPr b="0" lang="et-E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69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400</a:t>
                      </a:r>
                      <a:endParaRPr b="0" lang="et-E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Client Error лог небольшой и не всегда есть</a:t>
                      </a:r>
                      <a:endParaRPr b="0" lang="et-E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70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500</a:t>
                      </a:r>
                      <a:endParaRPr b="0" lang="et-E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Server Error всегда большой лог</a:t>
                      </a:r>
                      <a:endParaRPr b="0" lang="et-E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42800" y="101484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t-EE" sz="3500" spc="-1" strike="noStrike">
                <a:solidFill>
                  <a:srgbClr val="0a71b9"/>
                </a:solidFill>
                <a:latin typeface="Calibri"/>
                <a:ea typeface="DejaVu Sans"/>
              </a:rPr>
              <a:t>Http status codes</a:t>
            </a:r>
            <a:endParaRPr b="0" lang="et-EE" sz="3500" spc="-1" strike="noStrike">
              <a:latin typeface="Arial"/>
            </a:endParaRPr>
          </a:p>
        </p:txBody>
      </p:sp>
      <p:graphicFrame>
        <p:nvGraphicFramePr>
          <p:cNvPr id="101" name="Table 2"/>
          <p:cNvGraphicFramePr/>
          <p:nvPr/>
        </p:nvGraphicFramePr>
        <p:xfrm>
          <a:off x="442800" y="2349000"/>
          <a:ext cx="8089200" cy="3959640"/>
        </p:xfrm>
        <a:graphic>
          <a:graphicData uri="http://schemas.openxmlformats.org/drawingml/2006/table">
            <a:tbl>
              <a:tblPr/>
              <a:tblGrid>
                <a:gridCol w="1608840"/>
                <a:gridCol w="6480720"/>
              </a:tblGrid>
              <a:tr h="5655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Status Code</a:t>
                      </a:r>
                      <a:endParaRPr b="0" lang="et-E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Meaning</a:t>
                      </a:r>
                      <a:endParaRPr b="0" lang="et-E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5655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200</a:t>
                      </a:r>
                      <a:endParaRPr b="0" lang="et-E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OK</a:t>
                      </a:r>
                      <a:endParaRPr b="0" lang="et-E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655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400</a:t>
                      </a:r>
                      <a:endParaRPr b="0" lang="et-E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Bad Request</a:t>
                      </a:r>
                      <a:endParaRPr b="0" lang="et-E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655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401</a:t>
                      </a:r>
                      <a:endParaRPr b="0" lang="et-E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Unauthorized я знаю кто ты, но не пущу </a:t>
                      </a:r>
                      <a:endParaRPr b="0" lang="et-E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655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403</a:t>
                      </a:r>
                      <a:endParaRPr b="0" lang="et-E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Forbidden мне пофиг кто ты, и я не пущу тебя</a:t>
                      </a:r>
                      <a:endParaRPr b="0" lang="et-E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655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404</a:t>
                      </a:r>
                      <a:endParaRPr b="0" lang="et-E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Not Found</a:t>
                      </a:r>
                      <a:endParaRPr b="0" lang="et-E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666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500</a:t>
                      </a:r>
                      <a:endParaRPr b="0" lang="et-E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Internal Server Error</a:t>
                      </a:r>
                      <a:endParaRPr b="0" lang="et-E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BCS_pohi</Template>
  <TotalTime>4781</TotalTime>
  <Application>LibreOffice/7.0.3.1$Windows_X86_64 LibreOffice_project/d7547858d014d4cf69878db179d326fc3483e082</Application>
  <Words>594</Words>
  <Paragraphs>142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2016-08-12T10:54:44Z</dcterms:created>
  <dc:creator>Kersti Laidvee</dc:creator>
  <dc:description/>
  <dc:language>et-EE</dc:language>
  <cp:lastModifiedBy/>
  <dcterms:modified xsi:type="dcterms:W3CDTF">2020-11-11T20:12:01Z</dcterms:modified>
  <cp:revision>98</cp:revision>
  <dc:subject/>
  <dc:title>PowerPointi esitlus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