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6256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Source Sans Pro Semibold"/>
        <a:ea typeface="Source Sans Pro Semibold"/>
        <a:cs typeface="Source Sans Pro Semibold"/>
        <a:sym typeface="Source Sans Pro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53585F"/>
      </a:tcTxStyle>
      <a:tcStyle>
        <a:tcBdr>
          <a:left>
            <a:ln w="12700" cap="flat">
              <a:solidFill>
                <a:srgbClr val="DCDEE0"/>
              </a:solidFill>
              <a:prstDash val="solid"/>
              <a:miter lim="400000"/>
            </a:ln>
          </a:left>
          <a:right>
            <a:ln w="12700" cap="flat">
              <a:solidFill>
                <a:srgbClr val="DCDE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CDEE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5096571" y="6575866"/>
            <a:ext cx="6062858" cy="36366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5096571" y="5226254"/>
            <a:ext cx="6062858" cy="6684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defRPr sz="4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sz="half" idx="13"/>
          </p:nvPr>
        </p:nvSpPr>
        <p:spPr>
          <a:xfrm>
            <a:off x="4360787" y="2889590"/>
            <a:ext cx="7534426" cy="5650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5291554" y="3257482"/>
            <a:ext cx="5665535" cy="3428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5096571" y="6781886"/>
            <a:ext cx="6062858" cy="8240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5096571" y="7635395"/>
            <a:ext cx="6062858" cy="6548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7850649" y="8246095"/>
            <a:ext cx="273673" cy="26206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5096571" y="4758481"/>
            <a:ext cx="6062858" cy="191303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8253083" y="3257482"/>
            <a:ext cx="3090292" cy="47678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912625" y="3257482"/>
            <a:ext cx="3090292" cy="231036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912625" y="5648779"/>
            <a:ext cx="3090292" cy="23765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912625" y="3147115"/>
            <a:ext cx="6430750" cy="125083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912625" y="3147115"/>
            <a:ext cx="6430750" cy="125083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4912625" y="4397947"/>
            <a:ext cx="6430750" cy="3642130"/>
          </a:xfrm>
          <a:prstGeom prst="rect">
            <a:avLst/>
          </a:prstGeom>
        </p:spPr>
        <p:txBody>
          <a:bodyPr anchor="ctr"/>
          <a:lstStyle>
            <a:lvl1pPr marL="444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8890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333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7780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222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8253083" y="4397947"/>
            <a:ext cx="3090292" cy="3642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4912625" y="3147115"/>
            <a:ext cx="6430750" cy="125083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912625" y="4397947"/>
            <a:ext cx="3090292" cy="3642130"/>
          </a:xfrm>
          <a:prstGeom prst="rect">
            <a:avLst/>
          </a:prstGeom>
        </p:spPr>
        <p:txBody>
          <a:bodyPr anchor="ctr"/>
          <a:lstStyle>
            <a:lvl1pPr marL="318407" indent="-318407">
              <a:spcBef>
                <a:spcPts val="3200"/>
              </a:spcBef>
              <a:buSzPct val="75000"/>
              <a:buChar char="•"/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1307" indent="-318407">
              <a:spcBef>
                <a:spcPts val="3200"/>
              </a:spcBef>
              <a:buSzPct val="75000"/>
              <a:buChar char="•"/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004207" indent="-318407">
              <a:spcBef>
                <a:spcPts val="3200"/>
              </a:spcBef>
              <a:buSzPct val="75000"/>
              <a:buChar char="•"/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347107" indent="-318407">
              <a:spcBef>
                <a:spcPts val="3200"/>
              </a:spcBef>
              <a:buSzPct val="75000"/>
              <a:buChar char="•"/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690007" indent="-318407">
              <a:spcBef>
                <a:spcPts val="3200"/>
              </a:spcBef>
              <a:buSzPct val="75000"/>
              <a:buChar char="•"/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1"/>
          </p:nvPr>
        </p:nvSpPr>
        <p:spPr>
          <a:xfrm>
            <a:off x="4912625" y="3625374"/>
            <a:ext cx="6430750" cy="4179252"/>
          </a:xfrm>
          <a:prstGeom prst="rect">
            <a:avLst/>
          </a:prstGeom>
        </p:spPr>
        <p:txBody>
          <a:bodyPr anchor="ctr"/>
          <a:lstStyle>
            <a:lvl1pPr marL="444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8890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1333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17780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2222500" indent="-444500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36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8253083" y="5840083"/>
            <a:ext cx="3090292" cy="21852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8256685" y="3404639"/>
            <a:ext cx="3090293" cy="21852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4912625" y="3404639"/>
            <a:ext cx="3090292" cy="46207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096571" y="3838751"/>
            <a:ext cx="6062858" cy="1913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096571" y="5803294"/>
            <a:ext cx="6062858" cy="6548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850649" y="8249774"/>
            <a:ext cx="273673" cy="262064"/>
          </a:xfrm>
          <a:prstGeom prst="rect">
            <a:avLst/>
          </a:prstGeom>
          <a:ln w="3175">
            <a:miter lim="400000"/>
          </a:ln>
        </p:spPr>
        <p:txBody>
          <a:bodyPr wrap="none" lIns="29431" tIns="29431" rIns="29431" bIns="29431">
            <a:spAutoFit/>
          </a:bodyPr>
          <a:lstStyle>
            <a:lvl1pPr algn="r">
              <a:defRPr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Roboto Blac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>
              <a:alpha val="50000"/>
            </a:srgbClr>
          </a:solidFill>
          <a:uFillTx/>
          <a:latin typeface="Roboto Medium"/>
          <a:ea typeface="Roboto Medium"/>
          <a:cs typeface="Roboto Medium"/>
          <a:sym typeface="Roboto Medium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Medium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s_32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" y="-399"/>
            <a:ext cx="16256047" cy="1143003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22" name="Group 122"/>
          <p:cNvGrpSpPr/>
          <p:nvPr/>
        </p:nvGrpSpPr>
        <p:grpSpPr>
          <a:xfrm>
            <a:off x="7458168" y="9690817"/>
            <a:ext cx="1339665" cy="598649"/>
            <a:chOff x="0" y="0"/>
            <a:chExt cx="1339664" cy="598648"/>
          </a:xfrm>
        </p:grpSpPr>
        <p:pic>
          <p:nvPicPr>
            <p:cNvPr id="120" name="logo_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4646" cy="5986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21" name="320px-Flag_of_Switzerland_(Pantone).sv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75172" y="17078"/>
              <a:ext cx="564493" cy="56449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23" name="Shape 123"/>
          <p:cNvSpPr/>
          <p:nvPr>
            <p:ph type="ctrTitle"/>
          </p:nvPr>
        </p:nvSpPr>
        <p:spPr>
          <a:xfrm>
            <a:off x="3324259" y="6039086"/>
            <a:ext cx="9607482" cy="1615151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pPr/>
            <a:r>
              <a:t>UNIVERSAL INTELLIGENT PARKING</a:t>
            </a:r>
          </a:p>
        </p:txBody>
      </p:sp>
      <p:pic>
        <p:nvPicPr>
          <p:cNvPr id="124" name="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0650" y="4419231"/>
            <a:ext cx="1174700" cy="132153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88" name="Shape 188"/>
          <p:cNvSpPr/>
          <p:nvPr/>
        </p:nvSpPr>
        <p:spPr>
          <a:xfrm>
            <a:off x="1270000" y="3810000"/>
            <a:ext cx="3818565" cy="3636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Full flow of funds information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90" name="Shape 190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Customer</a:t>
            </a:r>
            <a:br/>
            <a:r>
              <a:t>management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19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96" name="Shape 196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Manual driver creation </a:t>
            </a:r>
            <a:br/>
            <a:r>
              <a:t>via Helpdesk</a:t>
            </a:r>
          </a:p>
        </p:txBody>
      </p:sp>
      <p:sp>
        <p:nvSpPr>
          <p:cNvPr id="197" name="Shape 197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98" name="Shape 198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Customer</a:t>
            </a:r>
            <a:br/>
            <a:r>
              <a:t>management</a:t>
            </a:r>
          </a:p>
        </p:txBody>
      </p:sp>
      <p:sp>
        <p:nvSpPr>
          <p:cNvPr id="199" name="Shape 199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04" name="Shape 204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Manage parking sessions for particular drivers via Helpdesk</a:t>
            </a:r>
          </a:p>
        </p:txBody>
      </p:sp>
      <p:sp>
        <p:nvSpPr>
          <p:cNvPr id="205" name="Shape 205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206" name="Shape 206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Customer</a:t>
            </a:r>
            <a:br/>
            <a:r>
              <a:t>management</a:t>
            </a:r>
          </a:p>
        </p:txBody>
      </p:sp>
      <p:sp>
        <p:nvSpPr>
          <p:cNvPr id="207" name="Shape 207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20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12" name="Shape 212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Create and send notifications </a:t>
            </a:r>
            <a:br/>
            <a:r>
              <a:t>to particular drivers</a:t>
            </a:r>
          </a:p>
        </p:txBody>
      </p:sp>
      <p:sp>
        <p:nvSpPr>
          <p:cNvPr id="213" name="Shape 213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214" name="Shape 214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Customer</a:t>
            </a:r>
            <a:br/>
            <a:r>
              <a:t>management</a:t>
            </a:r>
          </a:p>
        </p:txBody>
      </p:sp>
      <p:sp>
        <p:nvSpPr>
          <p:cNvPr id="215" name="Shape 215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20" name="Shape 220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Create roles for all team members</a:t>
            </a:r>
          </a:p>
        </p:txBody>
      </p:sp>
      <p:sp>
        <p:nvSpPr>
          <p:cNvPr id="221" name="Shape 221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pic>
        <p:nvPicPr>
          <p:cNvPr id="2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 defTabSz="531622">
              <a:defRPr sz="3276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Management </a:t>
            </a:r>
            <a:br/>
            <a:r>
              <a:t>of users</a:t>
            </a:r>
          </a:p>
        </p:txBody>
      </p:sp>
      <p:sp>
        <p:nvSpPr>
          <p:cNvPr id="224" name="Shape 224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28" name="Shape 228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Define permissions for each </a:t>
            </a:r>
            <a:br/>
            <a:r>
              <a:t>user role</a:t>
            </a:r>
          </a:p>
        </p:txBody>
      </p:sp>
      <p:sp>
        <p:nvSpPr>
          <p:cNvPr id="229" name="Shape 229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230" name="Shape 230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 defTabSz="531622">
              <a:defRPr sz="3276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Management </a:t>
            </a:r>
            <a:br/>
            <a:r>
              <a:t>of users</a:t>
            </a:r>
          </a:p>
        </p:txBody>
      </p:sp>
      <p:pic>
        <p:nvPicPr>
          <p:cNvPr id="23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5139032" y="10287000"/>
            <a:ext cx="273586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36" name="Shape 236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Manage controller routes and schedules</a:t>
            </a:r>
          </a:p>
        </p:txBody>
      </p:sp>
      <p:sp>
        <p:nvSpPr>
          <p:cNvPr id="237" name="Shape 237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238" name="Shape 238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 defTabSz="531622">
              <a:defRPr sz="3276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Management </a:t>
            </a:r>
            <a:br/>
            <a:r>
              <a:t>of users</a:t>
            </a:r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270000" y="3810000"/>
            <a:ext cx="5794944" cy="42752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Use popular and reliable payment and top up instruments: PayPal, Google Wallet, Apple Pay, PayMaster, SMS</a:t>
            </a:r>
          </a:p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Monthly passes</a:t>
            </a:r>
          </a:p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Daily tickets</a:t>
            </a:r>
          </a:p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Campaigns</a:t>
            </a:r>
          </a:p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Discounts</a:t>
            </a:r>
          </a:p>
          <a:p>
            <a:pPr marL="254000" indent="-254000" algn="l"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Set discreteness payment (pay for each 15 minutes, for example)</a:t>
            </a:r>
          </a:p>
        </p:txBody>
      </p:sp>
      <p:sp>
        <p:nvSpPr>
          <p:cNvPr id="243" name="Shape 243"/>
          <p:cNvSpPr/>
          <p:nvPr/>
        </p:nvSpPr>
        <p:spPr>
          <a:xfrm>
            <a:off x="15138946" y="10287000"/>
            <a:ext cx="27367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244" name="Shape 244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pic>
        <p:nvPicPr>
          <p:cNvPr id="24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1641" y="4750078"/>
            <a:ext cx="1624490" cy="875702"/>
          </a:xfrm>
          <a:prstGeom prst="rect">
            <a:avLst/>
          </a:prstGeom>
          <a:ln w="3175">
            <a:miter lim="400000"/>
          </a:ln>
        </p:spPr>
      </p:pic>
      <p:pic>
        <p:nvPicPr>
          <p:cNvPr id="24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56983" y="3166770"/>
            <a:ext cx="2732590" cy="887658"/>
          </a:xfrm>
          <a:prstGeom prst="rect">
            <a:avLst/>
          </a:prstGeom>
          <a:ln w="3175">
            <a:miter lim="400000"/>
          </a:ln>
        </p:spPr>
      </p:pic>
      <p:pic>
        <p:nvPicPr>
          <p:cNvPr id="24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1274" y="6191762"/>
            <a:ext cx="3766438" cy="1146995"/>
          </a:xfrm>
          <a:prstGeom prst="rect">
            <a:avLst/>
          </a:prstGeom>
          <a:ln w="3175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Billing</a:t>
            </a:r>
          </a:p>
        </p:txBody>
      </p:sp>
      <p:pic>
        <p:nvPicPr>
          <p:cNvPr id="249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39059" y="7993639"/>
            <a:ext cx="3568438" cy="693863"/>
          </a:xfrm>
          <a:prstGeom prst="rect">
            <a:avLst/>
          </a:prstGeom>
          <a:ln w="3175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1270000" y="1651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16256000" cy="11430000"/>
          </a:xfrm>
          <a:prstGeom prst="rect">
            <a:avLst/>
          </a:prstGeom>
          <a:solidFill>
            <a:srgbClr val="275FB3"/>
          </a:solidFill>
          <a:ln w="12700">
            <a:miter lim="400000"/>
          </a:ln>
        </p:spPr>
        <p:txBody>
          <a:bodyPr lIns="29431" tIns="29431" rIns="29431" bIns="29431" anchor="ctr"/>
          <a:lstStyle/>
          <a:p>
            <a:pPr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1270000" y="4960283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 anchor="ctr">
            <a:normAutofit fontScale="100000" lnSpcReduction="0"/>
          </a:bodyPr>
          <a:lstStyle>
            <a:lvl1pPr algn="l">
              <a:defRPr sz="7000"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16256000" cy="11430000"/>
          </a:xfrm>
          <a:prstGeom prst="rect">
            <a:avLst/>
          </a:prstGeom>
          <a:solidFill>
            <a:srgbClr val="275FB3"/>
          </a:solidFill>
          <a:ln w="12700">
            <a:miter lim="400000"/>
          </a:ln>
        </p:spPr>
        <p:txBody>
          <a:bodyPr lIns="29431" tIns="29431" rIns="29431" bIns="29431" anchor="ctr"/>
          <a:lstStyle/>
          <a:p>
            <a:pPr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270000" y="4285919"/>
            <a:ext cx="8659115" cy="28089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 anchor="ctr">
            <a:normAutofit fontScale="100000" lnSpcReduction="0"/>
          </a:bodyPr>
          <a:lstStyle/>
          <a:p>
            <a:pPr algn="l">
              <a:defRPr sz="7000">
                <a:latin typeface="+mn-lt"/>
                <a:ea typeface="+mn-ea"/>
                <a:cs typeface="+mn-cs"/>
                <a:sym typeface="Roboto Bold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sp>
        <p:nvSpPr>
          <p:cNvPr id="128" name="Shape 128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29" name="Shape 129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</p:spTree>
  </p:cSld>
  <p:clrMapOvr>
    <a:masterClrMapping/>
  </p:clrMapOvr>
  <p:transition xmlns:p14="http://schemas.microsoft.com/office/powerpoint/2010/main" spd="fast" advClick="1" p14:dur="75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Registration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270000" y="3810000"/>
            <a:ext cx="4741837" cy="14711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marL="253999" indent="-253999" algn="l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Convenient and simple registration</a:t>
            </a:r>
          </a:p>
          <a:p>
            <a:pPr marL="253999" indent="-253999" algn="l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24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Intuitive interface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34" name="Shape 134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0000" y="1651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136" name="screen_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1621" y="2904313"/>
            <a:ext cx="9817101" cy="562137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1270000" y="3810000"/>
            <a:ext cx="4167617" cy="10951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Simple and convenient method to add all different types (on-street, off-street, garage) of parking on map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2561" y="0"/>
            <a:ext cx="7974419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Maps</a:t>
            </a:r>
          </a:p>
        </p:txBody>
      </p:sp>
      <p:sp>
        <p:nvSpPr>
          <p:cNvPr id="144" name="Shape 144"/>
          <p:cNvSpPr/>
          <p:nvPr/>
        </p:nvSpPr>
        <p:spPr>
          <a:xfrm>
            <a:off x="1270000" y="1651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10795000" y="3810000"/>
            <a:ext cx="4242866" cy="16641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marL="254000" indent="-254000" algn="l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Create your own rate and use predefined ones</a:t>
            </a:r>
          </a:p>
          <a:p>
            <a:pPr marL="254000" indent="-254000" algn="l">
              <a:lnSpc>
                <a:spcPct val="120000"/>
              </a:lnSpc>
              <a:spcBef>
                <a:spcPts val="1600"/>
              </a:spcBef>
              <a:buSzPct val="75000"/>
              <a:buChar char="•"/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Change prices remotely to improve monetization and parking loading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49" name="Shape 149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795000" y="1013420"/>
            <a:ext cx="3639473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Rates</a:t>
            </a:r>
          </a:p>
        </p:txBody>
      </p:sp>
      <p:sp>
        <p:nvSpPr>
          <p:cNvPr id="152" name="Shape 152"/>
          <p:cNvSpPr/>
          <p:nvPr/>
        </p:nvSpPr>
        <p:spPr>
          <a:xfrm>
            <a:off x="10795000" y="1651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5240087" y="10287000"/>
            <a:ext cx="172531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6" name="Shape 156"/>
          <p:cNvSpPr/>
          <p:nvPr/>
        </p:nvSpPr>
        <p:spPr>
          <a:xfrm>
            <a:off x="1270000" y="3810000"/>
            <a:ext cx="3818565" cy="10951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Draw parking zones and define schedules for temporary parking restrictions</a:t>
            </a:r>
          </a:p>
        </p:txBody>
      </p:sp>
      <p:sp>
        <p:nvSpPr>
          <p:cNvPr id="157" name="Shape 157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58" name="Shape 158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>
            <a:lvl1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Zones</a:t>
            </a:r>
          </a:p>
        </p:txBody>
      </p:sp>
      <p:sp>
        <p:nvSpPr>
          <p:cNvPr id="159" name="Shape 159"/>
          <p:cNvSpPr/>
          <p:nvPr/>
        </p:nvSpPr>
        <p:spPr>
          <a:xfrm>
            <a:off x="1270000" y="1651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990" y="0"/>
            <a:ext cx="7974420" cy="1143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64" name="Shape 164"/>
          <p:cNvSpPr/>
          <p:nvPr/>
        </p:nvSpPr>
        <p:spPr>
          <a:xfrm>
            <a:off x="1270000" y="3810000"/>
            <a:ext cx="3818565" cy="10951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View detail reports about parking sessions based week days or other parameters</a:t>
            </a:r>
          </a:p>
        </p:txBody>
      </p:sp>
      <p:sp>
        <p:nvSpPr>
          <p:cNvPr id="165" name="Shape 165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Statistics </a:t>
            </a:r>
            <a:br/>
            <a:r>
              <a:t>and Reports</a:t>
            </a:r>
          </a:p>
        </p:txBody>
      </p:sp>
      <p:sp>
        <p:nvSpPr>
          <p:cNvPr id="167" name="Shape 167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73" name="Shape 173"/>
          <p:cNvSpPr/>
          <p:nvPr/>
        </p:nvSpPr>
        <p:spPr>
          <a:xfrm>
            <a:off x="1270000" y="3810000"/>
            <a:ext cx="4167617" cy="14609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>
            <a:lvl1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Analysis of the parking space occupancy and development of proper parking solutions with regard to dynamic fare, parking time, etc</a:t>
            </a:r>
          </a:p>
        </p:txBody>
      </p:sp>
      <p:pic>
        <p:nvPicPr>
          <p:cNvPr id="17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Statistics </a:t>
            </a:r>
            <a:br/>
            <a:r>
              <a:t>and Reports</a:t>
            </a:r>
          </a:p>
        </p:txBody>
      </p:sp>
      <p:sp>
        <p:nvSpPr>
          <p:cNvPr id="176" name="Shape 176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s_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5240000" y="10287000"/>
            <a:ext cx="172618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>
            <a:spAutoFit/>
          </a:bodyPr>
          <a:lstStyle/>
          <a:p>
            <a:pPr algn="r">
              <a:defRPr>
                <a:solidFill>
                  <a:srgbClr val="FFFFFF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80" name="Shape 180"/>
          <p:cNvSpPr/>
          <p:nvPr/>
        </p:nvSpPr>
        <p:spPr>
          <a:xfrm>
            <a:off x="1270000" y="3810000"/>
            <a:ext cx="3818565" cy="7294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lnSpc>
                <a:spcPct val="120000"/>
              </a:lnSpc>
              <a:spcBef>
                <a:spcPts val="1600"/>
              </a:spcBef>
              <a:defRPr sz="2000">
                <a:solidFill>
                  <a:srgbClr val="000000">
                    <a:alpha val="70000"/>
                  </a:srgb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Direct access to drivers' </a:t>
            </a:r>
            <a:br/>
            <a:r>
              <a:t>data base</a:t>
            </a:r>
          </a:p>
        </p:txBody>
      </p:sp>
      <p:sp>
        <p:nvSpPr>
          <p:cNvPr id="181" name="Shape 181"/>
          <p:cNvSpPr/>
          <p:nvPr/>
        </p:nvSpPr>
        <p:spPr>
          <a:xfrm>
            <a:off x="1270000" y="10287000"/>
            <a:ext cx="3085982" cy="26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431" tIns="29431" rIns="29431" bIns="29431" anchor="ctr">
            <a:spAutoFit/>
          </a:bodyPr>
          <a:lstStyle>
            <a:lvl1pPr algn="l">
              <a:defRPr spc="42">
                <a:solidFill>
                  <a:srgbClr val="000000">
                    <a:alpha val="50000"/>
                  </a:srgbClr>
                </a:solidFill>
                <a:latin typeface="+mn-lt"/>
                <a:ea typeface="+mn-ea"/>
                <a:cs typeface="+mn-cs"/>
                <a:sym typeface="Roboto Bold"/>
              </a:defRPr>
            </a:lvl1pPr>
          </a:lstStyle>
          <a:p>
            <a:pPr/>
            <a:r>
              <a:t>UNIVERSAL INTELLIGENT PARKING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1270000" y="1013420"/>
            <a:ext cx="9607481" cy="15094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normAutofit fontScale="100000" lnSpcReduction="0"/>
          </a:bodyPr>
          <a:lstStyle/>
          <a:p>
            <a:pPr algn="l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Roboto Bold"/>
              </a:defRPr>
            </a:pPr>
            <a:r>
              <a:t>Customer</a:t>
            </a:r>
            <a:br/>
            <a:r>
              <a:t>management</a:t>
            </a:r>
          </a:p>
        </p:txBody>
      </p:sp>
      <p:sp>
        <p:nvSpPr>
          <p:cNvPr id="183" name="Shape 183"/>
          <p:cNvSpPr/>
          <p:nvPr/>
        </p:nvSpPr>
        <p:spPr>
          <a:xfrm>
            <a:off x="1270000" y="2159000"/>
            <a:ext cx="4741837" cy="6938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31" tIns="29431" rIns="29431" bIns="29431">
            <a:spAutoFit/>
          </a:bodyPr>
          <a:lstStyle/>
          <a:p>
            <a:pPr algn="l">
              <a:defRPr sz="2200">
                <a:solidFill>
                  <a:srgbClr val="000000">
                    <a:alpha val="50000"/>
                  </a:srgbClr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Main Functionality </a:t>
            </a:r>
            <a:br/>
            <a:r>
              <a:t>of Back Office Tool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700" y="952500"/>
            <a:ext cx="9525000" cy="9525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Black"/>
        <a:ea typeface="Roboto Black"/>
        <a:cs typeface="Roboto Black"/>
      </a:majorFont>
      <a:minorFont>
        <a:latin typeface="Roboto Bold"/>
        <a:ea typeface="Roboto Bold"/>
        <a:cs typeface="Roboto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9431" tIns="29431" rIns="29431" bIns="29431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9431" tIns="29431" rIns="29431" bIns="29431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Source Sans Pro Semibold"/>
            <a:ea typeface="Source Sans Pro Semibold"/>
            <a:cs typeface="Source Sans Pro Semibold"/>
            <a:sym typeface="Source Sans Pro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Black"/>
        <a:ea typeface="Roboto Black"/>
        <a:cs typeface="Roboto Black"/>
      </a:majorFont>
      <a:minorFont>
        <a:latin typeface="Roboto Bold"/>
        <a:ea typeface="Roboto Bold"/>
        <a:cs typeface="Roboto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9431" tIns="29431" rIns="29431" bIns="29431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9431" tIns="29431" rIns="29431" bIns="29431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Source Sans Pro Semibold"/>
            <a:ea typeface="Source Sans Pro Semibold"/>
            <a:cs typeface="Source Sans Pro Semibold"/>
            <a:sym typeface="Source Sans Pro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