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0F6016-9415-45B7-B0E3-CB9EAE2B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1" y="1411047"/>
            <a:ext cx="10572000" cy="2971051"/>
          </a:xfrm>
        </p:spPr>
        <p:txBody>
          <a:bodyPr/>
          <a:lstStyle/>
          <a:p>
            <a:r>
              <a:rPr lang="en-US" dirty="0"/>
              <a:t>ROOM LIGHT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90D3E5B-FD7D-43F1-9079-963A24EE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1" y="5178219"/>
            <a:ext cx="10572000" cy="1679781"/>
          </a:xfrm>
        </p:spPr>
        <p:txBody>
          <a:bodyPr>
            <a:normAutofit fontScale="32500" lnSpcReduction="20000"/>
          </a:bodyPr>
          <a:lstStyle/>
          <a:p>
            <a:r>
              <a:rPr lang="bg-BG" sz="7400" dirty="0"/>
              <a:t>Проект изработен от</a:t>
            </a:r>
            <a:r>
              <a:rPr lang="en-US" sz="7400" dirty="0"/>
              <a:t>:</a:t>
            </a:r>
            <a:br>
              <a:rPr lang="bg-BG" sz="7400" dirty="0"/>
            </a:br>
            <a:r>
              <a:rPr lang="bg-BG" sz="7400" dirty="0"/>
              <a:t>Димитър Панчев</a:t>
            </a:r>
            <a:br>
              <a:rPr lang="bg-BG" sz="7400" dirty="0"/>
            </a:br>
            <a:r>
              <a:rPr lang="bg-BG" sz="7400" dirty="0"/>
              <a:t>Стоян Костурков</a:t>
            </a:r>
            <a:br>
              <a:rPr lang="bg-BG" sz="7400" dirty="0"/>
            </a:br>
            <a:r>
              <a:rPr lang="bg-BG" sz="7400" dirty="0"/>
              <a:t>Пламен Чернирадев</a:t>
            </a:r>
            <a:br>
              <a:rPr lang="bg-BG" sz="7400" dirty="0"/>
            </a:br>
            <a:r>
              <a:rPr lang="bg-BG" sz="7400" dirty="0"/>
              <a:t>Петър Василев</a:t>
            </a:r>
            <a:endParaRPr lang="en-US" sz="7400" dirty="0"/>
          </a:p>
          <a:p>
            <a:endParaRPr lang="en-US" dirty="0"/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F9E4A77-812E-49FC-80FE-BFC3EC30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71" y="204326"/>
            <a:ext cx="68278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-1561311596">
            <a:hlinkClick r:id="" action="ppaction://media"/>
            <a:extLst>
              <a:ext uri="{FF2B5EF4-FFF2-40B4-BE49-F238E27FC236}">
                <a16:creationId xmlns:a16="http://schemas.microsoft.com/office/drawing/2014/main" id="{83E0DF97-278E-4627-AEA2-4210D498421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5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44B6AA-0AEB-49D1-AA17-371472558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БЛАГОДАРИМ ЗА ВНИМАНИЕТО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832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73D411-ECED-48DA-A934-BA009EA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964" y="1826357"/>
            <a:ext cx="4382521" cy="2007789"/>
          </a:xfrm>
        </p:spPr>
        <p:txBody>
          <a:bodyPr/>
          <a:lstStyle/>
          <a:p>
            <a:r>
              <a:rPr lang="bg-BG" sz="4000" dirty="0"/>
              <a:t>СЪДЪРЖАНИЕ</a:t>
            </a:r>
            <a:endParaRPr lang="en-US" sz="40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C6C192-4AD3-4D05-9C89-E61ED1F550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9400" y="1288194"/>
            <a:ext cx="4880300" cy="229552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bg-BG" sz="3600" dirty="0"/>
              <a:t>Описание</a:t>
            </a:r>
          </a:p>
          <a:p>
            <a:pPr marL="342900" indent="-342900">
              <a:buAutoNum type="arabicPeriod"/>
            </a:pPr>
            <a:r>
              <a:rPr lang="bg-BG" sz="3600" dirty="0"/>
              <a:t>Блокова схема</a:t>
            </a:r>
          </a:p>
          <a:p>
            <a:pPr marL="342900" indent="-342900">
              <a:buAutoNum type="arabicPeriod"/>
            </a:pPr>
            <a:r>
              <a:rPr lang="bg-BG" sz="3600" dirty="0"/>
              <a:t>Електрическа схема</a:t>
            </a:r>
          </a:p>
          <a:p>
            <a:pPr marL="342900" indent="-342900">
              <a:buAutoNum type="arabicPeriod"/>
            </a:pPr>
            <a:r>
              <a:rPr lang="bg-BG" sz="3600" dirty="0"/>
              <a:t>Списък съставни части</a:t>
            </a:r>
          </a:p>
          <a:p>
            <a:pPr marL="342900" indent="-342900">
              <a:buAutoNum type="arabicPeriod"/>
            </a:pPr>
            <a:r>
              <a:rPr lang="bg-BG" sz="3600" dirty="0"/>
              <a:t>Сорс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E65030-CF1F-45C7-AE5F-3B9B1B6B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</a:t>
            </a:r>
            <a:endParaRPr lang="en-US" dirty="0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6C1579CC-3112-4499-8660-17BB66557221}"/>
              </a:ext>
            </a:extLst>
          </p:cNvPr>
          <p:cNvSpPr/>
          <p:nvPr/>
        </p:nvSpPr>
        <p:spPr>
          <a:xfrm>
            <a:off x="341832" y="2281727"/>
            <a:ext cx="64556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Представете</a:t>
            </a:r>
            <a:r>
              <a:rPr lang="ru-RU" dirty="0"/>
              <a:t> си, че </a:t>
            </a:r>
            <a:r>
              <a:rPr lang="ru-RU" dirty="0" err="1"/>
              <a:t>домът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е умен. И </a:t>
            </a:r>
            <a:r>
              <a:rPr lang="ru-RU" dirty="0" err="1"/>
              <a:t>дресиран</a:t>
            </a:r>
            <a:r>
              <a:rPr lang="ru-RU" dirty="0"/>
              <a:t>. Че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всичко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поискате</a:t>
            </a:r>
            <a:r>
              <a:rPr lang="ru-RU" dirty="0"/>
              <a:t> от него, </a:t>
            </a:r>
            <a:r>
              <a:rPr lang="ru-RU" dirty="0" err="1"/>
              <a:t>дори</a:t>
            </a:r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. </a:t>
            </a:r>
            <a:r>
              <a:rPr lang="ru-RU" dirty="0" err="1"/>
              <a:t>Нещо</a:t>
            </a:r>
            <a:r>
              <a:rPr lang="ru-RU" dirty="0"/>
              <a:t> </a:t>
            </a:r>
            <a:r>
              <a:rPr lang="ru-RU" dirty="0" err="1"/>
              <a:t>повече</a:t>
            </a:r>
            <a:r>
              <a:rPr lang="ru-RU" dirty="0"/>
              <a:t> –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неща</a:t>
            </a:r>
            <a:r>
              <a:rPr lang="ru-RU" dirty="0"/>
              <a:t>, за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вие</a:t>
            </a:r>
            <a:r>
              <a:rPr lang="ru-RU" dirty="0"/>
              <a:t> не се </a:t>
            </a:r>
            <a:r>
              <a:rPr lang="ru-RU" dirty="0" err="1"/>
              <a:t>сещате</a:t>
            </a:r>
            <a:r>
              <a:rPr lang="ru-RU" dirty="0"/>
              <a:t> или </a:t>
            </a:r>
            <a:r>
              <a:rPr lang="ru-RU" dirty="0" err="1"/>
              <a:t>нямате</a:t>
            </a:r>
            <a:r>
              <a:rPr lang="ru-RU" dirty="0"/>
              <a:t> </a:t>
            </a:r>
            <a:r>
              <a:rPr lang="ru-RU" dirty="0" err="1"/>
              <a:t>време</a:t>
            </a:r>
            <a:r>
              <a:rPr lang="ru-RU" dirty="0"/>
              <a:t>, но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биха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спестили</a:t>
            </a:r>
            <a:r>
              <a:rPr lang="ru-RU" dirty="0"/>
              <a:t> много </a:t>
            </a:r>
            <a:r>
              <a:rPr lang="ru-RU" dirty="0" err="1"/>
              <a:t>разходи</a:t>
            </a:r>
            <a:r>
              <a:rPr lang="ru-RU" dirty="0"/>
              <a:t> и усилия.</a:t>
            </a:r>
          </a:p>
          <a:p>
            <a:br>
              <a:rPr lang="ru-RU" dirty="0"/>
            </a:br>
            <a:r>
              <a:rPr lang="ru-RU" dirty="0" err="1"/>
              <a:t>Съвременните</a:t>
            </a:r>
            <a:r>
              <a:rPr lang="ru-RU" dirty="0"/>
              <a:t> технологии </a:t>
            </a:r>
            <a:r>
              <a:rPr lang="ru-RU" dirty="0" err="1"/>
              <a:t>отдавна</a:t>
            </a:r>
            <a:r>
              <a:rPr lang="ru-RU" dirty="0"/>
              <a:t> </a:t>
            </a:r>
            <a:r>
              <a:rPr lang="ru-RU" dirty="0" err="1"/>
              <a:t>разполагат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средства,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позволяват</a:t>
            </a:r>
            <a:r>
              <a:rPr lang="ru-RU" dirty="0"/>
              <a:t> </a:t>
            </a:r>
            <a:r>
              <a:rPr lang="ru-RU" dirty="0" err="1"/>
              <a:t>редица</a:t>
            </a:r>
            <a:r>
              <a:rPr lang="ru-RU" dirty="0"/>
              <a:t> </a:t>
            </a:r>
            <a:r>
              <a:rPr lang="ru-RU" dirty="0" err="1"/>
              <a:t>ежедневни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в дома да се </a:t>
            </a:r>
            <a:r>
              <a:rPr lang="ru-RU" dirty="0" err="1"/>
              <a:t>изпълняват</a:t>
            </a:r>
            <a:r>
              <a:rPr lang="ru-RU" dirty="0"/>
              <a:t> без </a:t>
            </a:r>
            <a:r>
              <a:rPr lang="ru-RU" dirty="0" err="1"/>
              <a:t>пряката</a:t>
            </a:r>
            <a:r>
              <a:rPr lang="ru-RU" dirty="0"/>
              <a:t> </a:t>
            </a:r>
            <a:r>
              <a:rPr lang="ru-RU" dirty="0" err="1"/>
              <a:t>намеса</a:t>
            </a:r>
            <a:r>
              <a:rPr lang="ru-RU" dirty="0"/>
              <a:t> на </a:t>
            </a:r>
            <a:r>
              <a:rPr lang="ru-RU" dirty="0" err="1"/>
              <a:t>човек</a:t>
            </a:r>
            <a:r>
              <a:rPr lang="ru-RU" dirty="0"/>
              <a:t>. Те се </a:t>
            </a:r>
            <a:r>
              <a:rPr lang="ru-RU" dirty="0" err="1"/>
              <a:t>наричат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за </a:t>
            </a:r>
            <a:r>
              <a:rPr lang="ru-RU" dirty="0" err="1"/>
              <a:t>автоматизиране</a:t>
            </a:r>
            <a:r>
              <a:rPr lang="ru-RU" dirty="0"/>
              <a:t> на дома, но </a:t>
            </a:r>
            <a:r>
              <a:rPr lang="ru-RU" dirty="0" err="1"/>
              <a:t>всъщност</a:t>
            </a:r>
            <a:r>
              <a:rPr lang="ru-RU" dirty="0"/>
              <a:t> </a:t>
            </a:r>
            <a:r>
              <a:rPr lang="ru-RU" dirty="0" err="1"/>
              <a:t>по-популярно</a:t>
            </a:r>
            <a:r>
              <a:rPr lang="ru-RU" dirty="0"/>
              <a:t> е да се говори за „умна </a:t>
            </a:r>
            <a:r>
              <a:rPr lang="ru-RU" dirty="0" err="1"/>
              <a:t>къща</a:t>
            </a:r>
            <a:r>
              <a:rPr lang="ru-RU" dirty="0"/>
              <a:t>”,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сякаш</a:t>
            </a:r>
            <a:r>
              <a:rPr lang="ru-RU" dirty="0"/>
              <a:t> </a:t>
            </a:r>
            <a:r>
              <a:rPr lang="ru-RU" dirty="0" err="1"/>
              <a:t>мисли</a:t>
            </a:r>
            <a:r>
              <a:rPr lang="ru-RU" dirty="0"/>
              <a:t> и </a:t>
            </a:r>
            <a:r>
              <a:rPr lang="ru-RU" dirty="0" err="1"/>
              <a:t>функционира</a:t>
            </a:r>
            <a:r>
              <a:rPr lang="ru-RU" dirty="0"/>
              <a:t> сама.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A5F558-6C74-4BF8-8CE9-BD3A269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4" y="2281727"/>
            <a:ext cx="5133976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97915B-3899-462B-8906-6D5BB208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БЛОКОВА СХЕМА</a:t>
            </a:r>
            <a:endParaRPr lang="en-US" sz="4000" dirty="0"/>
          </a:p>
        </p:txBody>
      </p:sp>
      <p:pic>
        <p:nvPicPr>
          <p:cNvPr id="5" name="Контейнер за картина 4">
            <a:extLst>
              <a:ext uri="{FF2B5EF4-FFF2-40B4-BE49-F238E27FC236}">
                <a16:creationId xmlns:a16="http://schemas.microsoft.com/office/drawing/2014/main" id="{FD8A5008-2E8C-4565-A404-30FF5AFBBF0A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rcRect l="25007" r="25007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046688-5609-4908-AC09-E6D542EC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ЕЛЕКТРИЧЕСКА СХЕМА</a:t>
            </a:r>
            <a:endParaRPr lang="en-US" sz="4000" dirty="0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60179EC4-38A5-42AE-94EF-2AA2F5B2F1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A7AC456-5B40-43D4-89EB-44A8B120C4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6B2EC-1EAA-49AA-9492-2F9AADB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26" y="325438"/>
            <a:ext cx="3165473" cy="1343025"/>
          </a:xfrm>
        </p:spPr>
        <p:txBody>
          <a:bodyPr/>
          <a:lstStyle/>
          <a:p>
            <a:r>
              <a:rPr lang="bg-BG" sz="2400" dirty="0"/>
              <a:t>СПИСЪК СЪСТАВНИ ЧАСТИ</a:t>
            </a:r>
            <a:endParaRPr lang="en-US" sz="24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817901-8B49-4FA8-B1AB-86CDB8A2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337063"/>
            <a:ext cx="3173941" cy="258365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Arduino Uno R3 </a:t>
            </a:r>
            <a:r>
              <a:rPr lang="bg-BG" sz="8000" dirty="0"/>
              <a:t>Платка</a:t>
            </a:r>
          </a:p>
          <a:p>
            <a:endParaRPr lang="bg-BG" sz="8000" dirty="0"/>
          </a:p>
          <a:p>
            <a:r>
              <a:rPr lang="en-US" sz="8000" dirty="0"/>
              <a:t>LCD 16x2 </a:t>
            </a:r>
            <a:r>
              <a:rPr lang="bg-BG" sz="8000" dirty="0"/>
              <a:t>Екран</a:t>
            </a:r>
          </a:p>
          <a:p>
            <a:endParaRPr lang="bg-BG" sz="8000" dirty="0"/>
          </a:p>
          <a:p>
            <a:r>
              <a:rPr lang="bg-BG" sz="8000" dirty="0"/>
              <a:t>Три Резистора</a:t>
            </a:r>
          </a:p>
          <a:p>
            <a:endParaRPr lang="bg-BG" sz="8000" dirty="0"/>
          </a:p>
          <a:p>
            <a:r>
              <a:rPr lang="en-US" sz="8000" dirty="0"/>
              <a:t>LED </a:t>
            </a:r>
            <a:r>
              <a:rPr lang="bg-BG" sz="8000" dirty="0"/>
              <a:t>Лампичка</a:t>
            </a:r>
          </a:p>
          <a:p>
            <a:endParaRPr lang="bg-BG" sz="8000" dirty="0"/>
          </a:p>
          <a:p>
            <a:r>
              <a:rPr lang="bg-BG" sz="8000" dirty="0"/>
              <a:t>Потенциометър</a:t>
            </a:r>
          </a:p>
          <a:p>
            <a:endParaRPr lang="bg-BG" sz="8000" dirty="0"/>
          </a:p>
          <a:p>
            <a:r>
              <a:rPr lang="bg-BG" sz="8000" dirty="0"/>
              <a:t>Фоторезистор</a:t>
            </a:r>
          </a:p>
          <a:p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55C533C-F979-4CDA-8048-A555C82A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77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10DA26-81F1-41ED-9331-6903793C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18" y="369888"/>
            <a:ext cx="3547533" cy="1618396"/>
          </a:xfrm>
        </p:spPr>
        <p:txBody>
          <a:bodyPr/>
          <a:lstStyle/>
          <a:p>
            <a:r>
              <a:rPr lang="bg-BG" sz="4000" dirty="0"/>
              <a:t>Сорс код 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E96A990C-51A7-49FC-80E0-309B9BFF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6040437"/>
          </a:xfrm>
        </p:spPr>
        <p:txBody>
          <a:bodyPr>
            <a:normAutofit/>
          </a:bodyPr>
          <a:lstStyle/>
          <a:p>
            <a:r>
              <a:rPr lang="bg-BG" dirty="0"/>
              <a:t>#</a:t>
            </a:r>
            <a:r>
              <a:rPr lang="bg-BG" dirty="0" err="1"/>
              <a:t>include</a:t>
            </a:r>
            <a:r>
              <a:rPr lang="bg-BG" dirty="0"/>
              <a:t> &lt;</a:t>
            </a:r>
            <a:r>
              <a:rPr lang="bg-BG" dirty="0" err="1"/>
              <a:t>LiquidCrystal.h</a:t>
            </a:r>
            <a:r>
              <a:rPr lang="bg-BG" dirty="0"/>
              <a:t>&gt; //</a:t>
            </a:r>
            <a:r>
              <a:rPr lang="bg-BG" dirty="0" err="1"/>
              <a:t>Load</a:t>
            </a:r>
            <a:r>
              <a:rPr lang="bg-BG" dirty="0"/>
              <a:t> </a:t>
            </a:r>
            <a:r>
              <a:rPr lang="bg-BG" dirty="0" err="1"/>
              <a:t>Liquid</a:t>
            </a:r>
            <a:r>
              <a:rPr lang="bg-BG" dirty="0"/>
              <a:t> </a:t>
            </a:r>
            <a:r>
              <a:rPr lang="bg-BG" dirty="0" err="1"/>
              <a:t>Crystal</a:t>
            </a:r>
            <a:r>
              <a:rPr lang="bg-BG" dirty="0"/>
              <a:t> </a:t>
            </a:r>
            <a:r>
              <a:rPr lang="bg-BG" dirty="0" err="1"/>
              <a:t>Library</a:t>
            </a:r>
            <a:endParaRPr lang="bg-BG" dirty="0"/>
          </a:p>
          <a:p>
            <a:r>
              <a:rPr lang="bg-BG" dirty="0" err="1"/>
              <a:t>LiquidCrystal</a:t>
            </a:r>
            <a:r>
              <a:rPr lang="bg-BG" dirty="0"/>
              <a:t> LCD(11,10,9,2,3,4,5);  //</a:t>
            </a:r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Liquid</a:t>
            </a:r>
            <a:r>
              <a:rPr lang="bg-BG" dirty="0"/>
              <a:t> </a:t>
            </a:r>
            <a:r>
              <a:rPr lang="bg-BG" dirty="0" err="1"/>
              <a:t>Crystal</a:t>
            </a:r>
            <a:r>
              <a:rPr lang="bg-BG" dirty="0"/>
              <a:t> </a:t>
            </a:r>
            <a:r>
              <a:rPr lang="bg-BG" dirty="0" err="1"/>
              <a:t>Object</a:t>
            </a:r>
            <a:r>
              <a:rPr lang="bg-BG" dirty="0"/>
              <a:t> </a:t>
            </a:r>
            <a:r>
              <a:rPr lang="bg-BG" dirty="0" err="1"/>
              <a:t>called</a:t>
            </a:r>
            <a:r>
              <a:rPr lang="bg-BG" dirty="0"/>
              <a:t> LCD</a:t>
            </a:r>
          </a:p>
          <a:p>
            <a:r>
              <a:rPr lang="bg-BG" dirty="0"/>
              <a:t> </a:t>
            </a:r>
          </a:p>
          <a:p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lightPin</a:t>
            </a:r>
            <a:r>
              <a:rPr lang="bg-BG" dirty="0"/>
              <a:t> = 0;  //</a:t>
            </a:r>
            <a:r>
              <a:rPr lang="bg-BG" dirty="0" err="1"/>
              <a:t>pin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Photoresistor</a:t>
            </a:r>
            <a:endParaRPr lang="bg-BG" dirty="0"/>
          </a:p>
          <a:p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TranslateAnalog</a:t>
            </a:r>
            <a:r>
              <a:rPr lang="bg-BG" dirty="0"/>
              <a:t> = 0;</a:t>
            </a:r>
          </a:p>
          <a:p>
            <a:r>
              <a:rPr lang="bg-BG" dirty="0"/>
              <a:t> </a:t>
            </a:r>
          </a:p>
          <a:p>
            <a:r>
              <a:rPr lang="bg-BG" dirty="0" err="1"/>
              <a:t>void</a:t>
            </a:r>
            <a:r>
              <a:rPr lang="bg-BG" dirty="0"/>
              <a:t> </a:t>
            </a:r>
            <a:r>
              <a:rPr lang="bg-BG" dirty="0" err="1"/>
              <a:t>setup</a:t>
            </a:r>
            <a:r>
              <a:rPr lang="bg-BG" dirty="0"/>
              <a:t>() </a:t>
            </a:r>
          </a:p>
          <a:p>
            <a:r>
              <a:rPr lang="bg-BG" dirty="0"/>
              <a:t>{  </a:t>
            </a:r>
          </a:p>
          <a:p>
            <a:r>
              <a:rPr lang="bg-BG" dirty="0"/>
              <a:t>  </a:t>
            </a:r>
            <a:r>
              <a:rPr lang="bg-BG" dirty="0" err="1"/>
              <a:t>Serial.begin</a:t>
            </a:r>
            <a:r>
              <a:rPr lang="bg-BG" dirty="0"/>
              <a:t>(9600);  //</a:t>
            </a:r>
            <a:r>
              <a:rPr lang="bg-BG" dirty="0" err="1"/>
              <a:t>Start</a:t>
            </a:r>
            <a:r>
              <a:rPr lang="bg-BG" dirty="0"/>
              <a:t> </a:t>
            </a:r>
            <a:r>
              <a:rPr lang="bg-BG" dirty="0" err="1"/>
              <a:t>serial</a:t>
            </a:r>
            <a:r>
              <a:rPr lang="bg-BG" dirty="0"/>
              <a:t> </a:t>
            </a:r>
            <a:r>
              <a:rPr lang="bg-BG" dirty="0" err="1"/>
              <a:t>communication</a:t>
            </a:r>
            <a:endParaRPr lang="bg-BG" dirty="0"/>
          </a:p>
          <a:p>
            <a:r>
              <a:rPr lang="bg-BG" dirty="0"/>
              <a:t>  </a:t>
            </a:r>
            <a:r>
              <a:rPr lang="bg-BG" dirty="0" err="1"/>
              <a:t>pinMode</a:t>
            </a:r>
            <a:r>
              <a:rPr lang="bg-BG" dirty="0"/>
              <a:t> (7, OUTPUT);</a:t>
            </a:r>
          </a:p>
          <a:p>
            <a:r>
              <a:rPr lang="bg-BG" dirty="0"/>
              <a:t>  </a:t>
            </a:r>
            <a:r>
              <a:rPr lang="bg-BG" dirty="0" err="1"/>
              <a:t>LCD.begin</a:t>
            </a:r>
            <a:r>
              <a:rPr lang="bg-BG" dirty="0"/>
              <a:t>(16,2); //</a:t>
            </a:r>
            <a:r>
              <a:rPr lang="bg-BG" dirty="0" err="1"/>
              <a:t>Tell</a:t>
            </a:r>
            <a:r>
              <a:rPr lang="bg-BG" dirty="0"/>
              <a:t> </a:t>
            </a:r>
            <a:r>
              <a:rPr lang="bg-BG" dirty="0" err="1"/>
              <a:t>Arduino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start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16 </a:t>
            </a:r>
            <a:r>
              <a:rPr lang="bg-BG" dirty="0" err="1"/>
              <a:t>column</a:t>
            </a:r>
            <a:r>
              <a:rPr lang="bg-BG" dirty="0"/>
              <a:t> 2 </a:t>
            </a:r>
            <a:r>
              <a:rPr lang="bg-BG" dirty="0" err="1"/>
              <a:t>row</a:t>
            </a:r>
            <a:r>
              <a:rPr lang="bg-BG" dirty="0"/>
              <a:t> LCD</a:t>
            </a:r>
          </a:p>
          <a:p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38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B91BFD-67A7-46FA-8402-BE26A51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Сорс код 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82EDDB9-1E0F-4337-AA87-7708E705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D06A657E-7F73-4752-BEF4-A8EBA708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err="1"/>
              <a:t>void</a:t>
            </a:r>
            <a:r>
              <a:rPr lang="bg-BG" dirty="0"/>
              <a:t> </a:t>
            </a:r>
            <a:r>
              <a:rPr lang="bg-BG" dirty="0" err="1"/>
              <a:t>loop</a:t>
            </a:r>
            <a:r>
              <a:rPr lang="bg-BG" dirty="0"/>
              <a:t>() {</a:t>
            </a:r>
          </a:p>
          <a:p>
            <a:r>
              <a:rPr lang="bg-BG" dirty="0"/>
              <a:t>  </a:t>
            </a:r>
            <a:r>
              <a:rPr lang="bg-BG" dirty="0" err="1"/>
              <a:t>TranslateAnalog</a:t>
            </a:r>
            <a:r>
              <a:rPr lang="bg-BG" dirty="0"/>
              <a:t> = </a:t>
            </a:r>
            <a:r>
              <a:rPr lang="bg-BG" dirty="0" err="1"/>
              <a:t>analogRead</a:t>
            </a:r>
            <a:r>
              <a:rPr lang="bg-BG" dirty="0"/>
              <a:t>(</a:t>
            </a:r>
            <a:r>
              <a:rPr lang="bg-BG" dirty="0" err="1"/>
              <a:t>lightPin</a:t>
            </a:r>
            <a:r>
              <a:rPr lang="bg-BG" dirty="0"/>
              <a:t>);</a:t>
            </a:r>
          </a:p>
          <a:p>
            <a:r>
              <a:rPr lang="bg-BG" dirty="0"/>
              <a:t>  </a:t>
            </a:r>
            <a:r>
              <a:rPr lang="bg-BG" dirty="0" err="1"/>
              <a:t>if</a:t>
            </a:r>
            <a:r>
              <a:rPr lang="bg-BG" dirty="0"/>
              <a:t>(</a:t>
            </a:r>
            <a:r>
              <a:rPr lang="bg-BG" dirty="0" err="1"/>
              <a:t>TranslateAnalog</a:t>
            </a:r>
            <a:r>
              <a:rPr lang="bg-BG" dirty="0"/>
              <a:t>&gt;355) {</a:t>
            </a:r>
          </a:p>
          <a:p>
            <a:r>
              <a:rPr lang="bg-BG" dirty="0"/>
              <a:t>    </a:t>
            </a:r>
            <a:r>
              <a:rPr lang="bg-BG" dirty="0" err="1"/>
              <a:t>LCD.clear</a:t>
            </a:r>
            <a:r>
              <a:rPr lang="bg-BG" dirty="0"/>
              <a:t>();</a:t>
            </a:r>
          </a:p>
          <a:p>
            <a:r>
              <a:rPr lang="bg-BG" dirty="0"/>
              <a:t>    </a:t>
            </a:r>
            <a:r>
              <a:rPr lang="bg-BG" dirty="0" err="1"/>
              <a:t>LCD.setCursor</a:t>
            </a:r>
            <a:r>
              <a:rPr lang="bg-BG" dirty="0"/>
              <a:t>(0,0);  //</a:t>
            </a:r>
            <a:r>
              <a:rPr lang="bg-BG" dirty="0" err="1"/>
              <a:t>Set</a:t>
            </a:r>
            <a:r>
              <a:rPr lang="bg-BG" dirty="0"/>
              <a:t> LCD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upper</a:t>
            </a:r>
            <a:r>
              <a:rPr lang="bg-BG" dirty="0"/>
              <a:t> </a:t>
            </a:r>
            <a:r>
              <a:rPr lang="bg-BG" dirty="0" err="1"/>
              <a:t>left</a:t>
            </a:r>
            <a:r>
              <a:rPr lang="bg-BG" dirty="0"/>
              <a:t> </a:t>
            </a:r>
            <a:r>
              <a:rPr lang="bg-BG" dirty="0" err="1"/>
              <a:t>corner</a:t>
            </a:r>
            <a:r>
              <a:rPr lang="bg-BG" dirty="0"/>
              <a:t>, </a:t>
            </a:r>
            <a:r>
              <a:rPr lang="bg-BG" dirty="0" err="1"/>
              <a:t>column</a:t>
            </a:r>
            <a:r>
              <a:rPr lang="bg-BG" dirty="0"/>
              <a:t> 0, </a:t>
            </a:r>
            <a:r>
              <a:rPr lang="bg-BG" dirty="0" err="1"/>
              <a:t>row</a:t>
            </a:r>
            <a:r>
              <a:rPr lang="bg-BG" dirty="0"/>
              <a:t> 0</a:t>
            </a:r>
          </a:p>
          <a:p>
            <a:r>
              <a:rPr lang="bg-BG" dirty="0"/>
              <a:t>  </a:t>
            </a:r>
            <a:r>
              <a:rPr lang="bg-BG" dirty="0" err="1"/>
              <a:t>LCD.print</a:t>
            </a:r>
            <a:r>
              <a:rPr lang="bg-BG" dirty="0"/>
              <a:t>("ROOM LIGHT");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Message</a:t>
            </a:r>
            <a:r>
              <a:rPr lang="bg-BG" dirty="0"/>
              <a:t> </a:t>
            </a:r>
            <a:r>
              <a:rPr lang="bg-BG" dirty="0" err="1"/>
              <a:t>on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Row</a:t>
            </a:r>
            <a:endParaRPr lang="bg-BG" dirty="0"/>
          </a:p>
          <a:p>
            <a:r>
              <a:rPr lang="bg-BG" dirty="0"/>
              <a:t>      </a:t>
            </a:r>
            <a:r>
              <a:rPr lang="bg-BG" dirty="0" err="1"/>
              <a:t>digitalWrite</a:t>
            </a:r>
            <a:r>
              <a:rPr lang="bg-BG" dirty="0"/>
              <a:t>(7, LOW);</a:t>
            </a:r>
          </a:p>
          <a:p>
            <a:r>
              <a:rPr lang="bg-BG" dirty="0"/>
              <a:t>      </a:t>
            </a:r>
            <a:r>
              <a:rPr lang="bg-BG" dirty="0" err="1"/>
              <a:t>LCD.setCursor</a:t>
            </a:r>
            <a:r>
              <a:rPr lang="bg-BG" dirty="0"/>
              <a:t>(0,1);   //</a:t>
            </a:r>
            <a:r>
              <a:rPr lang="bg-BG" dirty="0" err="1"/>
              <a:t>Set</a:t>
            </a:r>
            <a:r>
              <a:rPr lang="bg-BG" dirty="0"/>
              <a:t>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again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column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second</a:t>
            </a:r>
            <a:r>
              <a:rPr lang="bg-BG" dirty="0"/>
              <a:t> </a:t>
            </a:r>
            <a:r>
              <a:rPr lang="bg-BG" dirty="0" err="1"/>
              <a:t>row</a:t>
            </a:r>
            <a:r>
              <a:rPr lang="bg-BG" dirty="0"/>
              <a:t>     </a:t>
            </a:r>
          </a:p>
          <a:p>
            <a:r>
              <a:rPr lang="bg-BG" dirty="0"/>
              <a:t>      </a:t>
            </a:r>
            <a:r>
              <a:rPr lang="bg-BG" dirty="0" err="1"/>
              <a:t>LCD.print</a:t>
            </a:r>
            <a:r>
              <a:rPr lang="bg-BG" dirty="0"/>
              <a:t>("TURN OFF");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units</a:t>
            </a:r>
            <a:r>
              <a:rPr lang="bg-BG" dirty="0"/>
              <a:t>.</a:t>
            </a:r>
          </a:p>
          <a:p>
            <a:r>
              <a:rPr lang="bg-BG" dirty="0"/>
              <a:t>      </a:t>
            </a:r>
            <a:r>
              <a:rPr lang="bg-BG" dirty="0" err="1"/>
              <a:t>delay</a:t>
            </a:r>
            <a:r>
              <a:rPr lang="bg-BG" dirty="0"/>
              <a:t>(1000); //TURN ON LIGHT AFTER 5000 MILISECONDS      </a:t>
            </a:r>
          </a:p>
          <a:p>
            <a:r>
              <a:rPr lang="bg-BG" dirty="0"/>
              <a:t>    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26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7A78E1-8D6D-4EDC-B2E1-9E7CD583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Сорс код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33F710-D348-40B3-8B12-32233CBD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//</a:t>
            </a:r>
            <a:r>
              <a:rPr lang="bg-BG" dirty="0" err="1"/>
              <a:t>If</a:t>
            </a:r>
            <a:r>
              <a:rPr lang="bg-BG" dirty="0"/>
              <a:t> </a:t>
            </a:r>
            <a:r>
              <a:rPr lang="bg-BG" dirty="0" err="1"/>
              <a:t>Photoreistor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below</a:t>
            </a:r>
            <a:r>
              <a:rPr lang="bg-BG" dirty="0"/>
              <a:t> 355 </a:t>
            </a:r>
            <a:r>
              <a:rPr lang="bg-BG" dirty="0" err="1"/>
              <a:t>it</a:t>
            </a:r>
            <a:r>
              <a:rPr lang="bg-BG" dirty="0"/>
              <a:t> </a:t>
            </a:r>
            <a:r>
              <a:rPr lang="bg-BG" dirty="0" err="1"/>
              <a:t>will</a:t>
            </a:r>
            <a:r>
              <a:rPr lang="bg-BG" dirty="0"/>
              <a:t> </a:t>
            </a:r>
            <a:r>
              <a:rPr lang="bg-BG" dirty="0" err="1"/>
              <a:t>turn</a:t>
            </a:r>
            <a:r>
              <a:rPr lang="bg-BG" dirty="0"/>
              <a:t> LED ON</a:t>
            </a:r>
          </a:p>
          <a:p>
            <a:r>
              <a:rPr lang="bg-BG" dirty="0"/>
              <a:t>    </a:t>
            </a:r>
            <a:r>
              <a:rPr lang="bg-BG" dirty="0" err="1"/>
              <a:t>if</a:t>
            </a:r>
            <a:r>
              <a:rPr lang="bg-BG" dirty="0"/>
              <a:t>(</a:t>
            </a:r>
            <a:r>
              <a:rPr lang="bg-BG" dirty="0" err="1"/>
              <a:t>TranslateAnalog</a:t>
            </a:r>
            <a:r>
              <a:rPr lang="bg-BG" dirty="0"/>
              <a:t>&lt;355) {</a:t>
            </a:r>
          </a:p>
          <a:p>
            <a:r>
              <a:rPr lang="bg-BG" dirty="0"/>
              <a:t>      </a:t>
            </a:r>
            <a:r>
              <a:rPr lang="bg-BG" dirty="0" err="1"/>
              <a:t>LCD.clear</a:t>
            </a:r>
            <a:r>
              <a:rPr lang="bg-BG" dirty="0"/>
              <a:t>();</a:t>
            </a:r>
          </a:p>
          <a:p>
            <a:r>
              <a:rPr lang="bg-BG" dirty="0"/>
              <a:t>      </a:t>
            </a:r>
            <a:r>
              <a:rPr lang="bg-BG" dirty="0" err="1"/>
              <a:t>LCD.setCursor</a:t>
            </a:r>
            <a:r>
              <a:rPr lang="bg-BG" dirty="0"/>
              <a:t>(0,0);  //</a:t>
            </a:r>
            <a:r>
              <a:rPr lang="bg-BG" dirty="0" err="1"/>
              <a:t>Set</a:t>
            </a:r>
            <a:r>
              <a:rPr lang="bg-BG" dirty="0"/>
              <a:t> LCD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upper</a:t>
            </a:r>
            <a:r>
              <a:rPr lang="bg-BG" dirty="0"/>
              <a:t> </a:t>
            </a:r>
            <a:r>
              <a:rPr lang="bg-BG" dirty="0" err="1"/>
              <a:t>left</a:t>
            </a:r>
            <a:r>
              <a:rPr lang="bg-BG" dirty="0"/>
              <a:t> </a:t>
            </a:r>
            <a:r>
              <a:rPr lang="bg-BG" dirty="0" err="1"/>
              <a:t>corner</a:t>
            </a:r>
            <a:r>
              <a:rPr lang="bg-BG" dirty="0"/>
              <a:t>, </a:t>
            </a:r>
            <a:r>
              <a:rPr lang="bg-BG" dirty="0" err="1"/>
              <a:t>column</a:t>
            </a:r>
            <a:r>
              <a:rPr lang="bg-BG" dirty="0"/>
              <a:t> 0, </a:t>
            </a:r>
            <a:r>
              <a:rPr lang="bg-BG" dirty="0" err="1"/>
              <a:t>row</a:t>
            </a:r>
            <a:r>
              <a:rPr lang="bg-BG" dirty="0"/>
              <a:t> 0</a:t>
            </a:r>
          </a:p>
          <a:p>
            <a:r>
              <a:rPr lang="bg-BG" dirty="0"/>
              <a:t>  </a:t>
            </a:r>
            <a:r>
              <a:rPr lang="bg-BG" dirty="0" err="1"/>
              <a:t>LCD.print</a:t>
            </a:r>
            <a:r>
              <a:rPr lang="bg-BG" dirty="0"/>
              <a:t>("ROOM LIGHT");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Message</a:t>
            </a:r>
            <a:r>
              <a:rPr lang="bg-BG" dirty="0"/>
              <a:t> </a:t>
            </a:r>
            <a:r>
              <a:rPr lang="bg-BG" dirty="0" err="1"/>
              <a:t>on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Row</a:t>
            </a:r>
            <a:endParaRPr lang="bg-BG" dirty="0"/>
          </a:p>
          <a:p>
            <a:r>
              <a:rPr lang="bg-BG" dirty="0"/>
              <a:t>      </a:t>
            </a:r>
            <a:r>
              <a:rPr lang="bg-BG" dirty="0" err="1"/>
              <a:t>digitalWrite</a:t>
            </a:r>
            <a:r>
              <a:rPr lang="bg-BG" dirty="0"/>
              <a:t>(7, HIGH);</a:t>
            </a:r>
          </a:p>
          <a:p>
            <a:r>
              <a:rPr lang="bg-BG" dirty="0"/>
              <a:t>      </a:t>
            </a:r>
            <a:r>
              <a:rPr lang="bg-BG" dirty="0" err="1"/>
              <a:t>LCD.setCursor</a:t>
            </a:r>
            <a:r>
              <a:rPr lang="bg-BG" dirty="0"/>
              <a:t>(0,1);   //</a:t>
            </a:r>
            <a:r>
              <a:rPr lang="bg-BG" dirty="0" err="1"/>
              <a:t>Set</a:t>
            </a:r>
            <a:r>
              <a:rPr lang="bg-BG" dirty="0"/>
              <a:t>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again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column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second</a:t>
            </a:r>
            <a:r>
              <a:rPr lang="bg-BG" dirty="0"/>
              <a:t> </a:t>
            </a:r>
            <a:r>
              <a:rPr lang="bg-BG" dirty="0" err="1"/>
              <a:t>row</a:t>
            </a:r>
            <a:endParaRPr lang="bg-BG" dirty="0"/>
          </a:p>
          <a:p>
            <a:r>
              <a:rPr lang="bg-BG" dirty="0"/>
              <a:t>      </a:t>
            </a:r>
            <a:r>
              <a:rPr lang="bg-BG" dirty="0" err="1"/>
              <a:t>LCD.print</a:t>
            </a:r>
            <a:r>
              <a:rPr lang="bg-BG" dirty="0"/>
              <a:t>("TURN ON");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units</a:t>
            </a:r>
            <a:r>
              <a:rPr lang="bg-BG" dirty="0"/>
              <a:t>.</a:t>
            </a:r>
          </a:p>
          <a:p>
            <a:r>
              <a:rPr lang="bg-BG" dirty="0"/>
              <a:t>      </a:t>
            </a:r>
            <a:r>
              <a:rPr lang="bg-BG" dirty="0" err="1"/>
              <a:t>delay</a:t>
            </a:r>
            <a:r>
              <a:rPr lang="bg-BG" dirty="0"/>
              <a:t>(1000);//TURN OFF LIGHT AFTER 5000 MILISECONDS      </a:t>
            </a:r>
          </a:p>
          <a:p>
            <a:r>
              <a:rPr lang="bg-BG" dirty="0"/>
              <a:t>    }  }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044B0A7-81E7-4415-9909-6039D10B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544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тировк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TM03457503[[fn=Котировки]]</Template>
  <TotalTime>47</TotalTime>
  <Words>348</Words>
  <Application>Microsoft Office PowerPoint</Application>
  <PresentationFormat>Широк екран</PresentationFormat>
  <Paragraphs>62</Paragraphs>
  <Slides>11</Slides>
  <Notes>0</Notes>
  <HiddenSlides>0</HiddenSlides>
  <MMClips>1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Котировки</vt:lpstr>
      <vt:lpstr>ROOM LIGHT</vt:lpstr>
      <vt:lpstr>СЪДЪРЖАНИЕ</vt:lpstr>
      <vt:lpstr>ОПИСАНИЕ</vt:lpstr>
      <vt:lpstr>БЛОКОВА СХЕМА</vt:lpstr>
      <vt:lpstr>ЕЛЕКТРИЧЕСКА СХЕМА</vt:lpstr>
      <vt:lpstr>СПИСЪК СЪСТАВНИ ЧАСТИ</vt:lpstr>
      <vt:lpstr>Сорс код </vt:lpstr>
      <vt:lpstr>Сорс код </vt:lpstr>
      <vt:lpstr>Сорс код </vt:lpstr>
      <vt:lpstr>Презентация на PowerPoint</vt:lpstr>
      <vt:lpstr>БЛАГОДАРИМ ЗА ВНИМАНИЕТО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LIGHT</dc:title>
  <dc:creator>Stoyan Kosturkov</dc:creator>
  <cp:lastModifiedBy>Dimitar Panchev</cp:lastModifiedBy>
  <cp:revision>7</cp:revision>
  <dcterms:created xsi:type="dcterms:W3CDTF">2019-07-07T03:15:39Z</dcterms:created>
  <dcterms:modified xsi:type="dcterms:W3CDTF">2019-07-06T19:28:47Z</dcterms:modified>
</cp:coreProperties>
</file>