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722" r:id="rId4"/>
    <p:sldId id="723" r:id="rId5"/>
    <p:sldId id="576" r:id="rId6"/>
    <p:sldId id="707" r:id="rId7"/>
    <p:sldId id="709" r:id="rId8"/>
    <p:sldId id="708" r:id="rId9"/>
    <p:sldId id="710" r:id="rId10"/>
    <p:sldId id="711" r:id="rId11"/>
    <p:sldId id="727" r:id="rId12"/>
    <p:sldId id="713" r:id="rId13"/>
    <p:sldId id="714" r:id="rId14"/>
    <p:sldId id="715" r:id="rId15"/>
    <p:sldId id="716" r:id="rId16"/>
    <p:sldId id="717" r:id="rId17"/>
    <p:sldId id="718" r:id="rId18"/>
    <p:sldId id="720" r:id="rId19"/>
    <p:sldId id="721" r:id="rId20"/>
    <p:sldId id="457" r:id="rId21"/>
    <p:sldId id="724" r:id="rId22"/>
    <p:sldId id="725" r:id="rId23"/>
    <p:sldId id="72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22"/>
            <p14:sldId id="723"/>
          </p14:sldIdLst>
        </p14:section>
        <p14:section name="JSON" id="{813DF7E2-74AB-4E3A-9B46-2566DC216237}">
          <p14:sldIdLst>
            <p14:sldId id="576"/>
            <p14:sldId id="707"/>
            <p14:sldId id="709"/>
            <p14:sldId id="708"/>
            <p14:sldId id="710"/>
            <p14:sldId id="711"/>
          </p14:sldIdLst>
        </p14:section>
        <p14:section name="GSON" id="{BAD0698F-0F93-4A52-BCA6-9AE0DB7E1D17}">
          <p14:sldIdLst>
            <p14:sldId id="727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BD60B6E9-85E7-49E8-9F66-AE28A5DD5D66}">
          <p14:sldIdLst>
            <p14:sldId id="457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4" autoAdjust="0"/>
    <p:restoredTop sz="79484" autoAdjust="0"/>
  </p:normalViewPr>
  <p:slideViewPr>
    <p:cSldViewPr>
      <p:cViewPr varScale="1">
        <p:scale>
          <a:sx n="72" d="100"/>
          <a:sy n="72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09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6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9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3714290" y="3441576"/>
            <a:ext cx="2306763" cy="732991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0BBAC01-0F89-49E4-9B75-C92010BB57B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790">
            <a:off x="58407" y="2545558"/>
            <a:ext cx="2446729" cy="25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slide" Target="slide4.xml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940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3" y="1676400"/>
            <a:ext cx="7538712" cy="1142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Exporting and Importing Data from JSON format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60" y="3956478"/>
            <a:ext cx="2133598" cy="23103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815690" y="3495262"/>
            <a:ext cx="1759328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 Frameworks</a:t>
            </a:r>
          </a:p>
        </p:txBody>
      </p:sp>
      <p:grpSp>
        <p:nvGrpSpPr>
          <p:cNvPr id="16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7954744" y="3353217"/>
            <a:ext cx="3581399" cy="2770421"/>
            <a:chOff x="6930459" y="2396460"/>
            <a:chExt cx="4686108" cy="3834013"/>
          </a:xfrm>
        </p:grpSpPr>
        <p:pic>
          <p:nvPicPr>
            <p:cNvPr id="4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0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2396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GSON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r>
              <a:rPr lang="en-US" sz="3500" spc="200" dirty="0">
                <a:solidFill>
                  <a:schemeClr val="accent1"/>
                </a:solidFill>
              </a:rPr>
              <a:t>Serialize and </a:t>
            </a:r>
            <a:r>
              <a:rPr lang="en-US" sz="3500" spc="200" dirty="0" err="1">
                <a:solidFill>
                  <a:schemeClr val="accent1"/>
                </a:solidFill>
              </a:rPr>
              <a:t>deserialize</a:t>
            </a:r>
            <a:r>
              <a:rPr lang="en-US" sz="3500" spc="200" dirty="0">
                <a:solidFill>
                  <a:schemeClr val="accent1"/>
                </a:solidFill>
              </a:rPr>
              <a:t>  objects with Java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447800"/>
            <a:ext cx="2819400" cy="2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76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easy to use mechanisms to convert Java to JSON and vice-versa</a:t>
            </a:r>
          </a:p>
          <a:p>
            <a:pPr lvl="1"/>
            <a:r>
              <a:rPr lang="en-US" dirty="0"/>
              <a:t>Originally developed by Google</a:t>
            </a:r>
          </a:p>
          <a:p>
            <a:r>
              <a:rPr lang="en-US" dirty="0"/>
              <a:t>Generate compact and readability JSON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7850" y="4463580"/>
            <a:ext cx="7689962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&lt;groupId&gt;com.google.code.gson&lt;/groupId&gt;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&lt;artifactId&gt;gson&lt;/artifactId&gt;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1" y="3918064"/>
            <a:ext cx="7694277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Gson</a:t>
            </a:r>
            <a:r>
              <a:rPr lang="en-US" dirty="0"/>
              <a:t> objects are responsible for the JSON manipulations</a:t>
            </a:r>
          </a:p>
          <a:p>
            <a:pPr lvl="1"/>
            <a:r>
              <a:rPr lang="en-US" noProof="1"/>
              <a:t>GsonBuilder</a:t>
            </a:r>
            <a:r>
              <a:rPr lang="en-US" dirty="0"/>
              <a:t> creates an instance of GSON</a:t>
            </a:r>
          </a:p>
          <a:p>
            <a:pPr lvl="1"/>
            <a:r>
              <a:rPr lang="en-GB" noProof="1"/>
              <a:t>excludeFieldsWithoutExposeAnnotation</a:t>
            </a:r>
            <a:r>
              <a:rPr lang="en-GB" dirty="0"/>
              <a:t>() – excludes fields without </a:t>
            </a:r>
            <a:r>
              <a:rPr lang="en-GB" dirty="0">
                <a:solidFill>
                  <a:srgbClr val="F3CD60"/>
                </a:solidFill>
              </a:rPr>
              <a:t>@Expose </a:t>
            </a:r>
            <a:r>
              <a:rPr lang="en-GB" dirty="0"/>
              <a:t>annotation</a:t>
            </a:r>
          </a:p>
          <a:p>
            <a:pPr lvl="1"/>
            <a:r>
              <a:rPr lang="en-GB" noProof="1"/>
              <a:t>setPrettyPrinting</a:t>
            </a:r>
            <a:r>
              <a:rPr lang="en-GB" dirty="0"/>
              <a:t>() – aligns and justifies the created JSON format</a:t>
            </a:r>
          </a:p>
          <a:p>
            <a:pPr lvl="1"/>
            <a:r>
              <a:rPr lang="en-GB" dirty="0"/>
              <a:t>create() – creates an instance of </a:t>
            </a:r>
            <a:r>
              <a:rPr lang="en-GB" dirty="0" err="1"/>
              <a:t>Gson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450" y="5004058"/>
            <a:ext cx="74757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 gson = new GsonBuilder()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excludeFieldsWithoutExposeAnnotation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setPrettyPrinting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9212" y="4458542"/>
            <a:ext cx="74799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450" y="1696637"/>
            <a:ext cx="67137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151121"/>
            <a:ext cx="671752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8881" y="5320574"/>
            <a:ext cx="70947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02980" y="4788484"/>
            <a:ext cx="709873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2012" y="2253326"/>
            <a:ext cx="2514600" cy="67315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field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64839" y="5765066"/>
            <a:ext cx="1981200" cy="572010"/>
          </a:xfrm>
          <a:prstGeom prst="wedgeRoundRectCallout">
            <a:avLst>
              <a:gd name="adj1" fmla="val -57399"/>
              <a:gd name="adj2" fmla="val 464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JSON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24051" y="2023342"/>
            <a:ext cx="633558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17812" y="1477826"/>
            <a:ext cx="633914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28664" y="3945371"/>
            <a:ext cx="325172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430487" y="4490887"/>
            <a:ext cx="3249903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4504" y="1553664"/>
            <a:ext cx="6755103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List&lt;AddressJsonDto&gt; addressJsonDtos = new ArrayList&lt;&gt;();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addressJsonDtos.add(addressJsonDtoBulgaria);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addressJsonDtos.add(addressJsonDtoSpain);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9212" y="1008148"/>
            <a:ext cx="675224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60812" y="2876013"/>
            <a:ext cx="408810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67050" y="3421529"/>
            <a:ext cx="4088103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76450" y="1616226"/>
            <a:ext cx="63327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70212" y="1070710"/>
            <a:ext cx="633631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this.gson.fromJson(AddressJsonDto.class, "/files/input/json/address.json");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4212" y="2081331"/>
            <a:ext cx="2571072" cy="649963"/>
          </a:xfrm>
          <a:prstGeom prst="wedgeRoundRectCallout">
            <a:avLst>
              <a:gd name="adj1" fmla="val 58076"/>
              <a:gd name="adj2" fmla="val -14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field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616" y="2321807"/>
            <a:ext cx="4808758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7455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850" y="3160007"/>
            <a:ext cx="48087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32612" y="25837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89412" y="3575779"/>
            <a:ext cx="3048000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60812" y="3949702"/>
            <a:ext cx="3301516" cy="46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62654" y="4320055"/>
            <a:ext cx="3199674" cy="915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AddressJsonDto[] addressJsonDtos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6012" y="2614543"/>
            <a:ext cx="477390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2250" y="3160059"/>
            <a:ext cx="4773903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2210570"/>
            <a:ext cx="1752600" cy="364019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Array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JSON is a very easy to use and understand format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GSON is a java library to operate with JSON files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Easy import and export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04" y="2971800"/>
            <a:ext cx="3745216" cy="32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946" y="1981200"/>
            <a:ext cx="3053465" cy="3937222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C9E7F8FA-7C7F-4D88-94D5-F6B39F903B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8852987"/>
                  </p:ext>
                </p:extLst>
              </p:nvPr>
            </p:nvGraphicFramePr>
            <p:xfrm>
              <a:off x="2549100" y="1151121"/>
              <a:ext cx="4232231" cy="238125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95E18041-9818-4CEB-8A3D-7499ADC138E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Мащабиране на раздел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E7F8FA-7C7F-4D88-94D5-F6B39F903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9100" y="1151121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9A80AE85-0021-4A4C-AD38-9BC75943C6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6718402"/>
                  </p:ext>
                </p:extLst>
              </p:nvPr>
            </p:nvGraphicFramePr>
            <p:xfrm>
              <a:off x="2552061" y="3765772"/>
              <a:ext cx="4232231" cy="2381250"/>
            </p:xfrm>
            <a:graphic>
              <a:graphicData uri="http://schemas.microsoft.com/office/powerpoint/2016/sectionzoom">
                <psez:sectionZm>
                  <psez:sectionZmObj sectionId="{BAD0698F-0F93-4A52-BCA6-9AE0DB7E1D17}">
                    <psez:zmPr id="{D5782638-09A1-4172-8166-5116278142AC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Мащабиране на раздел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A80AE85-0021-4A4C-AD38-9BC75943C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2061" y="3765772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4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7864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2139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539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29868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JSON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r>
              <a:rPr lang="en-US" sz="3500" spc="200" dirty="0">
                <a:solidFill>
                  <a:schemeClr val="accent1"/>
                </a:solidFill>
              </a:rPr>
              <a:t>Transmitting data objects via attribute-value pairs</a:t>
            </a: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2741612" y="1911696"/>
            <a:ext cx="6517844" cy="2540736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92500" lnSpcReduction="1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CD6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3CD6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rgbClr val="F3CD6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3CD60"/>
                </a:solidFill>
              </a:rPr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/>
              <a:t>Human-readable format to transmit </a:t>
            </a:r>
            <a:r>
              <a:rPr lang="en-US" dirty="0">
                <a:solidFill>
                  <a:srgbClr val="F3CD60"/>
                </a:solidFill>
              </a:rPr>
              <a:t>data objects </a:t>
            </a:r>
            <a:r>
              <a:rPr lang="en-US" dirty="0"/>
              <a:t>consisting of </a:t>
            </a:r>
            <a:r>
              <a:rPr lang="en-US" dirty="0">
                <a:solidFill>
                  <a:srgbClr val="F3CD60"/>
                </a:solidFill>
              </a:rPr>
              <a:t>attribute–value pairs </a:t>
            </a:r>
            <a:r>
              <a:rPr lang="en-US" dirty="0"/>
              <a:t>and </a:t>
            </a:r>
            <a:r>
              <a:rPr lang="en-US" dirty="0">
                <a:solidFill>
                  <a:srgbClr val="F3CD60"/>
                </a:solidFill>
              </a:rPr>
              <a:t>arrays</a:t>
            </a:r>
          </a:p>
          <a:p>
            <a:pPr lvl="1"/>
            <a:r>
              <a:rPr lang="en-US" dirty="0"/>
              <a:t>Subset of JavaScript syntax</a:t>
            </a:r>
          </a:p>
          <a:p>
            <a:r>
              <a:rPr lang="en-US" dirty="0"/>
              <a:t>Supports several data types:</a:t>
            </a:r>
          </a:p>
          <a:p>
            <a:pPr lvl="1"/>
            <a:r>
              <a:rPr lang="en-US" dirty="0"/>
              <a:t>Number, String, Boolean, Array, Object,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9584" y="2591602"/>
            <a:ext cx="4724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09584" y="2046086"/>
            <a:ext cx="47270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1812" y="3247556"/>
            <a:ext cx="800197" cy="512479"/>
          </a:xfrm>
          <a:prstGeom prst="wedgeRoundRectCallout">
            <a:avLst>
              <a:gd name="adj1" fmla="val 62198"/>
              <a:gd name="adj2" fmla="val 259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53167" y="2525011"/>
            <a:ext cx="1066800" cy="503003"/>
          </a:xfrm>
          <a:prstGeom prst="wedgeRoundRectCallout">
            <a:avLst>
              <a:gd name="adj1" fmla="val -61970"/>
              <a:gd name="adj2" fmla="val 577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012" y="1536116"/>
            <a:ext cx="4724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"courses"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"Java DB",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"HTML",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012" y="990600"/>
            <a:ext cx="47270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212" y="2776512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type value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598612" y="2438400"/>
            <a:ext cx="2057400" cy="2971800"/>
          </a:xfrm>
          <a:prstGeom prst="rect">
            <a:avLst/>
          </a:prstGeom>
          <a:noFill/>
          <a:ln>
            <a:solidFill>
              <a:srgbClr val="F3C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Client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1903412" y="3200400"/>
            <a:ext cx="1447800" cy="914400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908450" y="4267200"/>
            <a:ext cx="1447800" cy="914400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  <a:r>
              <a:rPr lang="en-US"/>
              <a:t>.js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7492333" y="2438400"/>
            <a:ext cx="3408055" cy="2617695"/>
          </a:xfrm>
          <a:prstGeom prst="rect">
            <a:avLst/>
          </a:prstGeom>
          <a:noFill/>
          <a:ln>
            <a:solidFill>
              <a:srgbClr val="F3C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/>
              <a:t>Server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7756514" y="3079122"/>
            <a:ext cx="2879692" cy="611138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PersonController.java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7932077" y="3989861"/>
            <a:ext cx="2566487" cy="611138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CarController.java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4297189" y="3203782"/>
            <a:ext cx="1954999" cy="480391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person.json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4626225" y="4245547"/>
            <a:ext cx="1323320" cy="480391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car.json</a:t>
            </a:r>
            <a:endParaRPr lang="bg-BG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5310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2767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998900" y="2312895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8193" y="5369177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4996" y="4881573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08741" y="2614363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1125" y="2126759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64565" y="3974516"/>
            <a:ext cx="5867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stNa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58327" y="3429000"/>
            <a:ext cx="58706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05689" y="3785316"/>
            <a:ext cx="743847" cy="447837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19160" y="3931433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65212" y="3464507"/>
            <a:ext cx="1967715" cy="510009"/>
          </a:xfrm>
          <a:prstGeom prst="wedgeRoundRectCallout">
            <a:avLst>
              <a:gd name="adj1" fmla="val 57205"/>
              <a:gd name="adj2" fmla="val 98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dirty="0">
                <a:solidFill>
                  <a:srgbClr val="F3CD60"/>
                </a:solidFill>
              </a:rPr>
              <a:t>name/value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dirty="0">
                <a:solidFill>
                  <a:srgbClr val="F3CD60"/>
                </a:solidFill>
              </a:rPr>
              <a:t>arrays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3612" y="5155215"/>
            <a:ext cx="2913495" cy="407385"/>
          </a:xfrm>
          <a:prstGeom prst="wedgeRoundRectCallout">
            <a:avLst>
              <a:gd name="adj1" fmla="val -55191"/>
              <a:gd name="adj2" fmla="val -532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 separated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09850" y="1605016"/>
            <a:ext cx="557075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"John",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"Snow",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"address"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"country"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"city"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"street"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"phoneNumbers"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"1e341341"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"542152"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03612" y="1059500"/>
            <a:ext cx="557388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50993" y="1605017"/>
            <a:ext cx="955737" cy="423814"/>
          </a:xfrm>
          <a:prstGeom prst="wedgeRoundRectCallout">
            <a:avLst>
              <a:gd name="adj1" fmla="val 68387"/>
              <a:gd name="adj2" fmla="val 55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8049" y="1744196"/>
            <a:ext cx="1143000" cy="344803"/>
          </a:xfrm>
          <a:prstGeom prst="wedgeRoundRectCallout">
            <a:avLst>
              <a:gd name="adj1" fmla="val -61658"/>
              <a:gd name="adj2" fmla="val 290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8753" y="2725995"/>
            <a:ext cx="1770753" cy="404873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22293" y="2482726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79549" y="4604910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array of objects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08299" y="3733800"/>
            <a:ext cx="1919713" cy="417215"/>
          </a:xfrm>
          <a:prstGeom prst="wedgeRoundRectCallout">
            <a:avLst>
              <a:gd name="adj1" fmla="val -59343"/>
              <a:gd name="adj2" fmla="val -9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holder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1151</Words>
  <Application>Microsoft Office PowerPoint</Application>
  <PresentationFormat>По избор</PresentationFormat>
  <Paragraphs>278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JSON</vt:lpstr>
      <vt:lpstr>Table of Contents</vt:lpstr>
      <vt:lpstr>Questions</vt:lpstr>
      <vt:lpstr>Презентация на PowerPoint</vt:lpstr>
      <vt:lpstr>JSON</vt:lpstr>
      <vt:lpstr>JSON Example</vt:lpstr>
      <vt:lpstr>JSON Function</vt:lpstr>
      <vt:lpstr>JSON Structure</vt:lpstr>
      <vt:lpstr>JSON Structure</vt:lpstr>
      <vt:lpstr>Презентация на PowerPoint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JSON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2017-11-22T12:35:36Z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