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274" r:id="rId3"/>
    <p:sldId id="651" r:id="rId4"/>
    <p:sldId id="652" r:id="rId5"/>
    <p:sldId id="576" r:id="rId6"/>
    <p:sldId id="656" r:id="rId7"/>
    <p:sldId id="616" r:id="rId8"/>
    <p:sldId id="657" r:id="rId9"/>
    <p:sldId id="647" r:id="rId10"/>
    <p:sldId id="620" r:id="rId11"/>
    <p:sldId id="626" r:id="rId12"/>
    <p:sldId id="622" r:id="rId13"/>
    <p:sldId id="630" r:id="rId14"/>
    <p:sldId id="629" r:id="rId15"/>
    <p:sldId id="658" r:id="rId16"/>
    <p:sldId id="638" r:id="rId17"/>
    <p:sldId id="639" r:id="rId18"/>
    <p:sldId id="660" r:id="rId19"/>
    <p:sldId id="659" r:id="rId20"/>
    <p:sldId id="640" r:id="rId21"/>
    <p:sldId id="641" r:id="rId22"/>
    <p:sldId id="661" r:id="rId23"/>
    <p:sldId id="662" r:id="rId24"/>
    <p:sldId id="642" r:id="rId25"/>
    <p:sldId id="643" r:id="rId26"/>
    <p:sldId id="644" r:id="rId27"/>
    <p:sldId id="645" r:id="rId28"/>
    <p:sldId id="646" r:id="rId29"/>
    <p:sldId id="457" r:id="rId30"/>
    <p:sldId id="653" r:id="rId31"/>
    <p:sldId id="654" r:id="rId32"/>
    <p:sldId id="655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274"/>
            <p14:sldId id="651"/>
            <p14:sldId id="652"/>
          </p14:sldIdLst>
        </p14:section>
        <p14:section name="Spring Data Overview and Configuration" id="{813DF7E2-74AB-4E3A-9B46-2566DC216237}">
          <p14:sldIdLst>
            <p14:sldId id="576"/>
            <p14:sldId id="656"/>
            <p14:sldId id="616"/>
            <p14:sldId id="657"/>
            <p14:sldId id="647"/>
            <p14:sldId id="620"/>
            <p14:sldId id="626"/>
            <p14:sldId id="622"/>
            <p14:sldId id="630"/>
            <p14:sldId id="629"/>
          </p14:sldIdLst>
        </p14:section>
        <p14:section name="Repositories" id="{649DB494-B8F0-4AE2-A0C3-D7B988E3B94B}">
          <p14:sldIdLst>
            <p14:sldId id="658"/>
            <p14:sldId id="638"/>
            <p14:sldId id="639"/>
          </p14:sldIdLst>
        </p14:section>
        <p14:section name="Query Creation" id="{7F50A472-91D4-4030-9C84-2FDB515D62BE}">
          <p14:sldIdLst>
            <p14:sldId id="660"/>
            <p14:sldId id="659"/>
            <p14:sldId id="640"/>
            <p14:sldId id="641"/>
          </p14:sldIdLst>
        </p14:section>
        <p14:section name="Services" id="{59C62BB1-68CA-4C85-A373-EB39306AFBD2}">
          <p14:sldIdLst>
            <p14:sldId id="661"/>
            <p14:sldId id="662"/>
            <p14:sldId id="642"/>
            <p14:sldId id="643"/>
            <p14:sldId id="644"/>
            <p14:sldId id="645"/>
            <p14:sldId id="646"/>
          </p14:sldIdLst>
        </p14:section>
        <p14:section name="Advanced Concepts" id="{BD60B6E9-85E7-49E8-9F66-AE28A5DD5D66}">
          <p14:sldIdLst>
            <p14:sldId id="457"/>
            <p14:sldId id="653"/>
            <p14:sldId id="654"/>
            <p14:sldId id="6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9BE2B"/>
    <a:srgbClr val="F9BE45"/>
    <a:srgbClr val="F9602A"/>
    <a:srgbClr val="F0A22E"/>
    <a:srgbClr val="FF5050"/>
    <a:srgbClr val="E85C0E"/>
    <a:srgbClr val="FBEEDC"/>
    <a:srgbClr val="CC0000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0" autoAdjust="0"/>
    <p:restoredTop sz="89926" autoAdjust="0"/>
  </p:normalViewPr>
  <p:slideViewPr>
    <p:cSldViewPr>
      <p:cViewPr>
        <p:scale>
          <a:sx n="60" d="100"/>
          <a:sy n="60" d="100"/>
        </p:scale>
        <p:origin x="540" y="18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73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680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63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38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6603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77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3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25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47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655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250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6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340071"/>
            <a:ext cx="2050131" cy="512532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10.png"/><Relationship Id="rId10" Type="http://schemas.openxmlformats.org/officeDocument/2006/relationships/slide" Target="slide21.xml"/><Relationship Id="rId4" Type="http://schemas.openxmlformats.org/officeDocument/2006/relationships/slide" Target="slide4.xml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hibernate" TargetMode="External"/><Relationship Id="rId7" Type="http://schemas.openxmlformats.org/officeDocument/2006/relationships/image" Target="../media/image22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telenor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697353" y="589028"/>
            <a:ext cx="7035859" cy="1087372"/>
          </a:xfrm>
        </p:spPr>
        <p:txBody>
          <a:bodyPr>
            <a:normAutofit/>
          </a:bodyPr>
          <a:lstStyle/>
          <a:p>
            <a:r>
              <a:rPr lang="en-US" dirty="0"/>
              <a:t>Spring Data Introduction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027612" y="1676400"/>
            <a:ext cx="6700512" cy="6866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Spring Data, Repositories, Services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2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157" y="1853373"/>
            <a:ext cx="2172351" cy="54308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3632226"/>
            <a:ext cx="2319757" cy="251196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576164">
            <a:off x="5394471" y="3402130"/>
            <a:ext cx="1556901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Databases </a:t>
            </a:r>
          </a:p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Frameworks</a:t>
            </a:r>
            <a:endParaRPr lang="en-US" sz="22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BAF6184-B4EB-40B4-9C79-2991F2AE9C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20" y="3472531"/>
            <a:ext cx="2774457" cy="277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2054979"/>
            <a:ext cx="10363200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&lt;dependencies&gt;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&lt;groupId&gt;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org.springframework.boot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&lt;artifactId&gt;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spring-boot-starter-data-jpa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&lt;groupId&gt;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&lt;artifactId&gt;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mysql-connector-java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&lt;/dependencies&gt;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524000"/>
            <a:ext cx="10363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3212" y="2214111"/>
            <a:ext cx="18432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Spring Data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18412" y="4010289"/>
            <a:ext cx="25764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MySQL Connector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68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2054979"/>
            <a:ext cx="11125196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&lt;build&gt;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&lt;plugins&gt;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&lt;plugin&gt;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&lt;groupId&gt;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org.apache.maven.plugins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&lt;artifactId&gt;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maven-compiler-plugin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&lt;version&gt;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3.5.1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&lt;configuration&gt;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&lt;source&gt;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1.8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&lt;/source&gt;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&lt;target&gt;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1.8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&lt;/target&gt;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&lt;/configuration&gt;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&lt;/plugin&gt;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&lt;/plugins&gt;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&lt;/build&gt;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5240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008812" y="4191000"/>
            <a:ext cx="2362200" cy="608968"/>
          </a:xfrm>
          <a:prstGeom prst="wedgeRoundRectCallout">
            <a:avLst>
              <a:gd name="adj1" fmla="val -58862"/>
              <a:gd name="adj2" fmla="val -660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Java compile version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867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53B891-CC12-42B0-8B13-4FFFC9062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039" y="1032932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Spring boot configurations are held in a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application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.properties </a:t>
            </a:r>
            <a:r>
              <a:rPr lang="en-US" dirty="0"/>
              <a:t>file</a:t>
            </a:r>
          </a:p>
          <a:p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321EDE6-1A89-4E0B-B6DC-F1F762F2944C}"/>
              </a:ext>
            </a:extLst>
          </p:cNvPr>
          <p:cNvSpPr txBox="1">
            <a:spLocks/>
          </p:cNvSpPr>
          <p:nvPr/>
        </p:nvSpPr>
        <p:spPr>
          <a:xfrm>
            <a:off x="1481250" y="2311389"/>
            <a:ext cx="9158400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#Data Source Properties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spring.datasource.driverClassName = com.mysql.jdbc.Driver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spring.datasource.url = jdbc:mysql://localhost:3306/school?useSSL=false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spring.datasource.username = root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spring.datasource.password = 1234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#JPA Properties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spring.jpa.properties.hibernate.dialect = org.hibernate.dialect.MySQL5InnoDBDialect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spring.jpa.properties.hibernate.format_sql = 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spring.jpa.hibernate.ddl-auto = create-drop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3C6BF4A-0B58-4BFA-83BA-169EA239894B}"/>
              </a:ext>
            </a:extLst>
          </p:cNvPr>
          <p:cNvSpPr txBox="1">
            <a:spLocks/>
          </p:cNvSpPr>
          <p:nvPr/>
        </p:nvSpPr>
        <p:spPr>
          <a:xfrm>
            <a:off x="1481250" y="1780410"/>
            <a:ext cx="91584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application.properties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2955BB0-4939-4B0C-8C3A-4DADC7BBD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3848421"/>
            <a:ext cx="3048000" cy="403004"/>
          </a:xfrm>
          <a:prstGeom prst="wedgeRoundRectCallout">
            <a:avLst>
              <a:gd name="adj1" fmla="val -56492"/>
              <a:gd name="adj2" fmla="val -3570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Database Connection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41F4EC3E-E7AD-482A-BB11-DC7D3AA0F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8459" y="5187944"/>
            <a:ext cx="2085989" cy="403004"/>
          </a:xfrm>
          <a:prstGeom prst="wedgeRoundRectCallout">
            <a:avLst>
              <a:gd name="adj1" fmla="val -56492"/>
              <a:gd name="adj2" fmla="val -2774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JPA properties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258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5812" y="2251560"/>
            <a:ext cx="8305800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###Logging Levels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Disable the default loggers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logging.level.org = WARN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logging.level.blog = WARN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#Show SQL executed with parameter bindings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logging.level.org.hibernate.SQL = DEBUG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logging.level.org.hibernate.type.descriptor = TRACE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5812" y="1720581"/>
            <a:ext cx="83058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application.properties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211135" y="3064272"/>
            <a:ext cx="2362200" cy="456568"/>
          </a:xfrm>
          <a:prstGeom prst="wedgeRoundRectCallout">
            <a:avLst>
              <a:gd name="adj1" fmla="val -56824"/>
              <a:gd name="adj2" fmla="val -927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Loggin settings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016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3E174B3F-DB6F-46A0-9FE0-0248B41FDD1B}"/>
              </a:ext>
            </a:extLst>
          </p:cNvPr>
          <p:cNvSpPr txBox="1">
            <a:spLocks/>
          </p:cNvSpPr>
          <p:nvPr/>
        </p:nvSpPr>
        <p:spPr>
          <a:xfrm>
            <a:off x="2970212" y="4603762"/>
            <a:ext cx="7035859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Spring Data Repositories</a:t>
            </a:r>
          </a:p>
        </p:txBody>
      </p:sp>
      <p:sp>
        <p:nvSpPr>
          <p:cNvPr id="18" name="Subtitle 5">
            <a:extLst>
              <a:ext uri="{FF2B5EF4-FFF2-40B4-BE49-F238E27FC236}">
                <a16:creationId xmlns:a16="http://schemas.microsoft.com/office/drawing/2014/main" id="{3F0082A6-46A0-4EF7-B9C6-1DDB6AC4827F}"/>
              </a:ext>
            </a:extLst>
          </p:cNvPr>
          <p:cNvSpPr txBox="1">
            <a:spLocks/>
          </p:cNvSpPr>
          <p:nvPr/>
        </p:nvSpPr>
        <p:spPr>
          <a:xfrm>
            <a:off x="3046412" y="5485564"/>
            <a:ext cx="6700512" cy="68663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Spring Framework Ecosystem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A11A689-7BDC-40D0-9498-D80B58851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705" y="1563803"/>
            <a:ext cx="3482725" cy="29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5417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to significantly reduce the amount of boilerplate code required to implement data access layers</a:t>
            </a:r>
          </a:p>
          <a:p>
            <a:pPr lvl="1"/>
            <a:r>
              <a:rPr lang="en-US" dirty="0"/>
              <a:t>Perform CRUD Operations</a:t>
            </a:r>
          </a:p>
          <a:p>
            <a:pPr lvl="1"/>
            <a:r>
              <a:rPr lang="en-US" dirty="0"/>
              <a:t>Automatically generates JPQL/SQL code</a:t>
            </a:r>
          </a:p>
          <a:p>
            <a:pPr lvl="1"/>
            <a:r>
              <a:rPr lang="en-US" dirty="0"/>
              <a:t>Highly customizable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Repository</a:t>
            </a:r>
            <a:endParaRPr lang="bg-BG" dirty="0"/>
          </a:p>
        </p:txBody>
      </p:sp>
      <p:grpSp>
        <p:nvGrpSpPr>
          <p:cNvPr id="8" name="Групиране 7">
            <a:extLst>
              <a:ext uri="{FF2B5EF4-FFF2-40B4-BE49-F238E27FC236}">
                <a16:creationId xmlns:a16="http://schemas.microsoft.com/office/drawing/2014/main" id="{974849FF-B7D7-4FBA-9353-8B3A8E6D4618}"/>
              </a:ext>
            </a:extLst>
          </p:cNvPr>
          <p:cNvGrpSpPr/>
          <p:nvPr/>
        </p:nvGrpSpPr>
        <p:grpSpPr>
          <a:xfrm>
            <a:off x="7618412" y="3535893"/>
            <a:ext cx="3731651" cy="2739161"/>
            <a:chOff x="7618412" y="3535893"/>
            <a:chExt cx="3731651" cy="2739161"/>
          </a:xfrm>
        </p:grpSpPr>
        <p:pic>
          <p:nvPicPr>
            <p:cNvPr id="7" name="Picture 1">
              <a:extLst>
                <a:ext uri="{FF2B5EF4-FFF2-40B4-BE49-F238E27FC236}">
                  <a16:creationId xmlns:a16="http://schemas.microsoft.com/office/drawing/2014/main" id="{96F689CD-5A23-4B5E-AC6C-C74958F9B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8412" y="3535893"/>
              <a:ext cx="2328491" cy="1951892"/>
            </a:xfrm>
            <a:prstGeom prst="rect">
              <a:avLst/>
            </a:prstGeom>
          </p:spPr>
        </p:pic>
        <p:pic>
          <p:nvPicPr>
            <p:cNvPr id="6" name="Картина 5">
              <a:extLst>
                <a:ext uri="{FF2B5EF4-FFF2-40B4-BE49-F238E27FC236}">
                  <a16:creationId xmlns:a16="http://schemas.microsoft.com/office/drawing/2014/main" id="{777E158C-BB84-4FB1-9A3D-3806BC793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4143603"/>
              <a:ext cx="2131451" cy="2131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969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CRUD Operations</a:t>
            </a:r>
            <a:endParaRPr lang="bg-BG" dirty="0"/>
          </a:p>
        </p:txBody>
      </p:sp>
      <p:sp>
        <p:nvSpPr>
          <p:cNvPr id="6" name="Rectangle 5"/>
          <p:cNvSpPr/>
          <p:nvPr/>
        </p:nvSpPr>
        <p:spPr>
          <a:xfrm>
            <a:off x="591642" y="1469841"/>
            <a:ext cx="6400799" cy="4808047"/>
          </a:xfrm>
          <a:prstGeom prst="rect">
            <a:avLst/>
          </a:prstGeom>
          <a:solidFill>
            <a:srgbClr val="F3BE6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3BE60"/>
                </a:solidFill>
              </a:rPr>
              <a:t>JPA REPOSITORY</a:t>
            </a:r>
          </a:p>
          <a:p>
            <a:r>
              <a:rPr lang="en-GB" sz="2800" b="1" dirty="0"/>
              <a:t>- &lt;S extends T&gt; S </a:t>
            </a:r>
            <a:r>
              <a:rPr lang="en-GB" sz="2800" b="1" dirty="0">
                <a:solidFill>
                  <a:srgbClr val="F3BE60"/>
                </a:solidFill>
              </a:rPr>
              <a:t>save</a:t>
            </a:r>
            <a:r>
              <a:rPr lang="en-GB" sz="2800" b="1" dirty="0"/>
              <a:t>(S var1);</a:t>
            </a:r>
          </a:p>
          <a:p>
            <a:r>
              <a:rPr lang="en-GB" sz="2800" b="1" dirty="0"/>
              <a:t>- &lt;S extends T&gt; </a:t>
            </a:r>
            <a:r>
              <a:rPr lang="en-GB" sz="2800" b="1" noProof="1"/>
              <a:t>Iterable</a:t>
            </a:r>
            <a:r>
              <a:rPr lang="en-GB" sz="2800" b="1" dirty="0"/>
              <a:t>&lt;S&gt; </a:t>
            </a:r>
            <a:r>
              <a:rPr lang="en-GB" sz="2800" b="1" dirty="0">
                <a:solidFill>
                  <a:srgbClr val="F3BE60"/>
                </a:solidFill>
              </a:rPr>
              <a:t>save</a:t>
            </a:r>
            <a:r>
              <a:rPr lang="en-GB" sz="2800" b="1" dirty="0"/>
              <a:t>(</a:t>
            </a:r>
            <a:r>
              <a:rPr lang="en-GB" sz="2800" b="1" noProof="1"/>
              <a:t>Iterable</a:t>
            </a:r>
            <a:r>
              <a:rPr lang="en-GB" sz="2800" b="1" dirty="0"/>
              <a:t>&lt;S&gt; var1);</a:t>
            </a:r>
          </a:p>
          <a:p>
            <a:r>
              <a:rPr lang="en-GB" sz="2800" b="1" dirty="0"/>
              <a:t>- T </a:t>
            </a:r>
            <a:r>
              <a:rPr lang="en-GB" sz="2800" b="1" noProof="1">
                <a:solidFill>
                  <a:srgbClr val="F3BE60"/>
                </a:solidFill>
              </a:rPr>
              <a:t>findOne</a:t>
            </a:r>
            <a:r>
              <a:rPr lang="en-GB" sz="2800" b="1" dirty="0"/>
              <a:t>(ID var1);</a:t>
            </a:r>
          </a:p>
          <a:p>
            <a:r>
              <a:rPr lang="en-GB" sz="2800" b="1" dirty="0"/>
              <a:t>- </a:t>
            </a:r>
            <a:r>
              <a:rPr lang="en-GB" sz="2800" b="1" noProof="1"/>
              <a:t>boolean</a:t>
            </a:r>
            <a:r>
              <a:rPr lang="en-GB" sz="2800" b="1" dirty="0"/>
              <a:t> </a:t>
            </a:r>
            <a:r>
              <a:rPr lang="en-GB" sz="2800" b="1" dirty="0">
                <a:solidFill>
                  <a:srgbClr val="F3BE60"/>
                </a:solidFill>
              </a:rPr>
              <a:t>exists</a:t>
            </a:r>
            <a:r>
              <a:rPr lang="en-GB" sz="2800" b="1" dirty="0"/>
              <a:t>(ID var1);</a:t>
            </a:r>
          </a:p>
          <a:p>
            <a:r>
              <a:rPr lang="en-GB" sz="2800" b="1" noProof="1"/>
              <a:t>- Iterable</a:t>
            </a:r>
            <a:r>
              <a:rPr lang="en-GB" sz="2800" b="1" dirty="0"/>
              <a:t>&lt;T&gt; </a:t>
            </a:r>
            <a:r>
              <a:rPr lang="en-GB" sz="2800" b="1" noProof="1">
                <a:solidFill>
                  <a:srgbClr val="F3BE60"/>
                </a:solidFill>
              </a:rPr>
              <a:t>findAll</a:t>
            </a:r>
            <a:r>
              <a:rPr lang="en-GB" sz="2800" b="1" dirty="0"/>
              <a:t>(); </a:t>
            </a:r>
          </a:p>
          <a:p>
            <a:r>
              <a:rPr lang="en-GB" sz="2800" b="1" dirty="0"/>
              <a:t>- long </a:t>
            </a:r>
            <a:r>
              <a:rPr lang="en-GB" sz="2800" b="1" dirty="0">
                <a:solidFill>
                  <a:srgbClr val="F3BE60"/>
                </a:solidFill>
              </a:rPr>
              <a:t>count</a:t>
            </a:r>
            <a:r>
              <a:rPr lang="en-GB" sz="2800" b="1" dirty="0"/>
              <a:t>();</a:t>
            </a:r>
          </a:p>
          <a:p>
            <a:r>
              <a:rPr lang="en-GB" sz="2800" b="1" dirty="0"/>
              <a:t>- void </a:t>
            </a:r>
            <a:r>
              <a:rPr lang="en-GB" sz="2800" b="1" dirty="0">
                <a:solidFill>
                  <a:srgbClr val="F3BE60"/>
                </a:solidFill>
              </a:rPr>
              <a:t>delete</a:t>
            </a:r>
            <a:r>
              <a:rPr lang="en-GB" sz="2800" b="1" dirty="0"/>
              <a:t>(ID var1);</a:t>
            </a:r>
          </a:p>
          <a:p>
            <a:pPr marL="285750" indent="-285750">
              <a:buFontTx/>
              <a:buChar char="-"/>
            </a:pPr>
            <a:r>
              <a:rPr lang="en-GB" sz="2800" b="1" dirty="0"/>
              <a:t>void </a:t>
            </a:r>
            <a:r>
              <a:rPr lang="en-GB" sz="2800" b="1" noProof="1">
                <a:solidFill>
                  <a:srgbClr val="F3BE60"/>
                </a:solidFill>
              </a:rPr>
              <a:t>deleteAll</a:t>
            </a:r>
            <a:r>
              <a:rPr lang="en-GB" sz="2800" b="1" dirty="0"/>
              <a:t>();</a:t>
            </a:r>
          </a:p>
          <a:p>
            <a:r>
              <a:rPr lang="en-GB" sz="2000" b="1" dirty="0"/>
              <a:t>…</a:t>
            </a:r>
            <a:endParaRPr lang="bg-BG" sz="2000" b="1" dirty="0"/>
          </a:p>
        </p:txBody>
      </p:sp>
      <p:sp>
        <p:nvSpPr>
          <p:cNvPr id="9" name="Up Arrow 8"/>
          <p:cNvSpPr/>
          <p:nvPr/>
        </p:nvSpPr>
        <p:spPr>
          <a:xfrm rot="16200000" flipV="1">
            <a:off x="7402980" y="3693858"/>
            <a:ext cx="329465" cy="689476"/>
          </a:xfrm>
          <a:prstGeom prst="upArrow">
            <a:avLst>
              <a:gd name="adj1" fmla="val 50000"/>
              <a:gd name="adj2" fmla="val 450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D6D03DBA-F731-4116-832F-AD78AA337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013" y="2362200"/>
            <a:ext cx="3352798" cy="335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4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3E174B3F-DB6F-46A0-9FE0-0248B41FDD1B}"/>
              </a:ext>
            </a:extLst>
          </p:cNvPr>
          <p:cNvSpPr txBox="1">
            <a:spLocks/>
          </p:cNvSpPr>
          <p:nvPr/>
        </p:nvSpPr>
        <p:spPr>
          <a:xfrm>
            <a:off x="2513012" y="4741510"/>
            <a:ext cx="7162800" cy="120209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Spring Data Query Creation</a:t>
            </a:r>
          </a:p>
        </p:txBody>
      </p:sp>
      <p:sp>
        <p:nvSpPr>
          <p:cNvPr id="18" name="Subtitle 5">
            <a:extLst>
              <a:ext uri="{FF2B5EF4-FFF2-40B4-BE49-F238E27FC236}">
                <a16:creationId xmlns:a16="http://schemas.microsoft.com/office/drawing/2014/main" id="{3F0082A6-46A0-4EF7-B9C6-1DDB6AC4827F}"/>
              </a:ext>
            </a:extLst>
          </p:cNvPr>
          <p:cNvSpPr txBox="1">
            <a:spLocks/>
          </p:cNvSpPr>
          <p:nvPr/>
        </p:nvSpPr>
        <p:spPr>
          <a:xfrm>
            <a:off x="3579812" y="5714164"/>
            <a:ext cx="4863018" cy="68663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Building Mechanism</a:t>
            </a:r>
          </a:p>
        </p:txBody>
      </p: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91572168-7EC9-48A3-ACDD-CB14C7A6FD9A}"/>
              </a:ext>
            </a:extLst>
          </p:cNvPr>
          <p:cNvGrpSpPr/>
          <p:nvPr/>
        </p:nvGrpSpPr>
        <p:grpSpPr>
          <a:xfrm>
            <a:off x="3732212" y="1219200"/>
            <a:ext cx="4769131" cy="3610506"/>
            <a:chOff x="3351212" y="1367690"/>
            <a:chExt cx="4769131" cy="3610506"/>
          </a:xfrm>
        </p:grpSpPr>
        <p:pic>
          <p:nvPicPr>
            <p:cNvPr id="7" name="Картина 6">
              <a:extLst>
                <a:ext uri="{FF2B5EF4-FFF2-40B4-BE49-F238E27FC236}">
                  <a16:creationId xmlns:a16="http://schemas.microsoft.com/office/drawing/2014/main" id="{4611A8D9-E07E-4241-AF31-22407E05A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1212" y="1367690"/>
              <a:ext cx="3373820" cy="3373820"/>
            </a:xfrm>
            <a:prstGeom prst="rect">
              <a:avLst/>
            </a:prstGeom>
          </p:spPr>
        </p:pic>
        <p:pic>
          <p:nvPicPr>
            <p:cNvPr id="9" name="Картина 8">
              <a:extLst>
                <a:ext uri="{FF2B5EF4-FFF2-40B4-BE49-F238E27FC236}">
                  <a16:creationId xmlns:a16="http://schemas.microsoft.com/office/drawing/2014/main" id="{830F16B3-0A6A-43E8-B135-967326BAC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9347" y="2817200"/>
              <a:ext cx="2160996" cy="2160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190356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 are created via a query builder mechanism built into Spring Data</a:t>
            </a:r>
          </a:p>
          <a:p>
            <a:pPr lvl="1"/>
            <a:r>
              <a:rPr lang="en-US" dirty="0"/>
              <a:t>Strips the prefixes like </a:t>
            </a:r>
            <a:r>
              <a:rPr lang="en-US" b="1" dirty="0">
                <a:solidFill>
                  <a:srgbClr val="F3BE60"/>
                </a:solidFill>
                <a:latin typeface="Consolas" panose="020B0609020204030204" pitchFamily="49" charset="0"/>
                <a:ea typeface="+mj-ea"/>
                <a:cs typeface="+mj-cs"/>
              </a:rPr>
              <a:t>find…By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rgbClr val="F3BE60"/>
                </a:solidFill>
                <a:latin typeface="Consolas" panose="020B0609020204030204" pitchFamily="49" charset="0"/>
                <a:ea typeface="+mj-ea"/>
                <a:cs typeface="+mj-cs"/>
              </a:rPr>
              <a:t>read…By</a:t>
            </a:r>
            <a:r>
              <a:rPr lang="en-US" dirty="0"/>
              <a:t>, </a:t>
            </a:r>
            <a:r>
              <a:rPr lang="en-US" b="1" dirty="0">
                <a:solidFill>
                  <a:srgbClr val="F3BE60"/>
                </a:solidFill>
                <a:latin typeface="Consolas" panose="020B0609020204030204" pitchFamily="49" charset="0"/>
                <a:ea typeface="+mj-ea"/>
                <a:cs typeface="+mj-cs"/>
              </a:rPr>
              <a:t>query…By </a:t>
            </a:r>
            <a:r>
              <a:rPr lang="en-US" dirty="0"/>
              <a:t>and starts parsing the rest of it</a:t>
            </a:r>
          </a:p>
          <a:p>
            <a:r>
              <a:rPr lang="en-US" dirty="0"/>
              <a:t>Spring Data JPA will do a property check </a:t>
            </a:r>
          </a:p>
          <a:p>
            <a:pPr marL="0" indent="0">
              <a:buNone/>
            </a:pPr>
            <a:r>
              <a:rPr lang="en-US" dirty="0"/>
              <a:t>   and traverse nested properties</a:t>
            </a:r>
            <a:endParaRPr lang="bg-BG" b="1" dirty="0">
              <a:solidFill>
                <a:srgbClr val="F3BE60"/>
              </a:solidFill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Creation</a:t>
            </a:r>
            <a:endParaRPr lang="bg-BG" dirty="0"/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BDFA0940-422C-4364-87E4-3AFAFFCF8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29" y="2725654"/>
            <a:ext cx="3995822" cy="399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0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CRUD Operations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524252" y="1744711"/>
            <a:ext cx="1021836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@Repository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StudentDao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extends CrudRepository&lt;Student, Long&gt;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List&lt;Student&gt; findByMajor(Major 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24252" y="1194630"/>
            <a:ext cx="1021836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StudentRepository.java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4494212" y="4561134"/>
            <a:ext cx="4876796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s.*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students AS 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INNER JOIN majors AS m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s.major_id = m.id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m.id = ?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4494212" y="3999385"/>
            <a:ext cx="48767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523412" y="2629197"/>
            <a:ext cx="2286000" cy="456568"/>
          </a:xfrm>
          <a:prstGeom prst="wedgeRoundRectCallout">
            <a:avLst>
              <a:gd name="adj1" fmla="val -56722"/>
              <a:gd name="adj2" fmla="val -927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Cutom method 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" name="Стрелка: наляво и нагоре 2">
            <a:extLst>
              <a:ext uri="{FF2B5EF4-FFF2-40B4-BE49-F238E27FC236}">
                <a16:creationId xmlns:a16="http://schemas.microsoft.com/office/drawing/2014/main" id="{3F445BB2-E2F7-4D59-BB8E-2B824BCACB4D}"/>
              </a:ext>
            </a:extLst>
          </p:cNvPr>
          <p:cNvSpPr/>
          <p:nvPr/>
        </p:nvSpPr>
        <p:spPr>
          <a:xfrm flipH="1">
            <a:off x="3351212" y="3903795"/>
            <a:ext cx="838200" cy="9906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87212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4294967295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" name="Мащабиране на раздел 2">
                <a:extLst>
                  <a:ext uri="{FF2B5EF4-FFF2-40B4-BE49-F238E27FC236}">
                    <a16:creationId xmlns:a16="http://schemas.microsoft.com/office/drawing/2014/main" id="{37FE672E-B6CF-4E7F-A93E-40C9E2E0B8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8466640"/>
                  </p:ext>
                </p:extLst>
              </p:nvPr>
            </p:nvGraphicFramePr>
            <p:xfrm>
              <a:off x="1854162" y="1435927"/>
              <a:ext cx="4062941" cy="2286000"/>
            </p:xfrm>
            <a:graphic>
              <a:graphicData uri="http://schemas.microsoft.com/office/powerpoint/2016/sectionzoom">
                <psez:sectionZm>
                  <psez:sectionZmObj sectionId="{813DF7E2-74AB-4E3A-9B46-2566DC216237}">
                    <psez:zmPr id="{2F7D8A75-B1F1-4C33-8694-22FF2E1EBB8A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62941" cy="2286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" name="Мащабиране на раздел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7FE672E-B6CF-4E7F-A93E-40C9E2E0B8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4162" y="1435927"/>
                <a:ext cx="4062941" cy="2286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" name="Мащабиране на раздел 4">
                <a:extLst>
                  <a:ext uri="{FF2B5EF4-FFF2-40B4-BE49-F238E27FC236}">
                    <a16:creationId xmlns:a16="http://schemas.microsoft.com/office/drawing/2014/main" id="{BF09E1EB-6F87-48FE-9BBC-AADEE85D03A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7993548"/>
                  </p:ext>
                </p:extLst>
              </p:nvPr>
            </p:nvGraphicFramePr>
            <p:xfrm>
              <a:off x="6222471" y="1435927"/>
              <a:ext cx="4062941" cy="2286000"/>
            </p:xfrm>
            <a:graphic>
              <a:graphicData uri="http://schemas.microsoft.com/office/powerpoint/2016/sectionzoom">
                <psez:sectionZm>
                  <psez:sectionZmObj sectionId="{649DB494-B8F0-4AE2-A0C3-D7B988E3B94B}">
                    <psez:zmPr id="{D0B35EE7-0653-4BF6-ADC1-4902C54046EF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62941" cy="2286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" name="Мащабиране на раздел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F09E1EB-6F87-48FE-9BBC-AADEE85D03A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22471" y="1435927"/>
                <a:ext cx="4062941" cy="2286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7" name="Мащабиране на раздел 6">
                <a:extLst>
                  <a:ext uri="{FF2B5EF4-FFF2-40B4-BE49-F238E27FC236}">
                    <a16:creationId xmlns:a16="http://schemas.microsoft.com/office/drawing/2014/main" id="{8D29D4A0-F7F9-462C-A8BC-AD6A4CA69D1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2402299"/>
                  </p:ext>
                </p:extLst>
              </p:nvPr>
            </p:nvGraphicFramePr>
            <p:xfrm>
              <a:off x="1854162" y="3962400"/>
              <a:ext cx="4062941" cy="2286000"/>
            </p:xfrm>
            <a:graphic>
              <a:graphicData uri="http://schemas.microsoft.com/office/powerpoint/2016/sectionzoom">
                <psez:sectionZm>
                  <psez:sectionZmObj sectionId="{7F50A472-91D4-4030-9C84-2FDB515D62BE}">
                    <psez:zmPr id="{98C32F59-16A2-48CE-A167-EE622459F062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62941" cy="2286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" name="Мащабиране на раздел 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D29D4A0-F7F9-462C-A8BC-AD6A4CA69D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4162" y="3962400"/>
                <a:ext cx="4062941" cy="2286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0" name="Мащабиране на раздел 9">
                <a:extLst>
                  <a:ext uri="{FF2B5EF4-FFF2-40B4-BE49-F238E27FC236}">
                    <a16:creationId xmlns:a16="http://schemas.microsoft.com/office/drawing/2014/main" id="{A76C49B8-C66A-4D63-A401-43D0ECBE28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2310689"/>
                  </p:ext>
                </p:extLst>
              </p:nvPr>
            </p:nvGraphicFramePr>
            <p:xfrm>
              <a:off x="6222471" y="3962400"/>
              <a:ext cx="4062941" cy="2286000"/>
            </p:xfrm>
            <a:graphic>
              <a:graphicData uri="http://schemas.microsoft.com/office/powerpoint/2016/sectionzoom">
                <psez:sectionZm>
                  <psez:sectionZmObj sectionId="{59C62BB1-68CA-4C85-A373-EB39306AFBD2}">
                    <psez:zmPr id="{D09FF43A-B24A-485F-88C6-170538AE6092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62941" cy="2286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0" name="Мащабиране на раздел 9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A76C49B8-C66A-4D63-A401-43D0ECBE28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22471" y="3962400"/>
                <a:ext cx="4062941" cy="2286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499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 Query Lookup Strategies</a:t>
            </a:r>
            <a:endParaRPr lang="bg-BG" dirty="0"/>
          </a:p>
        </p:txBody>
      </p:sp>
      <p:graphicFrame>
        <p:nvGraphicFramePr>
          <p:cNvPr id="6" name="Group 49">
            <a:extLst>
              <a:ext uri="{FF2B5EF4-FFF2-40B4-BE49-F238E27FC236}">
                <a16:creationId xmlns:a16="http://schemas.microsoft.com/office/drawing/2014/main" id="{D137B876-CF69-47DE-839F-7F588467BD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2246002"/>
              </p:ext>
            </p:extLst>
          </p:nvPr>
        </p:nvGraphicFramePr>
        <p:xfrm>
          <a:off x="529414" y="1150938"/>
          <a:ext cx="11127597" cy="5452706"/>
        </p:xfrm>
        <a:graphic>
          <a:graphicData uri="http://schemas.openxmlformats.org/drawingml/2006/table">
            <a:tbl>
              <a:tblPr/>
              <a:tblGrid>
                <a:gridCol w="2212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5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0021">
                  <a:extLst>
                    <a:ext uri="{9D8B030D-6E8A-4147-A177-3AD203B41FA5}">
                      <a16:colId xmlns:a16="http://schemas.microsoft.com/office/drawing/2014/main" val="3948764861"/>
                    </a:ext>
                  </a:extLst>
                </a:gridCol>
              </a:tblGrid>
              <a:tr h="369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Keyword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Sample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JPQL 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And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findByLastnameAndFirstName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 where </a:t>
                      </a: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x.last_name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= ?1 and </a:t>
                      </a: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x.firstname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= ?2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Or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findByLastnameOrFistname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 where </a:t>
                      </a: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x.lastname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= ?1 or x.</a:t>
                      </a: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firstname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 = ?2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5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Between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findByStartDateBetween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 where x.</a:t>
                      </a: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startDate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 between 1? and ?2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LessThan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findByAgeLessThan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 where </a:t>
                      </a:r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x.age </a:t>
                      </a:r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&lt; ?1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Containing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findByFirstnameContaining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 where </a:t>
                      </a: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firstname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 like ?1 (parameter bound wrapped in %)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540">
                <a:tc>
                  <a:txBody>
                    <a:bodyPr/>
                    <a:lstStyle/>
                    <a:p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findByAgeIn</a:t>
                      </a:r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(Collection&lt;Age&gt; ages)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 where x.</a:t>
                      </a:r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age</a:t>
                      </a:r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 in ?1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665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3E174B3F-DB6F-46A0-9FE0-0248B41FDD1B}"/>
              </a:ext>
            </a:extLst>
          </p:cNvPr>
          <p:cNvSpPr txBox="1">
            <a:spLocks/>
          </p:cNvSpPr>
          <p:nvPr/>
        </p:nvSpPr>
        <p:spPr>
          <a:xfrm>
            <a:off x="3503612" y="4893910"/>
            <a:ext cx="5410200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Spring Data Services</a:t>
            </a:r>
          </a:p>
        </p:txBody>
      </p:sp>
      <p:sp>
        <p:nvSpPr>
          <p:cNvPr id="18" name="Subtitle 5">
            <a:extLst>
              <a:ext uri="{FF2B5EF4-FFF2-40B4-BE49-F238E27FC236}">
                <a16:creationId xmlns:a16="http://schemas.microsoft.com/office/drawing/2014/main" id="{3F0082A6-46A0-4EF7-B9C6-1DDB6AC4827F}"/>
              </a:ext>
            </a:extLst>
          </p:cNvPr>
          <p:cNvSpPr txBox="1">
            <a:spLocks/>
          </p:cNvSpPr>
          <p:nvPr/>
        </p:nvSpPr>
        <p:spPr>
          <a:xfrm>
            <a:off x="2665412" y="5790364"/>
            <a:ext cx="7315200" cy="68663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Encapsulating Business Logic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BE60F1BF-6082-4B75-BB7B-D880F93A2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62" y="1066800"/>
            <a:ext cx="4500500" cy="395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7234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Layer is a design pattern of organizing business logic into layers</a:t>
            </a:r>
          </a:p>
          <a:p>
            <a:pPr lvl="1"/>
            <a:r>
              <a:rPr lang="en-US" dirty="0"/>
              <a:t>Service classes are categorized into a particular layer and share functionality</a:t>
            </a:r>
          </a:p>
          <a:p>
            <a:r>
              <a:rPr lang="en-US" dirty="0">
                <a:latin typeface="+mj-lt"/>
                <a:ea typeface="+mj-ea"/>
                <a:cs typeface="+mj-cs"/>
              </a:rPr>
              <a:t>Main concept is </a:t>
            </a:r>
            <a:r>
              <a:rPr lang="en-US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not exposing details </a:t>
            </a:r>
            <a:r>
              <a:rPr lang="en-US" dirty="0">
                <a:latin typeface="+mj-lt"/>
                <a:ea typeface="+mj-ea"/>
                <a:cs typeface="+mj-cs"/>
              </a:rPr>
              <a:t>of internal processes on entities</a:t>
            </a:r>
          </a:p>
          <a:p>
            <a:pPr lvl="1"/>
            <a:r>
              <a:rPr lang="en-US" dirty="0">
                <a:latin typeface="+mj-lt"/>
                <a:ea typeface="+mj-ea"/>
                <a:cs typeface="+mj-cs"/>
              </a:rPr>
              <a:t>Services </a:t>
            </a:r>
            <a:r>
              <a:rPr lang="en-US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interact closely </a:t>
            </a:r>
            <a:r>
              <a:rPr lang="en-US" dirty="0">
                <a:latin typeface="+mj-lt"/>
                <a:ea typeface="+mj-ea"/>
                <a:cs typeface="+mj-cs"/>
              </a:rPr>
              <a:t>with Repositories</a:t>
            </a:r>
            <a:endParaRPr lang="bg-BG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Pattern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2592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Architecture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1598612" y="1451860"/>
            <a:ext cx="4876800" cy="1138940"/>
          </a:xfrm>
          <a:prstGeom prst="rect">
            <a:avLst/>
          </a:prstGeom>
          <a:solidFill>
            <a:srgbClr val="F3BE6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SERVICE IMPLEMENTATION</a:t>
            </a:r>
            <a:endParaRPr lang="bg-BG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5124" y="3369306"/>
            <a:ext cx="4876800" cy="1138940"/>
          </a:xfrm>
          <a:prstGeom prst="rect">
            <a:avLst/>
          </a:prstGeom>
          <a:solidFill>
            <a:srgbClr val="F3BE6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MODEL REPOSITORY</a:t>
            </a:r>
            <a:endParaRPr lang="bg-BG" sz="3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98612" y="5286752"/>
            <a:ext cx="4876800" cy="1138940"/>
          </a:xfrm>
          <a:prstGeom prst="rect">
            <a:avLst/>
          </a:prstGeom>
          <a:solidFill>
            <a:srgbClr val="F3BE6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MODEL</a:t>
            </a:r>
            <a:endParaRPr lang="bg-BG" sz="3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99412" y="3369306"/>
            <a:ext cx="2362200" cy="1138940"/>
          </a:xfrm>
          <a:prstGeom prst="rect">
            <a:avLst/>
          </a:prstGeom>
          <a:solidFill>
            <a:srgbClr val="F3BE6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JPA REPOSITORY</a:t>
            </a:r>
            <a:endParaRPr lang="bg-BG" sz="3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99412" y="1451860"/>
            <a:ext cx="2362200" cy="1138940"/>
          </a:xfrm>
          <a:prstGeom prst="rect">
            <a:avLst/>
          </a:prstGeom>
          <a:solidFill>
            <a:srgbClr val="F3BE6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SERVICE</a:t>
            </a:r>
            <a:endParaRPr lang="bg-BG" sz="3200" dirty="0">
              <a:solidFill>
                <a:schemeClr val="tx1"/>
              </a:solidFill>
            </a:endParaRPr>
          </a:p>
        </p:txBody>
      </p:sp>
      <p:sp>
        <p:nvSpPr>
          <p:cNvPr id="15" name="Up Arrow 14"/>
          <p:cNvSpPr/>
          <p:nvPr/>
        </p:nvSpPr>
        <p:spPr>
          <a:xfrm rot="16200000" flipV="1">
            <a:off x="7007770" y="1498599"/>
            <a:ext cx="459282" cy="1063945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F9BE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Up Arrow 15"/>
          <p:cNvSpPr/>
          <p:nvPr/>
        </p:nvSpPr>
        <p:spPr>
          <a:xfrm rot="16200000" flipV="1">
            <a:off x="7007769" y="3406803"/>
            <a:ext cx="459282" cy="1063945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F9BE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Up Arrow 16"/>
          <p:cNvSpPr/>
          <p:nvPr/>
        </p:nvSpPr>
        <p:spPr>
          <a:xfrm rot="10800000" flipV="1">
            <a:off x="3904822" y="4656453"/>
            <a:ext cx="337404" cy="482092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F9BE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Up Arrow 17"/>
          <p:cNvSpPr/>
          <p:nvPr/>
        </p:nvSpPr>
        <p:spPr>
          <a:xfrm rot="10800000" flipV="1">
            <a:off x="3868310" y="2736844"/>
            <a:ext cx="337404" cy="482092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F9BE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5644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813923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0011" y="1747211"/>
            <a:ext cx="9448801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StudentService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register(Student 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expel(Student 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expel(long id);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Student findStudent(long id);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List&lt;Student&gt; findSampleByMajor(Major 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70011" y="1197129"/>
            <a:ext cx="9448801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StudentService.java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947012" y="3505200"/>
            <a:ext cx="2819400" cy="607162"/>
          </a:xfrm>
          <a:prstGeom prst="wedgeRoundRectCallout">
            <a:avLst>
              <a:gd name="adj1" fmla="val -58394"/>
              <a:gd name="adj2" fmla="val 874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Business Logic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83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813923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5812" y="1477416"/>
            <a:ext cx="8686800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@Service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StudentServiceImpl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 StudentService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StudentRepository studentRepository;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register(Student student)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studentDao.save(student);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expel(Student student)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studentDao.delete(student);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5812" y="927335"/>
            <a:ext cx="86868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StudentServiceImpl.java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69974" y="1406286"/>
            <a:ext cx="33528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Service Implementation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395955" y="3122389"/>
            <a:ext cx="3352800" cy="723304"/>
          </a:xfrm>
          <a:prstGeom prst="wedgeRoundRectCallout">
            <a:avLst>
              <a:gd name="adj1" fmla="val -55366"/>
              <a:gd name="adj2" fmla="val -4647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StudentRepository injection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56212" y="4686410"/>
            <a:ext cx="3352800" cy="456568"/>
          </a:xfrm>
          <a:prstGeom prst="wedgeRoundRectCallout">
            <a:avLst>
              <a:gd name="adj1" fmla="val -57179"/>
              <a:gd name="adj2" fmla="val 3176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Method implementation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34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813923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 Point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5212" y="2286802"/>
            <a:ext cx="101346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MainApplication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void main(String[] args)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SpringApplication.run(MainApplication.class,args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5212" y="1736721"/>
            <a:ext cx="101346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MainApplication.java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228012" y="2514600"/>
            <a:ext cx="33528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Spring Boot Entry Point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68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813923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Runner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401216"/>
            <a:ext cx="9677400" cy="53776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@Component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ConsoleRunner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 CommandLineRunner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StudentService studentService;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MajorService majorService;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run(String... strings) throws Exception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Major major = new Major("Java DB Fundamentals");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Student student = new Student("John",new Date(), 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majorService.create(major);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studentService.register(student);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1412" y="851135"/>
            <a:ext cx="96774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CommandLineRunner.java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996413" y="1346887"/>
            <a:ext cx="19812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Component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89612" y="2207445"/>
            <a:ext cx="22860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Student service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04012" y="3470242"/>
            <a:ext cx="21336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Major service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13612" y="5767552"/>
            <a:ext cx="1981200" cy="456568"/>
          </a:xfrm>
          <a:prstGeom prst="wedgeRoundRectCallout">
            <a:avLst>
              <a:gd name="adj1" fmla="val -62728"/>
              <a:gd name="adj2" fmla="val 753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Persist data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0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Spring Data is part of the Spring Framework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not a JPA Provider, just an abstraction over it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Spring Data builds queries over conventions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Main concept of Spring Data are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   Repositories and Services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6" y="3505200"/>
            <a:ext cx="3908432" cy="28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Data 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https://softuni.bg/courses/databases-advanced-hibernate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49377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accent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>
                <a:solidFill>
                  <a:schemeClr val="tx2"/>
                </a:solidFill>
              </a:rPr>
              <a:t>#JavaDB</a:t>
            </a:r>
            <a:endParaRPr lang="en-US" sz="6000" b="1" noProof="1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019411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143996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06" y="1594686"/>
            <a:ext cx="1273838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620688"/>
            <a:ext cx="2269870" cy="56746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16" y="2876201"/>
            <a:ext cx="2485645" cy="330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8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6CD62E2E-F5DC-4288-BC9C-CBB1FDF597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8212" y="1828800"/>
            <a:ext cx="7620000" cy="2438400"/>
          </a:xfrm>
          <a:prstGeom prst="rect">
            <a:avLst/>
          </a:prstGeom>
        </p:spPr>
      </p:pic>
      <p:sp>
        <p:nvSpPr>
          <p:cNvPr id="17" name="Title 4">
            <a:extLst>
              <a:ext uri="{FF2B5EF4-FFF2-40B4-BE49-F238E27FC236}">
                <a16:creationId xmlns:a16="http://schemas.microsoft.com/office/drawing/2014/main" id="{3E174B3F-DB6F-46A0-9FE0-0248B41FDD1B}"/>
              </a:ext>
            </a:extLst>
          </p:cNvPr>
          <p:cNvSpPr txBox="1">
            <a:spLocks/>
          </p:cNvSpPr>
          <p:nvPr/>
        </p:nvSpPr>
        <p:spPr>
          <a:xfrm>
            <a:off x="2970212" y="4475228"/>
            <a:ext cx="7035859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Spring Data Framework</a:t>
            </a:r>
          </a:p>
        </p:txBody>
      </p:sp>
      <p:sp>
        <p:nvSpPr>
          <p:cNvPr id="18" name="Subtitle 5">
            <a:extLst>
              <a:ext uri="{FF2B5EF4-FFF2-40B4-BE49-F238E27FC236}">
                <a16:creationId xmlns:a16="http://schemas.microsoft.com/office/drawing/2014/main" id="{3F0082A6-46A0-4EF7-B9C6-1DDB6AC4827F}"/>
              </a:ext>
            </a:extLst>
          </p:cNvPr>
          <p:cNvSpPr txBox="1">
            <a:spLocks/>
          </p:cNvSpPr>
          <p:nvPr/>
        </p:nvSpPr>
        <p:spPr>
          <a:xfrm>
            <a:off x="2817812" y="5357030"/>
            <a:ext cx="6700512" cy="68663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Spring Framework Ecosystem</a:t>
            </a:r>
          </a:p>
        </p:txBody>
      </p: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framework for the Java Platform</a:t>
            </a:r>
          </a:p>
          <a:p>
            <a:pPr lvl="1"/>
            <a:r>
              <a:rPr lang="en-US" dirty="0"/>
              <a:t>Technology stack - includes several modules that provide a range of services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Framework</a:t>
            </a:r>
            <a:endParaRPr lang="bg-BG" dirty="0"/>
          </a:p>
        </p:txBody>
      </p:sp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A5FC8902-C382-4D78-8735-6785A3CA4EF7}"/>
              </a:ext>
            </a:extLst>
          </p:cNvPr>
          <p:cNvSpPr/>
          <p:nvPr/>
        </p:nvSpPr>
        <p:spPr>
          <a:xfrm>
            <a:off x="2970212" y="2895600"/>
            <a:ext cx="2895600" cy="15532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</a:t>
            </a:r>
          </a:p>
          <a:p>
            <a:pPr algn="ctr"/>
            <a:r>
              <a:rPr lang="en-US" b="1" dirty="0"/>
              <a:t>JDBC</a:t>
            </a:r>
          </a:p>
          <a:p>
            <a:pPr algn="ctr"/>
            <a:r>
              <a:rPr lang="en-US" b="1" dirty="0"/>
              <a:t>ORM</a:t>
            </a:r>
          </a:p>
          <a:p>
            <a:pPr algn="ctr"/>
            <a:r>
              <a:rPr lang="en-US" b="1" dirty="0"/>
              <a:t>Transactions</a:t>
            </a:r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D60A6CD9-3EEA-4AFF-82B9-F73C9F9B69C4}"/>
              </a:ext>
            </a:extLst>
          </p:cNvPr>
          <p:cNvSpPr/>
          <p:nvPr/>
        </p:nvSpPr>
        <p:spPr>
          <a:xfrm>
            <a:off x="6018212" y="2895600"/>
            <a:ext cx="2819400" cy="155322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</a:t>
            </a:r>
          </a:p>
          <a:p>
            <a:pPr algn="ctr"/>
            <a:r>
              <a:rPr lang="en-US" b="1" dirty="0"/>
              <a:t>Sockets</a:t>
            </a:r>
          </a:p>
          <a:p>
            <a:pPr algn="ctr"/>
            <a:r>
              <a:rPr lang="en-US" b="1" dirty="0"/>
              <a:t>Servlets</a:t>
            </a:r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85BE3671-B5A6-4547-B42C-962766C5F4A4}"/>
              </a:ext>
            </a:extLst>
          </p:cNvPr>
          <p:cNvSpPr/>
          <p:nvPr/>
        </p:nvSpPr>
        <p:spPr>
          <a:xfrm>
            <a:off x="2970212" y="4572000"/>
            <a:ext cx="5867400" cy="805231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Core Container</a:t>
            </a:r>
          </a:p>
          <a:p>
            <a:pPr algn="ctr"/>
            <a:r>
              <a:rPr lang="en-US" b="1" dirty="0"/>
              <a:t>Core, Context, Beans</a:t>
            </a:r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E1BFF81B-BFAD-4D15-A37E-606431964A00}"/>
              </a:ext>
            </a:extLst>
          </p:cNvPr>
          <p:cNvSpPr/>
          <p:nvPr/>
        </p:nvSpPr>
        <p:spPr>
          <a:xfrm>
            <a:off x="2970212" y="5486400"/>
            <a:ext cx="5867400" cy="38476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12311C56-E545-469B-A3D1-ACF0E3E518AD}"/>
              </a:ext>
            </a:extLst>
          </p:cNvPr>
          <p:cNvSpPr txBox="1"/>
          <p:nvPr/>
        </p:nvSpPr>
        <p:spPr>
          <a:xfrm>
            <a:off x="3833498" y="5956258"/>
            <a:ext cx="4293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Framework Overview</a:t>
            </a:r>
          </a:p>
        </p:txBody>
      </p:sp>
      <p:sp>
        <p:nvSpPr>
          <p:cNvPr id="10" name="Правоъгълник 9">
            <a:extLst>
              <a:ext uri="{FF2B5EF4-FFF2-40B4-BE49-F238E27FC236}">
                <a16:creationId xmlns:a16="http://schemas.microsoft.com/office/drawing/2014/main" id="{F58BE0E2-AB95-4C1D-9191-B8696C227E75}"/>
              </a:ext>
            </a:extLst>
          </p:cNvPr>
          <p:cNvSpPr/>
          <p:nvPr/>
        </p:nvSpPr>
        <p:spPr>
          <a:xfrm>
            <a:off x="2980143" y="2913063"/>
            <a:ext cx="2895600" cy="1553229"/>
          </a:xfrm>
          <a:prstGeom prst="rect">
            <a:avLst/>
          </a:prstGeom>
          <a:noFill/>
          <a:ln w="63500">
            <a:solidFill>
              <a:srgbClr val="F0A2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12" name="Съединител &quot;права стрелка&quot; 11">
            <a:extLst>
              <a:ext uri="{FF2B5EF4-FFF2-40B4-BE49-F238E27FC236}">
                <a16:creationId xmlns:a16="http://schemas.microsoft.com/office/drawing/2014/main" id="{B63B8472-B05D-4468-B290-87F6AA146497}"/>
              </a:ext>
            </a:extLst>
          </p:cNvPr>
          <p:cNvCxnSpPr>
            <a:cxnSpLocks/>
          </p:cNvCxnSpPr>
          <p:nvPr/>
        </p:nvCxnSpPr>
        <p:spPr>
          <a:xfrm flipV="1">
            <a:off x="2132012" y="3650428"/>
            <a:ext cx="618990" cy="2858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7623699D-ADBE-484D-8955-5E902DBC91EA}"/>
              </a:ext>
            </a:extLst>
          </p:cNvPr>
          <p:cNvSpPr txBox="1"/>
          <p:nvPr/>
        </p:nvSpPr>
        <p:spPr>
          <a:xfrm>
            <a:off x="628834" y="3969538"/>
            <a:ext cx="1902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Data</a:t>
            </a:r>
          </a:p>
          <a:p>
            <a:r>
              <a:rPr lang="en-US" sz="2800" dirty="0"/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191907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Library that adds an </a:t>
            </a:r>
            <a:r>
              <a:rPr lang="en-US" sz="3200" dirty="0">
                <a:solidFill>
                  <a:srgbClr val="F3BE60"/>
                </a:solidFill>
              </a:rPr>
              <a:t>extra layer of abstraction </a:t>
            </a:r>
            <a:r>
              <a:rPr lang="en-US" sz="3200" dirty="0"/>
              <a:t>on the top of our JPA provider</a:t>
            </a:r>
          </a:p>
          <a:p>
            <a:r>
              <a:rPr lang="en-US" dirty="0"/>
              <a:t>Provides: </a:t>
            </a:r>
          </a:p>
          <a:p>
            <a:pPr lvl="1"/>
            <a:r>
              <a:rPr lang="en-US" dirty="0"/>
              <a:t>Dynamic query derivation from repository method names</a:t>
            </a:r>
          </a:p>
          <a:p>
            <a:pPr lvl="1"/>
            <a:r>
              <a:rPr lang="en-US" dirty="0"/>
              <a:t>Possibility to integrate custom repositories and many more</a:t>
            </a:r>
          </a:p>
          <a:p>
            <a:r>
              <a:rPr lang="en-US" dirty="0"/>
              <a:t>What Spring Data is not:</a:t>
            </a:r>
          </a:p>
          <a:p>
            <a:pPr lvl="1"/>
            <a:r>
              <a:rPr lang="en-US" dirty="0">
                <a:solidFill>
                  <a:srgbClr val="F3BE60"/>
                </a:solidFill>
              </a:rPr>
              <a:t>Spring Data JPA is not a JPA provider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Data</a:t>
            </a:r>
            <a:endParaRPr lang="bg-BG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9E162698-61D4-4DB4-94DF-F51244B94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183" y="3936298"/>
            <a:ext cx="4779640" cy="246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4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Role</a:t>
            </a:r>
            <a:endParaRPr lang="bg-BG" dirty="0"/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ED7385A7-72BE-450B-8ECC-0B97D22995F0}"/>
              </a:ext>
            </a:extLst>
          </p:cNvPr>
          <p:cNvSpPr/>
          <p:nvPr/>
        </p:nvSpPr>
        <p:spPr>
          <a:xfrm>
            <a:off x="2162912" y="1628274"/>
            <a:ext cx="3962400" cy="665847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Spring Data</a:t>
            </a:r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39B6151D-5437-4D1D-B175-E7A3C0647D58}"/>
              </a:ext>
            </a:extLst>
          </p:cNvPr>
          <p:cNvSpPr/>
          <p:nvPr/>
        </p:nvSpPr>
        <p:spPr>
          <a:xfrm>
            <a:off x="593612" y="2999874"/>
            <a:ext cx="7101000" cy="762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Hibernate, </a:t>
            </a:r>
            <a:r>
              <a:rPr lang="en-US" sz="4000" b="1" noProof="1"/>
              <a:t>EclipseLink</a:t>
            </a:r>
            <a:r>
              <a:rPr lang="en-US" sz="4000" b="1" dirty="0"/>
              <a:t> etc.</a:t>
            </a:r>
          </a:p>
        </p:txBody>
      </p:sp>
      <p:cxnSp>
        <p:nvCxnSpPr>
          <p:cNvPr id="10" name="Съединител &quot;права стрелка&quot; 9">
            <a:extLst>
              <a:ext uri="{FF2B5EF4-FFF2-40B4-BE49-F238E27FC236}">
                <a16:creationId xmlns:a16="http://schemas.microsoft.com/office/drawing/2014/main" id="{3839A2AE-5B7A-456C-95FA-2383FE1CD18E}"/>
              </a:ext>
            </a:extLst>
          </p:cNvPr>
          <p:cNvCxnSpPr/>
          <p:nvPr/>
        </p:nvCxnSpPr>
        <p:spPr>
          <a:xfrm>
            <a:off x="4067912" y="2466474"/>
            <a:ext cx="0" cy="381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>
            <a:extLst>
              <a:ext uri="{FF2B5EF4-FFF2-40B4-BE49-F238E27FC236}">
                <a16:creationId xmlns:a16="http://schemas.microsoft.com/office/drawing/2014/main" id="{BFD25971-4B08-44C7-85F1-56C62737E1E9}"/>
              </a:ext>
            </a:extLst>
          </p:cNvPr>
          <p:cNvCxnSpPr/>
          <p:nvPr/>
        </p:nvCxnSpPr>
        <p:spPr>
          <a:xfrm>
            <a:off x="4067912" y="3914274"/>
            <a:ext cx="0" cy="381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авоъгълник 11">
            <a:extLst>
              <a:ext uri="{FF2B5EF4-FFF2-40B4-BE49-F238E27FC236}">
                <a16:creationId xmlns:a16="http://schemas.microsoft.com/office/drawing/2014/main" id="{05057C81-E9F5-4E4C-8943-AF116695C609}"/>
              </a:ext>
            </a:extLst>
          </p:cNvPr>
          <p:cNvSpPr/>
          <p:nvPr/>
        </p:nvSpPr>
        <p:spPr>
          <a:xfrm>
            <a:off x="2848712" y="4371474"/>
            <a:ext cx="2438400" cy="52537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JPA</a:t>
            </a:r>
          </a:p>
        </p:txBody>
      </p:sp>
      <p:cxnSp>
        <p:nvCxnSpPr>
          <p:cNvPr id="13" name="Съединител &quot;права стрелка&quot; 12">
            <a:extLst>
              <a:ext uri="{FF2B5EF4-FFF2-40B4-BE49-F238E27FC236}">
                <a16:creationId xmlns:a16="http://schemas.microsoft.com/office/drawing/2014/main" id="{A082E93C-FDF5-462E-99DB-9023F46EDB61}"/>
              </a:ext>
            </a:extLst>
          </p:cNvPr>
          <p:cNvCxnSpPr>
            <a:cxnSpLocks/>
          </p:cNvCxnSpPr>
          <p:nvPr/>
        </p:nvCxnSpPr>
        <p:spPr>
          <a:xfrm flipH="1">
            <a:off x="3122612" y="5029200"/>
            <a:ext cx="45720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авоъгълник 13">
            <a:extLst>
              <a:ext uri="{FF2B5EF4-FFF2-40B4-BE49-F238E27FC236}">
                <a16:creationId xmlns:a16="http://schemas.microsoft.com/office/drawing/2014/main" id="{F1BA2C6E-6B70-4895-A2E7-DDCFBA0B5FC2}"/>
              </a:ext>
            </a:extLst>
          </p:cNvPr>
          <p:cNvSpPr/>
          <p:nvPr/>
        </p:nvSpPr>
        <p:spPr>
          <a:xfrm>
            <a:off x="1522412" y="5506452"/>
            <a:ext cx="2286000" cy="58152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RDBMS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6BBB69E7-45D6-4CA5-8DE6-57D0781B8443}"/>
              </a:ext>
            </a:extLst>
          </p:cNvPr>
          <p:cNvSpPr txBox="1"/>
          <p:nvPr/>
        </p:nvSpPr>
        <p:spPr>
          <a:xfrm>
            <a:off x="8099680" y="2807767"/>
            <a:ext cx="38955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Extra layer of abstraction </a:t>
            </a:r>
          </a:p>
          <a:p>
            <a:pPr algn="ctr"/>
            <a:r>
              <a:rPr lang="en-US" sz="2800" dirty="0"/>
              <a:t>over the used ORM</a:t>
            </a:r>
          </a:p>
        </p:txBody>
      </p:sp>
      <p:cxnSp>
        <p:nvCxnSpPr>
          <p:cNvPr id="20" name="Съединител &quot;права стрелка&quot; 19">
            <a:extLst>
              <a:ext uri="{FF2B5EF4-FFF2-40B4-BE49-F238E27FC236}">
                <a16:creationId xmlns:a16="http://schemas.microsoft.com/office/drawing/2014/main" id="{655C6CDC-3D73-4019-9D7F-6E67314CBC4D}"/>
              </a:ext>
            </a:extLst>
          </p:cNvPr>
          <p:cNvCxnSpPr>
            <a:cxnSpLocks/>
          </p:cNvCxnSpPr>
          <p:nvPr/>
        </p:nvCxnSpPr>
        <p:spPr>
          <a:xfrm>
            <a:off x="4418012" y="5029200"/>
            <a:ext cx="45720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авоъгълник 22">
            <a:extLst>
              <a:ext uri="{FF2B5EF4-FFF2-40B4-BE49-F238E27FC236}">
                <a16:creationId xmlns:a16="http://schemas.microsoft.com/office/drawing/2014/main" id="{35AA6342-B5F4-421E-8FE4-549CB3D8CCBE}"/>
              </a:ext>
            </a:extLst>
          </p:cNvPr>
          <p:cNvSpPr/>
          <p:nvPr/>
        </p:nvSpPr>
        <p:spPr>
          <a:xfrm>
            <a:off x="4146535" y="5506452"/>
            <a:ext cx="2286000" cy="58152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NRDBMS</a:t>
            </a:r>
          </a:p>
        </p:txBody>
      </p:sp>
    </p:spTree>
    <p:extLst>
      <p:ext uri="{BB962C8B-B14F-4D97-AF65-F5344CB8AC3E}">
        <p14:creationId xmlns:p14="http://schemas.microsoft.com/office/powerpoint/2010/main" val="415696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4" grpId="0" animBg="1"/>
      <p:bldP spid="15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Creates stand-alone Spring applications</a:t>
            </a:r>
          </a:p>
          <a:p>
            <a:pPr lvl="1"/>
            <a:r>
              <a:rPr lang="en-US" dirty="0"/>
              <a:t>Provide opinionated 'starter' POMs to simplify your Maven configuration</a:t>
            </a:r>
          </a:p>
          <a:p>
            <a:r>
              <a:rPr lang="en-US" dirty="0"/>
              <a:t>Automatically configure Spring whenever possible</a:t>
            </a:r>
          </a:p>
          <a:p>
            <a:r>
              <a:rPr lang="en-US" dirty="0"/>
              <a:t>Absolutely no code generation and no requirement for XML configuration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– Convention over configuration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9951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27212" y="2657623"/>
            <a:ext cx="8839200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&lt;parent&gt;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&lt;groupId&gt;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org.springframework.boot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&lt;artifactId&gt;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spring-boot-starter-parent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&lt;version&gt;1.4.1.RELEASE&lt;/version&gt;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&lt;/parent&gt;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27212" y="2126644"/>
            <a:ext cx="8839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97185360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1637</Words>
  <Application>Microsoft Office PowerPoint</Application>
  <PresentationFormat>По избор</PresentationFormat>
  <Paragraphs>343</Paragraphs>
  <Slides>31</Slides>
  <Notes>14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Spring Data Introduction</vt:lpstr>
      <vt:lpstr>Table of Contents</vt:lpstr>
      <vt:lpstr>Questions</vt:lpstr>
      <vt:lpstr>Презентация на PowerPoint</vt:lpstr>
      <vt:lpstr>What is Spring Framework</vt:lpstr>
      <vt:lpstr>What is Spring Data</vt:lpstr>
      <vt:lpstr>Spring Data Role</vt:lpstr>
      <vt:lpstr>Spring Boot – Convention over configuration</vt:lpstr>
      <vt:lpstr>Dependencies</vt:lpstr>
      <vt:lpstr>Dependencies (2)</vt:lpstr>
      <vt:lpstr>Build</vt:lpstr>
      <vt:lpstr>Configuration</vt:lpstr>
      <vt:lpstr>Configuration (2)</vt:lpstr>
      <vt:lpstr>Презентация на PowerPoint</vt:lpstr>
      <vt:lpstr>Spring Repository</vt:lpstr>
      <vt:lpstr>Built-in CRUD Operations</vt:lpstr>
      <vt:lpstr>Презентация на PowerPoint</vt:lpstr>
      <vt:lpstr>Query Creation</vt:lpstr>
      <vt:lpstr>Custom CRUD Operations</vt:lpstr>
      <vt:lpstr> Query Lookup Strategies</vt:lpstr>
      <vt:lpstr>Презентация на PowerPoint</vt:lpstr>
      <vt:lpstr>Service Pattern</vt:lpstr>
      <vt:lpstr>Spring Data Architecture</vt:lpstr>
      <vt:lpstr>Services</vt:lpstr>
      <vt:lpstr>Services</vt:lpstr>
      <vt:lpstr>Entry Point</vt:lpstr>
      <vt:lpstr>Command Line Runner</vt:lpstr>
      <vt:lpstr>Summary</vt:lpstr>
      <vt:lpstr>Spring Data Introduction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Introduction</dc:title>
  <dc:subject>Databases Frameworks Practical Course @ SoftUni</dc:subject>
  <dc:creator/>
  <cp:keywords>softuni, databases, hibernate, ef, ORM, JDBC</cp:keywords>
  <dc:description>https://softuni.bg/courses/databases-advanced-hibernate</dc:description>
  <cp:lastModifiedBy/>
  <cp:revision>1</cp:revision>
  <dcterms:created xsi:type="dcterms:W3CDTF">2014-01-02T17:00:34Z</dcterms:created>
  <dcterms:modified xsi:type="dcterms:W3CDTF">2017-11-08T18:18:51Z</dcterms:modified>
  <cp:category>https://softuni.bg/trainings/1734/databases-frameworks-hibernate-and-spring-data-october-2017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