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0"/>
  </p:notesMasterIdLst>
  <p:handoutMasterIdLst>
    <p:handoutMasterId r:id="rId51"/>
  </p:handoutMasterIdLst>
  <p:sldIdLst>
    <p:sldId id="394" r:id="rId3"/>
    <p:sldId id="395" r:id="rId4"/>
    <p:sldId id="477" r:id="rId5"/>
    <p:sldId id="544" r:id="rId6"/>
    <p:sldId id="549" r:id="rId7"/>
    <p:sldId id="550" r:id="rId8"/>
    <p:sldId id="551" r:id="rId9"/>
    <p:sldId id="560" r:id="rId10"/>
    <p:sldId id="569" r:id="rId11"/>
    <p:sldId id="545" r:id="rId12"/>
    <p:sldId id="562" r:id="rId13"/>
    <p:sldId id="546" r:id="rId14"/>
    <p:sldId id="555" r:id="rId15"/>
    <p:sldId id="559" r:id="rId16"/>
    <p:sldId id="552" r:id="rId17"/>
    <p:sldId id="580" r:id="rId18"/>
    <p:sldId id="558" r:id="rId19"/>
    <p:sldId id="565" r:id="rId20"/>
    <p:sldId id="567" r:id="rId21"/>
    <p:sldId id="568" r:id="rId22"/>
    <p:sldId id="570" r:id="rId23"/>
    <p:sldId id="579" r:id="rId24"/>
    <p:sldId id="553" r:id="rId25"/>
    <p:sldId id="581" r:id="rId26"/>
    <p:sldId id="582" r:id="rId27"/>
    <p:sldId id="548" r:id="rId28"/>
    <p:sldId id="576" r:id="rId29"/>
    <p:sldId id="561" r:id="rId30"/>
    <p:sldId id="563" r:id="rId31"/>
    <p:sldId id="573" r:id="rId32"/>
    <p:sldId id="574" r:id="rId33"/>
    <p:sldId id="540" r:id="rId34"/>
    <p:sldId id="542" r:id="rId35"/>
    <p:sldId id="564" r:id="rId36"/>
    <p:sldId id="572" r:id="rId37"/>
    <p:sldId id="583" r:id="rId38"/>
    <p:sldId id="490" r:id="rId39"/>
    <p:sldId id="577" r:id="rId40"/>
    <p:sldId id="547" r:id="rId41"/>
    <p:sldId id="571" r:id="rId42"/>
    <p:sldId id="578" r:id="rId43"/>
    <p:sldId id="543" r:id="rId44"/>
    <p:sldId id="533" r:id="rId45"/>
    <p:sldId id="421" r:id="rId46"/>
    <p:sldId id="535" r:id="rId47"/>
    <p:sldId id="472" r:id="rId48"/>
    <p:sldId id="393"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015" autoAdjust="0"/>
    <p:restoredTop sz="88610" autoAdjust="0"/>
  </p:normalViewPr>
  <p:slideViewPr>
    <p:cSldViewPr>
      <p:cViewPr varScale="1">
        <p:scale>
          <a:sx n="68" d="100"/>
          <a:sy n="68" d="100"/>
        </p:scale>
        <p:origin x="80" y="5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2/28/2017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2/28/2017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0383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466346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44043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13729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40</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41</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42</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2598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953818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2/28/2017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8944732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2/28/2017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5"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28.png"/><Relationship Id="rId18" Type="http://schemas.openxmlformats.org/officeDocument/2006/relationships/hyperlink" Target="http://netpeak.bg/" TargetMode="External"/><Relationship Id="rId3" Type="http://schemas.openxmlformats.org/officeDocument/2006/relationships/hyperlink" Target="https://softuni.bg/courses/software-technologies" TargetMode="External"/><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hyperlink" Target="http://www.softwaregroup-bg.com/" TargetMode="External"/><Relationship Id="rId17" Type="http://schemas.openxmlformats.org/officeDocument/2006/relationships/image" Target="../media/image30.png"/><Relationship Id="rId2" Type="http://schemas.openxmlformats.org/officeDocument/2006/relationships/notesSlide" Target="../notesSlides/notesSlide37.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23" Type="http://schemas.openxmlformats.org/officeDocument/2006/relationships/image" Target="../media/image33.png"/><Relationship Id="rId10" Type="http://schemas.openxmlformats.org/officeDocument/2006/relationships/hyperlink" Target="http://smartit.bg/" TargetMode="External"/><Relationship Id="rId19" Type="http://schemas.openxmlformats.org/officeDocument/2006/relationships/image" Target="../media/image31.png"/><Relationship Id="rId4" Type="http://schemas.openxmlformats.org/officeDocument/2006/relationships/hyperlink" Target="http://www.luxoft.com/" TargetMode="External"/><Relationship Id="rId9" Type="http://schemas.openxmlformats.org/officeDocument/2006/relationships/image" Target="../media/image26.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8.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6.png"/><Relationship Id="rId5" Type="http://schemas.openxmlformats.org/officeDocument/2006/relationships/hyperlink" Target="https://www.facebook.com/SoftwareUniversity" TargetMode="External"/><Relationship Id="rId10" Type="http://schemas.openxmlformats.org/officeDocument/2006/relationships/image" Target="../media/image35.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 Id="rId1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762000"/>
            <a:ext cx="8215099" cy="1171552"/>
          </a:xfrm>
        </p:spPr>
        <p:txBody>
          <a:bodyPr>
            <a:normAutofit/>
          </a:bodyPr>
          <a:lstStyle/>
          <a:p>
            <a:r>
              <a:rPr lang="en-US" dirty="0"/>
              <a:t>Inheritance</a:t>
            </a:r>
          </a:p>
        </p:txBody>
      </p:sp>
      <p:sp>
        <p:nvSpPr>
          <p:cNvPr id="6" name="Subtitle 5"/>
          <p:cNvSpPr>
            <a:spLocks noGrp="1"/>
          </p:cNvSpPr>
          <p:nvPr>
            <p:ph type="subTitle" idx="1"/>
          </p:nvPr>
        </p:nvSpPr>
        <p:spPr>
          <a:xfrm>
            <a:off x="4183970" y="1915603"/>
            <a:ext cx="7382341" cy="1235936"/>
          </a:xfrm>
        </p:spPr>
        <p:txBody>
          <a:bodyPr>
            <a:normAutofit/>
          </a:bodyPr>
          <a:lstStyle/>
          <a:p>
            <a:pPr>
              <a:lnSpc>
                <a:spcPct val="110000"/>
              </a:lnSpc>
            </a:pPr>
            <a:r>
              <a:rPr lang="en-US" dirty="0"/>
              <a:t>Extending Classes</a:t>
            </a:r>
            <a:endParaRPr lang="en-US" dirty="0">
              <a:solidFill>
                <a:srgbClr val="FF0000"/>
              </a:solidFill>
            </a:endParaRPr>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8"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9"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20"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1"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018176" y="3810000"/>
            <a:ext cx="2152473" cy="2362200"/>
          </a:xfrm>
          <a:prstGeom prst="rect">
            <a:avLst/>
          </a:prstGeom>
        </p:spPr>
      </p:pic>
      <p:sp>
        <p:nvSpPr>
          <p:cNvPr id="11" name="TextBox 10"/>
          <p:cNvSpPr txBox="1"/>
          <p:nvPr/>
        </p:nvSpPr>
        <p:spPr>
          <a:xfrm rot="576164">
            <a:off x="6674549" y="3761768"/>
            <a:ext cx="1228799" cy="615553"/>
          </a:xfrm>
          <a:prstGeom prst="rect">
            <a:avLst/>
          </a:prstGeom>
          <a:noFill/>
        </p:spPr>
        <p:txBody>
          <a:bodyPr wrap="none" rtlCol="0">
            <a:spAutoFit/>
          </a:bodyPr>
          <a:lstStyle/>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Java supports inheritance through </a:t>
            </a:r>
            <a:r>
              <a:rPr lang="en-US" noProof="1">
                <a:solidFill>
                  <a:schemeClr val="tx2">
                    <a:lumMod val="75000"/>
                  </a:schemeClr>
                </a:solidFill>
              </a:rPr>
              <a:t>extends</a:t>
            </a:r>
            <a:r>
              <a:rPr lang="en-US" noProof="1">
                <a:solidFill>
                  <a:schemeClr val="tx1">
                    <a:lumMod val="40000"/>
                    <a:lumOff val="60000"/>
                  </a:schemeClr>
                </a:solidFill>
              </a:rPr>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extends</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extends</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127876" y="4520135"/>
            <a:ext cx="2857597" cy="1058862"/>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extends</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takes</a:t>
            </a:r>
            <a:r>
              <a:rPr lang="en-US" dirty="0"/>
              <a:t> </a:t>
            </a:r>
            <a:r>
              <a:rPr lang="en-US"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err="1">
                <a:solidFill>
                  <a:schemeClr val="accent1">
                    <a:lumMod val="20000"/>
                    <a:lumOff val="80000"/>
                  </a:schemeClr>
                </a:solidFill>
              </a:rPr>
              <a:t>student</a:t>
            </a:r>
            <a:r>
              <a:rPr lang="en-US" sz="3600" dirty="0">
                <a:solidFill>
                  <a:schemeClr val="accent1">
                    <a:lumMod val="20000"/>
                    <a:lumOff val="80000"/>
                  </a:schemeClr>
                </a:solidFill>
              </a:rPr>
              <a:t> = new Student();</a:t>
            </a:r>
          </a:p>
          <a:p>
            <a:r>
              <a:rPr lang="en-US" sz="3600" dirty="0" err="1">
                <a:solidFill>
                  <a:schemeClr val="accent1">
                    <a:lumMod val="20000"/>
                    <a:lumOff val="80000"/>
                  </a:schemeClr>
                </a:solidFill>
              </a:rPr>
              <a:t>student.</a:t>
            </a:r>
            <a:r>
              <a:rPr lang="en-US" sz="3600" dirty="0" err="1">
                <a:solidFill>
                  <a:schemeClr val="tx2">
                    <a:lumMod val="75000"/>
                  </a:schemeClr>
                </a:solidFill>
              </a:rPr>
              <a:t>sleep</a:t>
            </a:r>
            <a:r>
              <a:rPr lang="en-US" sz="3600" dirty="0">
                <a:solidFill>
                  <a:schemeClr val="tx2">
                    <a:lumMod val="75000"/>
                  </a:schemeClr>
                </a:solidFill>
              </a:rPr>
              <a:t>()</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err="1">
                <a:solidFill>
                  <a:schemeClr val="accent1">
                    <a:lumMod val="20000"/>
                    <a:lumOff val="80000"/>
                  </a:schemeClr>
                </a:solidFill>
              </a:rPr>
              <a:t>employee</a:t>
            </a:r>
            <a:r>
              <a:rPr lang="en-US" sz="3600" dirty="0">
                <a:solidFill>
                  <a:schemeClr val="accent1">
                    <a:lumMod val="20000"/>
                    <a:lumOff val="80000"/>
                  </a:schemeClr>
                </a:solidFill>
              </a:rPr>
              <a:t> = new Employee();</a:t>
            </a:r>
          </a:p>
          <a:p>
            <a:r>
              <a:rPr lang="en-GB" sz="3600" dirty="0" err="1">
                <a:solidFill>
                  <a:schemeClr val="accent1">
                    <a:lumMod val="20000"/>
                    <a:lumOff val="80000"/>
                  </a:schemeClr>
                </a:solidFill>
              </a:rPr>
              <a:t>employee.</a:t>
            </a:r>
            <a:r>
              <a:rPr lang="en-GB" sz="3600" dirty="0" err="1">
                <a:solidFill>
                  <a:schemeClr val="tx2">
                    <a:lumMod val="75000"/>
                  </a:schemeClr>
                </a:solidFill>
              </a:rPr>
              <a:t>sleep</a:t>
            </a:r>
            <a:r>
              <a:rPr lang="en-GB" sz="3600" dirty="0">
                <a:solidFill>
                  <a:schemeClr val="tx2">
                    <a:lumMod val="75000"/>
                  </a:schemeClr>
                </a:solidFill>
              </a:rPr>
              <a:t>()</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dirty="0">
                <a:solidFill>
                  <a:schemeClr val="tx2">
                    <a:lumMod val="75000"/>
                  </a:schemeClr>
                </a:solidFill>
              </a:rPr>
              <a:t>not inherited </a:t>
            </a:r>
          </a:p>
          <a:p>
            <a:pPr marL="361950" indent="-361950">
              <a:lnSpc>
                <a:spcPct val="110000"/>
              </a:lnSpc>
            </a:pPr>
            <a:r>
              <a:rPr lang="en-US" dirty="0"/>
              <a:t>Constructors </a:t>
            </a:r>
            <a:r>
              <a:rPr lang="en-US" dirty="0">
                <a:solidFill>
                  <a:schemeClr val="tx2">
                    <a:lumMod val="75000"/>
                  </a:schemeClr>
                </a:solidFill>
              </a:rPr>
              <a:t>can be reused</a:t>
            </a:r>
            <a:r>
              <a:rPr lang="en-US" dirty="0"/>
              <a:t> 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843648"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a:t>
            </a:r>
            <a:r>
              <a:rPr lang="en-US" sz="3200" dirty="0" err="1">
                <a:solidFill>
                  <a:schemeClr val="accent1">
                    <a:lumMod val="20000"/>
                    <a:lumOff val="80000"/>
                  </a:schemeClr>
                </a:solidFill>
              </a:rPr>
              <a:t>school</a:t>
            </a:r>
            <a:r>
              <a:rPr lang="en-US" sz="3200" dirty="0">
                <a:solidFill>
                  <a:schemeClr val="accent1">
                    <a:lumMod val="20000"/>
                    <a:lumOff val="80000"/>
                  </a:schemeClr>
                </a:solidFill>
              </a:rPr>
              <a:t>;</a:t>
            </a:r>
          </a:p>
          <a:p>
            <a:r>
              <a:rPr lang="en-US" sz="3200" dirty="0">
                <a:solidFill>
                  <a:schemeClr val="accent1">
                    <a:lumMod val="20000"/>
                    <a:lumOff val="80000"/>
                  </a:schemeClr>
                </a:solidFill>
              </a:rPr>
              <a:t>  public Student(String name, School school) {</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err="1">
                <a:solidFill>
                  <a:schemeClr val="accent1">
                    <a:lumMod val="20000"/>
                    <a:lumOff val="80000"/>
                  </a:schemeClr>
                </a:solidFill>
              </a:rPr>
              <a:t>this.school</a:t>
            </a:r>
            <a:r>
              <a:rPr lang="en-US" sz="3200" dirty="0">
                <a:solidFill>
                  <a:schemeClr val="accent1">
                    <a:lumMod val="20000"/>
                    <a:lumOff val="80000"/>
                  </a:schemeClr>
                </a:solidFill>
              </a:rPr>
              <a:t>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7389812" y="4343400"/>
            <a:ext cx="3338400" cy="1062828"/>
          </a:xfrm>
          <a:prstGeom prst="wedgeRoundRectCallout">
            <a:avLst>
              <a:gd name="adj1" fmla="val -133480"/>
              <a:gd name="adj2" fmla="val -305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Constructor call should be first</a:t>
            </a:r>
            <a:endParaRPr lang="bg-BG" sz="3200" dirty="0">
              <a:solidFill>
                <a:schemeClr val="tx2">
                  <a:lumMod val="75000"/>
                </a:schemeClr>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3908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a:t>
            </a:r>
            <a:r>
              <a:rPr lang="en-US" sz="3200" dirty="0" err="1">
                <a:solidFill>
                  <a:schemeClr val="accent1">
                    <a:lumMod val="20000"/>
                    <a:lumOff val="80000"/>
                  </a:schemeClr>
                </a:solidFill>
              </a:rPr>
              <a:t>CollegeStudent</a:t>
            </a:r>
            <a:r>
              <a:rPr lang="en-US" sz="3200" dirty="0">
                <a:solidFill>
                  <a:schemeClr val="accent1">
                    <a:lumMod val="20000"/>
                    <a:lumOff val="80000"/>
                  </a:schemeClr>
                </a:solidFill>
              </a:rPr>
              <a:t> </a:t>
            </a:r>
            <a:r>
              <a:rPr lang="en-US" sz="3200" dirty="0">
                <a:solidFill>
                  <a:schemeClr val="tx2">
                    <a:lumMod val="75000"/>
                  </a:schemeClr>
                </a:solidFill>
              </a:rPr>
              <a:t>extends</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Java there is no </a:t>
            </a:r>
            <a:r>
              <a:rPr lang="en-US" dirty="0">
                <a:solidFill>
                  <a:schemeClr val="tx2">
                    <a:lumMod val="75000"/>
                  </a:schemeClr>
                </a:solidFill>
              </a:rPr>
              <a:t>multiple </a:t>
            </a:r>
            <a:r>
              <a:rPr lang="en-US" dirty="0"/>
              <a:t>inheritance</a:t>
            </a:r>
          </a:p>
          <a:p>
            <a:pPr marL="404867" indent="-361950">
              <a:lnSpc>
                <a:spcPct val="110000"/>
              </a:lnSpc>
            </a:pPr>
            <a:r>
              <a:rPr lang="en-US" dirty="0"/>
              <a:t>Only </a:t>
            </a:r>
            <a:r>
              <a:rPr lang="en-US"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745935" y="1905000"/>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err="1">
                <a:solidFill>
                  <a:schemeClr val="accent1">
                    <a:lumMod val="20000"/>
                    <a:lumOff val="80000"/>
                  </a:schemeClr>
                </a:solidFill>
              </a:rPr>
              <a:t>System.out.println</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 + </a:t>
            </a:r>
            <a:br>
              <a:rPr lang="en-US" sz="3200" dirty="0">
                <a:solidFill>
                  <a:schemeClr val="tx2">
                    <a:lumMod val="75000"/>
                  </a:schemeClr>
                </a:solidFill>
              </a:rPr>
            </a:br>
            <a:r>
              <a:rPr lang="en-US" sz="3200" dirty="0">
                <a:solidFill>
                  <a:schemeClr val="tx2">
                    <a:lumMod val="75000"/>
                  </a:schemeClr>
                </a:solidFill>
              </a:rPr>
              <a:t>		</a:t>
            </a:r>
            <a:r>
              <a:rPr lang="en-US" sz="3200" dirty="0">
                <a:solidFill>
                  <a:schemeClr val="accent1">
                    <a:lumMod val="20000"/>
                    <a:lumOff val="80000"/>
                  </a:schemeClr>
                </a:solidFill>
              </a:rPr>
              <a:t>" got fired because " + reasons);</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Java</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6404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65300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acces all public</a:t>
            </a:r>
            <a:r>
              <a:rPr lang="en-US" noProof="1"/>
              <a:t> and </a:t>
            </a:r>
            <a:r>
              <a:rPr lang="en-US" noProof="1">
                <a:solidFill>
                  <a:schemeClr val="tx2">
                    <a:lumMod val="75000"/>
                  </a:schemeClr>
                </a:solidFill>
              </a:rPr>
              <a:t>protected</a:t>
            </a:r>
            <a:r>
              <a:rPr lang="en-US" noProof="1"/>
              <a:t> members</a:t>
            </a:r>
          </a:p>
          <a:p>
            <a:r>
              <a:rPr lang="en-US" noProof="1"/>
              <a:t>Derived classes can access </a:t>
            </a:r>
            <a:r>
              <a:rPr lang="en-US" noProof="1">
                <a:solidFill>
                  <a:schemeClr val="tx2">
                    <a:lumMod val="75000"/>
                  </a:schemeClr>
                </a:solidFill>
              </a:rPr>
              <a:t>default</a:t>
            </a:r>
            <a:r>
              <a:rPr lang="en-US" noProof="1"/>
              <a:t> members </a:t>
            </a:r>
            <a:r>
              <a:rPr lang="en-US" noProof="1">
                <a:solidFill>
                  <a:schemeClr val="tx2">
                    <a:lumMod val="75000"/>
                  </a:schemeClr>
                </a:solidFill>
              </a:rPr>
              <a:t>if in same package</a:t>
            </a:r>
          </a:p>
          <a:p>
            <a:r>
              <a:rPr lang="en-US" noProof="1">
                <a:solidFill>
                  <a:schemeClr val="tx2">
                    <a:lumMod val="75000"/>
                  </a:schemeClr>
                </a:solidFill>
              </a:rPr>
              <a:t>Private</a:t>
            </a:r>
            <a:r>
              <a:rPr lang="en-US" noProof="1"/>
              <a:t> fields are </a:t>
            </a:r>
            <a:r>
              <a:rPr lang="en-US" noProof="1">
                <a:solidFill>
                  <a:schemeClr val="tx2">
                    <a:lumMod val="75000"/>
                  </a:schemeClr>
                </a:solidFill>
              </a:rPr>
              <a:t>not inherited</a:t>
            </a:r>
            <a:r>
              <a:rPr lang="en-US" noProof="1"/>
              <a:t> 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hide</a:t>
            </a:r>
            <a:r>
              <a:rPr lang="en-US" noProof="1"/>
              <a:t> superclass variables</a:t>
            </a:r>
          </a:p>
        </p:txBody>
      </p:sp>
      <p:sp>
        <p:nvSpPr>
          <p:cNvPr id="8" name="Text Placeholder 5"/>
          <p:cNvSpPr txBox="1">
            <a:spLocks/>
          </p:cNvSpPr>
          <p:nvPr/>
        </p:nvSpPr>
        <p:spPr>
          <a:xfrm>
            <a:off x="744061" y="25387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dirty="0" err="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94012" y="4596139"/>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4061" y="253873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err="1">
                <a:solidFill>
                  <a:schemeClr val="tx2">
                    <a:lumMod val="75000"/>
                  </a:schemeClr>
                </a:solidFill>
              </a:rPr>
              <a:t>this</a:t>
            </a:r>
            <a:r>
              <a:rPr lang="en-US" sz="3200" dirty="0" err="1">
                <a:solidFill>
                  <a:schemeClr val="accent1">
                    <a:lumMod val="20000"/>
                    <a:lumOff val="80000"/>
                  </a:schemeClr>
                </a:solidFill>
              </a:rPr>
              <a:t>.weight</a:t>
            </a:r>
            <a:r>
              <a:rPr lang="en-US" sz="3200" dirty="0">
                <a:solidFill>
                  <a:schemeClr val="accent1">
                    <a:lumMod val="20000"/>
                    <a:lumOff val="80000"/>
                  </a:schemeClr>
                </a:solidFill>
              </a:rPr>
              <a:t> = 0.6f;</a:t>
            </a:r>
          </a:p>
          <a:p>
            <a:r>
              <a:rPr lang="en-US" sz="3200" dirty="0">
                <a:solidFill>
                  <a:schemeClr val="accent1">
                    <a:lumMod val="20000"/>
                    <a:lumOff val="80000"/>
                  </a:schemeClr>
                </a:solidFill>
              </a:rPr>
              <a:t>    </a:t>
            </a:r>
            <a:r>
              <a:rPr lang="en-US" sz="3200" dirty="0" err="1">
                <a:solidFill>
                  <a:schemeClr val="tx2">
                    <a:lumMod val="75000"/>
                  </a:schemeClr>
                </a:solidFill>
              </a:rPr>
              <a:t>super</a:t>
            </a:r>
            <a:r>
              <a:rPr lang="en-US" sz="3200" dirty="0" err="1">
                <a:solidFill>
                  <a:schemeClr val="accent1">
                    <a:lumMod val="20000"/>
                    <a:lumOff val="80000"/>
                  </a:schemeClr>
                </a:solidFill>
              </a:rPr>
              <a:t>.weight</a:t>
            </a:r>
            <a:r>
              <a:rPr lang="en-US" sz="3200" dirty="0">
                <a:solidFill>
                  <a:schemeClr val="accent1">
                    <a:lumMod val="20000"/>
                    <a:lumOff val="80000"/>
                  </a:schemeClr>
                </a:solidFill>
              </a:rPr>
              <a: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accent1">
                    <a:lumMod val="20000"/>
                    <a:lumOff val="80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564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161212" y="36576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A </a:t>
            </a:r>
            <a:r>
              <a:rPr lang="en-US" dirty="0">
                <a:solidFill>
                  <a:schemeClr val="tx2">
                    <a:lumMod val="75000"/>
                  </a:schemeClr>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899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Person { </a:t>
            </a:r>
            <a:br>
              <a:rPr lang="en-US" sz="3200" dirty="0">
                <a:solidFill>
                  <a:schemeClr val="accent1">
                    <a:lumMod val="20000"/>
                    <a:lumOff val="80000"/>
                  </a:schemeClr>
                </a:solidFill>
              </a:rPr>
            </a:br>
            <a:r>
              <a:rPr lang="en-US" sz="3200" dirty="0">
                <a:solidFill>
                  <a:schemeClr val="accent1">
                    <a:lumMod val="20000"/>
                    <a:lumOff val="80000"/>
                  </a:schemeClr>
                </a:solidFill>
              </a:rPr>
              <a:t>  public void </a:t>
            </a:r>
            <a:r>
              <a:rPr lang="en-US" sz="3200" dirty="0">
                <a:solidFill>
                  <a:schemeClr val="tx2">
                    <a:lumMod val="75000"/>
                  </a:schemeClr>
                </a:solidFill>
              </a:rPr>
              <a:t>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("Person sleeping"); } </a:t>
            </a:r>
          </a:p>
          <a:p>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class Student extends Person {</a:t>
            </a:r>
          </a:p>
          <a:p>
            <a:r>
              <a:rPr lang="en-US" sz="3200" dirty="0">
                <a:solidFill>
                  <a:schemeClr val="accent1">
                    <a:lumMod val="20000"/>
                    <a:lumOff val="80000"/>
                  </a:schemeClr>
                </a:solidFill>
              </a:rPr>
              <a:t>  </a:t>
            </a:r>
            <a:r>
              <a:rPr lang="en-US" sz="3200" dirty="0">
                <a:solidFill>
                  <a:schemeClr val="tx2">
                    <a:lumMod val="75000"/>
                  </a:schemeClr>
                </a:solidFill>
              </a:rPr>
              <a:t>@Override public void 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("Student sleeping"); }</a:t>
            </a:r>
          </a:p>
          <a:p>
            <a:r>
              <a:rPr lang="en-US" sz="3200" dirty="0">
                <a:solidFill>
                  <a:schemeClr val="accent1">
                    <a:lumMod val="20000"/>
                    <a:lumOff val="80000"/>
                  </a:schemeClr>
                </a:solidFill>
              </a:rPr>
              <a:t>}</a:t>
            </a:r>
          </a:p>
        </p:txBody>
      </p:sp>
      <p:sp>
        <p:nvSpPr>
          <p:cNvPr id="8" name="AutoShape 6"/>
          <p:cNvSpPr>
            <a:spLocks noChangeArrowheads="1"/>
          </p:cNvSpPr>
          <p:nvPr/>
        </p:nvSpPr>
        <p:spPr bwMode="auto">
          <a:xfrm>
            <a:off x="8532812" y="4953000"/>
            <a:ext cx="3429000" cy="990600"/>
          </a:xfrm>
          <a:prstGeom prst="wedgeRoundRectCallout">
            <a:avLst>
              <a:gd name="adj1" fmla="val -67347"/>
              <a:gd name="adj2" fmla="val -28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Signature and return type </a:t>
            </a:r>
            <a:r>
              <a:rPr lang="en-US" sz="2800" dirty="0">
                <a:solidFill>
                  <a:schemeClr val="tx2">
                    <a:lumMod val="75000"/>
                  </a:schemeClr>
                </a:solidFill>
              </a:rPr>
              <a:t>should match</a:t>
            </a:r>
            <a:endParaRPr lang="bg-BG" sz="2800" dirty="0">
              <a:solidFill>
                <a:schemeClr val="tx2">
                  <a:lumMod val="75000"/>
                </a:schemeClr>
              </a:solidFill>
            </a:endParaRPr>
          </a:p>
        </p:txBody>
      </p:sp>
      <p:sp>
        <p:nvSpPr>
          <p:cNvPr id="9" name="AutoShape 6"/>
          <p:cNvSpPr>
            <a:spLocks noChangeArrowheads="1"/>
          </p:cNvSpPr>
          <p:nvPr/>
        </p:nvSpPr>
        <p:spPr bwMode="auto">
          <a:xfrm>
            <a:off x="6246812" y="1752639"/>
            <a:ext cx="3433101" cy="950514"/>
          </a:xfrm>
          <a:prstGeom prst="wedgeRoundRectCallout">
            <a:avLst>
              <a:gd name="adj1" fmla="val -66445"/>
              <a:gd name="adj2" fmla="val 466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in base class </a:t>
            </a:r>
            <a:r>
              <a:rPr lang="en-US" sz="2800" dirty="0">
                <a:solidFill>
                  <a:schemeClr val="tx1"/>
                </a:solidFill>
              </a:rPr>
              <a:t>must not be </a:t>
            </a:r>
            <a:r>
              <a:rPr lang="en-US" sz="2800" b="1" dirty="0">
                <a:solidFill>
                  <a:schemeClr val="tx2">
                    <a:lumMod val="75000"/>
                  </a:schemeClr>
                </a:solidFill>
                <a:latin typeface="Consolas" panose="020B0609020204030204" pitchFamily="49" charset="0"/>
              </a:rPr>
              <a:t>final</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final</a:t>
            </a:r>
            <a:r>
              <a:rPr lang="en-US" dirty="0"/>
              <a:t> – defines a method that </a:t>
            </a:r>
            <a:r>
              <a:rPr lang="en-US" dirty="0">
                <a:solidFill>
                  <a:schemeClr val="tx2">
                    <a:lumMod val="75000"/>
                  </a:schemeClr>
                </a:solidFill>
              </a:rPr>
              <a:t>can't be </a:t>
            </a:r>
            <a:r>
              <a:rPr lang="en-US" dirty="0" err="1">
                <a:solidFill>
                  <a:schemeClr val="tx2">
                    <a:lumMod val="75000"/>
                  </a:schemeClr>
                </a:solidFill>
              </a:rPr>
              <a:t>overriden</a:t>
            </a:r>
            <a:endParaRPr lang="en-US" dirty="0">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public </a:t>
            </a:r>
            <a:r>
              <a:rPr lang="en-US" sz="2800" dirty="0">
                <a:solidFill>
                  <a:schemeClr val="tx2">
                    <a:lumMod val="75000"/>
                  </a:schemeClr>
                </a:solidFill>
              </a:rPr>
              <a:t>final</a:t>
            </a:r>
            <a:r>
              <a:rPr lang="en-US" sz="2800" dirty="0">
                <a:solidFill>
                  <a:schemeClr val="accent1">
                    <a:lumMod val="20000"/>
                    <a:lumOff val="80000"/>
                  </a:schemeClr>
                </a:solidFill>
              </a:rPr>
              <a:t> void eat() { …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tx2">
                    <a:lumMod val="75000"/>
                  </a:schemeClr>
                </a:solidFill>
              </a:rPr>
              <a:t>@Override</a:t>
            </a:r>
          </a:p>
          <a:p>
            <a:r>
              <a:rPr lang="en-US" sz="2800" dirty="0">
                <a:solidFill>
                  <a:schemeClr val="accent1">
                    <a:lumMod val="20000"/>
                    <a:lumOff val="80000"/>
                  </a:schemeClr>
                </a:solidFill>
              </a:rPr>
              <a:t>  public void eat() {} // Error…</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final</a:t>
            </a:r>
            <a:r>
              <a:rPr lang="en-US" sz="2800" dirty="0">
                <a:solidFill>
                  <a:schemeClr val="accent1">
                    <a:lumMod val="20000"/>
                    <a:lumOff val="80000"/>
                  </a:schemeClr>
                </a:solidFill>
              </a:rPr>
              <a:t>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MyString</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String</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MyMath</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Math</a:t>
            </a:r>
            <a:r>
              <a:rPr lang="en-US" sz="2800" dirty="0">
                <a:solidFill>
                  <a:schemeClr val="accent1">
                    <a:lumMod val="20000"/>
                    <a:lumOff val="80000"/>
                  </a:schemeClr>
                </a:solidFill>
              </a:rPr>
              <a:t> { } //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Classes: Animal, Predator, Food</a:t>
            </a:r>
          </a:p>
          <a:p>
            <a:pPr>
              <a:lnSpc>
                <a:spcPct val="100000"/>
              </a:lnSpc>
            </a:pPr>
            <a:r>
              <a:rPr lang="en-US" dirty="0"/>
              <a:t>When Predator feeds, gains +1 health</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29</a:t>
            </a:fld>
            <a:endParaRPr lang="en-US" dirty="0"/>
          </a:p>
        </p:txBody>
      </p:sp>
      <p:grpSp>
        <p:nvGrpSpPr>
          <p:cNvPr id="6" name="Group 5"/>
          <p:cNvGrpSpPr/>
          <p:nvPr/>
        </p:nvGrpSpPr>
        <p:grpSpPr>
          <a:xfrm>
            <a:off x="3792633" y="2750724"/>
            <a:ext cx="4419600" cy="2064618"/>
            <a:chOff x="-307405" y="2077297"/>
            <a:chExt cx="3132342" cy="2064618"/>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#foodEaten:List&lt;Food&gt;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3"/>
              <a:ext cx="3132342" cy="93487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+eat(Food):void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+eatAll(Food[]):void</a:t>
              </a:r>
              <a:endParaRPr lang="en-US" sz="2000" b="1" noProof="1">
                <a:latin typeface="Consolas" panose="020B0609020204030204" pitchFamily="49" charset="0"/>
              </a:endParaRPr>
            </a:p>
          </p:txBody>
        </p:sp>
      </p:grpSp>
      <p:sp>
        <p:nvSpPr>
          <p:cNvPr id="12" name="Rectangle 3"/>
          <p:cNvSpPr>
            <a:spLocks noChangeArrowheads="1"/>
          </p:cNvSpPr>
          <p:nvPr/>
        </p:nvSpPr>
        <p:spPr bwMode="auto">
          <a:xfrm>
            <a:off x="3792632" y="5674717"/>
            <a:ext cx="4419600"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Predator</a:t>
            </a:r>
            <a:endParaRPr lang="en-US" sz="1800" b="1" noProof="1">
              <a:solidFill>
                <a:schemeClr val="tx2">
                  <a:lumMod val="75000"/>
                </a:schemeClr>
              </a:solidFill>
              <a:latin typeface="Consolas" panose="020B0609020204030204" pitchFamily="49" charset="0"/>
            </a:endParaRPr>
          </a:p>
        </p:txBody>
      </p:sp>
      <p:grpSp>
        <p:nvGrpSpPr>
          <p:cNvPr id="17" name="Group 16"/>
          <p:cNvGrpSpPr/>
          <p:nvPr/>
        </p:nvGrpSpPr>
        <p:grpSpPr>
          <a:xfrm rot="5400000">
            <a:off x="5583333" y="5049338"/>
            <a:ext cx="838199" cy="412558"/>
            <a:chOff x="5840815" y="4852615"/>
            <a:chExt cx="760694" cy="412558"/>
          </a:xfrm>
        </p:grpSpPr>
        <p:sp>
          <p:nvSpPr>
            <p:cNvPr id="15" name="Freeform 145"/>
            <p:cNvSpPr>
              <a:spLocks/>
            </p:cNvSpPr>
            <p:nvPr/>
          </p:nvSpPr>
          <p:spPr bwMode="auto">
            <a:xfrm rot="16200000" flipH="1">
              <a:off x="6281163" y="4827260"/>
              <a:ext cx="88713" cy="551979"/>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sp>
          <p:nvSpPr>
            <p:cNvPr id="16" name="Freeform 147"/>
            <p:cNvSpPr>
              <a:spLocks/>
            </p:cNvSpPr>
            <p:nvPr/>
          </p:nvSpPr>
          <p:spPr bwMode="auto">
            <a:xfrm rot="16200000">
              <a:off x="5740780" y="4952650"/>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grpSp>
      <p:sp>
        <p:nvSpPr>
          <p:cNvPr id="18" name="AutoShape 6"/>
          <p:cNvSpPr>
            <a:spLocks noChangeArrowheads="1"/>
          </p:cNvSpPr>
          <p:nvPr/>
        </p:nvSpPr>
        <p:spPr bwMode="auto">
          <a:xfrm>
            <a:off x="1322598" y="4347906"/>
            <a:ext cx="2263757" cy="1092364"/>
          </a:xfrm>
          <a:prstGeom prst="wedgeRoundRectCallout">
            <a:avLst>
              <a:gd name="adj1" fmla="val 60456"/>
              <a:gd name="adj2" fmla="val -63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@Override </a:t>
            </a:r>
            <a:br>
              <a:rPr lang="en-US" sz="3200" dirty="0">
                <a:solidFill>
                  <a:srgbClr val="FFFFFF"/>
                </a:solidFill>
              </a:rPr>
            </a:br>
            <a:r>
              <a:rPr lang="en-US" sz="3200" dirty="0">
                <a:solidFill>
                  <a:srgbClr val="FFFFFF"/>
                </a:solidFill>
              </a:rPr>
              <a:t>maybe?</a:t>
            </a:r>
            <a:endParaRPr lang="bg-BG" sz="3200" dirty="0">
              <a:solidFill>
                <a:schemeClr val="tx2">
                  <a:lumMod val="75000"/>
                </a:schemeClr>
              </a:solidFill>
            </a:endParaRPr>
          </a:p>
        </p:txBody>
      </p:sp>
      <p:sp>
        <p:nvSpPr>
          <p:cNvPr id="19" name="AutoShape 6"/>
          <p:cNvSpPr>
            <a:spLocks noChangeArrowheads="1"/>
          </p:cNvSpPr>
          <p:nvPr/>
        </p:nvSpPr>
        <p:spPr bwMode="auto">
          <a:xfrm>
            <a:off x="1460353" y="3200400"/>
            <a:ext cx="2119701" cy="510629"/>
          </a:xfrm>
          <a:prstGeom prst="wedgeRoundRectCallout">
            <a:avLst>
              <a:gd name="adj1" fmla="val 63371"/>
              <a:gd name="adj2" fmla="val 2616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protected</a:t>
            </a:r>
            <a:endParaRPr lang="bg-BG" sz="3200" dirty="0">
              <a:solidFill>
                <a:schemeClr val="tx2">
                  <a:lumMod val="75000"/>
                </a:schemeClr>
              </a:solidFill>
            </a:endParaRPr>
          </a:p>
        </p:txBody>
      </p:sp>
      <p:sp>
        <p:nvSpPr>
          <p:cNvPr id="20" name="AutoShape 6"/>
          <p:cNvSpPr>
            <a:spLocks noChangeArrowheads="1"/>
          </p:cNvSpPr>
          <p:nvPr/>
        </p:nvSpPr>
        <p:spPr bwMode="auto">
          <a:xfrm>
            <a:off x="6475412" y="856909"/>
            <a:ext cx="2417051" cy="609600"/>
          </a:xfrm>
          <a:prstGeom prst="wedgeRoundRectCallout">
            <a:avLst>
              <a:gd name="adj1" fmla="val -62603"/>
              <a:gd name="adj2" fmla="val 3698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Empty class</a:t>
            </a:r>
            <a:endParaRPr lang="bg-BG" sz="3200" dirty="0">
              <a:solidFill>
                <a:schemeClr val="tx2">
                  <a:lumMod val="75000"/>
                </a:schemeClr>
              </a:solidFill>
            </a:endParaRPr>
          </a:p>
        </p:txBody>
      </p:sp>
    </p:spTree>
    <p:extLst>
      <p:ext uri="{BB962C8B-B14F-4D97-AF65-F5344CB8AC3E}">
        <p14:creationId xmlns:p14="http://schemas.microsoft.com/office/powerpoint/2010/main" val="2062262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a:t>#Java-OOP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6091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 (Fragile)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30</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private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7770812" y="4038600"/>
            <a:ext cx="3795600" cy="877759"/>
          </a:xfrm>
          <a:prstGeom prst="wedgeRoundRectCallout">
            <a:avLst>
              <a:gd name="adj1" fmla="val -63280"/>
              <a:gd name="adj2" fmla="val 260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 case of change, can break subclasses</a:t>
            </a:r>
            <a:endParaRPr lang="bg-BG" sz="2800" dirty="0">
              <a:solidFill>
                <a:schemeClr val="tx2">
                  <a:lumMod val="75000"/>
                </a:schemeClr>
              </a:solidFill>
            </a:endParaRPr>
          </a:p>
        </p:txBody>
      </p:sp>
    </p:spTree>
    <p:extLst>
      <p:ext uri="{BB962C8B-B14F-4D97-AF65-F5344CB8AC3E}">
        <p14:creationId xmlns:p14="http://schemas.microsoft.com/office/powerpoint/2010/main" val="3169778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protected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4340224" y="2578444"/>
            <a:ext cx="3505200" cy="496759"/>
          </a:xfrm>
          <a:prstGeom prst="wedgeRoundRectCallout">
            <a:avLst>
              <a:gd name="adj1" fmla="val -58168"/>
              <a:gd name="adj2" fmla="val 521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Safe to make changes</a:t>
            </a:r>
            <a:endParaRPr lang="bg-BG" sz="2800" dirty="0">
              <a:solidFill>
                <a:schemeClr val="tx2">
                  <a:lumMod val="75000"/>
                </a:schemeClr>
              </a:solidFill>
            </a:endParaRPr>
          </a:p>
        </p:txBody>
      </p:sp>
    </p:spTree>
    <p:extLst>
      <p:ext uri="{BB962C8B-B14F-4D97-AF65-F5344CB8AC3E}">
        <p14:creationId xmlns:p14="http://schemas.microsoft.com/office/powerpoint/2010/main" val="3805723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sp>
        <p:nvSpPr>
          <p:cNvPr id="7" name="Text Placeholder 5"/>
          <p:cNvSpPr txBox="1">
            <a:spLocks/>
          </p:cNvSpPr>
          <p:nvPr/>
        </p:nvSpPr>
        <p:spPr>
          <a:xfrm>
            <a:off x="745935" y="20574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Person </a:t>
            </a:r>
            <a:r>
              <a:rPr lang="en-US" sz="3200" dirty="0" err="1">
                <a:solidFill>
                  <a:schemeClr val="accent1">
                    <a:lumMod val="20000"/>
                    <a:lumOff val="80000"/>
                  </a:schemeClr>
                </a:solidFill>
              </a:rPr>
              <a:t>person</a:t>
            </a:r>
            <a:r>
              <a:rPr lang="en-US" sz="3200" dirty="0">
                <a:solidFill>
                  <a:schemeClr val="accent1">
                    <a:lumMod val="20000"/>
                    <a:lumOff val="80000"/>
                  </a:schemeClr>
                </a:solidFill>
              </a:rPr>
              <a:t> = new Person();</a:t>
            </a:r>
          </a:p>
          <a:p>
            <a:r>
              <a:rPr lang="en-US" sz="3200" dirty="0">
                <a:solidFill>
                  <a:schemeClr val="accent1">
                    <a:lumMod val="20000"/>
                    <a:lumOff val="80000"/>
                  </a:schemeClr>
                </a:solidFill>
              </a:rPr>
              <a:t>Student </a:t>
            </a:r>
            <a:r>
              <a:rPr lang="en-US" sz="3200" dirty="0" err="1">
                <a:solidFill>
                  <a:schemeClr val="accent1">
                    <a:lumMod val="20000"/>
                    <a:lumOff val="80000"/>
                  </a:schemeClr>
                </a:solidFill>
              </a:rPr>
              <a:t>student</a:t>
            </a:r>
            <a:r>
              <a:rPr lang="en-US" sz="3200" dirty="0">
                <a:solidFill>
                  <a:schemeClr val="accent1">
                    <a:lumMod val="20000"/>
                    <a:lumOff val="80000"/>
                  </a:schemeClr>
                </a:solidFill>
              </a:rPr>
              <a:t> = new Student();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List&lt;Person&gt; people = new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person</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student</a:t>
            </a:r>
            <a:r>
              <a:rPr lang="en-US" sz="3200" dirty="0">
                <a:solidFill>
                  <a:schemeClr val="tx2">
                    <a:lumMod val="75000"/>
                  </a:schemeClr>
                </a:solidFill>
              </a:rPr>
              <a:t>)</a:t>
            </a:r>
            <a:r>
              <a:rPr lang="en-US" sz="3200" dirty="0">
                <a:solidFill>
                  <a:schemeClr val="accent1">
                    <a:lumMod val="20000"/>
                    <a:lumOff val="80000"/>
                  </a:schemeClr>
                </a:solidFill>
              </a:rPr>
              <a:t>;</a:t>
            </a:r>
          </a:p>
        </p:txBody>
      </p:sp>
      <p:grpSp>
        <p:nvGrpSpPr>
          <p:cNvPr id="4" name="Group 3"/>
          <p:cNvGrpSpPr/>
          <p:nvPr/>
        </p:nvGrpSpPr>
        <p:grpSpPr>
          <a:xfrm>
            <a:off x="6399212" y="4876800"/>
            <a:ext cx="4480062" cy="1490135"/>
            <a:chOff x="6554625" y="2057400"/>
            <a:chExt cx="5195506" cy="2322175"/>
          </a:xfrm>
        </p:grpSpPr>
        <p:sp>
          <p:nvSpPr>
            <p:cNvPr id="8" name="Rectangle: Rounded Corners 7"/>
            <p:cNvSpPr/>
            <p:nvPr/>
          </p:nvSpPr>
          <p:spPr>
            <a:xfrm>
              <a:off x="6554625" y="2057400"/>
              <a:ext cx="5195506" cy="2322175"/>
            </a:xfrm>
            <a:prstGeom prst="roundRect">
              <a:avLst>
                <a:gd name="adj" fmla="val 5385"/>
              </a:avLst>
            </a:prstGeom>
            <a:solidFill>
              <a:schemeClr val="accent6">
                <a:lumMod val="50000"/>
              </a:scheme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effectLst>
                    <a:outerShdw blurRad="38100" dist="38100" dir="2700000" algn="tl">
                      <a:srgbClr val="000000">
                        <a:alpha val="43137"/>
                      </a:srgbClr>
                    </a:outerShdw>
                  </a:effectLst>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effectLst>
                    <a:outerShdw blurRad="38100" dist="38100" dir="2700000" algn="tl">
                      <a:srgbClr val="000000">
                        <a:alpha val="43137"/>
                      </a:srgbClr>
                    </a:outerShdw>
                  </a:effectLst>
                  <a:latin typeface="Consolas" panose="020B0609020204030204" pitchFamily="49" charset="0"/>
                </a:rPr>
                <a:t>Person (Base Class)</a:t>
              </a:r>
            </a:p>
          </p:txBody>
        </p:sp>
      </p:grpSp>
      <p:sp>
        <p:nvSpPr>
          <p:cNvPr id="11" name="AutoShape 6"/>
          <p:cNvSpPr>
            <a:spLocks noChangeArrowheads="1"/>
          </p:cNvSpPr>
          <p:nvPr/>
        </p:nvSpPr>
        <p:spPr bwMode="auto">
          <a:xfrm>
            <a:off x="7923212" y="1340369"/>
            <a:ext cx="3338400" cy="1062828"/>
          </a:xfrm>
          <a:prstGeom prst="wedgeRoundRectCallout">
            <a:avLst>
              <a:gd name="adj1" fmla="val -60233"/>
              <a:gd name="adj2" fmla="val -34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Focus on common properties</a:t>
            </a:r>
            <a:endParaRPr lang="bg-BG" sz="3200" dirty="0">
              <a:solidFill>
                <a:schemeClr val="tx2">
                  <a:lumMod val="75000"/>
                </a:schemeClr>
              </a:solidFill>
            </a:endParaRPr>
          </a:p>
        </p:txBody>
      </p:sp>
      <p:sp>
        <p:nvSpPr>
          <p:cNvPr id="10" name="AutoShape 6"/>
          <p:cNvSpPr>
            <a:spLocks noChangeArrowheads="1"/>
          </p:cNvSpPr>
          <p:nvPr/>
        </p:nvSpPr>
        <p:spPr bwMode="auto">
          <a:xfrm>
            <a:off x="3122612" y="5621867"/>
            <a:ext cx="2817907" cy="603440"/>
          </a:xfrm>
          <a:prstGeom prst="wedgeRoundRectCallout">
            <a:avLst>
              <a:gd name="adj1" fmla="val -62205"/>
              <a:gd name="adj2" fmla="val -517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Polymorphism</a:t>
            </a:r>
            <a:endParaRPr lang="bg-BG" sz="3200"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dirty="0">
                <a:solidFill>
                  <a:schemeClr val="tx2">
                    <a:lumMod val="75000"/>
                  </a:schemeClr>
                </a:solidFill>
              </a:rPr>
              <a:t>extend a class</a:t>
            </a:r>
            <a:r>
              <a:rPr lang="en-US" dirty="0"/>
              <a:t> that we </a:t>
            </a:r>
            <a:r>
              <a:rPr lang="en-US"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dirty="0" err="1"/>
              <a:t>ArrayList</a:t>
            </a:r>
            <a:endParaRPr lang="en-US" dirty="0"/>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RandomArrayList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dirty="0" err="1">
                <a:solidFill>
                  <a:srgbClr val="FFFFFF"/>
                </a:solidFill>
              </a:rPr>
              <a:t>getRandomElement</a:t>
            </a:r>
            <a:r>
              <a:rPr lang="en-US" sz="3200" dirty="0">
                <a:solidFill>
                  <a:srgbClr val="FFFFFF"/>
                </a:solidFill>
              </a:rPr>
              <a: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745935" y="1067126"/>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RandomList</a:t>
            </a:r>
            <a:r>
              <a:rPr lang="en-US" sz="3200" dirty="0">
                <a:solidFill>
                  <a:schemeClr val="accent1">
                    <a:lumMod val="20000"/>
                    <a:lumOff val="80000"/>
                  </a:schemeClr>
                </a:solidFill>
              </a:rPr>
              <a:t> extends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 {</a:t>
            </a:r>
          </a:p>
          <a:p>
            <a:r>
              <a:rPr lang="en-US" sz="3200" dirty="0">
                <a:solidFill>
                  <a:schemeClr val="accent1">
                    <a:lumMod val="20000"/>
                    <a:lumOff val="80000"/>
                  </a:schemeClr>
                </a:solidFill>
              </a:rPr>
              <a:t>private Random </a:t>
            </a:r>
            <a:r>
              <a:rPr lang="en-US" sz="3200" dirty="0" err="1">
                <a:solidFill>
                  <a:schemeClr val="accent1">
                    <a:lumMod val="20000"/>
                    <a:lumOff val="80000"/>
                  </a:schemeClr>
                </a:solidFill>
              </a:rPr>
              <a:t>rnd</a:t>
            </a:r>
            <a:r>
              <a:rPr lang="en-US" sz="3200" dirty="0">
                <a:solidFill>
                  <a:schemeClr val="accent1">
                    <a:lumMod val="20000"/>
                    <a:lumOff val="80000"/>
                  </a:schemeClr>
                </a:solidFill>
              </a:rPr>
              <a:t>; // Initialize this…</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Object </a:t>
            </a:r>
            <a:r>
              <a:rPr lang="en-US" sz="3200" dirty="0" err="1">
                <a:solidFill>
                  <a:schemeClr val="accent1">
                    <a:lumMod val="20000"/>
                    <a:lumOff val="80000"/>
                  </a:schemeClr>
                </a:solidFill>
              </a:rPr>
              <a:t>getRandomElement</a:t>
            </a:r>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err="1">
                <a:solidFill>
                  <a:schemeClr val="accent1">
                    <a:lumMod val="20000"/>
                    <a:lumOff val="80000"/>
                  </a:schemeClr>
                </a:solidFill>
              </a:rPr>
              <a:t>int</a:t>
            </a:r>
            <a:r>
              <a:rPr lang="en-US" sz="3200" dirty="0">
                <a:solidFill>
                  <a:schemeClr val="accent1">
                    <a:lumMod val="20000"/>
                    <a:lumOff val="80000"/>
                  </a:schemeClr>
                </a:solidFill>
              </a:rPr>
              <a:t> index = </a:t>
            </a:r>
            <a:r>
              <a:rPr lang="en-US" sz="3200" dirty="0" err="1">
                <a:solidFill>
                  <a:schemeClr val="accent1">
                    <a:lumMod val="20000"/>
                    <a:lumOff val="80000"/>
                  </a:schemeClr>
                </a:solidFill>
              </a:rPr>
              <a:t>rnd.nextInt</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a:t>
            </a:r>
          </a:p>
          <a:p>
            <a:r>
              <a:rPr lang="en-US" sz="3200" dirty="0">
                <a:solidFill>
                  <a:schemeClr val="accent1">
                    <a:lumMod val="20000"/>
                    <a:lumOff val="80000"/>
                  </a:schemeClr>
                </a:solidFill>
              </a:rPr>
              <a:t>    Object element = </a:t>
            </a:r>
            <a:r>
              <a:rPr lang="en-US" sz="3200" dirty="0" err="1">
                <a:solidFill>
                  <a:schemeClr val="accent1">
                    <a:lumMod val="20000"/>
                    <a:lumOff val="80000"/>
                  </a:schemeClr>
                </a:solidFill>
              </a:rPr>
              <a:t>super.get</a:t>
            </a:r>
            <a:r>
              <a:rPr lang="en-US" sz="3200" dirty="0">
                <a:solidFill>
                  <a:schemeClr val="accent1">
                    <a:lumMod val="20000"/>
                    <a:lumOff val="80000"/>
                  </a:schemeClr>
                </a:solidFill>
              </a:rPr>
              <a:t>(index);</a:t>
            </a:r>
          </a:p>
          <a:p>
            <a:r>
              <a:rPr lang="en-US" sz="3200" dirty="0">
                <a:solidFill>
                  <a:schemeClr val="accent1">
                    <a:lumMod val="20000"/>
                    <a:lumOff val="80000"/>
                  </a:schemeClr>
                </a:solidFill>
              </a:rPr>
              <a:t>    </a:t>
            </a:r>
            <a:r>
              <a:rPr lang="en-US" sz="3200" dirty="0" err="1">
                <a:solidFill>
                  <a:schemeClr val="accent1">
                    <a:lumMod val="20000"/>
                    <a:lumOff val="80000"/>
                  </a:schemeClr>
                </a:solidFill>
              </a:rPr>
              <a:t>super.set</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index, </a:t>
            </a:r>
            <a:r>
              <a:rPr lang="en-US" sz="3200" dirty="0" err="1">
                <a:solidFill>
                  <a:schemeClr val="accent1">
                    <a:lumMod val="20000"/>
                    <a:lumOff val="80000"/>
                  </a:schemeClr>
                </a:solidFill>
              </a:rPr>
              <a:t>super.remove</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 - 1));</a:t>
            </a:r>
          </a:p>
          <a:p>
            <a:r>
              <a:rPr lang="en-US" sz="3200" dirty="0">
                <a:solidFill>
                  <a:schemeClr val="accent1">
                    <a:lumMod val="20000"/>
                    <a:lumOff val="80000"/>
                  </a:schemeClr>
                </a:solidFill>
              </a:rPr>
              <a:t>    return element;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p>
        </p:txBody>
      </p:sp>
    </p:spTree>
    <p:extLst>
      <p:ext uri="{BB962C8B-B14F-4D97-AF65-F5344CB8AC3E}">
        <p14:creationId xmlns:p14="http://schemas.microsoft.com/office/powerpoint/2010/main" val="259017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73381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37</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solidFill>
                  <a:schemeClr val="tx2">
                    <a:lumMod val="75000"/>
                  </a:schemeClr>
                </a:solidFill>
              </a:rPr>
              <a:t>Duplicate code </a:t>
            </a:r>
            <a:r>
              <a:rPr lang="en-GB" dirty="0"/>
              <a:t>is error prone</a:t>
            </a:r>
          </a:p>
          <a:p>
            <a:r>
              <a:rPr lang="en-GB" dirty="0">
                <a:solidFill>
                  <a:schemeClr val="tx2">
                    <a:lumMod val="75000"/>
                  </a:schemeClr>
                </a:solidFill>
              </a:rPr>
              <a:t>Reuse classes</a:t>
            </a:r>
            <a:r>
              <a:rPr lang="en-GB" dirty="0"/>
              <a:t> through </a:t>
            </a:r>
            <a:r>
              <a:rPr lang="en-GB"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38</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p>
          <a:p>
            <a:r>
              <a:rPr lang="en-US" sz="3200" dirty="0">
                <a:effectLst/>
              </a:rPr>
              <a:t>  Touchpad touchpad;</a:t>
            </a:r>
          </a:p>
          <a:p>
            <a:r>
              <a:rPr lang="en-US" sz="3200" dirty="0">
                <a:effectLst/>
              </a:rPr>
              <a:t>  Keyboard </a:t>
            </a:r>
            <a:r>
              <a:rPr lang="en-US" sz="3200" dirty="0" err="1">
                <a:effectLst/>
              </a:rPr>
              <a:t>keyboard</a:t>
            </a:r>
            <a:r>
              <a:rPr lang="en-US" sz="3200" dirty="0">
                <a:effectLst/>
              </a:rPr>
              <a:t>;</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81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39</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93811" y="1219200"/>
            <a:ext cx="9601202"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incrBrightness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monitor.brighten</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a:t>
            </a:r>
          </a:p>
          <a:p>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decrBrightness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monitor.dim</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 </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err="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dirty="0" err="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5833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567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40</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StackOfStrings</a:t>
            </a:r>
            <a:endParaRPr lang="en-GB" sz="28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41</a:t>
            </a:fld>
            <a:endParaRPr lang="en-US" dirty="0"/>
          </a:p>
        </p:txBody>
      </p:sp>
      <p:sp>
        <p:nvSpPr>
          <p:cNvPr id="11" name="Text Placeholder 5"/>
          <p:cNvSpPr txBox="1">
            <a:spLocks/>
          </p:cNvSpPr>
          <p:nvPr/>
        </p:nvSpPr>
        <p:spPr>
          <a:xfrm>
            <a:off x="619236" y="1518611"/>
            <a:ext cx="10947176"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StackOfStrings</a:t>
            </a:r>
            <a:r>
              <a:rPr lang="en-US" sz="3200" dirty="0">
                <a:solidFill>
                  <a:schemeClr val="accent1">
                    <a:lumMod val="20000"/>
                    <a:lumOff val="80000"/>
                  </a:schemeClr>
                </a:solidFill>
              </a:rPr>
              <a:t> {</a:t>
            </a:r>
          </a:p>
          <a:p>
            <a:r>
              <a:rPr lang="en-US" sz="3200" dirty="0">
                <a:solidFill>
                  <a:schemeClr val="accent1">
                    <a:lumMod val="20000"/>
                    <a:lumOff val="80000"/>
                  </a:schemeClr>
                </a:solidFill>
              </a:rPr>
              <a:t>  private List&lt;String&gt; container;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void push(String item)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container.add</a:t>
            </a:r>
            <a:r>
              <a:rPr lang="en-US" sz="3200" dirty="0">
                <a:solidFill>
                  <a:schemeClr val="accent1">
                    <a:lumMod val="20000"/>
                    <a:lumOff val="80000"/>
                  </a:schemeClr>
                </a:solidFill>
              </a:rPr>
              <a:t>(item);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container.remove</a:t>
            </a:r>
            <a:r>
              <a:rPr lang="en-US" sz="3200" dirty="0">
                <a:solidFill>
                  <a:schemeClr val="accent1">
                    <a:lumMod val="20000"/>
                    <a:lumOff val="80000"/>
                  </a:schemeClr>
                </a:solidFill>
              </a:rPr>
              <a:t>(</a:t>
            </a:r>
            <a:r>
              <a:rPr lang="en-US" sz="3200" dirty="0" err="1">
                <a:solidFill>
                  <a:schemeClr val="accent1">
                    <a:lumMod val="20000"/>
                    <a:lumOff val="80000"/>
                  </a:schemeClr>
                </a:solidFill>
              </a:rPr>
              <a:t>container.size</a:t>
            </a:r>
            <a:r>
              <a:rPr lang="en-US" sz="3200" dirty="0">
                <a:solidFill>
                  <a:schemeClr val="accent1">
                    <a:lumMod val="20000"/>
                    <a:lumOff val="80000"/>
                  </a:schemeClr>
                </a:solidFill>
              </a:rPr>
              <a:t>() - 1);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8456612" y="3886199"/>
            <a:ext cx="3352800" cy="1054153"/>
          </a:xfrm>
          <a:prstGeom prst="wedgeRoundRectCallout">
            <a:avLst>
              <a:gd name="adj1" fmla="val -72857"/>
              <a:gd name="adj2" fmla="val 5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Classes share </a:t>
            </a:r>
            <a:r>
              <a:rPr lang="en-US" b="1" noProof="1">
                <a:solidFill>
                  <a:schemeClr val="tx2">
                    <a:lumMod val="75000"/>
                  </a:schemeClr>
                </a:solidFill>
              </a:rPr>
              <a:t>IS-A</a:t>
            </a:r>
            <a:r>
              <a:rPr lang="en-US" noProof="1">
                <a:solidFill>
                  <a:schemeClr val="tx1">
                    <a:lumMod val="40000"/>
                    <a:lumOff val="60000"/>
                  </a:schemeClr>
                </a:solidFill>
              </a:rPr>
              <a:t> relationship</a:t>
            </a:r>
          </a:p>
          <a:p>
            <a:r>
              <a:rPr lang="en-US" noProof="1">
                <a:solidFill>
                  <a:schemeClr val="tx1">
                    <a:lumMod val="40000"/>
                    <a:lumOff val="60000"/>
                  </a:schemeClr>
                </a:solidFill>
              </a:rPr>
              <a:t>Derived class </a:t>
            </a:r>
            <a:r>
              <a:rPr lang="en-US" b="1" noProof="1">
                <a:solidFill>
                  <a:schemeClr val="tx2">
                    <a:lumMod val="75000"/>
                  </a:schemeClr>
                </a:solidFill>
              </a:rPr>
              <a:t>IS-A-SUBSTITUTE</a:t>
            </a:r>
            <a:r>
              <a:rPr lang="en-US" noProof="1">
                <a:solidFill>
                  <a:schemeClr val="tx1">
                    <a:lumMod val="40000"/>
                    <a:lumOff val="60000"/>
                  </a:schemeClr>
                </a:solidFill>
              </a:rPr>
              <a:t> for the base class</a:t>
            </a:r>
          </a:p>
          <a:p>
            <a:r>
              <a:rPr lang="en-US" noProof="1">
                <a:solidFill>
                  <a:schemeClr val="tx1">
                    <a:lumMod val="40000"/>
                    <a:lumOff val="60000"/>
                  </a:schemeClr>
                </a:solidFill>
              </a:rPr>
              <a:t>Share the </a:t>
            </a:r>
            <a:r>
              <a:rPr lang="en-US" noProof="1">
                <a:solidFill>
                  <a:schemeClr val="tx2">
                    <a:lumMod val="75000"/>
                  </a:schemeClr>
                </a:solidFill>
              </a:rPr>
              <a:t>same role</a:t>
            </a:r>
            <a:endParaRPr lang="en-US" noProof="1">
              <a:solidFill>
                <a:schemeClr val="tx1">
                  <a:lumMod val="40000"/>
                  <a:lumOff val="60000"/>
                </a:schemeClr>
              </a:solidFill>
            </a:endParaRPr>
          </a:p>
          <a:p>
            <a:r>
              <a:rPr lang="en-US" noProof="1">
                <a:solidFill>
                  <a:schemeClr val="tx1">
                    <a:lumMod val="40000"/>
                    <a:lumOff val="60000"/>
                  </a:schemeClr>
                </a:solidFill>
              </a:rPr>
              <a:t>Derived class is the </a:t>
            </a:r>
            <a:r>
              <a:rPr lang="en-US" noProof="1">
                <a:solidFill>
                  <a:schemeClr val="tx2">
                    <a:lumMod val="75000"/>
                  </a:schemeClr>
                </a:solidFill>
              </a:rPr>
              <a:t>same as the base class</a:t>
            </a:r>
            <a:r>
              <a:rPr lang="en-US" noProof="1">
                <a:solidFill>
                  <a:schemeClr val="tx1">
                    <a:lumMod val="40000"/>
                    <a:lumOff val="60000"/>
                  </a:schemeClr>
                </a:solidFill>
              </a:rPr>
              <a:t> but adds a </a:t>
            </a:r>
            <a:r>
              <a:rPr lang="en-US" noProof="1">
                <a:solidFill>
                  <a:schemeClr val="tx2">
                    <a:lumMod val="75000"/>
                  </a:schemeClr>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42</a:t>
            </a:fld>
            <a:endParaRPr lang="en-US" dirty="0"/>
          </a:p>
        </p:txBody>
      </p:sp>
      <p:sp>
        <p:nvSpPr>
          <p:cNvPr id="6" name="AutoShape 6"/>
          <p:cNvSpPr>
            <a:spLocks noChangeArrowheads="1"/>
          </p:cNvSpPr>
          <p:nvPr/>
        </p:nvSpPr>
        <p:spPr bwMode="auto">
          <a:xfrm>
            <a:off x="6627812" y="1012371"/>
            <a:ext cx="2590800" cy="609600"/>
          </a:xfrm>
          <a:prstGeom prst="wedgeRoundRectCallout">
            <a:avLst>
              <a:gd name="adj1" fmla="val -72818"/>
              <a:gd name="adj2" fmla="val 25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Too simplistic</a:t>
            </a:r>
            <a:endParaRPr lang="bg-BG" sz="3200"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Reusing Classes</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922843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dirty="0">
                <a:solidFill>
                  <a:schemeClr val="tx2">
                    <a:lumMod val="75000"/>
                  </a:schemeClr>
                </a:solidFill>
              </a:rPr>
              <a:t>code reuse</a:t>
            </a:r>
          </a:p>
          <a:p>
            <a:pPr marL="358775" indent="-358775">
              <a:lnSpc>
                <a:spcPct val="110000"/>
              </a:lnSpc>
            </a:pPr>
            <a:r>
              <a:rPr lang="en-US" sz="3200" dirty="0">
                <a:solidFill>
                  <a:schemeClr val="tx2">
                    <a:lumMod val="75000"/>
                  </a:schemeClr>
                </a:solidFill>
              </a:rPr>
              <a:t>Subclass inherits </a:t>
            </a:r>
            <a:r>
              <a:rPr lang="en-US" sz="3200" dirty="0"/>
              <a:t>members from</a:t>
            </a:r>
            <a:r>
              <a:rPr lang="en-US" sz="3200" dirty="0">
                <a:solidFill>
                  <a:schemeClr val="tx2">
                    <a:lumMod val="75000"/>
                  </a:schemeClr>
                </a:solidFill>
              </a:rPr>
              <a:t> Superclass</a:t>
            </a:r>
          </a:p>
          <a:p>
            <a:pPr marL="358775" indent="-358775">
              <a:lnSpc>
                <a:spcPct val="110000"/>
              </a:lnSpc>
            </a:pPr>
            <a:r>
              <a:rPr lang="en-US" sz="3200" dirty="0"/>
              <a:t>Subclass can </a:t>
            </a:r>
            <a:r>
              <a:rPr lang="en-US" sz="3200" dirty="0">
                <a:solidFill>
                  <a:schemeClr val="tx2">
                    <a:lumMod val="75000"/>
                  </a:schemeClr>
                </a:solidFill>
              </a:rPr>
              <a:t>override </a:t>
            </a:r>
            <a:r>
              <a:rPr lang="en-US" sz="3200" dirty="0"/>
              <a:t>methods</a:t>
            </a:r>
          </a:p>
          <a:p>
            <a:pPr marL="358775" indent="-358775">
              <a:lnSpc>
                <a:spcPct val="110000"/>
              </a:lnSpc>
            </a:pPr>
            <a:r>
              <a:rPr lang="en-US" sz="3200" dirty="0"/>
              <a:t>Look for classes with the </a:t>
            </a:r>
            <a:r>
              <a:rPr lang="en-US" sz="3200" dirty="0">
                <a:solidFill>
                  <a:schemeClr val="tx2">
                    <a:lumMod val="75000"/>
                  </a:schemeClr>
                </a:solidFill>
              </a:rPr>
              <a:t>same role</a:t>
            </a:r>
          </a:p>
          <a:p>
            <a:pPr marL="358775" indent="-358775">
              <a:lnSpc>
                <a:spcPct val="110000"/>
              </a:lnSpc>
            </a:pPr>
            <a:r>
              <a:rPr lang="en-US" sz="3200" dirty="0"/>
              <a:t>Look for </a:t>
            </a:r>
            <a:r>
              <a:rPr lang="en-US" sz="3200" dirty="0">
                <a:solidFill>
                  <a:schemeClr val="tx2">
                    <a:lumMod val="75000"/>
                  </a:schemeClr>
                </a:solidFill>
              </a:rPr>
              <a:t>IS-A</a:t>
            </a:r>
            <a:r>
              <a:rPr lang="en-US" sz="3200" dirty="0"/>
              <a:t> and </a:t>
            </a:r>
            <a:r>
              <a:rPr lang="en-US" sz="3200" dirty="0">
                <a:solidFill>
                  <a:schemeClr val="tx2">
                    <a:lumMod val="75000"/>
                  </a:schemeClr>
                </a:solidFill>
              </a:rPr>
              <a:t>IS-A-SUBSTITUTE</a:t>
            </a:r>
            <a:r>
              <a:rPr lang="en-US" sz="3200" dirty="0"/>
              <a:t> for relationship</a:t>
            </a:r>
          </a:p>
          <a:p>
            <a:pPr marL="358775" indent="-358775">
              <a:lnSpc>
                <a:spcPct val="110000"/>
              </a:lnSpc>
            </a:pPr>
            <a:r>
              <a:rPr lang="en-US" sz="3200" dirty="0"/>
              <a:t>Consider </a:t>
            </a:r>
            <a:r>
              <a:rPr lang="en-US" sz="3200" dirty="0">
                <a:solidFill>
                  <a:schemeClr val="tx2">
                    <a:lumMod val="75000"/>
                  </a:schemeClr>
                </a:solidFill>
              </a:rPr>
              <a:t>Composition</a:t>
            </a:r>
            <a:r>
              <a:rPr lang="en-US" sz="3200" dirty="0"/>
              <a:t> and </a:t>
            </a:r>
            <a:r>
              <a:rPr lang="en-US" sz="3200"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9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Inheritance</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https://softuni.bg/courses/software-technologies</a:t>
            </a:r>
            <a:r>
              <a:rPr lang="en-US" dirty="0"/>
              <a:t> </a:t>
            </a:r>
          </a:p>
        </p:txBody>
      </p:sp>
      <p:pic>
        <p:nvPicPr>
          <p:cNvPr id="14" name="Picture 13">
            <a:hlinkClick r:id="rId4"/>
          </p:cNvPr>
          <p:cNvPicPr>
            <a:picLocks noChangeAspect="1"/>
          </p:cNvPicPr>
          <p:nvPr/>
        </p:nvPicPr>
        <p:blipFill>
          <a:blip r:embed="rId5"/>
          <a:stretch>
            <a:fillRect/>
          </a:stretch>
        </p:blipFill>
        <p:spPr>
          <a:xfrm>
            <a:off x="9980612" y="2729472"/>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512764" y="1295401"/>
            <a:ext cx="1752600" cy="804224"/>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95400"/>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2824428" y="1295400"/>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316222"/>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13" name="Picture 12">
            <a:hlinkClick r:id="rId22"/>
          </p:cNvPr>
          <p:cNvPicPr>
            <a:picLocks noChangeAspect="1"/>
          </p:cNvPicPr>
          <p:nvPr/>
        </p:nvPicPr>
        <p:blipFill>
          <a:blip r:embed="rId23"/>
          <a:stretch>
            <a:fillRect/>
          </a:stretch>
        </p:blipFill>
        <p:spPr>
          <a:xfrm>
            <a:off x="2995783" y="2380769"/>
            <a:ext cx="1922519" cy="854925"/>
          </a:xfrm>
          <a:prstGeom prst="roundRect">
            <a:avLst>
              <a:gd name="adj" fmla="val 3159"/>
            </a:avLst>
          </a:prstGeom>
        </p:spPr>
      </p:pic>
    </p:spTree>
    <p:extLst>
      <p:ext uri="{BB962C8B-B14F-4D97-AF65-F5344CB8AC3E}">
        <p14:creationId xmlns:p14="http://schemas.microsoft.com/office/powerpoint/2010/main" val="4265850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46</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Fundamentals of Computer Programming with Java</a:t>
            </a:r>
            <a:r>
              <a:rPr lang="en-US" sz="2000" dirty="0"/>
              <a:t>" book by Svetlin Nakov &amp; Co. under </a:t>
            </a:r>
            <a:r>
              <a:rPr lang="en-US" sz="2000" dirty="0">
                <a:hlinkClick r:id="rId6"/>
              </a:rPr>
              <a:t>CC-BY-SA</a:t>
            </a:r>
            <a:r>
              <a:rPr lang="en-US" sz="2000" dirty="0"/>
              <a:t> license</a:t>
            </a:r>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3687713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10" name="Picture 9">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rotWithShape="1">
          <a:blip r:embed="rId13"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9" name="Picture 8">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dirty="0">
                <a:solidFill>
                  <a:schemeClr val="tx2">
                    <a:lumMod val="75000"/>
                  </a:schemeClr>
                </a:solidFill>
                <a:effectLst>
                  <a:outerShdw blurRad="38100" dist="38100" dir="2700000" algn="tl">
                    <a:srgbClr val="000000"/>
                  </a:outerShdw>
                </a:effectLst>
              </a:rPr>
              <a:t>Super</a:t>
            </a:r>
            <a:r>
              <a:rPr lang="en-US"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dirty="0">
                <a:solidFill>
                  <a:schemeClr val="tx2">
                    <a:lumMod val="75000"/>
                  </a:schemeClr>
                </a:solidFill>
                <a:effectLst>
                  <a:outerShdw blurRad="38100" dist="38100" dir="2700000" algn="tl">
                    <a:srgbClr val="000000"/>
                  </a:outerShdw>
                </a:effectLst>
              </a:rPr>
              <a:t>Sub</a:t>
            </a:r>
            <a:r>
              <a:rPr lang="en-US" dirty="0">
                <a:solidFill>
                  <a:schemeClr val="tx2">
                    <a:lumMod val="75000"/>
                  </a:schemeClr>
                </a:solidFill>
              </a:rPr>
              <a:t>class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Inheritance</a:t>
            </a:r>
            <a:r>
              <a:rPr lang="en-US" dirty="0">
                <a:latin typeface="+mn-lt"/>
                <a:ea typeface="+mn-ea"/>
                <a:cs typeface="+mn-cs"/>
              </a:rPr>
              <a:t> leads to </a:t>
            </a:r>
            <a:r>
              <a:rPr lang="en-US"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888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Java Collection</a:t>
            </a:r>
            <a:endParaRPr lang="bg-BG" sz="4000" dirty="0"/>
          </a:p>
        </p:txBody>
      </p:sp>
      <p:grpSp>
        <p:nvGrpSpPr>
          <p:cNvPr id="56" name="Group 55"/>
          <p:cNvGrpSpPr/>
          <p:nvPr/>
        </p:nvGrpSpPr>
        <p:grpSpPr>
          <a:xfrm>
            <a:off x="602611" y="1244340"/>
            <a:ext cx="10805211" cy="5055127"/>
            <a:chOff x="-177453" y="2075424"/>
            <a:chExt cx="8106020" cy="4494856"/>
          </a:xfrm>
        </p:grpSpPr>
        <p:sp>
          <p:nvSpPr>
            <p:cNvPr id="2058" name="Text Box 16"/>
            <p:cNvSpPr txBox="1">
              <a:spLocks noChangeArrowheads="1"/>
            </p:cNvSpPr>
            <p:nvPr/>
          </p:nvSpPr>
          <p:spPr bwMode="auto">
            <a:xfrm>
              <a:off x="2684843" y="2677732"/>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Deque</a:t>
              </a:r>
            </a:p>
          </p:txBody>
        </p:sp>
        <p:sp>
          <p:nvSpPr>
            <p:cNvPr id="2061" name="Text Box 19"/>
            <p:cNvSpPr txBox="1">
              <a:spLocks noChangeArrowheads="1"/>
            </p:cNvSpPr>
            <p:nvPr/>
          </p:nvSpPr>
          <p:spPr bwMode="auto">
            <a:xfrm>
              <a:off x="2849021"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GB" b="1" noProof="1">
                  <a:effectLst>
                    <a:outerShdw blurRad="38100" dist="38100" dir="2700000" algn="tl">
                      <a:srgbClr val="000000">
                        <a:alpha val="43137"/>
                      </a:srgbClr>
                    </a:outerShdw>
                  </a:effectLst>
                  <a:latin typeface="Consolas" pitchFamily="49" charset="0"/>
                </a:rPr>
                <a:t>SortedSet</a:t>
              </a:r>
              <a:endParaRPr lang="en-US" b="1" noProof="1">
                <a:effectLst>
                  <a:outerShdw blurRad="38100" dist="38100" dir="2700000" algn="tl">
                    <a:srgbClr val="000000">
                      <a:alpha val="43137"/>
                    </a:srgbClr>
                  </a:outerShdw>
                </a:effectLst>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TreeSet</a:t>
              </a:r>
            </a:p>
          </p:txBody>
        </p:sp>
      </p:gr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cxnSp>
        <p:nvCxnSpPr>
          <p:cNvPr id="66" name="Straight Arrow Connector 65"/>
          <p:cNvCxnSpPr>
            <a:cxnSpLocks/>
            <a:stCxn id="61" idx="0"/>
            <a:endCxn id="60" idx="2"/>
          </p:cNvCxnSpPr>
          <p:nvPr/>
        </p:nvCxnSpPr>
        <p:spPr>
          <a:xfrm flipV="1">
            <a:off x="1862612" y="55626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60262" y="-684979"/>
            <a:ext cx="16831" cy="7038670"/>
          </a:xfrm>
          <a:prstGeom prst="bentConnector3">
            <a:avLst>
              <a:gd name="adj1" fmla="val -1358208"/>
            </a:avLst>
          </a:prstGeom>
          <a:ln w="38100"/>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122612" y="3041972"/>
            <a:ext cx="586731" cy="2304598"/>
          </a:xfrm>
          <a:prstGeom prst="bentConnector3">
            <a:avLst>
              <a:gd name="adj1" fmla="val 13896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122612" y="3810000"/>
            <a:ext cx="824872" cy="125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122612" y="4572000"/>
            <a:ext cx="824872" cy="12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56789" y="2353785"/>
            <a:ext cx="3871" cy="465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56785" y="3251461"/>
            <a:ext cx="4" cy="355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625852" y="3035430"/>
            <a:ext cx="70936" cy="2241299"/>
          </a:xfrm>
          <a:prstGeom prst="bentConnector3">
            <a:avLst>
              <a:gd name="adj1" fmla="val 422262"/>
            </a:avLst>
          </a:prstGeom>
          <a:ln w="38100"/>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85853" y="5492760"/>
            <a:ext cx="11007" cy="37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48013" y="3058803"/>
            <a:ext cx="659809" cy="1390677"/>
          </a:xfrm>
          <a:prstGeom prst="bentConnector3">
            <a:avLst>
              <a:gd name="adj1" fmla="val 134646"/>
            </a:avLst>
          </a:prstGeom>
          <a:ln w="38100"/>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228012" y="3058802"/>
            <a:ext cx="12700" cy="2211629"/>
          </a:xfrm>
          <a:prstGeom prst="bentConnector3">
            <a:avLst>
              <a:gd name="adj1" fmla="val 1800000"/>
            </a:avLst>
          </a:prstGeom>
          <a:ln w="3810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88013" y="5486462"/>
            <a:ext cx="0" cy="38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60660" y="1676401"/>
            <a:ext cx="0" cy="245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407822" y="3768877"/>
            <a:ext cx="207511" cy="263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815" y="40341"/>
            <a:ext cx="9577597" cy="1110780"/>
          </a:xfrm>
          <a:prstGeom prst="rect">
            <a:avLst/>
          </a:prstGeom>
        </p:spPr>
        <p:txBody>
          <a:bodyPr anchor="ctr" anchorCtr="0"/>
          <a:lstStyle/>
          <a:p>
            <a:pPr>
              <a:lnSpc>
                <a:spcPts val="4000"/>
              </a:lnSpc>
              <a:defRPr/>
            </a:pPr>
            <a:r>
              <a:rPr lang="en-GB" sz="4000" dirty="0"/>
              <a:t>Java Platform Class Hierarchy</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37" name="Rectangle 3"/>
          <p:cNvSpPr>
            <a:spLocks noGrp="1" noChangeArrowheads="1"/>
          </p:cNvSpPr>
          <p:nvPr>
            <p:ph idx="1"/>
          </p:nvPr>
        </p:nvSpPr>
        <p:spPr>
          <a:xfrm>
            <a:off x="190413" y="1151121"/>
            <a:ext cx="11804822" cy="5570355"/>
          </a:xfrm>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Object </a:t>
            </a:r>
            <a:r>
              <a:rPr lang="en-US" dirty="0">
                <a:latin typeface="+mn-lt"/>
                <a:ea typeface="+mn-ea"/>
                <a:cs typeface="+mn-cs"/>
              </a:rPr>
              <a:t>is at the root of Java Class Hierarchy</a:t>
            </a:r>
            <a:endParaRPr lang="bg-BG" dirty="0">
              <a:latin typeface="+mn-lt"/>
              <a:ea typeface="+mn-ea"/>
              <a:cs typeface="+mn-cs"/>
            </a:endParaRPr>
          </a:p>
        </p:txBody>
      </p:sp>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6511</Words>
  <Application>Microsoft Office PowerPoint</Application>
  <PresentationFormat>Custom</PresentationFormat>
  <Paragraphs>751</Paragraphs>
  <Slides>47</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Consolas</vt:lpstr>
      <vt:lpstr>Wingdings</vt:lpstr>
      <vt:lpstr>Wingdings 2</vt:lpstr>
      <vt:lpstr>SoftUni 16x9</vt:lpstr>
      <vt:lpstr>Inheritance</vt:lpstr>
      <vt:lpstr>Table of Contents</vt:lpstr>
      <vt:lpstr>Questions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Overriding Derived Methods</vt:lpstr>
      <vt:lpstr>Final Methods</vt:lpstr>
      <vt:lpstr>Final Classes</vt:lpstr>
      <vt:lpstr>Problem: Fragile Base Class</vt:lpstr>
      <vt:lpstr>Solution: Fragile Base Class (Fragile)</vt:lpstr>
      <vt:lpstr>Solution: Fragile Base Class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Reusing Classes</vt:lpstr>
      <vt:lpstr>Summary</vt:lpstr>
      <vt:lpstr>Inheritance</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Java OOP Basics Course</dc:subject>
  <dc:creator/>
  <cp:keywords>OOP, programming, course, SoftUni, Software University; Java</cp:keywords>
  <dc:description>Software University Foundation - http://softuni.org</dc:description>
  <cp:lastModifiedBy/>
  <cp:revision>1</cp:revision>
  <dcterms:created xsi:type="dcterms:W3CDTF">2014-01-02T17:00:34Z</dcterms:created>
  <dcterms:modified xsi:type="dcterms:W3CDTF">2017-03-01T08:05:23Z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