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402" r:id="rId3"/>
    <p:sldId id="403" r:id="rId4"/>
    <p:sldId id="443" r:id="rId5"/>
    <p:sldId id="465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4" r:id="rId25"/>
    <p:sldId id="485" r:id="rId26"/>
    <p:sldId id="486" r:id="rId27"/>
    <p:sldId id="487" r:id="rId28"/>
    <p:sldId id="488" r:id="rId29"/>
    <p:sldId id="489" r:id="rId30"/>
    <p:sldId id="464" r:id="rId31"/>
    <p:sldId id="416" r:id="rId32"/>
    <p:sldId id="400" r:id="rId33"/>
    <p:sldId id="399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03"/>
            <p14:sldId id="443"/>
          </p14:sldIdLst>
        </p14:section>
        <p14:section name="Spring Security" id="{A91B3897-F84D-4F73-B696-83F8751213FE}">
          <p14:sldIdLst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</p14:sldIdLst>
        </p14:section>
        <p14:section name="Thymeleaf Security" id="{BE109DFA-0A9A-4D2F-BCB3-94C01816B357}">
          <p14:sldIdLst>
            <p14:sldId id="486"/>
            <p14:sldId id="487"/>
            <p14:sldId id="488"/>
            <p14:sldId id="489"/>
          </p14:sldIdLst>
        </p14:section>
        <p14:section name="Conclusion" id="{10E03AB1-9AA8-4E86-9A64-D741901E50A2}">
          <p14:sldIdLst>
            <p14:sldId id="464"/>
            <p14:sldId id="41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533" autoAdjust="0"/>
  </p:normalViewPr>
  <p:slideViewPr>
    <p:cSldViewPr>
      <p:cViewPr varScale="1">
        <p:scale>
          <a:sx n="86" d="100"/>
          <a:sy n="86" d="100"/>
        </p:scale>
        <p:origin x="56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3/14/2018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4985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image" Target="../media/image13.png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java-mvc-frameworks-spring" TargetMode="External"/><Relationship Id="rId7" Type="http://schemas.openxmlformats.org/officeDocument/2006/relationships/image" Target="../media/image31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://www.telenor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0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1" y="291604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Java MVC Frameworks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865812" y="1388520"/>
            <a:ext cx="5624297" cy="75887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Spring Security. Authentication. Authorization.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5332" y="3963582"/>
            <a:ext cx="2115687" cy="22897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610892">
            <a:off x="4640493" y="3439632"/>
            <a:ext cx="1924033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 MVC Frameworks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4AB84A-2811-4D37-BF14-80BCFABA35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317" y="2273675"/>
            <a:ext cx="2064787" cy="18908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0F85F7-6187-450C-836E-735909CC204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243" y="3296232"/>
            <a:ext cx="1915526" cy="19155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1B93C6-31D8-4BB8-A390-7D0874DC0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15" y="4583300"/>
            <a:ext cx="1867090" cy="186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677679"/>
          </a:xfrm>
        </p:spPr>
        <p:txBody>
          <a:bodyPr/>
          <a:lstStyle/>
          <a:p>
            <a:r>
              <a:rPr lang="en-US" dirty="0"/>
              <a:t>Implementing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UserDetails</a:t>
            </a:r>
            <a:r>
              <a:rPr lang="en-US" dirty="0"/>
              <a:t> interface.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- User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1063" y="2590605"/>
            <a:ext cx="11806419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User implements UserDetails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username;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password;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boolean isAccountNonExpired;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boolean isAccountNonLocked;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boolean isCredentialsNonExpired;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boolean isEnabled;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Set&lt;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Role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authorities;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1063" y="20574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User.java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20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GrantedAuthority</a:t>
            </a:r>
            <a:r>
              <a:rPr lang="en-US" dirty="0"/>
              <a:t> interface.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- Roles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3010" y="2590605"/>
            <a:ext cx="8115397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Role implements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GrantedAuthority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authority;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3010" y="2057400"/>
            <a:ext cx="8115397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Role.java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175410" y="3330939"/>
            <a:ext cx="2667000" cy="551227"/>
          </a:xfrm>
          <a:prstGeom prst="wedgeRoundRectCallout">
            <a:avLst>
              <a:gd name="adj1" fmla="val -36343"/>
              <a:gd name="adj2" fmla="val -813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Role Interface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C8E170-017B-47B8-9D65-9D04508929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3945915"/>
            <a:ext cx="2735817" cy="22823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5602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058679"/>
          </a:xfrm>
        </p:spPr>
        <p:txBody>
          <a:bodyPr/>
          <a:lstStyle/>
          <a:p>
            <a:r>
              <a:rPr lang="en-US" dirty="0"/>
              <a:t>Implementing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UserDetailsService</a:t>
            </a:r>
            <a:r>
              <a:rPr lang="en-US" dirty="0"/>
              <a:t> interface.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- </a:t>
            </a:r>
            <a:r>
              <a:rPr lang="en-US" noProof="1"/>
              <a:t>UserService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815" y="2590605"/>
            <a:ext cx="11806419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@Service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UserServiceImpl implements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UserDetailsService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BCryptPasswordEncoder bCryptPasswordEncoder;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register(RegisterModel registerModel) {   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bCryptPasswordEncoder.encode(password));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8815" y="20574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UserServiceImpl.java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6704012" y="4282190"/>
            <a:ext cx="2895600" cy="551227"/>
          </a:xfrm>
          <a:prstGeom prst="wedgeRoundRectCallout">
            <a:avLst>
              <a:gd name="adj1" fmla="val -36343"/>
              <a:gd name="adj2" fmla="val -813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Encrypt Password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456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830079"/>
          </a:xfrm>
        </p:spPr>
        <p:txBody>
          <a:bodyPr/>
          <a:lstStyle/>
          <a:p>
            <a:r>
              <a:rPr lang="en-US" dirty="0"/>
              <a:t>Disabling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CSRF</a:t>
            </a:r>
            <a:r>
              <a:rPr lang="en-US" dirty="0"/>
              <a:t> protection temporarily.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- Configuration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815" y="2590605"/>
            <a:ext cx="11806419" cy="24013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void configure(HttpSecurity http) throws Exception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http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.and()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.csrf().disable();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8815" y="20574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SecurityConfiguration.java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2741612" y="4931644"/>
            <a:ext cx="2895600" cy="551227"/>
          </a:xfrm>
          <a:prstGeom prst="wedgeRoundRectCallout">
            <a:avLst>
              <a:gd name="adj1" fmla="val -36343"/>
              <a:gd name="adj2" fmla="val -813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Disable CSRF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101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Mechanism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73" y="2590800"/>
            <a:ext cx="2412566" cy="1982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879" y="4870351"/>
            <a:ext cx="847624" cy="847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4876800"/>
            <a:ext cx="842628" cy="8426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" y="4837749"/>
            <a:ext cx="920730" cy="9207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85" y="2704664"/>
            <a:ext cx="2233742" cy="13383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2486144"/>
            <a:ext cx="1604442" cy="1922446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3254704" y="2854845"/>
            <a:ext cx="3128073" cy="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1954" y="2051025"/>
            <a:ext cx="1797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</a:t>
            </a:r>
            <a:r>
              <a:rPr lang="en-US" sz="2000" dirty="0"/>
              <a:t> </a:t>
            </a:r>
            <a:r>
              <a:rPr lang="en-US" sz="2800" dirty="0"/>
              <a:t>Client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310272" y="3580784"/>
            <a:ext cx="312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localhost:8080</a:t>
            </a:r>
            <a:endParaRPr lang="en-US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225408" y="3447367"/>
            <a:ext cx="3128072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04303" y="2924147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Cookie</a:t>
            </a:r>
            <a:endParaRPr lang="en-US" sz="20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254704" y="4146237"/>
            <a:ext cx="3128073" cy="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10272" y="2358695"/>
            <a:ext cx="312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localhost:8080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3400406" y="4188474"/>
            <a:ext cx="2356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Cookie</a:t>
            </a:r>
            <a:endParaRPr lang="en-US" sz="2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440545" y="3009364"/>
            <a:ext cx="159595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80295" y="1970040"/>
            <a:ext cx="1316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</a:t>
            </a:r>
            <a:br>
              <a:rPr lang="en-US" sz="2800" dirty="0"/>
            </a:br>
            <a:r>
              <a:rPr lang="en-US" sz="2800" dirty="0"/>
              <a:t>Session</a:t>
            </a:r>
            <a:endParaRPr lang="en-US" sz="20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448309" y="4188474"/>
            <a:ext cx="159595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598767" y="3192130"/>
            <a:ext cx="1463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Validate </a:t>
            </a:r>
            <a:br>
              <a:rPr lang="en-US" sz="2800" dirty="0"/>
            </a:br>
            <a:r>
              <a:rPr lang="en-US" sz="2800" dirty="0"/>
              <a:t>Session</a:t>
            </a:r>
            <a:endParaRPr lang="en-US" sz="20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724" y="2499623"/>
            <a:ext cx="1950461" cy="195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0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20" grpId="0"/>
      <p:bldP spid="22" grpId="0"/>
      <p:bldP spid="23" grpId="0"/>
      <p:bldP spid="25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- Configuration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815" y="1981005"/>
            <a:ext cx="1180641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.and()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.formLogin().loginPage("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/login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").permitAll()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.usernameParameter("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.passwordParameter("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password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8815" y="14478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SecurityConfiguration.java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8815" y="4547605"/>
            <a:ext cx="11806419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password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88815" y="40144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login.html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32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- </a:t>
            </a:r>
            <a:r>
              <a:rPr lang="en-US" noProof="1"/>
              <a:t>UserService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815" y="2133405"/>
            <a:ext cx="11806419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@Service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UserServiceImpl implements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UserDetailsService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BCryptPasswordEncoder bCryptPasswordEncoder;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UserDetails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loadUserByUsername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 username) throws UsernameNotFoundException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8815" y="16002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UserServiceImpl.java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8685388" y="3124200"/>
            <a:ext cx="2438224" cy="914400"/>
          </a:xfrm>
          <a:prstGeom prst="wedgeRoundRectCallout">
            <a:avLst>
              <a:gd name="adj1" fmla="val -36343"/>
              <a:gd name="adj2" fmla="val -813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User Service Interface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085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- Controller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815" y="1752405"/>
            <a:ext cx="11806419" cy="47459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LoginController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@GetMapping("/login")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getLoginPage(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@RequestParam(required = false)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error, Model model)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if(error != null){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model.addAttribute("error", "Error");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"login";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8815" y="12192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LoginController.java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8837612" y="3515762"/>
            <a:ext cx="2438224" cy="609600"/>
          </a:xfrm>
          <a:prstGeom prst="wedgeRoundRectCallout">
            <a:avLst>
              <a:gd name="adj1" fmla="val -36343"/>
              <a:gd name="adj2" fmla="val -813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Error Handling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247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Logout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815" y="3200205"/>
            <a:ext cx="11806419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.and()                      .logout().logoutSuccessUrl("/login?logout").permitAll()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8815" y="26670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SecurityConfiguration.java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170612" y="4267200"/>
            <a:ext cx="2438224" cy="1347170"/>
          </a:xfrm>
          <a:prstGeom prst="wedgeRoundRectCallout">
            <a:avLst>
              <a:gd name="adj1" fmla="val -34070"/>
              <a:gd name="adj2" fmla="val -710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Logout. No Controller is required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678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Me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815" y="1981005"/>
            <a:ext cx="11806419" cy="24013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.and()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.rememberMe()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.rememberMeParameter("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remember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.key("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remember Me Encryption Key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.rememberMeCookieName("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rememberMeCookieName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.tokenValiditySeconds(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10000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8815" y="14478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SecurityConfiguration.java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8772" y="5334000"/>
            <a:ext cx="11806419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name="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remember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type="checkbox" /&gt;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8772" y="4800795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login.html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63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4CDA75AC-7D84-40A3-A5C5-212D34214C3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24206755"/>
                  </p:ext>
                </p:extLst>
              </p:nvPr>
            </p:nvGraphicFramePr>
            <p:xfrm>
              <a:off x="3960812" y="990600"/>
              <a:ext cx="4343400" cy="2443799"/>
            </p:xfrm>
            <a:graphic>
              <a:graphicData uri="http://schemas.microsoft.com/office/powerpoint/2016/slidezoom">
                <pslz:sldZm>
                  <pslz:sldZmObj sldId="465" cId="3137537680">
                    <pslz:zmPr id="{5B5D657B-0634-42FC-B28D-A98E27F5E86D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43400" cy="244379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CDA75AC-7D84-40A3-A5C5-212D34214C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0812" y="990600"/>
                <a:ext cx="4343400" cy="244379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01293EE7-3BD1-468F-85A8-CC7F7BCF2F0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23155047"/>
                  </p:ext>
                </p:extLst>
              </p:nvPr>
            </p:nvGraphicFramePr>
            <p:xfrm>
              <a:off x="634213" y="3809999"/>
              <a:ext cx="4343400" cy="2443799"/>
            </p:xfrm>
            <a:graphic>
              <a:graphicData uri="http://schemas.microsoft.com/office/powerpoint/2016/slidezoom">
                <pslz:sldZm>
                  <pslz:sldZmObj sldId="484" cId="3480625503">
                    <pslz:zmPr id="{DB5439CD-A58B-43D9-9583-F69D5EB8FD7D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43400" cy="244379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1293EE7-3BD1-468F-85A8-CC7F7BCF2F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4213" y="3809999"/>
                <a:ext cx="4343400" cy="244379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98856723-9E44-4066-B43D-6FC694BADCF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57724088"/>
                  </p:ext>
                </p:extLst>
              </p:nvPr>
            </p:nvGraphicFramePr>
            <p:xfrm>
              <a:off x="7239919" y="3809999"/>
              <a:ext cx="4343400" cy="2443799"/>
            </p:xfrm>
            <a:graphic>
              <a:graphicData uri="http://schemas.microsoft.com/office/powerpoint/2016/slidezoom">
                <pslz:sldZm>
                  <pslz:sldZmObj sldId="486" cId="1721501945">
                    <pslz:zmPr id="{24C2ECA6-2887-4B3D-B851-6F0F239C64FE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43400" cy="244379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98856723-9E44-4066-B43D-6FC694BADCF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39919" y="3809999"/>
                <a:ext cx="4343400" cy="244379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753879"/>
          </a:xfrm>
        </p:spPr>
        <p:txBody>
          <a:bodyPr/>
          <a:lstStyle/>
          <a:p>
            <a:r>
              <a:rPr lang="en-US" dirty="0"/>
              <a:t>This is the currently logged user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3391" y="2590605"/>
            <a:ext cx="11806419" cy="20135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@GetMapping("/user")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getUser(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Principal principal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System.out.println(principal.getName());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"user";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391" y="20574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UserController.java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637212" y="4114800"/>
            <a:ext cx="2667000" cy="1022575"/>
          </a:xfrm>
          <a:prstGeom prst="wedgeRoundRectCallout">
            <a:avLst>
              <a:gd name="adj1" fmla="val -34070"/>
              <a:gd name="adj2" fmla="val -710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Print Logged-In username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442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058679"/>
          </a:xfrm>
        </p:spPr>
        <p:txBody>
          <a:bodyPr/>
          <a:lstStyle/>
          <a:p>
            <a:r>
              <a:rPr lang="en-US" dirty="0"/>
              <a:t>Grant Access to specific methods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/ Post Authorize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0863" y="2528503"/>
            <a:ext cx="1180641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@EnableGlobalMethodSecurity(prePostEnabled = true)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SecurityConfiguration extends WebSecurityConfigurerAdapter {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0863" y="1995298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SecurityConfiguration.java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0863" y="4961470"/>
            <a:ext cx="1180641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UserService extends UserDetailsService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@PreAuthorize("hasRole('ADMIN')")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delete();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0863" y="4428265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UserService.java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7542212" y="3143563"/>
            <a:ext cx="2438224" cy="1347170"/>
          </a:xfrm>
          <a:prstGeom prst="wedgeRoundRectCallout">
            <a:avLst>
              <a:gd name="adj1" fmla="val -34070"/>
              <a:gd name="adj2" fmla="val -710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Enables </a:t>
            </a:r>
            <a:r>
              <a:rPr lang="en-US" sz="2800" dirty="0" err="1">
                <a:solidFill>
                  <a:srgbClr val="FFFFFF"/>
                </a:solidFill>
                <a:latin typeface="+mn-lt"/>
              </a:rPr>
              <a:t>PreAuthorize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004915" y="5494675"/>
            <a:ext cx="2757600" cy="1082679"/>
          </a:xfrm>
          <a:prstGeom prst="wedgeRoundRectCallout">
            <a:avLst>
              <a:gd name="adj1" fmla="val -63996"/>
              <a:gd name="adj2" fmla="val -292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Requires Admin Role to execute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301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Access Handling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815" y="1752405"/>
            <a:ext cx="11806419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.and()                .exceptionHandling().accessDeniedPage("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/unauthorized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8815" y="12192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SecurityConfiguration.java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8815" y="3872101"/>
            <a:ext cx="1180641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/unauthorized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unauthorized(){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unauthorized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8815" y="3338896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AccessController.java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09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CSRF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267330-BD87-4849-A3C4-1B7612A2D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Cross-Site Request Forgery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CB2BE7-9263-47AB-B99C-4D8C79F89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1089584"/>
            <a:ext cx="6400800" cy="33500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80625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CSFR Protection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815" y="1600005"/>
            <a:ext cx="11806419" cy="35825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.csrf()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.csrfTokenRepository(csrfTokenRepository())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CsrfTokenRepository csrfTokenRepository()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HttpSessionCsrfTokenRepository repository = new HttpSessionCsrfTokenRepository();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repository.setSessionAttributeName("_csrf");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repository;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8815" y="10668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AccessController.java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04260" y="5800998"/>
            <a:ext cx="11806419" cy="8501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type="hidden" th:name="${_csrf.parameterName}" th:value="${_csrf.token}" /&gt;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88815" y="5267793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form.html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2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2812" y="5410200"/>
            <a:ext cx="10363200" cy="82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What is Thymeleaf Security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2227" y="685800"/>
            <a:ext cx="3324370" cy="433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01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display</a:t>
            </a:r>
            <a:r>
              <a:rPr lang="en-US" dirty="0"/>
              <a:t> data based 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authentication</a:t>
            </a:r>
            <a:r>
              <a:rPr lang="en-US" dirty="0"/>
              <a:t> rules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Security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815" y="2667000"/>
            <a:ext cx="1180641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&lt;groupId&gt;org.thymeleaf.extras&lt;/groupId&gt;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&lt;artifactId&gt;thymeleaf-extras-springsecurity4&lt;/artifactId&gt;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8815" y="2133795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pom.xml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71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7012" y="1828605"/>
            <a:ext cx="11806419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lang="en"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xmlns:th="http://www.thymeleaf.org"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xmlns:sec="http://www.thymeleaf.org/extras/spring-security"&gt;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sec:authentication="name"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The value of the "name" property of the authentication object should appear here.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7012" y="12954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pom.xml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484812" y="4876800"/>
            <a:ext cx="2757600" cy="1082679"/>
          </a:xfrm>
          <a:prstGeom prst="wedgeRoundRectCallout">
            <a:avLst>
              <a:gd name="adj1" fmla="val -32787"/>
              <a:gd name="adj2" fmla="val -689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Show the username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508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7012" y="1828605"/>
            <a:ext cx="11806419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lang="en"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xmlns:th="http://www.thymeleaf.org"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xmlns:sec="http://www.thymeleaf.org/extras/spring-security"&gt;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sec:authorize="hasRole('ADMIN')"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 content is only shown to administrators.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7012" y="12954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pom.xml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484812" y="4876800"/>
            <a:ext cx="2757600" cy="1082679"/>
          </a:xfrm>
          <a:prstGeom prst="wedgeRoundRectCallout">
            <a:avLst>
              <a:gd name="adj1" fmla="val -32787"/>
              <a:gd name="adj2" fmla="val -689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Show if you are admin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975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Spring Security </a:t>
            </a:r>
            <a:r>
              <a:rPr lang="en-US" sz="3200" dirty="0"/>
              <a:t>–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framework that focuses </a:t>
            </a:r>
            <a:br>
              <a:rPr lang="en-US" sz="3200" dirty="0"/>
            </a:br>
            <a:r>
              <a:rPr lang="en-US" sz="3200" dirty="0"/>
              <a:t>on providing both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authentication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authorization</a:t>
            </a:r>
          </a:p>
          <a:p>
            <a:pPr>
              <a:lnSpc>
                <a:spcPct val="100000"/>
              </a:lnSpc>
            </a:pP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Thymeleaf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Security </a:t>
            </a:r>
            <a:r>
              <a:rPr lang="en-US" sz="3200" dirty="0"/>
              <a:t>–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functionality 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display</a:t>
            </a:r>
            <a:br>
              <a:rPr lang="en-US" sz="3200" dirty="0"/>
            </a:br>
            <a:r>
              <a:rPr lang="en-US" sz="3200" dirty="0"/>
              <a:t>data based 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authentication</a:t>
            </a:r>
            <a:r>
              <a:rPr lang="en-US" sz="3200" dirty="0"/>
              <a:t> rules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1171833"/>
            <a:ext cx="2209800" cy="1412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75812" y="1675857"/>
            <a:ext cx="2108746" cy="22821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A5E0A0-E83F-4DA8-8EC9-C392472C72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3640080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MVC Frameworks – </a:t>
            </a:r>
            <a:r>
              <a:rPr lang="en-US"/>
              <a:t>Spring Security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https://softuni.bg/courses/java-mvc-frameworks-spring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2812" y="5334000"/>
            <a:ext cx="10363200" cy="82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What is Spring Security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2227" y="609600"/>
            <a:ext cx="3324370" cy="433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37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211079"/>
          </a:xfrm>
        </p:spPr>
        <p:txBody>
          <a:bodyPr/>
          <a:lstStyle/>
          <a:p>
            <a:r>
              <a:rPr lang="en-US" dirty="0"/>
              <a:t>Framework that focuses on providing both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authentication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authorization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2" y="2601187"/>
            <a:ext cx="2790026" cy="27900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7059" y="5636291"/>
            <a:ext cx="2355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Authentication</a:t>
            </a:r>
            <a:endParaRPr lang="bg-BG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71197">
            <a:off x="6890858" y="2456866"/>
            <a:ext cx="3048183" cy="30847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29395" y="5636291"/>
            <a:ext cx="217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Authorization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43645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Mechanism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4777427" y="2155631"/>
            <a:ext cx="1410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Intercept</a:t>
            </a:r>
          </a:p>
          <a:p>
            <a:r>
              <a:rPr lang="en-US" sz="2000" dirty="0"/>
              <a:t>Request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52" y="3332962"/>
            <a:ext cx="1495920" cy="12290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193" y="4711479"/>
            <a:ext cx="525572" cy="5255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57" y="4719566"/>
            <a:ext cx="522474" cy="5224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61" y="4668631"/>
            <a:ext cx="570902" cy="5709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2" y="3376706"/>
            <a:ext cx="1385039" cy="8298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571" y="3332962"/>
            <a:ext cx="994840" cy="11920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81413" y="2868874"/>
            <a:ext cx="14286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GET</a:t>
            </a:r>
            <a:br>
              <a:rPr lang="en-US" sz="2000" dirty="0"/>
            </a:br>
            <a:r>
              <a:rPr lang="en-US" sz="2000" dirty="0"/>
              <a:t>username password</a:t>
            </a:r>
            <a:endParaRPr lang="en-US" sz="2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372" y="3332962"/>
            <a:ext cx="994840" cy="11920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722" y="3306618"/>
            <a:ext cx="1255357" cy="1255357"/>
          </a:xfrm>
          <a:prstGeom prst="rect">
            <a:avLst/>
          </a:prstGeom>
        </p:spPr>
      </p:pic>
      <p:sp>
        <p:nvSpPr>
          <p:cNvPr id="19" name="Can 18"/>
          <p:cNvSpPr/>
          <p:nvPr/>
        </p:nvSpPr>
        <p:spPr>
          <a:xfrm>
            <a:off x="5135891" y="5669891"/>
            <a:ext cx="2209800" cy="838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Database</a:t>
            </a:r>
            <a:endParaRPr lang="bg-BG" sz="2800" dirty="0"/>
          </a:p>
        </p:txBody>
      </p:sp>
      <p:sp>
        <p:nvSpPr>
          <p:cNvPr id="20" name="AutoShape 25"/>
          <p:cNvSpPr>
            <a:spLocks noChangeArrowheads="1"/>
          </p:cNvSpPr>
          <p:nvPr/>
        </p:nvSpPr>
        <p:spPr bwMode="auto">
          <a:xfrm>
            <a:off x="3808412" y="1225531"/>
            <a:ext cx="1826309" cy="683212"/>
          </a:xfrm>
          <a:prstGeom prst="wedgeRoundRectCallout">
            <a:avLst>
              <a:gd name="adj1" fmla="val 32745"/>
              <a:gd name="adj2" fmla="val 493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000" dirty="0">
                <a:solidFill>
                  <a:srgbClr val="FFFFFF"/>
                </a:solidFill>
                <a:latin typeface="+mn-lt"/>
              </a:rPr>
              <a:t>Authentication Manager</a:t>
            </a:r>
            <a:endParaRPr lang="bg-BG" sz="20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1" name="AutoShape 25"/>
          <p:cNvSpPr>
            <a:spLocks noChangeArrowheads="1"/>
          </p:cNvSpPr>
          <p:nvPr/>
        </p:nvSpPr>
        <p:spPr bwMode="auto">
          <a:xfrm>
            <a:off x="6704012" y="1219200"/>
            <a:ext cx="1905000" cy="683212"/>
          </a:xfrm>
          <a:prstGeom prst="wedgeRoundRectCallout">
            <a:avLst>
              <a:gd name="adj1" fmla="val 32745"/>
              <a:gd name="adj2" fmla="val 493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000" dirty="0">
                <a:solidFill>
                  <a:srgbClr val="FFFFFF"/>
                </a:solidFill>
                <a:latin typeface="+mn-lt"/>
              </a:rPr>
              <a:t>Access Decision Manager</a:t>
            </a:r>
            <a:endParaRPr lang="bg-BG" sz="2000" dirty="0">
              <a:solidFill>
                <a:srgbClr val="FFFFFF"/>
              </a:solidFill>
              <a:latin typeface="+mn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384422" y="3914043"/>
            <a:ext cx="1743660" cy="1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719097" y="4640955"/>
            <a:ext cx="517032" cy="7892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32212" y="4719566"/>
            <a:ext cx="14286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Validate</a:t>
            </a:r>
          </a:p>
          <a:p>
            <a:r>
              <a:rPr lang="en-US" sz="2000" dirty="0"/>
              <a:t>username</a:t>
            </a:r>
            <a:br>
              <a:rPr lang="en-US" sz="2000" dirty="0"/>
            </a:br>
            <a:r>
              <a:rPr lang="en-US" sz="2000" dirty="0"/>
              <a:t>password</a:t>
            </a:r>
            <a:endParaRPr lang="en-US" sz="28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590241" y="3901797"/>
            <a:ext cx="1409317" cy="1224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26457" y="3176651"/>
            <a:ext cx="1428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Valid</a:t>
            </a:r>
            <a:br>
              <a:rPr lang="en-US" sz="2000" dirty="0"/>
            </a:br>
            <a:r>
              <a:rPr lang="en-US" sz="2000" dirty="0"/>
              <a:t>Credentials</a:t>
            </a:r>
            <a:endParaRPr lang="en-US" sz="28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137843" y="4668631"/>
            <a:ext cx="316482" cy="76154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529428" y="4743867"/>
            <a:ext cx="1428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Validate</a:t>
            </a:r>
            <a:br>
              <a:rPr lang="en-US" sz="2000" dirty="0"/>
            </a:br>
            <a:r>
              <a:rPr lang="en-US" sz="2000" dirty="0"/>
              <a:t>Roles</a:t>
            </a:r>
            <a:endParaRPr lang="en-US" sz="28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510776" y="3913866"/>
            <a:ext cx="1743660" cy="1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471501" y="3176651"/>
            <a:ext cx="1645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Valid</a:t>
            </a:r>
            <a:br>
              <a:rPr lang="en-US" sz="2000" dirty="0"/>
            </a:br>
            <a:r>
              <a:rPr lang="en-US" sz="2000" dirty="0"/>
              <a:t>Authorization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434118" y="2725636"/>
            <a:ext cx="1267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Secured Resources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700444" y="2129431"/>
            <a:ext cx="18653" cy="10153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656512" y="2110938"/>
            <a:ext cx="18653" cy="10153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76235" y="2910980"/>
            <a:ext cx="1410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Web Client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14842" y="2161707"/>
            <a:ext cx="1410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Intercept</a:t>
            </a:r>
          </a:p>
          <a:p>
            <a:r>
              <a:rPr lang="en-US" sz="2000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322889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9" grpId="0" animBg="1"/>
      <p:bldP spid="20" grpId="0" animBg="1"/>
      <p:bldP spid="21" grpId="0" animBg="1"/>
      <p:bldP spid="26" grpId="0"/>
      <p:bldP spid="29" grpId="0"/>
      <p:bldP spid="33" grpId="0"/>
      <p:bldP spid="35" grpId="0"/>
      <p:bldP spid="36" grpId="0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Maven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815" y="3124005"/>
            <a:ext cx="1180641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&lt;groupId&gt;org.springframework.boot&lt;/groupId&gt;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&lt;artifactId&gt;spring-boot-starter-security&lt;/artifactId&gt;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8815" y="25908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pom.xml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4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753879"/>
          </a:xfrm>
        </p:spPr>
        <p:txBody>
          <a:bodyPr/>
          <a:lstStyle/>
          <a:p>
            <a:r>
              <a:rPr lang="en-US" dirty="0"/>
              <a:t>Extending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WebSecurityConfigurerAdapter </a:t>
            </a:r>
            <a:r>
              <a:rPr lang="en-US" noProof="1"/>
              <a:t>class.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Configuration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815" y="3124005"/>
            <a:ext cx="11806419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@Configuration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@EnableWebSecurity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SecurityConfiguration extends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WebSecurityConfigurerAdapter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//Configuration goes here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8815" y="25908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SecurityConfiguration.java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503612" y="3258578"/>
            <a:ext cx="2667000" cy="551227"/>
          </a:xfrm>
          <a:prstGeom prst="wedgeRoundRectCallout">
            <a:avLst>
              <a:gd name="adj1" fmla="val -64741"/>
              <a:gd name="adj2" fmla="val -42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Enable Security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736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753879"/>
          </a:xfrm>
        </p:spPr>
        <p:txBody>
          <a:bodyPr/>
          <a:lstStyle/>
          <a:p>
            <a:r>
              <a:rPr lang="en-US" dirty="0"/>
              <a:t>Overriding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configure() </a:t>
            </a:r>
            <a:r>
              <a:rPr lang="en-US" dirty="0"/>
              <a:t>method.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Configuration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815" y="3124005"/>
            <a:ext cx="11806419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void configure(HttpSecurity http) throws Exception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.authorizeRequests()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.antMatchers(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"/", "/register"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).permitAll()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.anyRequest().authenticated()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8815" y="25908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SecurityConfiguration.java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4758524" y="4069803"/>
            <a:ext cx="3088488" cy="551227"/>
          </a:xfrm>
          <a:prstGeom prst="wedgeRoundRectCallout">
            <a:avLst>
              <a:gd name="adj1" fmla="val -64741"/>
              <a:gd name="adj2" fmla="val -42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Authorize Requests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8411427" y="4563684"/>
            <a:ext cx="3088488" cy="551227"/>
          </a:xfrm>
          <a:prstGeom prst="wedgeRoundRectCallout">
            <a:avLst>
              <a:gd name="adj1" fmla="val -59857"/>
              <a:gd name="adj2" fmla="val -8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Permit Routes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6302768" y="5247305"/>
            <a:ext cx="3733800" cy="551227"/>
          </a:xfrm>
          <a:prstGeom prst="wedgeRoundRectCallout">
            <a:avLst>
              <a:gd name="adj1" fmla="val -59552"/>
              <a:gd name="adj2" fmla="val -264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Require Authentication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663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515</TotalTime>
  <Words>1151</Words>
  <Application>Microsoft Office PowerPoint</Application>
  <PresentationFormat>Custom</PresentationFormat>
  <Paragraphs>286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 16x9</vt:lpstr>
      <vt:lpstr>Java MVC Frameworks</vt:lpstr>
      <vt:lpstr>Table of Contents</vt:lpstr>
      <vt:lpstr>Questions</vt:lpstr>
      <vt:lpstr>What is Spring Security</vt:lpstr>
      <vt:lpstr>Spring Security</vt:lpstr>
      <vt:lpstr>Spring Security Mechanism</vt:lpstr>
      <vt:lpstr>Spring Security Maven</vt:lpstr>
      <vt:lpstr>Spring Security Configuration (1)</vt:lpstr>
      <vt:lpstr>Spring Security Configuration (2)</vt:lpstr>
      <vt:lpstr>Registration - User</vt:lpstr>
      <vt:lpstr>Registration - Roles</vt:lpstr>
      <vt:lpstr>Registration - UserService</vt:lpstr>
      <vt:lpstr>Registration - Configuration</vt:lpstr>
      <vt:lpstr>Login Mechanism</vt:lpstr>
      <vt:lpstr>Login - Configuration</vt:lpstr>
      <vt:lpstr>Login - UserService</vt:lpstr>
      <vt:lpstr>Login - Controller</vt:lpstr>
      <vt:lpstr>Logout</vt:lpstr>
      <vt:lpstr>Remember Me</vt:lpstr>
      <vt:lpstr>Principal</vt:lpstr>
      <vt:lpstr>Pre / Post Authorize</vt:lpstr>
      <vt:lpstr>No Access Handling</vt:lpstr>
      <vt:lpstr>CSRF</vt:lpstr>
      <vt:lpstr>Spring CSFR Protection</vt:lpstr>
      <vt:lpstr>What is Thymeleaf Security</vt:lpstr>
      <vt:lpstr>Thymeleaf Security</vt:lpstr>
      <vt:lpstr>Principal</vt:lpstr>
      <vt:lpstr>Roles</vt:lpstr>
      <vt:lpstr>Summary</vt:lpstr>
      <vt:lpstr>Java MVC Frameworks – Spring Security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Ivaylo Jelev</cp:lastModifiedBy>
  <cp:revision>277</cp:revision>
  <dcterms:created xsi:type="dcterms:W3CDTF">2014-01-02T17:00:34Z</dcterms:created>
  <dcterms:modified xsi:type="dcterms:W3CDTF">2018-03-14T15:47:25Z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