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1"/>
  </p:notesMasterIdLst>
  <p:handoutMasterIdLst>
    <p:handoutMasterId r:id="rId22"/>
  </p:handoutMasterIdLst>
  <p:sldIdLst>
    <p:sldId id="402" r:id="rId3"/>
    <p:sldId id="403" r:id="rId4"/>
    <p:sldId id="443" r:id="rId5"/>
    <p:sldId id="475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64" r:id="rId17"/>
    <p:sldId id="416" r:id="rId18"/>
    <p:sldId id="400" r:id="rId19"/>
    <p:sldId id="399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03"/>
            <p14:sldId id="443"/>
          </p14:sldIdLst>
        </p14:section>
        <p14:section name="General Control Flow" id="{D64C6394-D25E-4E7F-99C3-8CFAB0764964}">
          <p14:sldIdLst>
            <p14:sldId id="475"/>
          </p14:sldIdLst>
        </p14:section>
        <p14:section name="Exception Handling" id="{C0C02304-EEAE-459C-93B0-65892C930305}">
          <p14:sldIdLst>
            <p14:sldId id="465"/>
            <p14:sldId id="466"/>
            <p14:sldId id="467"/>
            <p14:sldId id="468"/>
            <p14:sldId id="469"/>
            <p14:sldId id="470"/>
          </p14:sldIdLst>
        </p14:section>
        <p14:section name="Pagination" id="{A91B3897-F84D-4F73-B696-83F8751213FE}">
          <p14:sldIdLst>
            <p14:sldId id="471"/>
            <p14:sldId id="472"/>
            <p14:sldId id="473"/>
            <p14:sldId id="474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533" autoAdjust="0"/>
  </p:normalViewPr>
  <p:slideViewPr>
    <p:cSldViewPr>
      <p:cViewPr varScale="1">
        <p:scale>
          <a:sx n="86" d="100"/>
          <a:sy n="86" d="100"/>
        </p:scale>
        <p:origin x="56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498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java-mvc-frameworks-spring" TargetMode="External"/><Relationship Id="rId7" Type="http://schemas.openxmlformats.org/officeDocument/2006/relationships/image" Target="../media/image30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://www.telenor.b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image" Target="../media/image12.png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91604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Java MVC Frameworks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31020" y="1388520"/>
            <a:ext cx="5959090" cy="75887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Right Way: Control Flow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5332" y="3963582"/>
            <a:ext cx="2115687" cy="22897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610892">
            <a:off x="4640493" y="3439632"/>
            <a:ext cx="1924033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MVC Frameworks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3EF030-B2F8-48D6-A4A3-78BDBF6BDC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1739842"/>
            <a:ext cx="4315478" cy="43154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57593B-BCA2-45F2-B1D3-97030F5033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612" y="4625333"/>
            <a:ext cx="2315559" cy="159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Exceptions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1082" y="1904805"/>
            <a:ext cx="1180641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@ControllerAdvice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GlobalExceptionController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@ExceptionHandler(Exception.class)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getException(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modelAndView){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	modelAndView.setViewName("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bike-not-found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return modelAndView;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1082" y="13716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GlobalExceptionController.java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503612" y="1712023"/>
            <a:ext cx="4114800" cy="609600"/>
          </a:xfrm>
          <a:prstGeom prst="wedgeRoundRectCallout">
            <a:avLst>
              <a:gd name="adj1" fmla="val -58693"/>
              <a:gd name="adj2" fmla="val 323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Global Exception Handling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161212" y="2794221"/>
            <a:ext cx="4114800" cy="609600"/>
          </a:xfrm>
          <a:prstGeom prst="wedgeRoundRectCallout">
            <a:avLst>
              <a:gd name="adj1" fmla="val -58693"/>
              <a:gd name="adj2" fmla="val 323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Handles All Exceptions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4405519"/>
            <a:ext cx="5753599" cy="2293819"/>
          </a:xfrm>
          <a:prstGeom prst="rect">
            <a:avLst/>
          </a:prstGeom>
        </p:spPr>
      </p:pic>
      <p:sp>
        <p:nvSpPr>
          <p:cNvPr id="11" name="AutoShape 25">
            <a:extLst>
              <a:ext uri="{FF2B5EF4-FFF2-40B4-BE49-F238E27FC236}">
                <a16:creationId xmlns:a16="http://schemas.microsoft.com/office/drawing/2014/main" id="{B10B31B6-DF01-4B9B-A1EF-8153F8B35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025" y="4294782"/>
            <a:ext cx="3735387" cy="609600"/>
          </a:xfrm>
          <a:prstGeom prst="wedgeRoundRectCallout">
            <a:avLst>
              <a:gd name="adj1" fmla="val -53731"/>
              <a:gd name="adj2" fmla="val -477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Returns custom page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887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1" y="5410200"/>
            <a:ext cx="10363200" cy="82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Pagination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190" y="853573"/>
            <a:ext cx="3698443" cy="369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4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927" y="1066800"/>
            <a:ext cx="6346970" cy="398901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7569901-3178-42E4-B965-63F21AB2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486400"/>
            <a:ext cx="10363200" cy="820600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441201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306" y="1752600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@Repository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BikeRepository extends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PagingAndSortingRepository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&lt;Bike, Long&gt;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306" y="1219395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BikeRepository.java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2848036" y="3091327"/>
            <a:ext cx="3505200" cy="609600"/>
          </a:xfrm>
          <a:prstGeom prst="wedgeRoundRectCallout">
            <a:avLst>
              <a:gd name="adj1" fmla="val -26326"/>
              <a:gd name="adj2" fmla="val -813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Pagination Repository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1306" y="4366246"/>
            <a:ext cx="11806419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Page&lt;BikeViewModel&gt; listAllByPage(Pageable pageable)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Page&lt;Bike&gt; bikePage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this.bikeRepository.findAll(pageable);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1306" y="3833041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BikeServiceImpl.java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1059212" y="5861435"/>
            <a:ext cx="3505200" cy="609600"/>
          </a:xfrm>
          <a:prstGeom prst="wedgeRoundRectCallout">
            <a:avLst>
              <a:gd name="adj1" fmla="val -26326"/>
              <a:gd name="adj2" fmla="val -813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Page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395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1082" y="1904805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@GetMapping("/bikes")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getBikes(Model model, 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@PageableDefault(size = 10)Pageable pageable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1082" y="13716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BikeRepository.java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780212" y="3352800"/>
            <a:ext cx="3505200" cy="838005"/>
          </a:xfrm>
          <a:prstGeom prst="wedgeRoundRectCallout">
            <a:avLst>
              <a:gd name="adj1" fmla="val -26326"/>
              <a:gd name="adj2" fmla="val -813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err="1">
                <a:solidFill>
                  <a:srgbClr val="FFFFFF"/>
                </a:solidFill>
              </a:rPr>
              <a:t>Pageable</a:t>
            </a:r>
            <a:r>
              <a:rPr lang="en-US" sz="2800" dirty="0">
                <a:solidFill>
                  <a:srgbClr val="FFFFFF"/>
                </a:solidFill>
              </a:rPr>
              <a:t> Instance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(has Page and Size)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56" y="3378526"/>
            <a:ext cx="5792788" cy="3244714"/>
          </a:xfrm>
          <a:prstGeom prst="rect">
            <a:avLst/>
          </a:prstGeom>
        </p:spPr>
      </p:pic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1472413" y="4081537"/>
            <a:ext cx="3505200" cy="838005"/>
          </a:xfrm>
          <a:prstGeom prst="wedgeRoundRectCallout">
            <a:avLst>
              <a:gd name="adj1" fmla="val -26326"/>
              <a:gd name="adj2" fmla="val -813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Page and Size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663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Control Flow </a:t>
            </a:r>
            <a:r>
              <a:rPr lang="en-US" sz="3200" dirty="0"/>
              <a:t>– doing things, the right way!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Error Handling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Spring’s easy error handling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US" sz="3000" dirty="0" err="1">
                <a:solidFill>
                  <a:schemeClr val="tx2">
                    <a:lumMod val="75000"/>
                  </a:schemeClr>
                </a:solidFill>
              </a:rPr>
              <a:t>ExceptionHandler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Pagination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Formatting data, elegantly.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288" y="1248576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86488" y="1752600"/>
            <a:ext cx="2108746" cy="2282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DB4BCD-6090-4752-A632-5CB7CB1F3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024" y="4234731"/>
            <a:ext cx="3014775" cy="20829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94ECEB-A348-422F-BC58-AF6E7ABAE3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225" y="3304503"/>
            <a:ext cx="3167062" cy="302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MVC Frameworks –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https://softuni.bg/courses/java-mvc-frameworks-spring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7457B164-339A-4536-967C-DBEE13EAE39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22887984"/>
                  </p:ext>
                </p:extLst>
              </p:nvPr>
            </p:nvGraphicFramePr>
            <p:xfrm>
              <a:off x="608012" y="1295400"/>
              <a:ext cx="4333804" cy="2438400"/>
            </p:xfrm>
            <a:graphic>
              <a:graphicData uri="http://schemas.microsoft.com/office/powerpoint/2016/slidezoom">
                <pslz:sldZm>
                  <pslz:sldZmObj sldId="465" cId="3137537680">
                    <pslz:zmPr id="{656D6AE3-EA9B-408B-BE04-0A9091F9C004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33804" cy="2438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457B164-339A-4536-967C-DBEE13EAE39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8012" y="1295400"/>
                <a:ext cx="4333804" cy="2438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21FE473-FAC3-486C-A91E-3910682E6C4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00348360"/>
                  </p:ext>
                </p:extLst>
              </p:nvPr>
            </p:nvGraphicFramePr>
            <p:xfrm>
              <a:off x="7313612" y="1295400"/>
              <a:ext cx="4333804" cy="2438400"/>
            </p:xfrm>
            <a:graphic>
              <a:graphicData uri="http://schemas.microsoft.com/office/powerpoint/2016/slidezoom">
                <pslz:sldZm>
                  <pslz:sldZmObj sldId="471" cId="2542740866">
                    <pslz:zmPr id="{48EEF833-CB8B-4160-8618-E4022D0DB254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33804" cy="2438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21FE473-FAC3-486C-A91E-3910682E6C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13612" y="1295400"/>
                <a:ext cx="4333804" cy="2438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A6DBE8ED-29C2-4A76-9761-553481DDF19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6284249"/>
                  </p:ext>
                </p:extLst>
              </p:nvPr>
            </p:nvGraphicFramePr>
            <p:xfrm>
              <a:off x="3960812" y="3962400"/>
              <a:ext cx="4333804" cy="2438400"/>
            </p:xfrm>
            <a:graphic>
              <a:graphicData uri="http://schemas.microsoft.com/office/powerpoint/2016/slidezoom">
                <pslz:sldZm>
                  <pslz:sldZmObj sldId="475" cId="3870432236">
                    <pslz:zmPr id="{233924EA-EDE3-4961-9A5B-3DD2FA6F9862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33804" cy="2438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A6DBE8ED-29C2-4A76-9761-553481DDF1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60812" y="3962400"/>
                <a:ext cx="4333804" cy="2438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A88C72-532C-401A-9CE4-B8BDC23E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3B96E5-BB70-4908-8CFE-E4EDD84E8B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Knowledge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8206B5-CF5A-4CA7-B4C5-110E06D9729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770668-E3D6-4981-9A3A-81CCD44E4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8656">
            <a:off x="7403205" y="2976205"/>
            <a:ext cx="2286000" cy="2190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86BE84-B259-4CEB-97A1-9DDCEED28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64907">
            <a:off x="2024921" y="2712310"/>
            <a:ext cx="2718541" cy="27185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B2135D-4044-4A66-959F-63790B4CF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5761">
            <a:off x="8070212" y="1210042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E2061D-3E08-4E9C-B89D-FCAEFDAD42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458" y="838200"/>
            <a:ext cx="2373119" cy="37969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F77BDA3-2F44-46B2-B525-F545CA29F0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38026">
            <a:off x="1753020" y="78070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3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1" y="5257800"/>
            <a:ext cx="10363200" cy="82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Exception Handling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520" y="972233"/>
            <a:ext cx="3579783" cy="357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3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5469" y="5486400"/>
            <a:ext cx="10363200" cy="82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914400"/>
            <a:ext cx="6968115" cy="4037082"/>
          </a:xfrm>
          <a:prstGeom prst="rect">
            <a:avLst/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7825870" y="2667000"/>
            <a:ext cx="2590800" cy="762000"/>
          </a:xfrm>
          <a:prstGeom prst="wedgeRoundRectCallout">
            <a:avLst>
              <a:gd name="adj1" fmla="val -58350"/>
              <a:gd name="adj2" fmla="val 497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No such bike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241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Exception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8815" y="2057205"/>
            <a:ext cx="11806419" cy="1625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@ResponseStatus</a:t>
            </a:r>
            <a:b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(value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HttpStatus.NOT_FOUND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reason =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 such bike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BikeNotFoundException extends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RuntimeException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8815" y="15240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BikeNotFoundException.java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8754" y="4724400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Bike bike = this.bikeRepository.findOne(id);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if(bike == null){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BikeNotFoundException();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8754" y="4191195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BikeServiceImpl.java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4852851" y="1900130"/>
            <a:ext cx="2438224" cy="609600"/>
          </a:xfrm>
          <a:prstGeom prst="wedgeRoundRectCallout">
            <a:avLst>
              <a:gd name="adj1" fmla="val -55284"/>
              <a:gd name="adj2" fmla="val 414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Status Code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8685212" y="1916099"/>
            <a:ext cx="3124200" cy="609600"/>
          </a:xfrm>
          <a:prstGeom prst="wedgeRoundRectCallout">
            <a:avLst>
              <a:gd name="adj1" fmla="val -55441"/>
              <a:gd name="adj2" fmla="val 398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Exception Message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8304212" y="3337114"/>
            <a:ext cx="3124200" cy="609600"/>
          </a:xfrm>
          <a:prstGeom prst="wedgeRoundRectCallout">
            <a:avLst>
              <a:gd name="adj1" fmla="val -35633"/>
              <a:gd name="adj2" fmla="val -661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Runtime Exception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5103812" y="6011136"/>
            <a:ext cx="2819400" cy="609600"/>
          </a:xfrm>
          <a:prstGeom prst="wedgeRoundRectCallout">
            <a:avLst>
              <a:gd name="adj1" fmla="val -31091"/>
              <a:gd name="adj2" fmla="val -707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Throw Exception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235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1082" y="1904805"/>
            <a:ext cx="11806419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@ExceptionHandler(BikeNotFoundException.class)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bikeNotFound(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modelAndView){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	modelAndView.setViewName("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bike-not-found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return modelAndView;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1082" y="13716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BikeController.java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8304212" y="1508757"/>
            <a:ext cx="3200400" cy="609600"/>
          </a:xfrm>
          <a:prstGeom prst="wedgeRoundRectCallout">
            <a:avLst>
              <a:gd name="adj1" fmla="val -56316"/>
              <a:gd name="adj2" fmla="val 429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Exception Handling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3657600"/>
            <a:ext cx="4751388" cy="2735116"/>
          </a:xfrm>
          <a:prstGeom prst="rect">
            <a:avLst/>
          </a:prstGeom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8580423" y="4415558"/>
            <a:ext cx="3200400" cy="609600"/>
          </a:xfrm>
          <a:prstGeom prst="wedgeRoundRectCallout">
            <a:avLst>
              <a:gd name="adj1" fmla="val -56316"/>
              <a:gd name="adj2" fmla="val 429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Exception Message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325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1198381"/>
            <a:ext cx="11525856" cy="30216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4540" y="5410200"/>
            <a:ext cx="10363200" cy="82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Problem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856657" y="1198381"/>
            <a:ext cx="2438224" cy="609600"/>
          </a:xfrm>
          <a:prstGeom prst="wedgeRoundRectCallout">
            <a:avLst>
              <a:gd name="adj1" fmla="val -58693"/>
              <a:gd name="adj2" fmla="val 323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No such bike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93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604</TotalTime>
  <Words>447</Words>
  <Application>Microsoft Office PowerPoint</Application>
  <PresentationFormat>Custom</PresentationFormat>
  <Paragraphs>122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 16x9</vt:lpstr>
      <vt:lpstr>Java MVC Frameworks</vt:lpstr>
      <vt:lpstr>Table of Contents</vt:lpstr>
      <vt:lpstr>Questions</vt:lpstr>
      <vt:lpstr>Control Flow</vt:lpstr>
      <vt:lpstr>Exception Handling</vt:lpstr>
      <vt:lpstr>Problem</vt:lpstr>
      <vt:lpstr>Custom Exception</vt:lpstr>
      <vt:lpstr>Exception Handling</vt:lpstr>
      <vt:lpstr>Problem 2</vt:lpstr>
      <vt:lpstr>Global Exceptions</vt:lpstr>
      <vt:lpstr>Pagination</vt:lpstr>
      <vt:lpstr>Problem</vt:lpstr>
      <vt:lpstr>Pagination (1)</vt:lpstr>
      <vt:lpstr>Pagination (2)</vt:lpstr>
      <vt:lpstr>Summary</vt:lpstr>
      <vt:lpstr>Java MVC Frameworks – Architecture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Ivaylo Jelev</cp:lastModifiedBy>
  <cp:revision>363</cp:revision>
  <dcterms:created xsi:type="dcterms:W3CDTF">2014-01-02T17:00:34Z</dcterms:created>
  <dcterms:modified xsi:type="dcterms:W3CDTF">2018-03-23T15:56:43Z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