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4"/>
  </p:notesMasterIdLst>
  <p:handoutMasterIdLst>
    <p:handoutMasterId r:id="rId25"/>
  </p:handoutMasterIdLst>
  <p:sldIdLst>
    <p:sldId id="402" r:id="rId3"/>
    <p:sldId id="403" r:id="rId4"/>
    <p:sldId id="443" r:id="rId5"/>
    <p:sldId id="465" r:id="rId6"/>
    <p:sldId id="466" r:id="rId7"/>
    <p:sldId id="467" r:id="rId8"/>
    <p:sldId id="468" r:id="rId9"/>
    <p:sldId id="469" r:id="rId10"/>
    <p:sldId id="470" r:id="rId11"/>
    <p:sldId id="471" r:id="rId12"/>
    <p:sldId id="472" r:id="rId13"/>
    <p:sldId id="473" r:id="rId14"/>
    <p:sldId id="474" r:id="rId15"/>
    <p:sldId id="475" r:id="rId16"/>
    <p:sldId id="476" r:id="rId17"/>
    <p:sldId id="477" r:id="rId18"/>
    <p:sldId id="478" r:id="rId19"/>
    <p:sldId id="464" r:id="rId20"/>
    <p:sldId id="416" r:id="rId21"/>
    <p:sldId id="400" r:id="rId22"/>
    <p:sldId id="399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03"/>
            <p14:sldId id="443"/>
          </p14:sldIdLst>
        </p14:section>
        <p14:section name="AJAX and JQuery" id="{DF792E06-E0CD-4043-8E56-C8F3E9A32A67}">
          <p14:sldIdLst>
            <p14:sldId id="465"/>
            <p14:sldId id="466"/>
            <p14:sldId id="467"/>
            <p14:sldId id="468"/>
            <p14:sldId id="469"/>
            <p14:sldId id="470"/>
            <p14:sldId id="471"/>
          </p14:sldIdLst>
        </p14:section>
        <p14:section name="REST with Spring" id="{F6039FBA-246C-43F7-AB6B-8A116B3B77FC}">
          <p14:sldIdLst>
            <p14:sldId id="472"/>
            <p14:sldId id="473"/>
            <p14:sldId id="474"/>
            <p14:sldId id="475"/>
            <p14:sldId id="476"/>
            <p14:sldId id="477"/>
            <p14:sldId id="478"/>
          </p14:sldIdLst>
        </p14:section>
        <p14:section name="Conclusion" id="{10E03AB1-9AA8-4E86-9A64-D741901E50A2}">
          <p14:sldIdLst>
            <p14:sldId id="464"/>
            <p14:sldId id="416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533" autoAdjust="0"/>
  </p:normalViewPr>
  <p:slideViewPr>
    <p:cSldViewPr>
      <p:cViewPr varScale="1">
        <p:scale>
          <a:sx n="86" d="100"/>
          <a:sy n="86" d="100"/>
        </p:scale>
        <p:origin x="56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003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79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851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27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51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967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23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02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749856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38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889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81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164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029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880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74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5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java-mvc-frameworks-spring" TargetMode="External"/><Relationship Id="rId7" Type="http://schemas.openxmlformats.org/officeDocument/2006/relationships/image" Target="../media/image22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8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3.png"/><Relationship Id="rId14" Type="http://schemas.openxmlformats.org/officeDocument/2006/relationships/hyperlink" Target="http://www.telenor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image" Target="../media/image12.png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1" y="291604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Java MVC Frameworks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31020" y="1388520"/>
            <a:ext cx="5959090" cy="758871"/>
          </a:xfrm>
        </p:spPr>
        <p:txBody>
          <a:bodyPr>
            <a:normAutofit/>
          </a:bodyPr>
          <a:lstStyle/>
          <a:p>
            <a:r>
              <a:rPr lang="en-US" dirty="0"/>
              <a:t>AJAX, Spring Data REST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5332" y="3963582"/>
            <a:ext cx="2115687" cy="228970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610892">
            <a:off x="4640493" y="3439632"/>
            <a:ext cx="1924033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 MVC Frameworks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3EF030-B2F8-48D6-A4A3-78BDBF6BDC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1739842"/>
            <a:ext cx="4315478" cy="43154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57593B-BCA2-45F2-B1D3-97030F5033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612" y="4625333"/>
            <a:ext cx="2315559" cy="159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Sending a request that will return JSON: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Get JSON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288500"/>
            <a:ext cx="10515600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url = "/games/" + id + "/info";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n-NO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$.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getJSON</a:t>
            </a: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(url).done(function (info)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$("#title").text(info.title);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$("#trailer").attr("src",</a:t>
            </a:r>
            <a:b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"https://www.youtube.com/embed/" + info.trailer);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30625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with Spring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REST API with Spring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232" y="1435027"/>
            <a:ext cx="5970360" cy="362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Returning plain-text in MVC controller: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Response Body on MVC Controller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2288500"/>
            <a:ext cx="11125200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@GetMapping("{id}/info")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@ResponseBody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getInfo(@PathVariable Long id){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b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GameInfoView gameInfo = this.gameService.getInfoById(id);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new Gson().toJson(gameInfo);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2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Setting the correct Response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Response Status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2288500"/>
            <a:ext cx="111252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@GetMapping("{id}/info")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@ResponseBody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@ResponseStatus(HttpStatus.OK)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getInfo(@PathVariable Long id){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b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GameInfoView gameInfo = this.gameService.getInfoById(id);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new Gson().toJson(gameInfo);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429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@RestController</a:t>
            </a:r>
            <a:r>
              <a:rPr lang="en-US" dirty="0"/>
              <a:t> is essentially</a:t>
            </a:r>
            <a:br>
              <a:rPr lang="en-US" dirty="0"/>
            </a:b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@Controller</a:t>
            </a:r>
            <a:r>
              <a:rPr lang="en-US" dirty="0"/>
              <a:t> +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@ResponseBody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Controllers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2650391"/>
            <a:ext cx="11125200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@RestController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OrderController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b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@GetMapping("{id}/info")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getInfo(@PathVariable Long id){</a:t>
            </a:r>
            <a:b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367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Controlling the entire response object: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ResponseEntity&lt;&gt;</a:t>
            </a:r>
            <a:r>
              <a:rPr lang="en-US" dirty="0"/>
              <a:t> object allows you to change the response body, response headers and response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Response Entity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2057400"/>
            <a:ext cx="11125200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@GetMapping("{id}/title")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ResponseEntity&lt;</a:t>
            </a: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getTitle(...){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n-NO" sz="2600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new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ResponseEntity.ok(</a:t>
            </a: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game.getTitle()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437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Include Maven Dependency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Spring Data REST scans your project and provides REST API for your application using HAL as media type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Data REST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1981200"/>
            <a:ext cx="111252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&lt;groupId&gt;org.springframework.boot&lt;/groupId&gt;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&lt;artifactId&gt;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spring-boot-starter-data-rest</a:t>
            </a: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&lt;/artifactId&gt;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137488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You can configure repository settings using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@RepositoryRestResource </a:t>
            </a:r>
            <a:r>
              <a:rPr lang="en-US" dirty="0"/>
              <a:t>annotation: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Configuring Repositories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2590800"/>
            <a:ext cx="11125200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@RepositoryRestResource</a:t>
            </a: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(path = "gameIssues")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IssueRepository extends </a:t>
            </a:r>
            <a:b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JpaRepository&lt;Issue, Long&gt;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Issue getById(@Param("id") Long id);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List&lt;Issue&gt; getAllByOrderByDateDesc();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221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AJAX sends asynchronous HTTP requests from JS</a:t>
            </a:r>
          </a:p>
          <a:p>
            <a:r>
              <a:rPr lang="en-US" sz="3200" dirty="0"/>
              <a:t>jQuery simplifies how developers use AJAX</a:t>
            </a:r>
          </a:p>
          <a:p>
            <a:r>
              <a:rPr lang="en-US" sz="3200" dirty="0"/>
              <a:t>Actions in controllers can return plain text </a:t>
            </a:r>
            <a:br>
              <a:rPr lang="en-US" sz="3200" dirty="0"/>
            </a:br>
            <a:r>
              <a:rPr lang="en-US" sz="3200" dirty="0"/>
              <a:t>via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@ResponseBody</a:t>
            </a: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@RestController</a:t>
            </a:r>
            <a:r>
              <a:rPr lang="en-US" sz="3200" noProof="1"/>
              <a:t> </a:t>
            </a:r>
            <a:r>
              <a:rPr lang="en-US" sz="3200" dirty="0"/>
              <a:t>is used when all actions will </a:t>
            </a:r>
            <a:br>
              <a:rPr lang="en-US" sz="3200" dirty="0"/>
            </a:br>
            <a:r>
              <a:rPr lang="en-US" sz="3200" dirty="0"/>
              <a:t>return JSON or XML.</a:t>
            </a:r>
          </a:p>
          <a:p>
            <a:r>
              <a:rPr lang="en-US" sz="3200" dirty="0"/>
              <a:t>Spring Data REST uses Spring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HATEOAS</a:t>
            </a:r>
            <a:r>
              <a:rPr lang="en-US" sz="3200" dirty="0"/>
              <a:t> to automatically expose resources for entities managed by Spring Data repositories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288" y="1248576"/>
            <a:ext cx="2209800" cy="14120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86488" y="1752600"/>
            <a:ext cx="2108746" cy="2282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DB4BCD-6090-4752-A632-5CB7CB1F380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288" y="3266723"/>
            <a:ext cx="1942537" cy="134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MVC Frameworks – Web 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https://softuni.bg/courses/java-mvc-frameworks-spring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64FC994B-8348-4E61-891C-0EC5C973579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02141287"/>
                  </p:ext>
                </p:extLst>
              </p:nvPr>
            </p:nvGraphicFramePr>
            <p:xfrm>
              <a:off x="760412" y="1371600"/>
              <a:ext cx="4909387" cy="2762250"/>
            </p:xfrm>
            <a:graphic>
              <a:graphicData uri="http://schemas.microsoft.com/office/powerpoint/2016/slidezoom">
                <pslz:sldZm>
                  <pslz:sldZmObj sldId="465" cId="124185494">
                    <pslz:zmPr id="{D3E704E2-E390-421F-87E4-66F7E13E4B4B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909387" cy="27622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4FC994B-8348-4E61-891C-0EC5C97357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412" y="1371600"/>
                <a:ext cx="4909387" cy="27622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9BE49F5B-0BE7-48B9-B8B7-28951A512D2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90252570"/>
                  </p:ext>
                </p:extLst>
              </p:nvPr>
            </p:nvGraphicFramePr>
            <p:xfrm>
              <a:off x="6399212" y="3276600"/>
              <a:ext cx="4909387" cy="2762250"/>
            </p:xfrm>
            <a:graphic>
              <a:graphicData uri="http://schemas.microsoft.com/office/powerpoint/2016/slidezoom">
                <pslz:sldZm>
                  <pslz:sldZmObj sldId="472" cId="8184208">
                    <pslz:zmPr id="{1DE709AB-A06E-44C0-A7AF-FA3F8F535319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909387" cy="27622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BE49F5B-0BE7-48B9-B8B7-28951A512D2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99212" y="3276600"/>
                <a:ext cx="4909387" cy="27622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905000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and </a:t>
            </a:r>
            <a:r>
              <a:rPr lang="en-US" noProof="1"/>
              <a:t>JQuery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Consuming JSON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12" y="14478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prstClr val="white"/>
                </a:solidFill>
              </a:rPr>
              <a:t>AJAX == </a:t>
            </a:r>
            <a:r>
              <a:rPr lang="en-US" b="1" dirty="0">
                <a:solidFill>
                  <a:srgbClr val="FBEEC9">
                    <a:lumMod val="75000"/>
                  </a:srgbClr>
                </a:solidFill>
              </a:rPr>
              <a:t>A</a:t>
            </a:r>
            <a:r>
              <a:rPr lang="en-US" dirty="0">
                <a:solidFill>
                  <a:srgbClr val="FBEEC9">
                    <a:lumMod val="75000"/>
                  </a:srgbClr>
                </a:solidFill>
              </a:rPr>
              <a:t>synchronous </a:t>
            </a:r>
            <a:r>
              <a:rPr lang="en-US" b="1" dirty="0">
                <a:solidFill>
                  <a:srgbClr val="FBEEC9">
                    <a:lumMod val="75000"/>
                  </a:srgbClr>
                </a:solidFill>
              </a:rPr>
              <a:t>J</a:t>
            </a:r>
            <a:r>
              <a:rPr lang="en-US" dirty="0">
                <a:solidFill>
                  <a:srgbClr val="FBEEC9">
                    <a:lumMod val="75000"/>
                  </a:srgbClr>
                </a:solidFill>
              </a:rPr>
              <a:t>avaScript </a:t>
            </a:r>
            <a:r>
              <a:rPr lang="en-US" b="1" dirty="0">
                <a:solidFill>
                  <a:srgbClr val="FBEEC9">
                    <a:lumMod val="75000"/>
                  </a:srgbClr>
                </a:solidFill>
              </a:rPr>
              <a:t>A</a:t>
            </a:r>
            <a:r>
              <a:rPr lang="en-US" dirty="0">
                <a:solidFill>
                  <a:srgbClr val="FBEEC9">
                    <a:lumMod val="75000"/>
                  </a:srgbClr>
                </a:solidFill>
              </a:rPr>
              <a:t>nd </a:t>
            </a:r>
            <a:r>
              <a:rPr lang="en-US" b="1" dirty="0">
                <a:solidFill>
                  <a:srgbClr val="FBEEC9">
                    <a:lumMod val="75000"/>
                  </a:srgbClr>
                </a:solidFill>
              </a:rPr>
              <a:t>X</a:t>
            </a:r>
            <a:r>
              <a:rPr lang="en-US" dirty="0">
                <a:solidFill>
                  <a:srgbClr val="FBEEC9">
                    <a:lumMod val="75000"/>
                  </a:srgbClr>
                </a:solidFill>
              </a:rPr>
              <a:t>ML</a:t>
            </a:r>
          </a:p>
          <a:p>
            <a:pPr lvl="1"/>
            <a:r>
              <a:rPr lang="en-US" dirty="0"/>
              <a:t>Technique for background loading of dynamic content / data</a:t>
            </a:r>
            <a:endParaRPr lang="bg-BG" dirty="0"/>
          </a:p>
          <a:p>
            <a:pPr lvl="1"/>
            <a:r>
              <a:rPr lang="en-US" dirty="0"/>
              <a:t>Web pages / apps load data from the Web server and render it</a:t>
            </a:r>
          </a:p>
          <a:p>
            <a:pPr>
              <a:spcBef>
                <a:spcPts val="1200"/>
              </a:spcBef>
            </a:pPr>
            <a:r>
              <a:rPr lang="en-US" dirty="0"/>
              <a:t>Two types of AJAX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Partial page rendering</a:t>
            </a:r>
          </a:p>
          <a:p>
            <a:pPr lvl="2"/>
            <a:r>
              <a:rPr lang="en-US" dirty="0"/>
              <a:t>Load HTML fragment + show it in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JSON service</a:t>
            </a:r>
          </a:p>
          <a:p>
            <a:pPr lvl="2"/>
            <a:r>
              <a:rPr lang="en-US" dirty="0"/>
              <a:t>Load JSON object and display it with JavaScript / jQuery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AJAX?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060" y="3429000"/>
            <a:ext cx="3243352" cy="171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9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AJAX</a:t>
            </a:r>
            <a:r>
              <a:rPr lang="bg-BG" dirty="0"/>
              <a:t>: </a:t>
            </a:r>
            <a:r>
              <a:rPr lang="en-US" dirty="0"/>
              <a:t>Workflow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3433873" y="1128111"/>
            <a:ext cx="5763208" cy="649656"/>
            <a:chOff x="3433873" y="1128111"/>
            <a:chExt cx="5763208" cy="649656"/>
          </a:xfrm>
        </p:grpSpPr>
        <p:sp>
          <p:nvSpPr>
            <p:cNvPr id="9" name="Right Arrow 8"/>
            <p:cNvSpPr/>
            <p:nvPr/>
          </p:nvSpPr>
          <p:spPr>
            <a:xfrm>
              <a:off x="3433873" y="1472967"/>
              <a:ext cx="5763208" cy="304800"/>
            </a:xfrm>
            <a:prstGeom prst="rightArrow">
              <a:avLst>
                <a:gd name="adj1" fmla="val 35365"/>
                <a:gd name="adj2" fmla="val 9756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33873" y="1128111"/>
              <a:ext cx="54647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200" dirty="0"/>
                <a:t>1. HTTP request (initial page load)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5287" y="1864408"/>
            <a:ext cx="5781794" cy="655116"/>
            <a:chOff x="3415287" y="1864408"/>
            <a:chExt cx="5781794" cy="655116"/>
          </a:xfrm>
        </p:grpSpPr>
        <p:sp>
          <p:nvSpPr>
            <p:cNvPr id="11" name="Right Arrow 10"/>
            <p:cNvSpPr/>
            <p:nvPr/>
          </p:nvSpPr>
          <p:spPr>
            <a:xfrm rot="10800000">
              <a:off x="3415287" y="2214724"/>
              <a:ext cx="5781794" cy="304800"/>
            </a:xfrm>
            <a:prstGeom prst="rightArrow">
              <a:avLst>
                <a:gd name="adj1" fmla="val 35365"/>
                <a:gd name="adj2" fmla="val 9756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55172" y="1864408"/>
              <a:ext cx="39535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/>
                <a:t>2. HTTP response (HTML page)</a:t>
              </a:r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2848292" y="1151121"/>
            <a:ext cx="0" cy="524967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528492" y="1151120"/>
            <a:ext cx="0" cy="524967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764" y="2604913"/>
            <a:ext cx="5996317" cy="769042"/>
            <a:chOff x="3200764" y="2604913"/>
            <a:chExt cx="5996317" cy="769042"/>
          </a:xfrm>
        </p:grpSpPr>
        <p:sp>
          <p:nvSpPr>
            <p:cNvPr id="19" name="Right Arrow 18"/>
            <p:cNvSpPr/>
            <p:nvPr/>
          </p:nvSpPr>
          <p:spPr>
            <a:xfrm>
              <a:off x="5257800" y="2946442"/>
              <a:ext cx="3939281" cy="325078"/>
            </a:xfrm>
            <a:prstGeom prst="rightArrow">
              <a:avLst>
                <a:gd name="adj1" fmla="val 35365"/>
                <a:gd name="adj2" fmla="val 9756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57799" y="2604913"/>
              <a:ext cx="3640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200" dirty="0"/>
                <a:t>AJAX request</a:t>
              </a:r>
            </a:p>
          </p:txBody>
        </p:sp>
        <p:sp>
          <p:nvSpPr>
            <p:cNvPr id="25" name="Flowchart: Alternate Process 24"/>
            <p:cNvSpPr/>
            <p:nvPr/>
          </p:nvSpPr>
          <p:spPr>
            <a:xfrm>
              <a:off x="3200764" y="2817781"/>
              <a:ext cx="1964008" cy="556174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UI Interaction</a:t>
              </a:r>
              <a:endParaRPr lang="en-GB" sz="2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95138" y="4349683"/>
            <a:ext cx="1964008" cy="1817437"/>
            <a:chOff x="3195138" y="4390323"/>
            <a:chExt cx="1964008" cy="1817437"/>
          </a:xfrm>
        </p:grpSpPr>
        <p:sp>
          <p:nvSpPr>
            <p:cNvPr id="29" name="Right Arrow 28"/>
            <p:cNvSpPr/>
            <p:nvPr/>
          </p:nvSpPr>
          <p:spPr>
            <a:xfrm rot="5400000">
              <a:off x="3776260" y="4631000"/>
              <a:ext cx="777880" cy="296525"/>
            </a:xfrm>
            <a:prstGeom prst="rightArrow">
              <a:avLst>
                <a:gd name="adj1" fmla="val 35365"/>
                <a:gd name="adj2" fmla="val 766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30" name="Flowchart: Alternate Process 29"/>
            <p:cNvSpPr/>
            <p:nvPr/>
          </p:nvSpPr>
          <p:spPr>
            <a:xfrm>
              <a:off x="3195138" y="5279963"/>
              <a:ext cx="1964008" cy="927797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Modify the page DOM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95138" y="3422060"/>
            <a:ext cx="6001943" cy="1034950"/>
            <a:chOff x="3195138" y="3422060"/>
            <a:chExt cx="6001943" cy="1034950"/>
          </a:xfrm>
        </p:grpSpPr>
        <p:sp>
          <p:nvSpPr>
            <p:cNvPr id="21" name="Flowchart: Alternate Process 20"/>
            <p:cNvSpPr/>
            <p:nvPr/>
          </p:nvSpPr>
          <p:spPr>
            <a:xfrm>
              <a:off x="3195138" y="3634821"/>
              <a:ext cx="1964008" cy="556174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AJAX handler</a:t>
              </a:r>
            </a:p>
          </p:txBody>
        </p:sp>
        <p:sp>
          <p:nvSpPr>
            <p:cNvPr id="23" name="Right Arrow 22"/>
            <p:cNvSpPr/>
            <p:nvPr/>
          </p:nvSpPr>
          <p:spPr>
            <a:xfrm rot="10800000">
              <a:off x="5201646" y="3786401"/>
              <a:ext cx="3995434" cy="304800"/>
            </a:xfrm>
            <a:prstGeom prst="rightArrow">
              <a:avLst>
                <a:gd name="adj1" fmla="val 35365"/>
                <a:gd name="adj2" fmla="val 9756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37742" y="3422060"/>
              <a:ext cx="3659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200" dirty="0"/>
                <a:t>AJAX response (asynchronous)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537742" y="4026123"/>
              <a:ext cx="3659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200" dirty="0"/>
                <a:t>Returns data as JSON / HTML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08012" y="2273341"/>
            <a:ext cx="2116982" cy="2458833"/>
            <a:chOff x="1785220" y="3851122"/>
            <a:chExt cx="2116982" cy="2458833"/>
          </a:xfrm>
        </p:grpSpPr>
        <p:pic>
          <p:nvPicPr>
            <p:cNvPr id="28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857837" y="5786735"/>
              <a:ext cx="18229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/>
                <a:t>Web Client</a:t>
              </a:r>
            </a:p>
          </p:txBody>
        </p:sp>
        <p:pic>
          <p:nvPicPr>
            <p:cNvPr id="34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/>
          <p:cNvGrpSpPr/>
          <p:nvPr/>
        </p:nvGrpSpPr>
        <p:grpSpPr>
          <a:xfrm>
            <a:off x="9768564" y="2320495"/>
            <a:ext cx="2005288" cy="2465792"/>
            <a:chOff x="8060004" y="3823226"/>
            <a:chExt cx="2005288" cy="2465792"/>
          </a:xfrm>
        </p:grpSpPr>
        <p:sp>
          <p:nvSpPr>
            <p:cNvPr id="36" name="TextBox 35"/>
            <p:cNvSpPr txBox="1"/>
            <p:nvPr/>
          </p:nvSpPr>
          <p:spPr>
            <a:xfrm>
              <a:off x="8060004" y="5765798"/>
              <a:ext cx="2005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/>
                <a:t>Web Server</a:t>
              </a:r>
            </a:p>
          </p:txBody>
        </p:sp>
        <p:pic>
          <p:nvPicPr>
            <p:cNvPr id="37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oup 38"/>
          <p:cNvGrpSpPr/>
          <p:nvPr/>
        </p:nvGrpSpPr>
        <p:grpSpPr>
          <a:xfrm>
            <a:off x="5397084" y="4957174"/>
            <a:ext cx="2907128" cy="1493010"/>
            <a:chOff x="5397084" y="4947014"/>
            <a:chExt cx="2907128" cy="1493010"/>
          </a:xfrm>
        </p:grpSpPr>
        <p:pic>
          <p:nvPicPr>
            <p:cNvPr id="1026" name="Picture 2" descr="http://cdn2.hubspot.net/hubfs/295648/computer-icon-1.png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6819" y="4947014"/>
              <a:ext cx="1777393" cy="1493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Right Arrow 8"/>
            <p:cNvSpPr/>
            <p:nvPr/>
          </p:nvSpPr>
          <p:spPr>
            <a:xfrm>
              <a:off x="5397084" y="5530731"/>
              <a:ext cx="880971" cy="325576"/>
            </a:xfrm>
            <a:prstGeom prst="rightArrow">
              <a:avLst>
                <a:gd name="adj1" fmla="val 35365"/>
                <a:gd name="adj2" fmla="val 9756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278578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Some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jQuery</a:t>
            </a:r>
            <a:r>
              <a:rPr lang="en-US" dirty="0"/>
              <a:t> selectors:</a:t>
            </a:r>
          </a:p>
          <a:p>
            <a:r>
              <a:rPr lang="en-US" dirty="0"/>
              <a:t>                            - gets the element with attribute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id="title"</a:t>
            </a:r>
          </a:p>
          <a:p>
            <a:r>
              <a:rPr lang="en-US" dirty="0"/>
              <a:t>                         - gets the elements with attribute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class="m-0"</a:t>
            </a:r>
          </a:p>
          <a:p>
            <a:r>
              <a:rPr lang="en-US" dirty="0"/>
              <a:t>                   - selects all 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&lt;a&gt;</a:t>
            </a:r>
            <a:r>
              <a:rPr lang="en-US" dirty="0"/>
              <a:t> tags    </a:t>
            </a:r>
          </a:p>
          <a:p>
            <a:r>
              <a:rPr lang="en-US" dirty="0"/>
              <a:t>The selectors return jQuery object/collection</a:t>
            </a:r>
          </a:p>
          <a:p>
            <a:r>
              <a:rPr lang="en-US" dirty="0"/>
              <a:t>You can create complex selections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</a:t>
            </a:r>
            <a:r>
              <a:rPr lang="bg-BG" dirty="0"/>
              <a:t> </a:t>
            </a:r>
            <a:r>
              <a:rPr lang="en-US" dirty="0"/>
              <a:t>Selectors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36612" y="1828800"/>
            <a:ext cx="23622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$("#title");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6612" y="2555557"/>
            <a:ext cx="20574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$(".m-0");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612" y="3241357"/>
            <a:ext cx="1524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$("a");</a:t>
            </a:r>
          </a:p>
        </p:txBody>
      </p:sp>
    </p:spTree>
    <p:extLst>
      <p:ext uri="{BB962C8B-B14F-4D97-AF65-F5344CB8AC3E}">
        <p14:creationId xmlns:p14="http://schemas.microsoft.com/office/powerpoint/2010/main" val="27221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jQuery</a:t>
            </a:r>
            <a:r>
              <a:rPr lang="en-US" dirty="0"/>
              <a:t> dramatically simplifies how developers make AJAX calls</a:t>
            </a:r>
          </a:p>
          <a:p>
            <a:r>
              <a:rPr lang="en-US" dirty="0"/>
              <a:t>Supports GET and POST requests:</a:t>
            </a:r>
          </a:p>
          <a:p>
            <a:r>
              <a:rPr lang="en-US" dirty="0"/>
              <a:t>Cross-Browser support</a:t>
            </a:r>
          </a:p>
          <a:p>
            <a:r>
              <a:rPr lang="en-US" dirty="0"/>
              <a:t>Load JSON, XML, HTML or even scripts</a:t>
            </a:r>
          </a:p>
          <a:p>
            <a:r>
              <a:rPr lang="en-US" dirty="0"/>
              <a:t>Simple API</a:t>
            </a:r>
          </a:p>
          <a:p>
            <a:r>
              <a:rPr lang="en-US" dirty="0"/>
              <a:t>Allows parts of a page to be updated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AJAX</a:t>
            </a:r>
          </a:p>
        </p:txBody>
      </p:sp>
    </p:spTree>
    <p:extLst>
      <p:ext uri="{BB962C8B-B14F-4D97-AF65-F5344CB8AC3E}">
        <p14:creationId xmlns:p14="http://schemas.microsoft.com/office/powerpoint/2010/main" val="83158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GET request: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 POST request: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jQuery Get and Post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6612" y="2136100"/>
            <a:ext cx="105156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("/games/5").done(function (data)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alert(JSON.parse(data));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nn-NO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612" y="4879538"/>
            <a:ext cx="105156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(url, data).fail(function 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alert("An error occurred. Please, try again later.");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nn-NO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26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606</TotalTime>
  <Words>1075</Words>
  <Application>Microsoft Office PowerPoint</Application>
  <PresentationFormat>Custom</PresentationFormat>
  <Paragraphs>216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SoftUni 16x9</vt:lpstr>
      <vt:lpstr>Java MVC Frameworks</vt:lpstr>
      <vt:lpstr>Table of Contents</vt:lpstr>
      <vt:lpstr>Questions</vt:lpstr>
      <vt:lpstr>AJAX and JQuery</vt:lpstr>
      <vt:lpstr>What is AJAX?</vt:lpstr>
      <vt:lpstr>AJAX: Workflow</vt:lpstr>
      <vt:lpstr>jQuery Selectors</vt:lpstr>
      <vt:lpstr>jQuery AJAX</vt:lpstr>
      <vt:lpstr>jQuery Get and Post</vt:lpstr>
      <vt:lpstr>jQuery Get JSON</vt:lpstr>
      <vt:lpstr>REST with Spring</vt:lpstr>
      <vt:lpstr>Response Body on MVC Controller</vt:lpstr>
      <vt:lpstr>Response Status</vt:lpstr>
      <vt:lpstr>REST Controllers</vt:lpstr>
      <vt:lpstr>Response Entity</vt:lpstr>
      <vt:lpstr>Spring Data REST</vt:lpstr>
      <vt:lpstr>Configuring Repositories</vt:lpstr>
      <vt:lpstr>Summary</vt:lpstr>
      <vt:lpstr>Java MVC Frameworks – Web API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Ivaylo Jelev</cp:lastModifiedBy>
  <cp:revision>368</cp:revision>
  <dcterms:created xsi:type="dcterms:W3CDTF">2014-01-02T17:00:34Z</dcterms:created>
  <dcterms:modified xsi:type="dcterms:W3CDTF">2018-03-28T11:04:04Z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