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402" r:id="rId3"/>
    <p:sldId id="403" r:id="rId4"/>
    <p:sldId id="443" r:id="rId5"/>
    <p:sldId id="465" r:id="rId6"/>
    <p:sldId id="466" r:id="rId7"/>
    <p:sldId id="468" r:id="rId8"/>
    <p:sldId id="469" r:id="rId9"/>
    <p:sldId id="471" r:id="rId10"/>
    <p:sldId id="472" r:id="rId11"/>
    <p:sldId id="474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96" r:id="rId32"/>
    <p:sldId id="497" r:id="rId33"/>
    <p:sldId id="498" r:id="rId34"/>
    <p:sldId id="499" r:id="rId35"/>
    <p:sldId id="500" r:id="rId36"/>
    <p:sldId id="501" r:id="rId37"/>
    <p:sldId id="502" r:id="rId38"/>
    <p:sldId id="503" r:id="rId39"/>
    <p:sldId id="504" r:id="rId40"/>
    <p:sldId id="464" r:id="rId41"/>
    <p:sldId id="416" r:id="rId42"/>
    <p:sldId id="400" r:id="rId43"/>
    <p:sldId id="399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03"/>
            <p14:sldId id="443"/>
          </p14:sldIdLst>
        </p14:section>
        <p14:section name="Spring Boot Components" id="{C0C02304-EEAE-459C-93B0-65892C930305}">
          <p14:sldIdLst>
            <p14:sldId id="465"/>
            <p14:sldId id="466"/>
            <p14:sldId id="468"/>
            <p14:sldId id="469"/>
            <p14:sldId id="471"/>
            <p14:sldId id="472"/>
            <p14:sldId id="474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</p14:sldIdLst>
        </p14:section>
        <p14:section name="Spring MVC" id="{EC79756F-24AF-4D7E-A575-6574611C49B3}">
          <p14:sldIdLst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</p14:sldIdLst>
        </p14:section>
        <p14:section name="Sprng Data" id="{B7B1070F-A4C1-41E2-B641-A150E1DA1FAE}">
          <p14:sldIdLst>
            <p14:sldId id="498"/>
            <p14:sldId id="499"/>
            <p14:sldId id="500"/>
            <p14:sldId id="501"/>
            <p14:sldId id="502"/>
            <p14:sldId id="503"/>
            <p14:sldId id="504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23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Color</a:t>
            </a:r>
            <a:r>
              <a:rPr lang="en-US" baseline="0" dirty="0"/>
              <a:t> – Provided by Spring</a:t>
            </a:r>
            <a:br>
              <a:rPr lang="en-US" baseline="0" dirty="0"/>
            </a:br>
            <a:r>
              <a:rPr lang="en-US" baseline="0" dirty="0"/>
              <a:t>Purple Color – To Be Implemented by the Developer</a:t>
            </a:r>
            <a:br>
              <a:rPr lang="en-US" baseline="0" dirty="0"/>
            </a:br>
            <a:r>
              <a:rPr lang="en-US" baseline="0" dirty="0"/>
              <a:t>Green Color – Provided by Spring. Sometimes implemented by the developer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7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image" Target="../media/image11.png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4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java-mvc-frameworks-spring" TargetMode="External"/><Relationship Id="rId7" Type="http://schemas.openxmlformats.org/officeDocument/2006/relationships/image" Target="../media/image3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8.png"/><Relationship Id="rId14" Type="http://schemas.openxmlformats.org/officeDocument/2006/relationships/hyperlink" Target="http://www.telenor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91604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Java MVC Frameworks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865812" y="1388520"/>
            <a:ext cx="5624297" cy="758871"/>
          </a:xfrm>
        </p:spPr>
        <p:txBody>
          <a:bodyPr>
            <a:normAutofit fontScale="92500"/>
          </a:bodyPr>
          <a:lstStyle/>
          <a:p>
            <a:r>
              <a:rPr lang="en-US" dirty="0"/>
              <a:t>Spring Boot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5332" y="3963582"/>
            <a:ext cx="2115687" cy="22897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610892">
            <a:off x="4640493" y="3439632"/>
            <a:ext cx="1924033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MVC Frameworks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3AD3B63-38A7-438A-8738-82D7C65B14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383" y="3219091"/>
            <a:ext cx="4673179" cy="24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5143" y="3581400"/>
            <a:ext cx="4800600" cy="310110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7" name="Rectangle 16"/>
          <p:cNvSpPr/>
          <p:nvPr/>
        </p:nvSpPr>
        <p:spPr>
          <a:xfrm>
            <a:off x="5484812" y="3581400"/>
            <a:ext cx="4800600" cy="310110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Spring Boot Starters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3960812" y="1151121"/>
            <a:ext cx="3657600" cy="601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spring-boot-starter-web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4384375" y="2562639"/>
            <a:ext cx="1905000" cy="601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spring-web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9464452" y="2562451"/>
            <a:ext cx="2590800" cy="601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spring-web-</a:t>
            </a:r>
            <a:r>
              <a:rPr lang="en-US" sz="2800" dirty="0" err="1"/>
              <a:t>mvc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6403000" y="2562452"/>
            <a:ext cx="2956538" cy="601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155143" y="2562452"/>
            <a:ext cx="4114800" cy="601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spring-boot-starter-tomcat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974631" y="5414260"/>
            <a:ext cx="3181615" cy="601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tomcat-embed-core</a:t>
            </a:r>
            <a:endParaRPr lang="bg-BG" sz="2800" dirty="0"/>
          </a:p>
        </p:txBody>
      </p:sp>
      <p:sp>
        <p:nvSpPr>
          <p:cNvPr id="13" name="Rectangle 12"/>
          <p:cNvSpPr/>
          <p:nvPr/>
        </p:nvSpPr>
        <p:spPr>
          <a:xfrm>
            <a:off x="508039" y="4391440"/>
            <a:ext cx="4114800" cy="601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tomcat-embed-logging-</a:t>
            </a:r>
            <a:r>
              <a:rPr lang="en-US" sz="2800" dirty="0" err="1"/>
              <a:t>juli</a:t>
            </a:r>
            <a:endParaRPr lang="bg-BG" sz="2800" dirty="0"/>
          </a:p>
        </p:txBody>
      </p:sp>
      <p:sp>
        <p:nvSpPr>
          <p:cNvPr id="14" name="Rectangle 13"/>
          <p:cNvSpPr/>
          <p:nvPr/>
        </p:nvSpPr>
        <p:spPr>
          <a:xfrm>
            <a:off x="6502086" y="3836981"/>
            <a:ext cx="2776622" cy="601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</a:t>
            </a:r>
            <a:endParaRPr lang="bg-BG" sz="2800" dirty="0"/>
          </a:p>
        </p:txBody>
      </p:sp>
      <p:sp>
        <p:nvSpPr>
          <p:cNvPr id="15" name="Rectangle 14"/>
          <p:cNvSpPr/>
          <p:nvPr/>
        </p:nvSpPr>
        <p:spPr>
          <a:xfrm>
            <a:off x="5703866" y="4837511"/>
            <a:ext cx="4418012" cy="601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spring-boot-autoconfigure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81391" y="5715000"/>
            <a:ext cx="4418012" cy="601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spring-boot-starter-logging</a:t>
            </a:r>
            <a:endParaRPr lang="bg-BG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198812" y="1916383"/>
            <a:ext cx="652634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56212" y="1911592"/>
            <a:ext cx="17674" cy="4619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37412" y="1916383"/>
            <a:ext cx="17673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88486" y="1770151"/>
            <a:ext cx="1675966" cy="51584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283144" y="3291347"/>
            <a:ext cx="17673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806951" y="3284721"/>
            <a:ext cx="17673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26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3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 Line Interface </a:t>
            </a:r>
            <a:r>
              <a:rPr lang="bg-BG" dirty="0"/>
              <a:t>-</a:t>
            </a:r>
            <a:r>
              <a:rPr lang="en-US" dirty="0"/>
              <a:t> Spring Boot software to run and test Spring Boot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Spring Boot CLI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71" y="2438400"/>
            <a:ext cx="10605426" cy="38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2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Expose different types of information about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running application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Spring Boot Actuator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634" y="2971800"/>
            <a:ext cx="116586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&lt;groupId&gt;org.springframework.boot&lt;/groupId&gt;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spring-boot-starter-actuator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6634" y="2438595"/>
            <a:ext cx="11658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81" y="4615327"/>
            <a:ext cx="9713554" cy="19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0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Inversion of Control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Dependency Injection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2528503"/>
            <a:ext cx="57150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//Tradiotional Way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UserServiceImpl implements UserService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UserRepository userRepository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UserRepository();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995298"/>
            <a:ext cx="57150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80234" y="2528503"/>
            <a:ext cx="57150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//Dependency Injection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UserServiceImpl implements UserService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UserRepository userRepository;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80234" y="1995298"/>
            <a:ext cx="57150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0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IoC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5180012" y="1371600"/>
            <a:ext cx="6705600" cy="2514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6" name="Rectangle 5"/>
          <p:cNvSpPr/>
          <p:nvPr/>
        </p:nvSpPr>
        <p:spPr>
          <a:xfrm>
            <a:off x="179973" y="1371600"/>
            <a:ext cx="3962400" cy="2514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Meta Data:</a:t>
            </a:r>
          </a:p>
          <a:p>
            <a:pPr marL="514350" indent="-514350" algn="ctr">
              <a:buAutoNum type="arabicPeriod"/>
            </a:pPr>
            <a:r>
              <a:rPr lang="en-US" sz="2800" dirty="0"/>
              <a:t>XML Config</a:t>
            </a:r>
          </a:p>
          <a:p>
            <a:pPr marL="514350" indent="-514350" algn="ctr">
              <a:buAutoNum type="arabicPeriod"/>
            </a:pPr>
            <a:r>
              <a:rPr lang="en-US" sz="2800" dirty="0"/>
              <a:t>Java Config</a:t>
            </a:r>
          </a:p>
          <a:p>
            <a:pPr marL="514350" indent="-514350" algn="ctr">
              <a:buAutoNum type="arabicPeriod"/>
            </a:pPr>
            <a:r>
              <a:rPr lang="en-US" sz="2800" dirty="0"/>
              <a:t>Annotation Config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5332412" y="1597978"/>
            <a:ext cx="2831395" cy="2051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Automatic Beans:</a:t>
            </a:r>
          </a:p>
          <a:p>
            <a:pPr marL="514350" indent="-514350">
              <a:buAutoNum type="arabicPeriod"/>
            </a:pPr>
            <a:r>
              <a:rPr lang="en-US" sz="2800" dirty="0"/>
              <a:t>@Component</a:t>
            </a:r>
          </a:p>
          <a:p>
            <a:pPr marL="514350" indent="-514350">
              <a:buAutoNum type="arabicPeriod"/>
            </a:pPr>
            <a:r>
              <a:rPr lang="en-US" sz="2800" dirty="0"/>
              <a:t>@Service</a:t>
            </a:r>
          </a:p>
          <a:p>
            <a:pPr marL="514350" indent="-514350">
              <a:buAutoNum type="arabicPeriod"/>
            </a:pPr>
            <a:r>
              <a:rPr lang="en-US" sz="2800" dirty="0"/>
              <a:t>@Repository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5168485" y="4643372"/>
            <a:ext cx="6717127" cy="1664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Fully Configured System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8485569" y="1597978"/>
            <a:ext cx="3141365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Explicit Beans</a:t>
            </a:r>
          </a:p>
          <a:p>
            <a:pPr algn="ctr"/>
            <a:r>
              <a:rPr lang="en-US" sz="2800" dirty="0"/>
              <a:t>1. @Bean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18012" y="262382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609012" y="4038600"/>
            <a:ext cx="0" cy="4572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56993" y="3236204"/>
            <a:ext cx="723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IoC</a:t>
            </a:r>
          </a:p>
        </p:txBody>
      </p:sp>
    </p:spTree>
    <p:extLst>
      <p:ext uri="{BB962C8B-B14F-4D97-AF65-F5344CB8AC3E}">
        <p14:creationId xmlns:p14="http://schemas.microsoft.com/office/powerpoint/2010/main" val="83143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that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instantiated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assembled</a:t>
            </a:r>
            <a:r>
              <a:rPr lang="en-US" dirty="0"/>
              <a:t>, and otherwise managed by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Spring IoC</a:t>
            </a:r>
            <a:r>
              <a:rPr lang="en-US" dirty="0"/>
              <a:t> container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3124200"/>
            <a:ext cx="99822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 Animal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Dog() {}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//GETTERS AND SETTERS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2590995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Dog.java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0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Declaration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523805"/>
            <a:ext cx="9982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Animal getDog(){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new Dog();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9906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Dog.java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637212" y="3352800"/>
            <a:ext cx="2971800" cy="551227"/>
          </a:xfrm>
          <a:prstGeom prst="wedgeRoundRectCallout">
            <a:avLst>
              <a:gd name="adj1" fmla="val -56685"/>
              <a:gd name="adj2" fmla="val 365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Bean Declaration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676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Bean from Application Context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523805"/>
            <a:ext cx="99822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void main(String[] args)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ApplicationContext context = SpringApplication.run(MainApplication.class, args);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Animal dog = context.getBean(Dog.class);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System.out.println("DOG: " + dog.getClass().getSimpleName());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9906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4764629"/>
            <a:ext cx="5898391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9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684212" y="15240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Instantiation</a:t>
            </a:r>
            <a:endParaRPr lang="bg-BG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2212" y="198120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49574" y="1527313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Properties</a:t>
            </a:r>
            <a:endParaRPr lang="bg-BG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97574" y="1984513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19974" y="15240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Name</a:t>
            </a:r>
            <a:endParaRPr lang="bg-BG" sz="2800" dirty="0"/>
          </a:p>
        </p:txBody>
      </p:sp>
      <p:sp>
        <p:nvSpPr>
          <p:cNvPr id="13" name="Rectangle 12"/>
          <p:cNvSpPr/>
          <p:nvPr/>
        </p:nvSpPr>
        <p:spPr>
          <a:xfrm>
            <a:off x="8454829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Application Context</a:t>
            </a:r>
            <a:endParaRPr lang="bg-BG" sz="2800" dirty="0"/>
          </a:p>
        </p:txBody>
      </p:sp>
      <p:sp>
        <p:nvSpPr>
          <p:cNvPr id="14" name="Rectangle 13"/>
          <p:cNvSpPr/>
          <p:nvPr/>
        </p:nvSpPr>
        <p:spPr>
          <a:xfrm>
            <a:off x="4561238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 Initialization</a:t>
            </a:r>
            <a:endParaRPr lang="bg-BG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52938" y="3733800"/>
            <a:ext cx="60423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4211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Initialization</a:t>
            </a:r>
            <a:endParaRPr lang="bg-BG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709893" y="3657600"/>
            <a:ext cx="60423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979612" y="4343400"/>
            <a:ext cx="1" cy="533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980612" y="2552700"/>
            <a:ext cx="1" cy="533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4492" y="507227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Post Initialization</a:t>
            </a:r>
            <a:endParaRPr lang="bg-BG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09893" y="552947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49573" y="5072270"/>
            <a:ext cx="279023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Bean is ready</a:t>
            </a:r>
            <a:endParaRPr lang="bg-BG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580294" y="552947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19974" y="5072270"/>
            <a:ext cx="2790239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Bean is destroyed</a:t>
            </a:r>
            <a:endParaRPr lang="bg-BG" sz="2800" dirty="0"/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9528520" y="4343400"/>
            <a:ext cx="2628900" cy="84317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When Container is Shutdown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9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3" grpId="0" animBg="1"/>
      <p:bldP spid="14" grpId="0" animBg="1"/>
      <p:bldP spid="17" grpId="0" animBg="1"/>
      <p:bldP spid="22" grpId="0" animBg="1"/>
      <p:bldP spid="25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 Demo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523805"/>
            <a:ext cx="9982200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static void main(String[] args)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ApplicationContext context = SpringApplication.run(MainApplication.class, args);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((AbstractApplicationContext)context).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close();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@Bean(destroyMethod = "destroy", initMethod = "init")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Animal getDog(){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return new Dog();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9906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3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Мащабиране на слайд 3">
                <a:extLst>
                  <a:ext uri="{FF2B5EF4-FFF2-40B4-BE49-F238E27FC236}">
                    <a16:creationId xmlns:a16="http://schemas.microsoft.com/office/drawing/2014/main" id="{B4DB5550-3971-49DE-A557-28B046490C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7276405"/>
                  </p:ext>
                </p:extLst>
              </p:nvPr>
            </p:nvGraphicFramePr>
            <p:xfrm>
              <a:off x="4189412" y="1151121"/>
              <a:ext cx="3961368" cy="2228850"/>
            </p:xfrm>
            <a:graphic>
              <a:graphicData uri="http://schemas.microsoft.com/office/powerpoint/2016/slidezoom">
                <pslz:sldZm>
                  <pslz:sldZmObj sldId="465" cId="3137537680">
                    <pslz:zmPr id="{BAD32187-A1C1-424C-8B23-EE092F13379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Мащабиране на слайд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4DB5550-3971-49DE-A557-28B046490C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9412" y="1151121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Мащабиране на слайд 5">
                <a:extLst>
                  <a:ext uri="{FF2B5EF4-FFF2-40B4-BE49-F238E27FC236}">
                    <a16:creationId xmlns:a16="http://schemas.microsoft.com/office/drawing/2014/main" id="{6EF81731-504A-4089-901D-D924921A94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3614057"/>
                  </p:ext>
                </p:extLst>
              </p:nvPr>
            </p:nvGraphicFramePr>
            <p:xfrm>
              <a:off x="836612" y="3859954"/>
              <a:ext cx="3961368" cy="2228850"/>
            </p:xfrm>
            <a:graphic>
              <a:graphicData uri="http://schemas.microsoft.com/office/powerpoint/2016/slidezoom">
                <pslz:sldZm>
                  <pslz:sldZmObj sldId="488" cId="3236142833">
                    <pslz:zmPr id="{BAD1688B-E8D6-4D2A-A49A-4C1712C74842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Мащабиране на слайд 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EF81731-504A-4089-901D-D924921A94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612" y="3859954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Мащабиране на слайд 7">
                <a:extLst>
                  <a:ext uri="{FF2B5EF4-FFF2-40B4-BE49-F238E27FC236}">
                    <a16:creationId xmlns:a16="http://schemas.microsoft.com/office/drawing/2014/main" id="{642481CB-F53B-4564-BA94-308C03041F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9531087"/>
                  </p:ext>
                </p:extLst>
              </p:nvPr>
            </p:nvGraphicFramePr>
            <p:xfrm>
              <a:off x="7466012" y="3859954"/>
              <a:ext cx="3961368" cy="2228850"/>
            </p:xfrm>
            <a:graphic>
              <a:graphicData uri="http://schemas.microsoft.com/office/powerpoint/2016/slidezoom">
                <pslz:sldZm>
                  <pslz:sldZmObj sldId="498" cId="2236055292">
                    <pslz:zmPr id="{2D21B0AA-7A49-40D5-9547-3A0CA8C75B01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Мащабиране на слайд 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642481CB-F53B-4564-BA94-308C03041F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66012" y="3859954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 Demo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417723"/>
            <a:ext cx="9982200" cy="5278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 implements Animal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Instantiation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init(){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Initializing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destroy(){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Destroying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884518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247" y="4839070"/>
            <a:ext cx="3579675" cy="155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5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167689"/>
            <a:ext cx="11804822" cy="1423111"/>
          </a:xfrm>
        </p:spPr>
        <p:txBody>
          <a:bodyPr/>
          <a:lstStyle/>
          <a:p>
            <a:r>
              <a:rPr lang="en-US" dirty="0"/>
              <a:t>The default one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Singleton</a:t>
            </a:r>
            <a:r>
              <a:rPr lang="en-US" dirty="0"/>
              <a:t>. It is easy to change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Prototype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</a:t>
            </a:r>
            <a:endParaRPr lang="bg-BG" dirty="0"/>
          </a:p>
        </p:txBody>
      </p:sp>
      <p:sp>
        <p:nvSpPr>
          <p:cNvPr id="12" name="Rectangle 11"/>
          <p:cNvSpPr/>
          <p:nvPr/>
        </p:nvSpPr>
        <p:spPr>
          <a:xfrm>
            <a:off x="2262877" y="3723861"/>
            <a:ext cx="3069685" cy="20673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Rectangle 14"/>
          <p:cNvSpPr/>
          <p:nvPr/>
        </p:nvSpPr>
        <p:spPr>
          <a:xfrm>
            <a:off x="221945" y="3723861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A</a:t>
            </a:r>
            <a:endParaRPr lang="bg-BG" sz="2800" dirty="0"/>
          </a:p>
        </p:txBody>
      </p:sp>
      <p:sp>
        <p:nvSpPr>
          <p:cNvPr id="16" name="Rectangle 15"/>
          <p:cNvSpPr/>
          <p:nvPr/>
        </p:nvSpPr>
        <p:spPr>
          <a:xfrm>
            <a:off x="203792" y="4487518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B</a:t>
            </a:r>
            <a:endParaRPr lang="bg-BG" sz="2800" dirty="0"/>
          </a:p>
        </p:txBody>
      </p:sp>
      <p:sp>
        <p:nvSpPr>
          <p:cNvPr id="17" name="Rectangle 16"/>
          <p:cNvSpPr/>
          <p:nvPr/>
        </p:nvSpPr>
        <p:spPr>
          <a:xfrm>
            <a:off x="221945" y="5274365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C</a:t>
            </a:r>
            <a:endParaRPr lang="bg-BG" sz="2800" dirty="0"/>
          </a:p>
        </p:txBody>
      </p:sp>
      <p:sp>
        <p:nvSpPr>
          <p:cNvPr id="20" name="Rectangle 19"/>
          <p:cNvSpPr/>
          <p:nvPr/>
        </p:nvSpPr>
        <p:spPr>
          <a:xfrm>
            <a:off x="6868149" y="3723861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A</a:t>
            </a:r>
            <a:endParaRPr lang="bg-BG" sz="2800" dirty="0"/>
          </a:p>
        </p:txBody>
      </p:sp>
      <p:sp>
        <p:nvSpPr>
          <p:cNvPr id="21" name="Rectangle 20"/>
          <p:cNvSpPr/>
          <p:nvPr/>
        </p:nvSpPr>
        <p:spPr>
          <a:xfrm>
            <a:off x="6849996" y="4487518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B</a:t>
            </a:r>
            <a:endParaRPr lang="bg-BG" sz="2800" dirty="0"/>
          </a:p>
        </p:txBody>
      </p:sp>
      <p:sp>
        <p:nvSpPr>
          <p:cNvPr id="22" name="Rectangle 21"/>
          <p:cNvSpPr/>
          <p:nvPr/>
        </p:nvSpPr>
        <p:spPr>
          <a:xfrm>
            <a:off x="6868149" y="5274365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C</a:t>
            </a:r>
            <a:endParaRPr lang="bg-BG" sz="2800" dirty="0"/>
          </a:p>
        </p:txBody>
      </p:sp>
      <p:sp>
        <p:nvSpPr>
          <p:cNvPr id="23" name="Rectangle 22"/>
          <p:cNvSpPr/>
          <p:nvPr/>
        </p:nvSpPr>
        <p:spPr>
          <a:xfrm>
            <a:off x="8925549" y="3723861"/>
            <a:ext cx="3069685" cy="20673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5" name="Rectangle 24"/>
          <p:cNvSpPr/>
          <p:nvPr/>
        </p:nvSpPr>
        <p:spPr>
          <a:xfrm>
            <a:off x="2909659" y="4512365"/>
            <a:ext cx="1776120" cy="490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Dog</a:t>
            </a:r>
            <a:endParaRPr lang="bg-BG" sz="2800" dirty="0"/>
          </a:p>
        </p:txBody>
      </p:sp>
      <p:sp>
        <p:nvSpPr>
          <p:cNvPr id="26" name="Rectangle 25"/>
          <p:cNvSpPr/>
          <p:nvPr/>
        </p:nvSpPr>
        <p:spPr>
          <a:xfrm>
            <a:off x="9572331" y="3842702"/>
            <a:ext cx="1776120" cy="490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Dog 1</a:t>
            </a:r>
            <a:endParaRPr lang="bg-BG" sz="2800" dirty="0"/>
          </a:p>
        </p:txBody>
      </p:sp>
      <p:sp>
        <p:nvSpPr>
          <p:cNvPr id="27" name="Rectangle 26"/>
          <p:cNvSpPr/>
          <p:nvPr/>
        </p:nvSpPr>
        <p:spPr>
          <a:xfrm>
            <a:off x="9572331" y="4512365"/>
            <a:ext cx="1776120" cy="490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Dog 2</a:t>
            </a:r>
            <a:endParaRPr lang="bg-BG" sz="2800" dirty="0"/>
          </a:p>
        </p:txBody>
      </p:sp>
      <p:sp>
        <p:nvSpPr>
          <p:cNvPr id="28" name="Rectangle 27"/>
          <p:cNvSpPr/>
          <p:nvPr/>
        </p:nvSpPr>
        <p:spPr>
          <a:xfrm>
            <a:off x="9572331" y="5172619"/>
            <a:ext cx="1776120" cy="490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Dog 3</a:t>
            </a:r>
            <a:endParaRPr lang="bg-BG" sz="28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094412" y="3124200"/>
            <a:ext cx="0" cy="3200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26925" y="2699906"/>
            <a:ext cx="156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Singleton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06862" y="2692331"/>
            <a:ext cx="1668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Prototype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26925" y="4038600"/>
            <a:ext cx="690887" cy="4737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13091" y="4740965"/>
            <a:ext cx="622404" cy="129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104299" y="5033341"/>
            <a:ext cx="631196" cy="4944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795601" y="4038600"/>
            <a:ext cx="62240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748391" y="4753919"/>
            <a:ext cx="68051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748391" y="5519530"/>
            <a:ext cx="669614" cy="82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utoShape 25"/>
          <p:cNvSpPr>
            <a:spLocks noChangeArrowheads="1"/>
          </p:cNvSpPr>
          <p:nvPr/>
        </p:nvSpPr>
        <p:spPr bwMode="auto">
          <a:xfrm>
            <a:off x="9507622" y="1848035"/>
            <a:ext cx="2255048" cy="861606"/>
          </a:xfrm>
          <a:prstGeom prst="wedgeRoundRectCallout">
            <a:avLst>
              <a:gd name="adj1" fmla="val -42919"/>
              <a:gd name="adj2" fmla="val 7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Mostly used as State-full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53" name="AutoShape 25"/>
          <p:cNvSpPr>
            <a:spLocks noChangeArrowheads="1"/>
          </p:cNvSpPr>
          <p:nvPr/>
        </p:nvSpPr>
        <p:spPr bwMode="auto">
          <a:xfrm>
            <a:off x="3558255" y="1838300"/>
            <a:ext cx="2255048" cy="861606"/>
          </a:xfrm>
          <a:prstGeom prst="wedgeRoundRectCallout">
            <a:avLst>
              <a:gd name="adj1" fmla="val -42919"/>
              <a:gd name="adj2" fmla="val 7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Mostly used as State-less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508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52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0" y="1327620"/>
            <a:ext cx="9577597" cy="111078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What is Spring MVC?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25" y="2697956"/>
            <a:ext cx="7620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42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3003737" y="3394238"/>
            <a:ext cx="1460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Execute Action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Model-view-controller</a:t>
            </a:r>
            <a:r>
              <a:rPr lang="en-US" dirty="0"/>
              <a:t> (MVC) framework is designed around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DispatcherServlet</a:t>
            </a:r>
            <a:r>
              <a:rPr lang="en-US" dirty="0"/>
              <a:t> that dispatches requests to handlers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MVC?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1573647" y="3400592"/>
            <a:ext cx="1600199" cy="8188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 </a:t>
            </a:r>
            <a:br>
              <a:rPr lang="en-US" dirty="0"/>
            </a:br>
            <a:r>
              <a:rPr lang="en-US" dirty="0"/>
              <a:t>Servlet</a:t>
            </a:r>
            <a:endParaRPr lang="bg-BG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3212" y="3809999"/>
            <a:ext cx="1040598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61370" y="2540836"/>
            <a:ext cx="1333500" cy="745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</a:t>
            </a:r>
          </a:p>
          <a:p>
            <a:pPr algn="ctr"/>
            <a:r>
              <a:rPr lang="en-US" dirty="0"/>
              <a:t>Mapping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4261370" y="3388863"/>
            <a:ext cx="1333500" cy="7960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</a:t>
            </a:r>
          </a:p>
          <a:p>
            <a:pPr algn="ctr"/>
            <a:r>
              <a:rPr lang="en-US" dirty="0"/>
              <a:t>Adapter</a:t>
            </a:r>
            <a:endParaRPr lang="bg-BG" dirty="0"/>
          </a:p>
        </p:txBody>
      </p:sp>
      <p:sp>
        <p:nvSpPr>
          <p:cNvPr id="16" name="Rectangle 15"/>
          <p:cNvSpPr/>
          <p:nvPr/>
        </p:nvSpPr>
        <p:spPr>
          <a:xfrm>
            <a:off x="4261370" y="4287714"/>
            <a:ext cx="1333500" cy="7666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</a:t>
            </a:r>
          </a:p>
          <a:p>
            <a:pPr algn="ctr"/>
            <a:r>
              <a:rPr lang="en-US" dirty="0"/>
              <a:t>Resolver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6702273" y="2585252"/>
            <a:ext cx="1656522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6682395" y="3534963"/>
            <a:ext cx="1676400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Name</a:t>
            </a:r>
            <a:endParaRPr lang="bg-BG" dirty="0"/>
          </a:p>
        </p:txBody>
      </p:sp>
      <p:sp>
        <p:nvSpPr>
          <p:cNvPr id="20" name="Rectangle 19"/>
          <p:cNvSpPr/>
          <p:nvPr/>
        </p:nvSpPr>
        <p:spPr>
          <a:xfrm>
            <a:off x="6658238" y="5714940"/>
            <a:ext cx="1656523" cy="4277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bg-BG" dirty="0"/>
          </a:p>
        </p:txBody>
      </p:sp>
      <p:sp>
        <p:nvSpPr>
          <p:cNvPr id="21" name="Rectangle 20"/>
          <p:cNvSpPr/>
          <p:nvPr/>
        </p:nvSpPr>
        <p:spPr>
          <a:xfrm>
            <a:off x="1565433" y="5714940"/>
            <a:ext cx="1608413" cy="4277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bg-BG" dirty="0"/>
          </a:p>
        </p:txBody>
      </p:sp>
      <p:sp>
        <p:nvSpPr>
          <p:cNvPr id="22" name="Rectangle 21"/>
          <p:cNvSpPr/>
          <p:nvPr/>
        </p:nvSpPr>
        <p:spPr>
          <a:xfrm>
            <a:off x="9873695" y="2641512"/>
            <a:ext cx="1662000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bg-BG" dirty="0"/>
          </a:p>
        </p:txBody>
      </p:sp>
      <p:sp>
        <p:nvSpPr>
          <p:cNvPr id="23" name="Rectangle 22"/>
          <p:cNvSpPr/>
          <p:nvPr/>
        </p:nvSpPr>
        <p:spPr>
          <a:xfrm>
            <a:off x="9875454" y="3656283"/>
            <a:ext cx="1662000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  <a:endParaRPr lang="bg-BG" dirty="0"/>
          </a:p>
        </p:txBody>
      </p:sp>
      <p:sp>
        <p:nvSpPr>
          <p:cNvPr id="25" name="Can 24"/>
          <p:cNvSpPr/>
          <p:nvPr/>
        </p:nvSpPr>
        <p:spPr>
          <a:xfrm>
            <a:off x="10049612" y="4671054"/>
            <a:ext cx="1371600" cy="9938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DB</a:t>
            </a:r>
            <a:endParaRPr lang="bg-BG" sz="2800" dirty="0"/>
          </a:p>
        </p:txBody>
      </p:sp>
      <p:sp>
        <p:nvSpPr>
          <p:cNvPr id="26" name="Rectangle 25"/>
          <p:cNvSpPr/>
          <p:nvPr/>
        </p:nvSpPr>
        <p:spPr>
          <a:xfrm>
            <a:off x="9551504" y="2261901"/>
            <a:ext cx="2257908" cy="3840725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325849" y="2947917"/>
            <a:ext cx="786967" cy="420964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842771" y="2855405"/>
            <a:ext cx="585785" cy="0"/>
          </a:xfrm>
          <a:prstGeom prst="straightConnector1">
            <a:avLst/>
          </a:prstGeom>
          <a:ln w="63500">
            <a:solidFill>
              <a:schemeClr val="bg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55326" y="3810000"/>
            <a:ext cx="757490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322400" y="4357262"/>
            <a:ext cx="790416" cy="548374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20595" y="3097743"/>
            <a:ext cx="0" cy="376564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842771" y="3786869"/>
            <a:ext cx="609113" cy="0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20581" y="4168980"/>
            <a:ext cx="0" cy="1317420"/>
          </a:xfrm>
          <a:prstGeom prst="straightConnector1">
            <a:avLst/>
          </a:prstGeom>
          <a:ln w="63500">
            <a:solidFill>
              <a:schemeClr val="bg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27412" y="5928833"/>
            <a:ext cx="3024472" cy="0"/>
          </a:xfrm>
          <a:prstGeom prst="straightConnector1">
            <a:avLst/>
          </a:prstGeom>
          <a:ln w="63500">
            <a:solidFill>
              <a:schemeClr val="bg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23908" y="5928833"/>
            <a:ext cx="999206" cy="0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609012" y="2811897"/>
            <a:ext cx="585785" cy="0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1437" y="3202198"/>
            <a:ext cx="12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68174" y="2298338"/>
            <a:ext cx="1460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Controller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44597" y="4551674"/>
            <a:ext cx="1154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Resolve </a:t>
            </a:r>
            <a:br>
              <a:rPr lang="en-US" dirty="0"/>
            </a:br>
            <a:r>
              <a:rPr lang="en-US" dirty="0"/>
              <a:t>View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244939" y="5131799"/>
            <a:ext cx="972554" cy="530293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64405" y="5474982"/>
            <a:ext cx="1154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69090" y="4349730"/>
            <a:ext cx="1154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499137" y="6082982"/>
            <a:ext cx="2411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8815" y="5317973"/>
            <a:ext cx="138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3854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60" grpId="0"/>
      <p:bldP spid="61" grpId="0"/>
      <p:bldP spid="68" grpId="0"/>
      <p:bldP spid="72" grpId="0"/>
      <p:bldP spid="73" grpId="0"/>
      <p:bldP spid="74" grpId="0"/>
      <p:bldP spid="7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508818" y="2324418"/>
            <a:ext cx="285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Response</a:t>
            </a:r>
            <a:br>
              <a:rPr lang="en-US" sz="2800" dirty="0"/>
            </a:br>
            <a:r>
              <a:rPr lang="en-US" sz="2800" dirty="0"/>
              <a:t>(html, json, xml)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Control Flow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857116" y="1010127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364" y="2950257"/>
            <a:ext cx="709891" cy="709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2" y="2961051"/>
            <a:ext cx="705707" cy="70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903" y="2908907"/>
            <a:ext cx="771119" cy="771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79" y="1613507"/>
            <a:ext cx="1870776" cy="11208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5744" y="5069370"/>
            <a:ext cx="2601143" cy="9624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3062374" y="2011245"/>
            <a:ext cx="2601143" cy="9624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5763156" y="5095769"/>
            <a:ext cx="2601143" cy="9624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249987" y="2102877"/>
            <a:ext cx="3053147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7412" y="1480171"/>
            <a:ext cx="13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cxnSp>
        <p:nvCxnSpPr>
          <p:cNvPr id="16" name="Straight Arrow Connector 15"/>
          <p:cNvCxnSpPr>
            <a:endCxn id="17" idx="3"/>
          </p:cNvCxnSpPr>
          <p:nvPr/>
        </p:nvCxnSpPr>
        <p:spPr>
          <a:xfrm flipV="1">
            <a:off x="6282611" y="2801472"/>
            <a:ext cx="3081865" cy="20508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763156" y="3110546"/>
            <a:ext cx="2520090" cy="1936867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91179" y="3110546"/>
            <a:ext cx="2451190" cy="1708642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99675" y="3653451"/>
            <a:ext cx="196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Action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3046" y="3010760"/>
            <a:ext cx="1966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Update Model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616774" y="3487813"/>
            <a:ext cx="1969850" cy="1426735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01699" y="4082038"/>
            <a:ext cx="11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Notify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098745" y="3463517"/>
            <a:ext cx="1908916" cy="1583896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6969" y="3876511"/>
            <a:ext cx="1305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Update</a:t>
            </a:r>
            <a:br>
              <a:rPr lang="en-US" sz="2800" dirty="0"/>
            </a:br>
            <a:r>
              <a:rPr lang="en-US" sz="2800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71033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10" grpId="0" animBg="1"/>
      <p:bldP spid="11" grpId="0" animBg="1"/>
      <p:bldP spid="12" grpId="0" animBg="1"/>
      <p:bldP spid="15" grpId="0"/>
      <p:bldP spid="35" grpId="0"/>
      <p:bldP spid="36" grpId="0"/>
      <p:bldP spid="46" grpId="0"/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1905000"/>
            <a:ext cx="9982200" cy="34200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DogController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@GetMapping("/dog")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@ResponseBody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getDogHomePage(){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a dog page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1371795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DogController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601" y="4129685"/>
            <a:ext cx="4656414" cy="2395317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132012" y="1264352"/>
            <a:ext cx="1752600" cy="55392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Controller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197290" y="2850380"/>
            <a:ext cx="2878321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Mapping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046683" y="3450361"/>
            <a:ext cx="1638529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493983" y="4648200"/>
            <a:ext cx="1638529" cy="553920"/>
          </a:xfrm>
          <a:prstGeom prst="wedgeRoundRectCallout">
            <a:avLst>
              <a:gd name="adj1" fmla="val -10474"/>
              <a:gd name="adj2" fmla="val -721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Text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167349" y="3852725"/>
            <a:ext cx="1636643" cy="553920"/>
          </a:xfrm>
          <a:prstGeom prst="wedgeRoundRectCallout">
            <a:avLst>
              <a:gd name="adj1" fmla="val 44069"/>
              <a:gd name="adj2" fmla="val -775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Print Text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766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– Get Requests</a:t>
            </a:r>
            <a:endParaRPr lang="bg-BG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1905000"/>
            <a:ext cx="9982200" cy="3048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@GetMapping("/cat")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getHomeCatPage(){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cat-page.html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1371795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197290" y="2850380"/>
            <a:ext cx="2878321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Mapping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046683" y="3505199"/>
            <a:ext cx="1638529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037012" y="4386227"/>
            <a:ext cx="1638529" cy="553920"/>
          </a:xfrm>
          <a:prstGeom prst="wedgeRoundRectCallout">
            <a:avLst>
              <a:gd name="adj1" fmla="val -10474"/>
              <a:gd name="adj2" fmla="val -721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View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465" y="4317977"/>
            <a:ext cx="4771947" cy="220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8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– Post Requests (1)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523805"/>
            <a:ext cx="9982200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getHomeCatPage(){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new-cat.html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9906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51" y="3293011"/>
            <a:ext cx="6370872" cy="3330229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722812" y="1786183"/>
            <a:ext cx="2444991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Starting route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32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– </a:t>
            </a:r>
            <a:r>
              <a:rPr lang="en-US"/>
              <a:t>Post Requests (1)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523805"/>
            <a:ext cx="9982200" cy="45520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@PostMapping("")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addCat(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@RequestParam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catName,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@RequestParam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catAge){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System.out.println(String.format("Cat Name: %s, Cat Age: %d", catName, catAge));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redirect:/cat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9906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086" y="5637110"/>
            <a:ext cx="6399462" cy="788203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609556" y="2831836"/>
            <a:ext cx="2444991" cy="499081"/>
          </a:xfrm>
          <a:prstGeom prst="wedgeRoundRectCallout">
            <a:avLst>
              <a:gd name="adj1" fmla="val -37647"/>
              <a:gd name="adj2" fmla="val 687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</a:t>
            </a:r>
            <a:r>
              <a:rPr lang="en-US" sz="2800" dirty="0" err="1">
                <a:solidFill>
                  <a:srgbClr val="FFFFFF"/>
                </a:solidFill>
              </a:rPr>
              <a:t>param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5865812" y="4765345"/>
            <a:ext cx="2444991" cy="499081"/>
          </a:xfrm>
          <a:prstGeom prst="wedgeRoundRectCallout">
            <a:avLst>
              <a:gd name="adj1" fmla="val -54870"/>
              <a:gd name="adj2" fmla="val 205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Redirect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95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Views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523805"/>
            <a:ext cx="10958400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DogController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@GetMapping("/dog")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ModelAndView getDogHomePage(ModelAndView modelAndView){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modelAndView.setViewName("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dog-page.html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990600"/>
            <a:ext cx="10958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DogController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63" y="4232566"/>
            <a:ext cx="5484675" cy="2362131"/>
          </a:xfrm>
          <a:prstGeom prst="rect">
            <a:avLst/>
          </a:prstGeom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466012" y="2379104"/>
            <a:ext cx="2590800" cy="499081"/>
          </a:xfrm>
          <a:prstGeom prst="wedgeRoundRectCallout">
            <a:avLst>
              <a:gd name="adj1" fmla="val -37647"/>
              <a:gd name="adj2" fmla="val 687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Model and View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980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Variables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3294" y="1752405"/>
            <a:ext cx="10958400" cy="3808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@GetMapping("/edit/{catId}")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@ResponseBody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editCat(@PathVariable long catId){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String.valueOf(catId);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3294" y="1219200"/>
            <a:ext cx="10958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052494" y="3157691"/>
            <a:ext cx="2444991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Path Variable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892" y="4538870"/>
            <a:ext cx="2985039" cy="218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446212" y="53340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Spring MVC Demo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101" y="1371600"/>
            <a:ext cx="3213818" cy="321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01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293812" y="51816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Spring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684" y="1676400"/>
            <a:ext cx="2719852" cy="27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55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0132" y="1371600"/>
            <a:ext cx="9217079" cy="504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  <a:endParaRPr lang="bg-BG" dirty="0"/>
          </a:p>
        </p:txBody>
      </p:sp>
      <p:sp>
        <p:nvSpPr>
          <p:cNvPr id="5" name="Can 4"/>
          <p:cNvSpPr/>
          <p:nvPr/>
        </p:nvSpPr>
        <p:spPr>
          <a:xfrm>
            <a:off x="460865" y="2885985"/>
            <a:ext cx="1425604" cy="1848029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Database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2925820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Repository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5157816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Service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5157816" y="4354831"/>
            <a:ext cx="1752600" cy="1664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Models/</a:t>
            </a:r>
            <a:br>
              <a:rPr lang="en-US" sz="2800" dirty="0"/>
            </a:br>
            <a:r>
              <a:rPr lang="en-US" sz="2800" dirty="0"/>
              <a:t>DTO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7389812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2925820" y="4354831"/>
            <a:ext cx="1752600" cy="1664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Entities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10209212" y="2971800"/>
            <a:ext cx="17526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  <a:endParaRPr lang="bg-BG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88581" y="2829015"/>
            <a:ext cx="754568" cy="6096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2120" y="3517946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34116" y="3517946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1280" y="2600415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40925" y="2590800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90636" y="3958229"/>
            <a:ext cx="682697" cy="417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23212" y="5893459"/>
            <a:ext cx="152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152417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Properties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81005"/>
            <a:ext cx="10958400" cy="416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#Data Source Properties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spring.datasource.driverClassName=com.mysql.jdbc.Driver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spring.datasource.url=jdbc:mysql://localhost:3306/cat_store?useSSL=false&amp;createDatabaseIfNotExist=true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spring.datasource.username=root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spring.datasource.password=1234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#JPA Properties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spring.jpa.properties.hibernate.dialect=org.hibernate.dialect.MySQL5InnoDBDialect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spring.jpa.properties.hibernate.format_sql=TRUE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spring.jpa.hibernate.ddl-auto=update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447800"/>
            <a:ext cx="10958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86487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753879"/>
          </a:xfrm>
        </p:spPr>
        <p:txBody>
          <a:bodyPr/>
          <a:lstStyle/>
          <a:p>
            <a:r>
              <a:rPr lang="en-US" dirty="0"/>
              <a:t>Entity is a lightweight persistence domain object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2438205"/>
            <a:ext cx="11582400" cy="41803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"cats")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@Id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//GETTERS AND SETTERS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905000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9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982479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Persistence</a:t>
            </a:r>
            <a:r>
              <a:rPr lang="en-US" dirty="0"/>
              <a:t> layer that works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entities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3886200"/>
            <a:ext cx="11582400" cy="1190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CatRepository extends CrudRepository&lt;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3352995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CatRepository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7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Business Layer</a:t>
            </a:r>
            <a:r>
              <a:rPr lang="en-US" dirty="0"/>
              <a:t>. All the business logic is here.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2438205"/>
            <a:ext cx="11582400" cy="416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CatServiceImpl implements CatService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CatRepository catRepository;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buyCat(CatModel catModel)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 Implement the method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905000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CatService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9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305613" y="551227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Spring Data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85" y="1905000"/>
            <a:ext cx="2719852" cy="27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43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Spring Boot - Opinionated view </a:t>
            </a:r>
            <a:r>
              <a:rPr lang="en-US" sz="3200" dirty="0"/>
              <a:t>of building </a:t>
            </a:r>
            <a:br>
              <a:rPr lang="en-US" sz="3200" dirty="0"/>
            </a:br>
            <a:r>
              <a:rPr lang="en-US" sz="3200" dirty="0"/>
              <a:t>production-ready Spring applications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Spring MVC - MVC </a:t>
            </a:r>
            <a:r>
              <a:rPr lang="en-US" sz="3200" dirty="0"/>
              <a:t>framework that has three</a:t>
            </a:r>
            <a:br>
              <a:rPr lang="en-US" sz="3200" dirty="0"/>
            </a:br>
            <a:r>
              <a:rPr lang="en-US" sz="3200" dirty="0"/>
              <a:t>main components: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Controller - </a:t>
            </a:r>
            <a:r>
              <a:rPr lang="en-US" sz="3000" dirty="0"/>
              <a:t>controls the application flow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View - </a:t>
            </a:r>
            <a:r>
              <a:rPr lang="en-US" sz="3000" dirty="0"/>
              <a:t>presentation layer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Model - </a:t>
            </a:r>
            <a:r>
              <a:rPr lang="en-US" sz="3000" dirty="0"/>
              <a:t>data component with the main logic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Spring Data -</a:t>
            </a:r>
            <a:r>
              <a:rPr lang="en-US" sz="3200" dirty="0"/>
              <a:t> Responsible for database related</a:t>
            </a:r>
            <a:br>
              <a:rPr lang="en-US" sz="3200" dirty="0"/>
            </a:br>
            <a:r>
              <a:rPr lang="en-US" sz="3200" dirty="0"/>
              <a:t>operations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171833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5812" y="1675857"/>
            <a:ext cx="2108746" cy="2282193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FB7F1BF8-83B2-4280-AFAC-7C6800605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4337224"/>
            <a:ext cx="3099346" cy="16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5334000"/>
            <a:ext cx="10363200" cy="82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What is Spring Boot?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623698"/>
            <a:ext cx="7620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37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MVC Frameworks – Spring Boot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https://softuni.bg/courses/java-mvc-frameworks-spring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Opinionated view </a:t>
            </a:r>
            <a:r>
              <a:rPr lang="en-US" dirty="0"/>
              <a:t>of building production-ready Spring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Boot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16" y="3505200"/>
            <a:ext cx="1363952" cy="1363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371" y="4869152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Boot</a:t>
            </a:r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60" y="1905000"/>
            <a:ext cx="1719552" cy="1146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363" y="3509760"/>
            <a:ext cx="1133526" cy="1133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851" y="4713828"/>
            <a:ext cx="1511012" cy="15110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81947" y="3079828"/>
            <a:ext cx="1241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Tomcat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6587" y="4643286"/>
            <a:ext cx="145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pom.xml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1504" y="6068975"/>
            <a:ext cx="2909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Auto configuration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24421" y="3051081"/>
            <a:ext cx="3654166" cy="762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50219" y="4150453"/>
            <a:ext cx="6371568" cy="285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94012" y="4487825"/>
            <a:ext cx="3627179" cy="10551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63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go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https://start.spring.io/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Spring Boot Project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18" y="1779134"/>
            <a:ext cx="10328811" cy="47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7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tools</a:t>
            </a:r>
            <a:r>
              <a:rPr lang="en-US" dirty="0"/>
              <a:t> that can make the application development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faster</a:t>
            </a:r>
            <a:r>
              <a:rPr lang="en-US" dirty="0"/>
              <a:t> and more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enjoyable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Dev Tools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3670" y="3407888"/>
            <a:ext cx="116586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&lt;dependency&gt;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&lt;groupId&gt;org.springframework.boot&lt;/groupId&gt;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spring-boot-devtools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&lt;scope&gt;runtime&lt;/scope&gt;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3670" y="2874683"/>
            <a:ext cx="11658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6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Resources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2438400"/>
            <a:ext cx="7547235" cy="2672463"/>
          </a:xfrm>
          <a:prstGeom prst="rect">
            <a:avLst/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551612" y="2780778"/>
            <a:ext cx="3054780" cy="818449"/>
          </a:xfrm>
          <a:prstGeom prst="wedgeRoundRectCallout">
            <a:avLst>
              <a:gd name="adj1" fmla="val -56685"/>
              <a:gd name="adj2" fmla="val 365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HTML, CSS, JS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79412" y="3602359"/>
            <a:ext cx="3359580" cy="818449"/>
          </a:xfrm>
          <a:prstGeom prst="wedgeRoundRectCallout">
            <a:avLst>
              <a:gd name="adj1" fmla="val 55668"/>
              <a:gd name="adj2" fmla="val 105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</a:rPr>
              <a:t>Thymeleaf templates</a:t>
            </a:r>
            <a:endParaRPr lang="en-US" sz="2800" noProof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751012" y="5123389"/>
            <a:ext cx="3733800" cy="818449"/>
          </a:xfrm>
          <a:prstGeom prst="wedgeRoundRectCallout">
            <a:avLst>
              <a:gd name="adj1" fmla="val 42957"/>
              <a:gd name="adj2" fmla="val -721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Application properties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45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main components:</a:t>
            </a: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Spring Boot Starters - </a:t>
            </a:r>
            <a:r>
              <a:rPr lang="en-US" dirty="0"/>
              <a:t>combine a group of common or related dependencies into single dependency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Spring Boot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</a:rPr>
              <a:t>Auto-Configuration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GB" dirty="0"/>
              <a:t>reduce the Spring Configuration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Spring Boot CLI - </a:t>
            </a:r>
            <a:r>
              <a:rPr lang="en-US" dirty="0"/>
              <a:t>run and test Spring Boot </a:t>
            </a:r>
            <a:br>
              <a:rPr lang="en-US" dirty="0"/>
            </a:br>
            <a:r>
              <a:rPr lang="en-US" dirty="0"/>
              <a:t>applications from command prompt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Spring Boot Actuator – </a:t>
            </a:r>
            <a:r>
              <a:rPr lang="en-GB" dirty="0"/>
              <a:t>provides </a:t>
            </a:r>
            <a:r>
              <a:rPr lang="en-GB" noProof="1"/>
              <a:t>EndPoints</a:t>
            </a:r>
            <a:r>
              <a:rPr lang="en-GB" dirty="0"/>
              <a:t> and</a:t>
            </a:r>
            <a:br>
              <a:rPr lang="en-GB" dirty="0"/>
            </a:br>
            <a:r>
              <a:rPr lang="en-GB" dirty="0"/>
              <a:t>Metrics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Main Components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3733800"/>
            <a:ext cx="2612441" cy="261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420</TotalTime>
  <Words>1524</Words>
  <Application>Microsoft Office PowerPoint</Application>
  <PresentationFormat>По избор</PresentationFormat>
  <Paragraphs>425</Paragraphs>
  <Slides>42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 16x9</vt:lpstr>
      <vt:lpstr>Java MVC Frameworks</vt:lpstr>
      <vt:lpstr>Table of Contents</vt:lpstr>
      <vt:lpstr>Questions</vt:lpstr>
      <vt:lpstr>What is Spring Boot?</vt:lpstr>
      <vt:lpstr>Spring Boot</vt:lpstr>
      <vt:lpstr>Creating Spring Boot Project</vt:lpstr>
      <vt:lpstr>Spring Dev Tools</vt:lpstr>
      <vt:lpstr>Spring Resources</vt:lpstr>
      <vt:lpstr>Spring Boot Main Components</vt:lpstr>
      <vt:lpstr>Spring Boot Starters</vt:lpstr>
      <vt:lpstr>Spring Boot CLI</vt:lpstr>
      <vt:lpstr>Spring Boot Actuator</vt:lpstr>
      <vt:lpstr>Inversion of Control</vt:lpstr>
      <vt:lpstr>Spring IoC</vt:lpstr>
      <vt:lpstr>Beans</vt:lpstr>
      <vt:lpstr>Bean Declaration</vt:lpstr>
      <vt:lpstr>Get Bean from Application Context</vt:lpstr>
      <vt:lpstr>Bean Lifecycle</vt:lpstr>
      <vt:lpstr>Bean Lifecycle Demo (1)</vt:lpstr>
      <vt:lpstr>Bean Lifecycle Demo (2)</vt:lpstr>
      <vt:lpstr>Bean Scope</vt:lpstr>
      <vt:lpstr>What is Spring MVC?</vt:lpstr>
      <vt:lpstr>What is Spring MVC?</vt:lpstr>
      <vt:lpstr>MVC – Control Flow</vt:lpstr>
      <vt:lpstr>Controllers</vt:lpstr>
      <vt:lpstr>Actions – Get Requests</vt:lpstr>
      <vt:lpstr>Actions – Post Requests (1)</vt:lpstr>
      <vt:lpstr>Actions – Post Requests (1)</vt:lpstr>
      <vt:lpstr>Models and Views</vt:lpstr>
      <vt:lpstr>Path Variables</vt:lpstr>
      <vt:lpstr>Презентация на PowerPoint</vt:lpstr>
      <vt:lpstr>Презентация на PowerPoint</vt:lpstr>
      <vt:lpstr>Overall Architecture</vt:lpstr>
      <vt:lpstr>Application Properties</vt:lpstr>
      <vt:lpstr>Entities</vt:lpstr>
      <vt:lpstr>Repositories</vt:lpstr>
      <vt:lpstr>Services</vt:lpstr>
      <vt:lpstr>Презентация на PowerPoint</vt:lpstr>
      <vt:lpstr>Summary</vt:lpstr>
      <vt:lpstr>Java MVC Frameworks – Spring Boot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207</cp:revision>
  <dcterms:created xsi:type="dcterms:W3CDTF">2014-01-02T17:00:34Z</dcterms:created>
  <dcterms:modified xsi:type="dcterms:W3CDTF">2018-02-28T13:47:15Z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