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464" r:id="rId42"/>
    <p:sldId id="416" r:id="rId43"/>
    <p:sldId id="400" r:id="rId44"/>
    <p:sldId id="399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Thymeleaf" id="{F6039FBA-246C-43F7-AB6B-8A116B3B77FC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Spring Controllers" id="{1185EE63-3AE1-4642-A5EF-566C5C7EEAA6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1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3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0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6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Spring Essentials.</a:t>
            </a:r>
            <a:br>
              <a:rPr lang="en-US" dirty="0"/>
            </a:br>
            <a:r>
              <a:rPr lang="en-US" noProof="1"/>
              <a:t>Thymeleaf</a:t>
            </a:r>
            <a:r>
              <a:rPr lang="en-US" dirty="0"/>
              <a:t> &amp; Controllers.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2231E43-1321-47A1-9B69-CE85DBD83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62" y="2624248"/>
            <a:ext cx="4680047" cy="3584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05000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7384" y="3443855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5956" y="4197734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4528" y="4951613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6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Selection Expressions are executed on the previously selected object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Selection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2428206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7384" y="3810000"/>
            <a:ext cx="71796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th:object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="${book}"&gt;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th:text="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*{title}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"&gt;...&lt;/span&gt;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//equivalent to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${book.title}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Link Expressions are used to build URLs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  <a:p>
            <a:endParaRPr lang="bg-BG" dirty="0"/>
          </a:p>
          <a:p>
            <a:r>
              <a:rPr lang="en-US" dirty="0"/>
              <a:t>You can also pass query string parameters:</a:t>
            </a:r>
          </a:p>
          <a:p>
            <a:endParaRPr lang="en-US" dirty="0"/>
          </a:p>
          <a:p>
            <a:r>
              <a:rPr lang="en-US" dirty="0"/>
              <a:t>Create dynamic URLs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1945957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7384" y="3222010"/>
            <a:ext cx="71796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384" y="4725521"/>
            <a:ext cx="108990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384" y="6012800"/>
            <a:ext cx="108990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</p:spTree>
    <p:extLst>
      <p:ext uri="{BB962C8B-B14F-4D97-AF65-F5344CB8AC3E}">
        <p14:creationId xmlns:p14="http://schemas.microsoft.com/office/powerpoint/2010/main" val="40062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Thymeleaf are defined using the following attribute:</a:t>
            </a:r>
          </a:p>
          <a:p>
            <a:endParaRPr lang="en-US" dirty="0"/>
          </a:p>
          <a:p>
            <a:r>
              <a:rPr lang="en-US" dirty="0"/>
              <a:t>Where 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/>
              <a:t>' is the name of our variable and 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pesho</a:t>
            </a:r>
            <a:r>
              <a:rPr lang="en-US" dirty="0"/>
              <a:t>' it’s the value</a:t>
            </a:r>
          </a:p>
          <a:p>
            <a:r>
              <a:rPr lang="en-US" dirty="0"/>
              <a:t>Variables exists only in the scope of the tag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45957"/>
            <a:ext cx="7255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th:with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="var = 'pesho'"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4038600"/>
            <a:ext cx="72558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th:with=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 = ${user.name}"&gt;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th:text="${name}"&gt; // 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th:text="${name}"&gt; // invalid</a:t>
            </a:r>
          </a:p>
        </p:txBody>
      </p:sp>
    </p:spTree>
    <p:extLst>
      <p:ext uri="{BB962C8B-B14F-4D97-AF65-F5344CB8AC3E}">
        <p14:creationId xmlns:p14="http://schemas.microsoft.com/office/powerpoint/2010/main" val="28571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Fragment Expressions are easy way to move around templates</a:t>
            </a:r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Fragment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1945957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7384" y="3222010"/>
            <a:ext cx="8932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th:with="frag=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~{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:: #main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th:insert="${frag}"&gt;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14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entire file</a:t>
            </a:r>
          </a:p>
          <a:p>
            <a:endParaRPr lang="en-US" dirty="0"/>
          </a:p>
          <a:p>
            <a:r>
              <a:rPr lang="en-US" dirty="0"/>
              <a:t>Including only a fragment</a:t>
            </a:r>
          </a:p>
          <a:p>
            <a:endParaRPr lang="en-US" dirty="0"/>
          </a:p>
          <a:p>
            <a:r>
              <a:rPr lang="en-US" dirty="0"/>
              <a:t>Including fragment with parameter</a:t>
            </a:r>
          </a:p>
          <a:p>
            <a:endParaRPr lang="en-US" dirty="0"/>
          </a:p>
          <a:p>
            <a:r>
              <a:rPr lang="en-US" dirty="0"/>
              <a:t>You can also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th:replace</a:t>
            </a:r>
            <a:r>
              <a:rPr lang="en-US" dirty="0"/>
              <a:t> in order to replace the entire element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Fragments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0535"/>
            <a:ext cx="10151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="~{fragments/header}"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307378"/>
            <a:ext cx="10151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="~{fragments/header :: dark}"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719935"/>
            <a:ext cx="1015142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th:insert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="~{fragments/header (theme='dark')}"</a:t>
            </a:r>
            <a:endParaRPr lang="nn-NO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In Thymeleaf you can create almost normal HTML forms: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748135"/>
            <a:ext cx="101514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="@{/user}"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5105400"/>
            <a:ext cx="10151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ModelAndView register(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@ModelAttribute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User user) { ... }</a:t>
            </a:r>
          </a:p>
        </p:txBody>
      </p:sp>
    </p:spTree>
    <p:extLst>
      <p:ext uri="{BB962C8B-B14F-4D97-AF65-F5344CB8AC3E}">
        <p14:creationId xmlns:p14="http://schemas.microsoft.com/office/powerpoint/2010/main" val="1228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You can pass objects to forms in order to use validations: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th:field</a:t>
            </a:r>
            <a:r>
              <a:rPr lang="en-US" noProof="1"/>
              <a:t> </a:t>
            </a:r>
            <a:r>
              <a:rPr lang="en-US" dirty="0"/>
              <a:t>attribute creates different attributes based on the input 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748135"/>
            <a:ext cx="101514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="@{/user}"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    						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th:object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=${user}&gt;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type="number"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th:field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="*{id}"/&gt;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th:field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="*{name}"/&gt;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be created in the following way: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create inverted if statements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th:unless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212538"/>
            <a:ext cx="10151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="${…}"&gt;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&lt;p&gt;The statement is true&lt;/p&gt;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4727138"/>
            <a:ext cx="10151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th:unless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="${…}"&gt;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&lt;p&gt;The statement is false&lt;/p&gt;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create switch in which the default case is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":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use ternary operator: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in Thymeleaf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828800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="${writer.role}"&gt;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="'ADMIN'"&gt;The user is admin&lt;/p&gt;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="'MOD'"&gt;The user is moderator&lt;/p&gt;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user has no privileges&lt;/p&gt;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 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536519"/>
            <a:ext cx="104562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th:text="${row.even}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'even'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'odd'"&gt;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0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Мащабиране на слайд 4">
                <a:extLst>
                  <a:ext uri="{FF2B5EF4-FFF2-40B4-BE49-F238E27FC236}">
                    <a16:creationId xmlns:a16="http://schemas.microsoft.com/office/drawing/2014/main" id="{F37E27EF-8662-445B-A4EB-19D5943315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3122151"/>
                  </p:ext>
                </p:extLst>
              </p:nvPr>
            </p:nvGraphicFramePr>
            <p:xfrm>
              <a:off x="760412" y="1371600"/>
              <a:ext cx="4773956" cy="2686050"/>
            </p:xfrm>
            <a:graphic>
              <a:graphicData uri="http://schemas.microsoft.com/office/powerpoint/2016/slidezoom">
                <pslz:sldZm>
                  <pslz:sldZmObj sldId="465" cId="3428632605">
                    <pslz:zmPr id="{1EFA10AA-47C6-4CA2-8664-72F3D19B12A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3956" cy="2686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Мащабиране на слайд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7E27EF-8662-445B-A4EB-19D5943315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12" y="1371600"/>
                <a:ext cx="4773956" cy="2686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Мащабиране на слайд 8">
                <a:extLst>
                  <a:ext uri="{FF2B5EF4-FFF2-40B4-BE49-F238E27FC236}">
                    <a16:creationId xmlns:a16="http://schemas.microsoft.com/office/drawing/2014/main" id="{6A212C09-E77F-47FA-8336-45A2C8F9EF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432471"/>
                  </p:ext>
                </p:extLst>
              </p:nvPr>
            </p:nvGraphicFramePr>
            <p:xfrm>
              <a:off x="6704012" y="3581400"/>
              <a:ext cx="4773956" cy="2686050"/>
            </p:xfrm>
            <a:graphic>
              <a:graphicData uri="http://schemas.microsoft.com/office/powerpoint/2016/slidezoom">
                <pslz:sldZm>
                  <pslz:sldZmObj sldId="483" cId="3253728483">
                    <pslz:zmPr id="{09A8DAFC-D54D-45FE-8E01-53F911802D1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3956" cy="2686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Мащабиране на слайд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A212C09-E77F-47FA-8336-45A2C8F9EF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4012" y="3581400"/>
                <a:ext cx="4773956" cy="2686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for 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060138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#numbers.sequence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step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 th:text="${element}"&gt;&lt;/p&gt;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631829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#numbers.sequence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 th:text="${element}"&gt;&lt;/p&gt;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 2 3 4 5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for-each loop: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the iterator: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Thymeleaf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${books}"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th:object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th:text="*{author}"&gt;&lt;/p&gt;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384" y="3951541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="u,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${users}" th:object="${u}"&gt;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th:text="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ID: *{id}, Username: *{name}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th:text="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of 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Controllers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Annotations, </a:t>
            </a:r>
            <a:r>
              <a:rPr lang="en-US" noProof="1"/>
              <a:t>IoC</a:t>
            </a:r>
            <a:r>
              <a:rPr lang="en-US" dirty="0"/>
              <a:t> Container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60" y="2133600"/>
            <a:ext cx="8490704" cy="2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@Controller</a:t>
            </a:r>
            <a:r>
              <a:rPr lang="en-US" dirty="0"/>
              <a:t> 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Controllers can contain multiple actions on different routes.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27321"/>
            <a:ext cx="11804822" cy="3344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Annotated with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95800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(ModelAndView mav)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mav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.setViewName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("home-view");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en-US" dirty="0"/>
              <a:t> is that it accepts all types of request methods (get, post, put, delete, head, patch…)</a:t>
            </a:r>
          </a:p>
          <a:p>
            <a:endParaRPr lang="en-US" dirty="0"/>
          </a:p>
          <a:p>
            <a:r>
              <a:rPr lang="en-US" dirty="0"/>
              <a:t>Execute only on GET requests 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3946029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="/home",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=RequestMethod.GET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way to create route for a GET 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alias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en-US" dirty="0"/>
              <a:t> with method GET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"/home"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"home-view";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GetMapping</a:t>
            </a:r>
            <a:r>
              <a:rPr lang="en-US" dirty="0"/>
              <a:t> there is also an alias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RequestMapping</a:t>
            </a:r>
            <a:r>
              <a:rPr lang="en-US" dirty="0"/>
              <a:t> with method POST: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annotations exist for all other types of request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Mapping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574429"/>
            <a:ext cx="104562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@PostMapping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"/register"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all actions in a controller to start with a given routing: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adminPanel()</a:t>
            </a:r>
            <a:r>
              <a:rPr lang="en-US" dirty="0"/>
              <a:t> will be done on route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/admin/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362200"/>
            <a:ext cx="1045622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@RequestMapping(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"/admin"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AdminController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@GetMapping(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"/"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String adminPanel()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41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a string to the view: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  <a:r>
              <a:rPr lang="en-US" dirty="0"/>
              <a:t> object will be automatically passed to the view as context variables and the attributes can be accessed from Thymeleaf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syntax</a:t>
            </a:r>
            <a:r>
              <a:rPr lang="en-US" dirty="0"/>
              <a:t> 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Attributes to 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welcome(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Model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model)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model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.addAttribute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("name", 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"welcome";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2819" y="5819193"/>
            <a:ext cx="152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06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session will be injected from the </a:t>
            </a:r>
            <a:r>
              <a:rPr lang="en-US" noProof="1"/>
              <a:t>IoC</a:t>
            </a:r>
            <a:r>
              <a:rPr lang="en-US" dirty="0"/>
              <a:t> container when called: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#session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45622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home(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HttpSession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httpSession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.setAttribute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385" y="5819193"/>
            <a:ext cx="30648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session.id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set a cookie, we need to access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HttpResponse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Cookie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384" y="190500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@GetMapping("/darktheme")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darkTheme(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HttpServletResponse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httpResponse)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httpResponse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.addCookie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("theme", "dark");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655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cookie, you've set previously: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Setting a default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Cookie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384" y="1905000"/>
            <a:ext cx="10532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index(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@CookieValue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("theme") String theme)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384" y="4144999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index(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@CookieValue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"theme",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"bootstrap.min.css") String theme 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1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HttpRequest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all cookies: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532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index(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HttpServletRequest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httpRequest)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3962400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index(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HttpServletRequest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httpRequest)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Cookie[] cookies = httpRequest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.getCookies()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a parameter from the query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@RequestParam </a:t>
            </a:r>
            <a:r>
              <a:rPr lang="en-US" dirty="0"/>
              <a:t>can also be used to get POST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@GetMapping("/details")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details(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@RequestParam(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"id"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708029"/>
            <a:ext cx="1053242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register(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@RequestParam(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String name)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24671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a parameter from the query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parameter optional: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Parameters with Default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@GetMapping("/comment")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comment(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@RequestParam(name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="author",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defaultValue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"Annonymous"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String author)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…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708029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@GetMapping("/search")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search(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@RequestParam(name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="sort",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required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false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String sort)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4974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will automatically try to fill objects with a form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input field names must be the same as the object field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Objects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53242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register(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@ModelAttribute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1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Redirecting after POST 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5324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register(@ModelAttribute UserDTO userDto)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redirect: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6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Redirecting with query string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with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53242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RedirectAttributes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redirectAttributes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.addAttribute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("errorId",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redirect: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/login";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42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objects after redirect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with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1905000"/>
            <a:ext cx="1053242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@PostMapping("/register")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String register(@ModelAttribute UserDTO userDto,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RedirectAttributes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redirectAttributes)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redirectAttributes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.addFlashAttribute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("userDto", userDto);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redirect: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/register";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3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Templating Engine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62" y="1600200"/>
            <a:ext cx="3086100" cy="30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2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Thymeleaf</a:t>
            </a:r>
            <a:r>
              <a:rPr lang="en-US" sz="3200" dirty="0"/>
              <a:t> is a powerful view engine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can work with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helper objects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can create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conditional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statements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can easily create forms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</a:t>
            </a:r>
            <a:r>
              <a:rPr lang="en-US" sz="3200" dirty="0"/>
              <a:t> controllers have built-in </a:t>
            </a:r>
            <a:r>
              <a:rPr lang="en-US" sz="3200" noProof="1"/>
              <a:t>IoC</a:t>
            </a:r>
            <a:r>
              <a:rPr lang="en-US" sz="3200" dirty="0"/>
              <a:t> container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can create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routings</a:t>
            </a:r>
            <a:r>
              <a:rPr lang="en-US" sz="3000" dirty="0"/>
              <a:t>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have access to the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HttpRequest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HttpResponse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HttpSession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Cookies</a:t>
            </a:r>
            <a:r>
              <a:rPr lang="en-US" sz="3000" dirty="0"/>
              <a:t> and others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can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redirect</a:t>
            </a:r>
            <a:r>
              <a:rPr lang="en-US" sz="3000" dirty="0"/>
              <a:t> between 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Spring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Thymeleaf is a view engine used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Spring</a:t>
            </a:r>
            <a:r>
              <a:rPr lang="en-US" dirty="0"/>
              <a:t> </a:t>
            </a:r>
          </a:p>
          <a:p>
            <a:r>
              <a:rPr lang="en-US" dirty="0"/>
              <a:t>It allows us to: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F468A-4ECF-408E-A6FA-F67EB8735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1151118"/>
            <a:ext cx="1824885" cy="1828460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ED4B5C1D-3835-4536-B1BE-6A8BD3D5BFC8}"/>
              </a:ext>
            </a:extLst>
          </p:cNvPr>
          <p:cNvSpPr/>
          <p:nvPr/>
        </p:nvSpPr>
        <p:spPr>
          <a:xfrm>
            <a:off x="7923212" y="2979578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9DB88-B2DD-45FA-937C-30D7C02C1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569818"/>
            <a:ext cx="4393651" cy="2565079"/>
          </a:xfrm>
          <a:prstGeom prst="rect">
            <a:avLst/>
          </a:prstGeom>
        </p:spPr>
      </p:pic>
      <p:sp>
        <p:nvSpPr>
          <p:cNvPr id="10" name="Equals 9">
            <a:extLst>
              <a:ext uri="{FF2B5EF4-FFF2-40B4-BE49-F238E27FC236}">
                <a16:creationId xmlns:a16="http://schemas.microsoft.com/office/drawing/2014/main" id="{C76B228D-A920-45ED-9D98-C8BA5D8ADCF4}"/>
              </a:ext>
            </a:extLst>
          </p:cNvPr>
          <p:cNvSpPr/>
          <p:nvPr/>
        </p:nvSpPr>
        <p:spPr>
          <a:xfrm rot="2674821">
            <a:off x="9286424" y="4044775"/>
            <a:ext cx="990600" cy="7119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5EA3F-8527-4760-AE1B-BAB2641AC0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97" y="485235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Spring </a:t>
            </a:r>
            <a:r>
              <a:rPr lang="en-US" noProof="1"/>
              <a:t>Initializr</a:t>
            </a:r>
            <a:r>
              <a:rPr lang="en-US" dirty="0"/>
              <a:t> to import Thymeleaf, or use this dependency in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the Thymeleaf library in your html file: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Thymeleaf?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1036" y="2438400"/>
            <a:ext cx="1082357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&lt;artifactId&gt;spring-boot-starter-thymeleaf&lt;/artifactId&gt;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1036" y="5410200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xmlns:th="http://www.thymeleaf.org"&gt;</a:t>
            </a:r>
          </a:p>
        </p:txBody>
      </p:sp>
    </p:spTree>
    <p:extLst>
      <p:ext uri="{BB962C8B-B14F-4D97-AF65-F5344CB8AC3E}">
        <p14:creationId xmlns:p14="http://schemas.microsoft.com/office/powerpoint/2010/main" val="38292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also need to change the Thymeleaf version in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Thymeleaf Version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1036" y="2438400"/>
            <a:ext cx="1082357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&lt;properties&gt;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3.0.9.RELEASE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2.2.0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&lt;/properties&gt;</a:t>
            </a:r>
          </a:p>
        </p:txBody>
      </p:sp>
    </p:spTree>
    <p:extLst>
      <p:ext uri="{BB962C8B-B14F-4D97-AF65-F5344CB8AC3E}">
        <p14:creationId xmlns:p14="http://schemas.microsoft.com/office/powerpoint/2010/main" val="15838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attribute:</a:t>
            </a:r>
          </a:p>
          <a:p>
            <a:endParaRPr lang="en-US" dirty="0"/>
          </a:p>
          <a:p>
            <a:r>
              <a:rPr lang="en-US" dirty="0"/>
              <a:t>Example of Thymeleaf tag(element processor):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th:block</a:t>
            </a:r>
            <a:r>
              <a:rPr lang="en-US" dirty="0"/>
              <a:t> is an attribute container that disappears in the HTML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90800"/>
            <a:ext cx="1088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="Example"&gt;&lt;/p&gt;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20" y="3886200"/>
            <a:ext cx="10882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1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190413" y="1151121"/>
            <a:ext cx="11804822" cy="45638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Expressions</a:t>
            </a:r>
          </a:p>
          <a:p>
            <a:endParaRPr lang="en-US" dirty="0"/>
          </a:p>
          <a:p>
            <a:r>
              <a:rPr lang="en-US" dirty="0"/>
              <a:t>Selection Expressions</a:t>
            </a:r>
          </a:p>
          <a:p>
            <a:endParaRPr lang="en-US" dirty="0"/>
          </a:p>
          <a:p>
            <a:r>
              <a:rPr lang="en-US" dirty="0"/>
              <a:t>Link (URL) Expressions</a:t>
            </a:r>
          </a:p>
          <a:p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4964" y="1793557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4963" y="4460557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4964" y="3124200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34963" y="5791200"/>
            <a:ext cx="251777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</p:spTree>
    <p:extLst>
      <p:ext uri="{BB962C8B-B14F-4D97-AF65-F5344CB8AC3E}">
        <p14:creationId xmlns:p14="http://schemas.microsoft.com/office/powerpoint/2010/main" val="14702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486</TotalTime>
  <Words>2355</Words>
  <Application>Microsoft Office PowerPoint</Application>
  <PresentationFormat>Custom</PresentationFormat>
  <Paragraphs>561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Thymeleaf</vt:lpstr>
      <vt:lpstr>What is Thymeleaf?</vt:lpstr>
      <vt:lpstr>How to use Thymeleaf?</vt:lpstr>
      <vt:lpstr>Change Thymeleaf Version</vt:lpstr>
      <vt:lpstr>Thymeleaf Tags and Attributes</vt:lpstr>
      <vt:lpstr>Thymeleaf Standard Expressions</vt:lpstr>
      <vt:lpstr>Thymeleaf Variable Expressions</vt:lpstr>
      <vt:lpstr>Thymeleaf Selection Expressions</vt:lpstr>
      <vt:lpstr>Thymeleaf Link Expressions</vt:lpstr>
      <vt:lpstr>Variables in Thymeleaf</vt:lpstr>
      <vt:lpstr>Thymeleaf Fragment Expressions</vt:lpstr>
      <vt:lpstr>Thymeleaf Fragments</vt:lpstr>
      <vt:lpstr>Forms in Thymeleaf</vt:lpstr>
      <vt:lpstr>Forms in Thymeleaf (2)</vt:lpstr>
      <vt:lpstr>Conditional Statements in Thymeleaf</vt:lpstr>
      <vt:lpstr>Conditional Statements in Thymeleaf (2)</vt:lpstr>
      <vt:lpstr>Loops in Thymeleaf</vt:lpstr>
      <vt:lpstr>Loops in Thymeleaf (2)</vt:lpstr>
      <vt:lpstr>Spring Controllers</vt:lpstr>
      <vt:lpstr>Spring Controllers</vt:lpstr>
      <vt:lpstr>Controller Actions</vt:lpstr>
      <vt:lpstr>Request Mapping</vt:lpstr>
      <vt:lpstr>Get Mapping</vt:lpstr>
      <vt:lpstr>Post Mapping</vt:lpstr>
      <vt:lpstr>Controller Routing</vt:lpstr>
      <vt:lpstr>Passing Attributes to View</vt:lpstr>
      <vt:lpstr>Working with the Session</vt:lpstr>
      <vt:lpstr>Setting a Cookie</vt:lpstr>
      <vt:lpstr>Getting a Cookie</vt:lpstr>
      <vt:lpstr>Http Request</vt:lpstr>
      <vt:lpstr>Request Parameters</vt:lpstr>
      <vt:lpstr>Request Parameters with Default Value</vt:lpstr>
      <vt:lpstr>Form Objects</vt:lpstr>
      <vt:lpstr>Redirecting</vt:lpstr>
      <vt:lpstr>Redirecting with Parameters</vt:lpstr>
      <vt:lpstr>Redirecting with Attributes</vt:lpstr>
      <vt:lpstr>Summary</vt:lpstr>
      <vt:lpstr>Java MVC Frameworks – Spring Essentials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219</cp:revision>
  <dcterms:created xsi:type="dcterms:W3CDTF">2014-01-02T17:00:34Z</dcterms:created>
  <dcterms:modified xsi:type="dcterms:W3CDTF">2018-03-01T11:13:28Z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