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3"/>
  </p:notesMasterIdLst>
  <p:handoutMasterIdLst>
    <p:handoutMasterId r:id="rId34"/>
  </p:handoutMasterIdLst>
  <p:sldIdLst>
    <p:sldId id="402" r:id="rId3"/>
    <p:sldId id="403" r:id="rId4"/>
    <p:sldId id="443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85" r:id="rId26"/>
    <p:sldId id="486" r:id="rId27"/>
    <p:sldId id="487" r:id="rId28"/>
    <p:sldId id="464" r:id="rId29"/>
    <p:sldId id="416" r:id="rId30"/>
    <p:sldId id="400" r:id="rId31"/>
    <p:sldId id="399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03"/>
            <p14:sldId id="443"/>
          </p14:sldIdLst>
        </p14:section>
        <p14:section name="Advanced Thymeleaf" id="{C0C02304-EEAE-459C-93B0-65892C930305}">
          <p14:sldIdLst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</p14:sldIdLst>
        </p14:section>
        <p14:section name="Validations" id="{BE109DFA-0A9A-4D2F-BCB3-94C01816B357}">
          <p14:sldIdLst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</p14:sldIdLst>
        </p14:section>
        <p14:section name="Conclusion" id="{10E03AB1-9AA8-4E86-9A64-D741901E50A2}">
          <p14:sldIdLst>
            <p14:sldId id="464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533" autoAdjust="0"/>
  </p:normalViewPr>
  <p:slideViewPr>
    <p:cSldViewPr>
      <p:cViewPr varScale="1">
        <p:scale>
          <a:sx n="86" d="100"/>
          <a:sy n="86" d="100"/>
        </p:scale>
        <p:origin x="56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4985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slide" Target="slide1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java-mvc-frameworks-spring" TargetMode="External"/><Relationship Id="rId7" Type="http://schemas.openxmlformats.org/officeDocument/2006/relationships/image" Target="../media/image33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5" Type="http://schemas.openxmlformats.org/officeDocument/2006/relationships/image" Target="../media/image37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4.png"/><Relationship Id="rId14" Type="http://schemas.openxmlformats.org/officeDocument/2006/relationships/hyperlink" Target="http://www.telenor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0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1" y="291604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Java MVC Frameworks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865812" y="1388520"/>
            <a:ext cx="5624297" cy="758871"/>
          </a:xfrm>
        </p:spPr>
        <p:txBody>
          <a:bodyPr>
            <a:normAutofit fontScale="70000" lnSpcReduction="20000"/>
          </a:bodyPr>
          <a:lstStyle/>
          <a:p>
            <a:r>
              <a:rPr lang="en-US" b="1" noProof="1"/>
              <a:t>Thymeleaf Helpers, </a:t>
            </a:r>
            <a:br>
              <a:rPr lang="en-US" b="1" noProof="1"/>
            </a:br>
            <a:r>
              <a:rPr lang="en-US" b="1" noProof="1"/>
              <a:t>Data Validation </a:t>
            </a:r>
            <a:endParaRPr lang="en-US" noProof="1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7150" y="3520165"/>
            <a:ext cx="2450480" cy="26520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610892">
            <a:off x="5200817" y="3063754"/>
            <a:ext cx="2228498" cy="74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 MVC Frameworks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05EF5F-8D71-4053-94C7-62E043FDF3F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325" y="3144278"/>
            <a:ext cx="3021879" cy="302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Is Empty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5212" y="1600005"/>
            <a:ext cx="9982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getHomePage(Model model)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 whiskeyNull = null;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model.addAttribute("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whiskeyNull);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5212" y="1066800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0412" y="4777669"/>
            <a:ext cx="105774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#strings.isEmpty(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4244464"/>
            <a:ext cx="10577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446212" y="4171141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Null/Empty Check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681" y="5371217"/>
            <a:ext cx="1794861" cy="135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4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Substring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1770039"/>
            <a:ext cx="9982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getHomePage(Model model)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 whiskey = "Jack Daniels";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model.addAttribute("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whiskey);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1236834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0412" y="5367681"/>
            <a:ext cx="105774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#strings.substring(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,0,4)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4834476"/>
            <a:ext cx="10577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522412" y="4699277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Substring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812" y="2988837"/>
            <a:ext cx="2773920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2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Join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1770039"/>
            <a:ext cx="9982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getHomePage(Model model)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model.addAttribute("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whiskeys);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</a:t>
            </a:r>
            <a:r>
              <a:rPr lang="en-US" b="1" noProof="1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//Jack Daniels, Jameson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1236834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0412" y="5367681"/>
            <a:ext cx="105774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#strings.listJoin(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,'-')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4834476"/>
            <a:ext cx="10577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522412" y="4699277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Join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440" y="3048000"/>
            <a:ext cx="4816257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8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Capitalize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1770039"/>
            <a:ext cx="9982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getHomePage(Model model)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 whiskey = “jameson";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model.addAttribute("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whiskey);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1236834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0412" y="5367681"/>
            <a:ext cx="105774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#strings.capitalize(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4834476"/>
            <a:ext cx="10577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522412" y="4699277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Capitalize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613" y="3123070"/>
            <a:ext cx="2994920" cy="18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7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- Format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1770039"/>
            <a:ext cx="9982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getHomePage(Model model)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pt-B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num = 3.14159;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pt-B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model.addAttribute("</a:t>
            </a:r>
            <a:r>
              <a:rPr lang="pt-BR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pt-B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num);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1236834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0412" y="5367681"/>
            <a:ext cx="105774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#numbers.formatDecimal(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,1,2)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4834476"/>
            <a:ext cx="10577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522412" y="4699277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Format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994" y="2923892"/>
            <a:ext cx="2514818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- Sequence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1770039"/>
            <a:ext cx="99822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getHomePage(Model model) { 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1236834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0412" y="4300881"/>
            <a:ext cx="10577400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&lt;span th:each="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#numbers.sequence(0,2)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&lt;span th:text="${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}"&gt;&lt;/span&gt;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&lt;/span&gt;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3767676"/>
            <a:ext cx="10577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141412" y="3581400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Sequence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4834086"/>
            <a:ext cx="2682472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1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Aggregates - Sum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1770039"/>
            <a:ext cx="9982200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getHomePage(Model model) { 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double[] whiskeyPrices 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= new double[]{29.23, 21.22,33.50};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model.addAttribute("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whiskeyPrices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",whiskeyPrices);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1236834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0412" y="5557429"/>
            <a:ext cx="105774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#aggregates.sum(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whiskeyPrices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5024224"/>
            <a:ext cx="10577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141412" y="4837948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Sum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922" y="4175600"/>
            <a:ext cx="2918713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4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Thymeleaf</a:t>
            </a:r>
            <a:r>
              <a:rPr lang="en-US" dirty="0"/>
              <a:t> in JavaScript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904805"/>
            <a:ext cx="113538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@GetMapping("/js")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getMapPage(Model model){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 message = "Hi JS!";       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model.addAttribute("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message);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"page";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1371600"/>
            <a:ext cx="113538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JSController.java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3212" y="5257800"/>
            <a:ext cx="113538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th:inline="javascript"&gt;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[[${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}]];</a:t>
            </a:r>
            <a:b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3212" y="4724595"/>
            <a:ext cx="113538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script.js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52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812" y="5334000"/>
            <a:ext cx="10363200" cy="82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How to validate?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636" y="1118054"/>
            <a:ext cx="6291552" cy="343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19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Validation Model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2" y="2362200"/>
            <a:ext cx="9982200" cy="24013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SomeModel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@NotNull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@Size(min = 3, max = 10, message = "Invalid name")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String name;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212" y="1828995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SomeModel.java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21503" y="2514247"/>
            <a:ext cx="2208212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Not Null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493712" y="3213545"/>
            <a:ext cx="1143000" cy="551227"/>
          </a:xfrm>
          <a:prstGeom prst="wedgeRoundRectCallout">
            <a:avLst>
              <a:gd name="adj1" fmla="val 62110"/>
              <a:gd name="adj2" fmla="val 374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Size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161212" y="2460075"/>
            <a:ext cx="1676400" cy="870660"/>
          </a:xfrm>
          <a:prstGeom prst="wedgeRoundRectCallout">
            <a:avLst>
              <a:gd name="adj1" fmla="val 39992"/>
              <a:gd name="adj2" fmla="val 774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Error Message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121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AA3C53BF-ECD5-409C-A634-76950C26146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97911494"/>
                  </p:ext>
                </p:extLst>
              </p:nvPr>
            </p:nvGraphicFramePr>
            <p:xfrm>
              <a:off x="760412" y="1371600"/>
              <a:ext cx="5044819" cy="2838450"/>
            </p:xfrm>
            <a:graphic>
              <a:graphicData uri="http://schemas.microsoft.com/office/powerpoint/2016/slidezoom">
                <pslz:sldZm>
                  <pslz:sldZmObj sldId="465" cId="3137537680">
                    <pslz:zmPr id="{F61BADF1-5289-4E74-866A-1CA2D7500349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44819" cy="28384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A3C53BF-ECD5-409C-A634-76950C2614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412" y="1371600"/>
                <a:ext cx="5044819" cy="28384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4856E644-01DA-4CEB-A8DA-99E8062D9A4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07343128"/>
                  </p:ext>
                </p:extLst>
              </p:nvPr>
            </p:nvGraphicFramePr>
            <p:xfrm>
              <a:off x="6323012" y="3352800"/>
              <a:ext cx="5044819" cy="2838450"/>
            </p:xfrm>
            <a:graphic>
              <a:graphicData uri="http://schemas.microsoft.com/office/powerpoint/2016/slidezoom">
                <pslz:sldZm>
                  <pslz:sldZmObj sldId="479" cId="2722619845">
                    <pslz:zmPr id="{8CF7A02A-F50C-4F6A-8BFF-7E4DF135F835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44819" cy="28384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4856E644-01DA-4CEB-A8DA-99E8062D9A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23012" y="3352800"/>
                <a:ext cx="5044819" cy="28384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Validation Controller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905000"/>
            <a:ext cx="11582400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SomeController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@GetMapping("/add")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getPage(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@ModelAttribute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SomeModel someModel)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1371795"/>
            <a:ext cx="11582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SomeController.java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865812" y="2313151"/>
            <a:ext cx="2895600" cy="870660"/>
          </a:xfrm>
          <a:prstGeom prst="wedgeRoundRectCallout">
            <a:avLst>
              <a:gd name="adj1" fmla="val 39992"/>
              <a:gd name="adj2" fmla="val 774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Sending a model to the view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865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Validation Controller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905000"/>
            <a:ext cx="115824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@PostMapping("/add")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add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@Valid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@ModelAttribute SomeModel someModel,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BindingResult bindingResult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if(bindingResult.hasErrors()){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"add";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this.someService.save(someModel);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"redirect:/home";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1371795"/>
            <a:ext cx="11582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SomeController.java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2103516" y="1092731"/>
            <a:ext cx="2895600" cy="870660"/>
          </a:xfrm>
          <a:prstGeom prst="wedgeRoundRectCallout">
            <a:avLst>
              <a:gd name="adj1" fmla="val 39992"/>
              <a:gd name="adj2" fmla="val 774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Validate the model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6323012" y="2931794"/>
            <a:ext cx="2895600" cy="870660"/>
          </a:xfrm>
          <a:prstGeom prst="wedgeRoundRectCallout">
            <a:avLst>
              <a:gd name="adj1" fmla="val -89514"/>
              <a:gd name="adj2" fmla="val -424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Validation Result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739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Validation </a:t>
            </a:r>
            <a:r>
              <a:rPr lang="en-US" dirty="0" err="1"/>
              <a:t>Thymeleaf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752405"/>
            <a:ext cx="11665034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th:object="${someModel}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class="form-group" th:classappend="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${#fields.hasErrors('name')}? 'has-danger'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for="nameId"&gt;Name&lt;/label&gt;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type="text"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th:field="*{name}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&lt;small id="nameHelp" 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th:each="error : ${#fields.errors('name')}" th:text="${error}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Error Message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&lt;/small&gt;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1219200"/>
            <a:ext cx="1166503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261" y="5134030"/>
            <a:ext cx="9572269" cy="976491"/>
          </a:xfrm>
          <a:prstGeom prst="rect">
            <a:avLst/>
          </a:prstGeom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737295" y="1268138"/>
            <a:ext cx="2240318" cy="435330"/>
          </a:xfrm>
          <a:prstGeom prst="wedgeRoundRectCallout">
            <a:avLst>
              <a:gd name="adj1" fmla="val 39992"/>
              <a:gd name="adj2" fmla="val 774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Get Object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466012" y="1981200"/>
            <a:ext cx="2240318" cy="435330"/>
          </a:xfrm>
          <a:prstGeom prst="wedgeRoundRectCallout">
            <a:avLst>
              <a:gd name="adj1" fmla="val 39992"/>
              <a:gd name="adj2" fmla="val 774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Append Class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618412" y="3174174"/>
            <a:ext cx="2240318" cy="435330"/>
          </a:xfrm>
          <a:prstGeom prst="wedgeRoundRectCallout">
            <a:avLst>
              <a:gd name="adj1" fmla="val -59406"/>
              <a:gd name="adj2" fmla="val -189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Access Field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7618412" y="4595943"/>
            <a:ext cx="2240318" cy="435330"/>
          </a:xfrm>
          <a:prstGeom prst="wedgeRoundRectCallout">
            <a:avLst>
              <a:gd name="adj1" fmla="val 27027"/>
              <a:gd name="adj2" fmla="val -708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Print Error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428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All Errors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752405"/>
            <a:ext cx="11665034" cy="20135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th:if="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${#fields.hasErrors('*')}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 th:each="err : 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#fields.errors('*')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Input is incorrect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1219200"/>
            <a:ext cx="1166503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668" y="3810000"/>
            <a:ext cx="3592578" cy="271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0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Errors Outside the Form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752405"/>
            <a:ext cx="11665034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th:if="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${#fields.hasErrors('${someModel.*}')}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 th:each="err : 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#fields.errors('${someModel.*}')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Input is incorrect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1219200"/>
            <a:ext cx="1166503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668" y="3810000"/>
            <a:ext cx="3592578" cy="271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Annotations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752405"/>
            <a:ext cx="11665034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@Retention(RetentionPolicy.RUNTIME)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@Target(ElementType.FIELD)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@Constraint(validatedBy = PresentOrFutureValidator.class)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@interface PresentOrFuture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message() default "Invalid Date";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Class&lt;?&gt;[] groups() default {};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Class&lt;? extends Payload&gt;[] payload() default {};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1219200"/>
            <a:ext cx="1166503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PresentOrFuture.java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878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Annotations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752405"/>
            <a:ext cx="11665034" cy="39525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PresentOrFutureValidator implements ConstraintValidator&lt;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PresentOrFuture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boolean isValid(Date date, ConstraintValidatorContext constraintValidatorContext)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Date today = new Date();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date.after(today);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1219200"/>
            <a:ext cx="1166503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2737295" y="1684326"/>
            <a:ext cx="2240318" cy="435330"/>
          </a:xfrm>
          <a:prstGeom prst="wedgeRoundRectCallout">
            <a:avLst>
              <a:gd name="adj1" fmla="val 39992"/>
              <a:gd name="adj2" fmla="val 774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Annotation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6018212" y="2692069"/>
            <a:ext cx="2240318" cy="435330"/>
          </a:xfrm>
          <a:prstGeom prst="wedgeRoundRectCallout">
            <a:avLst>
              <a:gd name="adj1" fmla="val -14017"/>
              <a:gd name="adj2" fmla="val -923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Field Type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4113212" y="5258697"/>
            <a:ext cx="2819400" cy="892530"/>
          </a:xfrm>
          <a:prstGeom prst="wedgeRoundRectCallout">
            <a:avLst>
              <a:gd name="adj1" fmla="val -14017"/>
              <a:gd name="adj2" fmla="val -923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True = No Error; False = Error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466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Helpers – </a:t>
            </a:r>
            <a:r>
              <a:rPr lang="en-US" sz="3200" noProof="1"/>
              <a:t>Additional</a:t>
            </a:r>
            <a:r>
              <a:rPr lang="en-US" sz="3200" noProof="1">
                <a:solidFill>
                  <a:schemeClr val="tx2"/>
                </a:solidFill>
              </a:rPr>
              <a:t>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sz="3200" noProof="1">
                <a:solidFill>
                  <a:schemeClr val="tx2"/>
                </a:solidFill>
              </a:rPr>
              <a:t> </a:t>
            </a:r>
            <a:r>
              <a:rPr lang="en-US" sz="3200" noProof="1"/>
              <a:t>that provide built-in</a:t>
            </a:r>
            <a:br>
              <a:rPr lang="en-US" sz="3200" noProof="1"/>
            </a:br>
            <a:r>
              <a:rPr lang="en-US" sz="3200" noProof="1"/>
              <a:t>functionalities for</a:t>
            </a:r>
            <a:r>
              <a:rPr lang="en-US" sz="3200" noProof="1">
                <a:solidFill>
                  <a:schemeClr val="tx2"/>
                </a:solidFill>
              </a:rPr>
              <a:t>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sz="3200" noProof="1">
                <a:solidFill>
                  <a:schemeClr val="tx2"/>
                </a:solidFill>
              </a:rPr>
              <a:t>,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sz="3200" noProof="1">
                <a:solidFill>
                  <a:schemeClr val="tx2"/>
                </a:solidFill>
              </a:rPr>
              <a:t>,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arrays</a:t>
            </a:r>
            <a:r>
              <a:rPr lang="en-US" sz="3200" noProof="1">
                <a:solidFill>
                  <a:schemeClr val="tx2"/>
                </a:solidFill>
              </a:rPr>
              <a:t>, </a:t>
            </a:r>
            <a:br>
              <a:rPr lang="en-US" sz="3200" noProof="1">
                <a:solidFill>
                  <a:schemeClr val="tx2"/>
                </a:solidFill>
              </a:rPr>
            </a:b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errors</a:t>
            </a:r>
            <a:r>
              <a:rPr lang="en-US" sz="3200" noProof="1">
                <a:solidFill>
                  <a:schemeClr val="tx2"/>
                </a:solidFill>
              </a:rPr>
              <a:t> </a:t>
            </a:r>
            <a:r>
              <a:rPr lang="en-US" sz="3200" noProof="1"/>
              <a:t>etc.</a:t>
            </a:r>
          </a:p>
          <a:p>
            <a:pPr>
              <a:lnSpc>
                <a:spcPct val="100000"/>
              </a:lnSpc>
            </a:pP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Data Validation – </a:t>
            </a:r>
            <a:r>
              <a:rPr lang="en-US" sz="3200" noProof="1"/>
              <a:t>validate models by using:</a:t>
            </a:r>
          </a:p>
          <a:p>
            <a:pPr lvl="1">
              <a:lnSpc>
                <a:spcPct val="100000"/>
              </a:lnSpc>
            </a:pP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Validation Annotations – </a:t>
            </a:r>
            <a:r>
              <a:rPr lang="en-US" sz="3000" noProof="1"/>
              <a:t>constraints(@Size, @NotNull etc)</a:t>
            </a:r>
          </a:p>
          <a:p>
            <a:pPr lvl="1">
              <a:lnSpc>
                <a:spcPct val="100000"/>
              </a:lnSpc>
            </a:pP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@Valid – </a:t>
            </a:r>
            <a:r>
              <a:rPr lang="en-US" sz="3000" noProof="1"/>
              <a:t>Validates the model</a:t>
            </a:r>
          </a:p>
          <a:p>
            <a:pPr lvl="1">
              <a:lnSpc>
                <a:spcPct val="100000"/>
              </a:lnSpc>
            </a:pP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Binding Result – </a:t>
            </a:r>
            <a:r>
              <a:rPr lang="en-US" sz="3000" noProof="1"/>
              <a:t>returns the validation errors</a:t>
            </a:r>
          </a:p>
          <a:p>
            <a:pPr lvl="1">
              <a:lnSpc>
                <a:spcPct val="100000"/>
              </a:lnSpc>
            </a:pP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#fields.errors – </a:t>
            </a:r>
            <a:r>
              <a:rPr lang="en-US" sz="3000" noProof="1"/>
              <a:t>get the errors in Thymeleaf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1171833"/>
            <a:ext cx="2209800" cy="1412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75812" y="1675857"/>
            <a:ext cx="2108746" cy="2282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8BF746-BC52-4BA3-B915-D6C1D3A1FF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1806" y="4419600"/>
            <a:ext cx="3152805" cy="176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MVC Frameworks – </a:t>
            </a:r>
            <a:r>
              <a:rPr lang="en-US"/>
              <a:t>Thymeleaf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https://softuni.bg/courses/java-mvc-frameworks-spring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0" y="1327620"/>
            <a:ext cx="9577597" cy="111078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What are Helpers?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2512290"/>
            <a:ext cx="3613153" cy="362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37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/>
              <a:t> that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built-in functionalities </a:t>
            </a:r>
            <a:r>
              <a:rPr lang="en-US" dirty="0"/>
              <a:t>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helps</a:t>
            </a:r>
            <a:r>
              <a:rPr lang="en-US" dirty="0"/>
              <a:t> you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enhance</a:t>
            </a:r>
            <a:r>
              <a:rPr lang="en-US" dirty="0"/>
              <a:t> your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view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2828763"/>
            <a:ext cx="2589963" cy="2595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7293" y="5549471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Thymeleaf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475687" y="2667000"/>
            <a:ext cx="2342207" cy="65836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475687" y="3521585"/>
            <a:ext cx="4552007" cy="2765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75687" y="4755926"/>
            <a:ext cx="2812051" cy="6679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094" y="1643560"/>
            <a:ext cx="1385586" cy="13855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979" y="2655852"/>
            <a:ext cx="854587" cy="853631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4475687" y="4270937"/>
            <a:ext cx="4399607" cy="45594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406" y="4270937"/>
            <a:ext cx="911896" cy="9118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106" y="5014787"/>
            <a:ext cx="1074797" cy="107479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556106" y="2855820"/>
            <a:ext cx="110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61520" y="3413078"/>
            <a:ext cx="124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Strings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75481" y="5128067"/>
            <a:ext cx="68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4256" y="6072691"/>
            <a:ext cx="1558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174459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– Custom Format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5212" y="1600005"/>
            <a:ext cx="9982200" cy="20135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getHomePage(Model model){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new Date());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5212" y="1066800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0412" y="4360524"/>
            <a:ext cx="105774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#dates.format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yyyy-MMM-dd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3827319"/>
            <a:ext cx="10577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141412" y="3581400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Format Date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466" y="5029200"/>
            <a:ext cx="2371291" cy="136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9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– Week Name of Day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5212" y="1600005"/>
            <a:ext cx="9982200" cy="20135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getHomePage(Model model){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new Date());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5212" y="1066800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0412" y="4360524"/>
            <a:ext cx="105774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#dates.dayOfWeekName(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3827319"/>
            <a:ext cx="10577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17612" y="3702422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Day Name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5043337"/>
            <a:ext cx="2222171" cy="159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0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– List Days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5212" y="1600005"/>
            <a:ext cx="9982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getHomePage(Model model){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myDates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myDates); 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//2016-12-12, 2017-04-09 -&gt; yyyy-MM-dd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5212" y="1066800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0412" y="4724205"/>
            <a:ext cx="105774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#dates.listDay(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myDates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4191000"/>
            <a:ext cx="10577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598612" y="4113774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List Days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5362476"/>
            <a:ext cx="2322224" cy="134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– Get Current Date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5212" y="1600005"/>
            <a:ext cx="99822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getHomePage()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5212" y="1066800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0412" y="4033610"/>
            <a:ext cx="105774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#dates.createNow()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3500405"/>
            <a:ext cx="10577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339560" y="3429000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Today’s Date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4800600"/>
            <a:ext cx="6378493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4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488</TotalTime>
  <Words>1404</Words>
  <Application>Microsoft Office PowerPoint</Application>
  <PresentationFormat>Custom</PresentationFormat>
  <Paragraphs>296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 16x9</vt:lpstr>
      <vt:lpstr>Java MVC Frameworks</vt:lpstr>
      <vt:lpstr>Table of Contents</vt:lpstr>
      <vt:lpstr>Questions</vt:lpstr>
      <vt:lpstr>What are Helpers?</vt:lpstr>
      <vt:lpstr>Helpers</vt:lpstr>
      <vt:lpstr>Date – Custom Format</vt:lpstr>
      <vt:lpstr>Date – Week Name of Day</vt:lpstr>
      <vt:lpstr>Date – List Days</vt:lpstr>
      <vt:lpstr>Date – Get Current Date</vt:lpstr>
      <vt:lpstr>Strings – Is Empty</vt:lpstr>
      <vt:lpstr>Strings – Substring</vt:lpstr>
      <vt:lpstr>Strings – Join</vt:lpstr>
      <vt:lpstr>Strings – Capitalize</vt:lpstr>
      <vt:lpstr>Numbers - Format</vt:lpstr>
      <vt:lpstr>Numbers - Sequence</vt:lpstr>
      <vt:lpstr>Aggregates - Sum</vt:lpstr>
      <vt:lpstr>Thymeleaf in JavaScript</vt:lpstr>
      <vt:lpstr>How to validate?</vt:lpstr>
      <vt:lpstr>Spring Validation Model</vt:lpstr>
      <vt:lpstr>Spring Validation Controller (1)</vt:lpstr>
      <vt:lpstr>Spring Validation Controller (1)</vt:lpstr>
      <vt:lpstr>Spring Validation Thymeleaf</vt:lpstr>
      <vt:lpstr>List All Errors</vt:lpstr>
      <vt:lpstr>List Errors Outside the Form</vt:lpstr>
      <vt:lpstr>Custom Annotations (1)</vt:lpstr>
      <vt:lpstr>Custom Annotations (2)</vt:lpstr>
      <vt:lpstr>Summary</vt:lpstr>
      <vt:lpstr>Java MVC Frameworks – Thymeleaf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Ivaylo Jelev</cp:lastModifiedBy>
  <cp:revision>227</cp:revision>
  <dcterms:created xsi:type="dcterms:W3CDTF">2014-01-02T17:00:34Z</dcterms:created>
  <dcterms:modified xsi:type="dcterms:W3CDTF">2018-03-07T15:43:23Z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