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5" r:id="rId6"/>
    <p:sldId id="260" r:id="rId7"/>
    <p:sldId id="261" r:id="rId8"/>
    <p:sldId id="262" r:id="rId9"/>
    <p:sldId id="263" r:id="rId10"/>
    <p:sldId id="264" r:id="rId11"/>
    <p:sldId id="266" r:id="rId12"/>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9" autoAdjust="0"/>
    <p:restoredTop sz="64200" autoAdjust="0"/>
  </p:normalViewPr>
  <p:slideViewPr>
    <p:cSldViewPr snapToGrid="0">
      <p:cViewPr varScale="1">
        <p:scale>
          <a:sx n="50" d="100"/>
          <a:sy n="50" d="100"/>
        </p:scale>
        <p:origin x="55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CC6CD1-3E68-4CFD-B95F-1A57633A53CE}" type="datetimeFigureOut">
              <a:rPr lang="hu-HU" smtClean="0"/>
              <a:t>2018. 05. 17.</a:t>
            </a:fld>
            <a:endParaRPr lang="hu-H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2E6DE6-90D8-4297-926C-B16269F2C7E6}" type="slidenum">
              <a:rPr lang="hu-HU" smtClean="0"/>
              <a:t>‹#›</a:t>
            </a:fld>
            <a:endParaRPr lang="hu-HU"/>
          </a:p>
        </p:txBody>
      </p:sp>
    </p:spTree>
    <p:extLst>
      <p:ext uri="{BB962C8B-B14F-4D97-AF65-F5344CB8AC3E}">
        <p14:creationId xmlns:p14="http://schemas.microsoft.com/office/powerpoint/2010/main" val="1788653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First we are going to talk about the bubble chamber, then</a:t>
            </a:r>
          </a:p>
          <a:p>
            <a:r>
              <a:rPr lang="hu-HU" dirty="0"/>
              <a:t>Magnification: to get the real distances for momentum (curvature) and other distance measurements</a:t>
            </a:r>
          </a:p>
          <a:p>
            <a:r>
              <a:rPr lang="hu-HU" dirty="0"/>
              <a:t>Then we will talk about how we analyzed the events like counting incoming proton number, elastic/inelastic scattering numbers to get cross section values</a:t>
            </a:r>
          </a:p>
          <a:p>
            <a:r>
              <a:rPr lang="hu-HU" dirty="0"/>
              <a:t>Then, </a:t>
            </a:r>
          </a:p>
          <a:p>
            <a:r>
              <a:rPr lang="hu-HU" dirty="0"/>
              <a:t>Finally, we looked for neutral particle decays and tried connecting them to a primary inelastic vertex</a:t>
            </a:r>
          </a:p>
        </p:txBody>
      </p:sp>
      <p:sp>
        <p:nvSpPr>
          <p:cNvPr id="4" name="Slide Number Placeholder 3"/>
          <p:cNvSpPr>
            <a:spLocks noGrp="1"/>
          </p:cNvSpPr>
          <p:nvPr>
            <p:ph type="sldNum" sz="quarter" idx="10"/>
          </p:nvPr>
        </p:nvSpPr>
        <p:spPr/>
        <p:txBody>
          <a:bodyPr/>
          <a:lstStyle/>
          <a:p>
            <a:fld id="{942E6DE6-90D8-4297-926C-B16269F2C7E6}" type="slidenum">
              <a:rPr lang="hu-HU" smtClean="0"/>
              <a:t>2</a:t>
            </a:fld>
            <a:endParaRPr lang="hu-HU"/>
          </a:p>
        </p:txBody>
      </p:sp>
    </p:spTree>
    <p:extLst>
      <p:ext uri="{BB962C8B-B14F-4D97-AF65-F5344CB8AC3E}">
        <p14:creationId xmlns:p14="http://schemas.microsoft.com/office/powerpoint/2010/main" val="1882924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First talk about how the bubble chamber works: it is filled with liquid hydrogen, just below boiling point. At the moment of recording, a piston causes expansion, pressure drop, the boiling temperature drops below the hydrogen temperature. In the resulting metastable medium, ionization provides seeds for bubbles to form. Letting the created bubbles expand for about 10 ms, becoming 0.01-0.1 mm in size. The chamber is then photographed in three angles, the piston compresses the hydrogen again, the bubbles disappear. One cycle takes 100 ms.</a:t>
            </a:r>
          </a:p>
        </p:txBody>
      </p:sp>
      <p:sp>
        <p:nvSpPr>
          <p:cNvPr id="4" name="Slide Number Placeholder 3"/>
          <p:cNvSpPr>
            <a:spLocks noGrp="1"/>
          </p:cNvSpPr>
          <p:nvPr>
            <p:ph type="sldNum" sz="quarter" idx="10"/>
          </p:nvPr>
        </p:nvSpPr>
        <p:spPr/>
        <p:txBody>
          <a:bodyPr/>
          <a:lstStyle/>
          <a:p>
            <a:fld id="{942E6DE6-90D8-4297-926C-B16269F2C7E6}" type="slidenum">
              <a:rPr lang="hu-HU" smtClean="0"/>
              <a:t>3</a:t>
            </a:fld>
            <a:endParaRPr lang="hu-HU"/>
          </a:p>
        </p:txBody>
      </p:sp>
    </p:spTree>
    <p:extLst>
      <p:ext uri="{BB962C8B-B14F-4D97-AF65-F5344CB8AC3E}">
        <p14:creationId xmlns:p14="http://schemas.microsoft.com/office/powerpoint/2010/main" val="289526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If this is a valid new slide: talk about the specifics of the bubble chamber, like 40 million pictures were taken and distributed worldwide, helped finding new particles (see cern website on bubble chambers: http://hst-archive.web.cern.ch/archiv/HST2005/bubble_chambers/BCwebsite/index.htm). Then turn the topic to our task: we used the special table available since 1977 (fpseul.pdf) to view the projected pictures. </a:t>
            </a:r>
            <a:r>
              <a:rPr lang="hu-HU"/>
              <a:t>Continue with the magnification. </a:t>
            </a:r>
            <a:endParaRPr lang="hu-HU" dirty="0"/>
          </a:p>
        </p:txBody>
      </p:sp>
      <p:sp>
        <p:nvSpPr>
          <p:cNvPr id="4" name="Slide Number Placeholder 3"/>
          <p:cNvSpPr>
            <a:spLocks noGrp="1"/>
          </p:cNvSpPr>
          <p:nvPr>
            <p:ph type="sldNum" sz="quarter" idx="10"/>
          </p:nvPr>
        </p:nvSpPr>
        <p:spPr/>
        <p:txBody>
          <a:bodyPr/>
          <a:lstStyle/>
          <a:p>
            <a:fld id="{942E6DE6-90D8-4297-926C-B16269F2C7E6}" type="slidenum">
              <a:rPr lang="hu-HU" smtClean="0"/>
              <a:t>4</a:t>
            </a:fld>
            <a:endParaRPr lang="hu-HU"/>
          </a:p>
        </p:txBody>
      </p:sp>
    </p:spTree>
    <p:extLst>
      <p:ext uri="{BB962C8B-B14F-4D97-AF65-F5344CB8AC3E}">
        <p14:creationId xmlns:p14="http://schemas.microsoft.com/office/powerpoint/2010/main" val="1758171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The lab description says our tasks are:</a:t>
            </a:r>
          </a:p>
          <a:p>
            <a:pPr marL="228600" indent="-228600">
              <a:buAutoNum type="arabicPeriod"/>
            </a:pPr>
            <a:r>
              <a:rPr lang="hu-HU" dirty="0"/>
              <a:t>Determine magnification of course</a:t>
            </a:r>
          </a:p>
          <a:p>
            <a:pPr marL="228600" indent="-228600">
              <a:buAutoNum type="arabicPeriod"/>
            </a:pPr>
            <a:r>
              <a:rPr lang="hu-HU" dirty="0"/>
              <a:t>Count primary vertices and incoming protons to determine cross-sections: the total and the estimated elastic</a:t>
            </a:r>
          </a:p>
          <a:p>
            <a:pPr marL="228600" indent="-228600">
              <a:buAutoNum type="arabicPeriod"/>
            </a:pPr>
            <a:r>
              <a:rPr lang="hu-HU" dirty="0"/>
              <a:t>By counting the number of particles created, determine which number happens the most often</a:t>
            </a:r>
          </a:p>
          <a:p>
            <a:pPr marL="228600" indent="-228600">
              <a:buAutoNum type="arabicPeriod"/>
            </a:pPr>
            <a:r>
              <a:rPr lang="hu-HU" dirty="0"/>
              <a:t>The average pi0 created: we can use two methods, one is the mysterious pion multiplicity, the other one is the pair production</a:t>
            </a:r>
          </a:p>
          <a:p>
            <a:pPr marL="228600" indent="-228600">
              <a:buAutoNum type="arabicPeriod"/>
            </a:pPr>
            <a:r>
              <a:rPr lang="hu-HU" dirty="0"/>
              <a:t>The muon resulting from pi+- decaying at rest into a muon-neutrino pair has a theoretically calculated momentum: we need to find a candidate by looking for the remarkable track, then investigate if the pion decayed at rest (give reason why we expect it), the length of the muon track and from this the momentum. Did we measure the electron curvature?</a:t>
            </a:r>
          </a:p>
          <a:p>
            <a:pPr marL="228600" indent="-228600">
              <a:buAutoNum type="arabicPeriod"/>
            </a:pPr>
            <a:r>
              <a:rPr lang="hu-HU" dirty="0"/>
              <a:t>Find two V0 vertices, analyze them using conservation laws (baryon, lepton numbers, charge, momentum, energy), conclude what V0 could be.</a:t>
            </a:r>
          </a:p>
          <a:p>
            <a:pPr marL="228600" indent="-228600">
              <a:buAutoNum type="arabicPeriod"/>
            </a:pPr>
            <a:endParaRPr lang="hu-HU" dirty="0"/>
          </a:p>
        </p:txBody>
      </p:sp>
      <p:sp>
        <p:nvSpPr>
          <p:cNvPr id="4" name="Slide Number Placeholder 3"/>
          <p:cNvSpPr>
            <a:spLocks noGrp="1"/>
          </p:cNvSpPr>
          <p:nvPr>
            <p:ph type="sldNum" sz="quarter" idx="10"/>
          </p:nvPr>
        </p:nvSpPr>
        <p:spPr/>
        <p:txBody>
          <a:bodyPr/>
          <a:lstStyle/>
          <a:p>
            <a:fld id="{942E6DE6-90D8-4297-926C-B16269F2C7E6}" type="slidenum">
              <a:rPr lang="hu-HU" smtClean="0"/>
              <a:t>5</a:t>
            </a:fld>
            <a:endParaRPr lang="hu-HU"/>
          </a:p>
        </p:txBody>
      </p:sp>
    </p:spTree>
    <p:extLst>
      <p:ext uri="{BB962C8B-B14F-4D97-AF65-F5344CB8AC3E}">
        <p14:creationId xmlns:p14="http://schemas.microsoft.com/office/powerpoint/2010/main" val="2552185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Possibly highlight a, a’, aZ</a:t>
            </a:r>
          </a:p>
          <a:p>
            <a:r>
              <a:rPr lang="hu-HU" dirty="0"/>
              <a:t>Talk about the beam passing through perpendicular to the image plane and to the optical axis as well, running through point A in depth a_z. </a:t>
            </a:r>
          </a:p>
        </p:txBody>
      </p:sp>
      <p:sp>
        <p:nvSpPr>
          <p:cNvPr id="4" name="Slide Number Placeholder 3"/>
          <p:cNvSpPr>
            <a:spLocks noGrp="1"/>
          </p:cNvSpPr>
          <p:nvPr>
            <p:ph type="sldNum" sz="quarter" idx="10"/>
          </p:nvPr>
        </p:nvSpPr>
        <p:spPr/>
        <p:txBody>
          <a:bodyPr/>
          <a:lstStyle/>
          <a:p>
            <a:fld id="{942E6DE6-90D8-4297-926C-B16269F2C7E6}" type="slidenum">
              <a:rPr lang="hu-HU" smtClean="0"/>
              <a:t>6</a:t>
            </a:fld>
            <a:endParaRPr lang="hu-HU"/>
          </a:p>
        </p:txBody>
      </p:sp>
    </p:spTree>
    <p:extLst>
      <p:ext uri="{BB962C8B-B14F-4D97-AF65-F5344CB8AC3E}">
        <p14:creationId xmlns:p14="http://schemas.microsoft.com/office/powerpoint/2010/main" val="1058285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What remains: derivation of the magnification, depending on how much time we have, just mention the end result with the assumption of beam at half depth</a:t>
            </a:r>
          </a:p>
        </p:txBody>
      </p:sp>
      <p:sp>
        <p:nvSpPr>
          <p:cNvPr id="4" name="Slide Number Placeholder 3"/>
          <p:cNvSpPr>
            <a:spLocks noGrp="1"/>
          </p:cNvSpPr>
          <p:nvPr>
            <p:ph type="sldNum" sz="quarter" idx="10"/>
          </p:nvPr>
        </p:nvSpPr>
        <p:spPr/>
        <p:txBody>
          <a:bodyPr/>
          <a:lstStyle/>
          <a:p>
            <a:fld id="{942E6DE6-90D8-4297-926C-B16269F2C7E6}" type="slidenum">
              <a:rPr lang="hu-HU" smtClean="0"/>
              <a:t>7</a:t>
            </a:fld>
            <a:endParaRPr lang="hu-HU"/>
          </a:p>
        </p:txBody>
      </p:sp>
    </p:spTree>
    <p:extLst>
      <p:ext uri="{BB962C8B-B14F-4D97-AF65-F5344CB8AC3E}">
        <p14:creationId xmlns:p14="http://schemas.microsoft.com/office/powerpoint/2010/main" val="1495914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 We can use the reference points to measure the proton beam depth; az is this depth, gz is the chamber depth</a:t>
            </a:r>
          </a:p>
          <a:p>
            <a:r>
              <a:rPr lang="hu-HU" dirty="0"/>
              <a:t>TODO: are sG and sA the magnificated values (e.g. Do we use the magnification factor)? What about gz value?</a:t>
            </a:r>
          </a:p>
        </p:txBody>
      </p:sp>
      <p:sp>
        <p:nvSpPr>
          <p:cNvPr id="4" name="Slide Number Placeholder 3"/>
          <p:cNvSpPr>
            <a:spLocks noGrp="1"/>
          </p:cNvSpPr>
          <p:nvPr>
            <p:ph type="sldNum" sz="quarter" idx="10"/>
          </p:nvPr>
        </p:nvSpPr>
        <p:spPr/>
        <p:txBody>
          <a:bodyPr/>
          <a:lstStyle/>
          <a:p>
            <a:fld id="{942E6DE6-90D8-4297-926C-B16269F2C7E6}" type="slidenum">
              <a:rPr lang="hu-HU" smtClean="0"/>
              <a:t>8</a:t>
            </a:fld>
            <a:endParaRPr lang="hu-HU"/>
          </a:p>
        </p:txBody>
      </p:sp>
    </p:spTree>
    <p:extLst>
      <p:ext uri="{BB962C8B-B14F-4D97-AF65-F5344CB8AC3E}">
        <p14:creationId xmlns:p14="http://schemas.microsoft.com/office/powerpoint/2010/main" val="2751100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Once we get to deal with the interactions, we need momenta and charge. The easiest method is to use the curve samples we were provided.</a:t>
            </a:r>
          </a:p>
          <a:p>
            <a:r>
              <a:rPr lang="hu-HU" dirty="0"/>
              <a:t>TODO: check B value (in Gauss?), maybe some words about derivation, errors in measurement (i.e. We had as much as 500 cm when the radius was large, or something similar).</a:t>
            </a:r>
          </a:p>
          <a:p>
            <a:r>
              <a:rPr lang="hu-HU" dirty="0"/>
              <a:t>Talk about conservation laws here: proton + proton = +2 charge, while momentum: 24 GeV + 0.  Possibly mention baryon and lepton number conservation here as well</a:t>
            </a:r>
          </a:p>
          <a:p>
            <a:endParaRPr lang="hu-HU" dirty="0"/>
          </a:p>
          <a:p>
            <a:endParaRPr lang="hu-HU" dirty="0"/>
          </a:p>
        </p:txBody>
      </p:sp>
      <p:sp>
        <p:nvSpPr>
          <p:cNvPr id="4" name="Slide Number Placeholder 3"/>
          <p:cNvSpPr>
            <a:spLocks noGrp="1"/>
          </p:cNvSpPr>
          <p:nvPr>
            <p:ph type="sldNum" sz="quarter" idx="10"/>
          </p:nvPr>
        </p:nvSpPr>
        <p:spPr/>
        <p:txBody>
          <a:bodyPr/>
          <a:lstStyle/>
          <a:p>
            <a:fld id="{942E6DE6-90D8-4297-926C-B16269F2C7E6}" type="slidenum">
              <a:rPr lang="hu-HU" smtClean="0"/>
              <a:t>9</a:t>
            </a:fld>
            <a:endParaRPr lang="hu-HU"/>
          </a:p>
        </p:txBody>
      </p:sp>
    </p:spTree>
    <p:extLst>
      <p:ext uri="{BB962C8B-B14F-4D97-AF65-F5344CB8AC3E}">
        <p14:creationId xmlns:p14="http://schemas.microsoft.com/office/powerpoint/2010/main" val="656359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dirty="0"/>
          </a:p>
        </p:txBody>
      </p:sp>
      <p:sp>
        <p:nvSpPr>
          <p:cNvPr id="4" name="Slide Number Placeholder 3"/>
          <p:cNvSpPr>
            <a:spLocks noGrp="1"/>
          </p:cNvSpPr>
          <p:nvPr>
            <p:ph type="sldNum" sz="quarter" idx="10"/>
          </p:nvPr>
        </p:nvSpPr>
        <p:spPr/>
        <p:txBody>
          <a:bodyPr/>
          <a:lstStyle/>
          <a:p>
            <a:fld id="{942E6DE6-90D8-4297-926C-B16269F2C7E6}" type="slidenum">
              <a:rPr lang="hu-HU" smtClean="0"/>
              <a:t>10</a:t>
            </a:fld>
            <a:endParaRPr lang="hu-HU"/>
          </a:p>
        </p:txBody>
      </p:sp>
    </p:spTree>
    <p:extLst>
      <p:ext uri="{BB962C8B-B14F-4D97-AF65-F5344CB8AC3E}">
        <p14:creationId xmlns:p14="http://schemas.microsoft.com/office/powerpoint/2010/main" val="3952732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30716-3CCD-4FD9-ACC8-AD65F28423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u-HU"/>
          </a:p>
        </p:txBody>
      </p:sp>
      <p:sp>
        <p:nvSpPr>
          <p:cNvPr id="3" name="Subtitle 2">
            <a:extLst>
              <a:ext uri="{FF2B5EF4-FFF2-40B4-BE49-F238E27FC236}">
                <a16:creationId xmlns:a16="http://schemas.microsoft.com/office/drawing/2014/main" id="{491B48B6-963E-4283-89AC-CC154F9D59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u-HU"/>
          </a:p>
        </p:txBody>
      </p:sp>
      <p:sp>
        <p:nvSpPr>
          <p:cNvPr id="4" name="Date Placeholder 3">
            <a:extLst>
              <a:ext uri="{FF2B5EF4-FFF2-40B4-BE49-F238E27FC236}">
                <a16:creationId xmlns:a16="http://schemas.microsoft.com/office/drawing/2014/main" id="{754C7227-BF3A-4FD4-89A5-69BC00D0FFB6}"/>
              </a:ext>
            </a:extLst>
          </p:cNvPr>
          <p:cNvSpPr>
            <a:spLocks noGrp="1"/>
          </p:cNvSpPr>
          <p:nvPr>
            <p:ph type="dt" sz="half" idx="10"/>
          </p:nvPr>
        </p:nvSpPr>
        <p:spPr/>
        <p:txBody>
          <a:bodyPr/>
          <a:lstStyle/>
          <a:p>
            <a:fld id="{4078E1B1-6FBD-4DD1-BCCC-C4168E670FE3}" type="datetimeFigureOut">
              <a:rPr lang="hu-HU" smtClean="0"/>
              <a:t>2018. 05. 17.</a:t>
            </a:fld>
            <a:endParaRPr lang="hu-HU"/>
          </a:p>
        </p:txBody>
      </p:sp>
      <p:sp>
        <p:nvSpPr>
          <p:cNvPr id="5" name="Footer Placeholder 4">
            <a:extLst>
              <a:ext uri="{FF2B5EF4-FFF2-40B4-BE49-F238E27FC236}">
                <a16:creationId xmlns:a16="http://schemas.microsoft.com/office/drawing/2014/main" id="{F682229E-5A70-4632-9482-7ABABE7DB27B}"/>
              </a:ext>
            </a:extLst>
          </p:cNvPr>
          <p:cNvSpPr>
            <a:spLocks noGrp="1"/>
          </p:cNvSpPr>
          <p:nvPr>
            <p:ph type="ftr" sz="quarter" idx="11"/>
          </p:nvPr>
        </p:nvSpPr>
        <p:spPr/>
        <p:txBody>
          <a:bodyPr/>
          <a:lstStyle/>
          <a:p>
            <a:endParaRPr lang="hu-HU"/>
          </a:p>
        </p:txBody>
      </p:sp>
      <p:sp>
        <p:nvSpPr>
          <p:cNvPr id="6" name="Slide Number Placeholder 5">
            <a:extLst>
              <a:ext uri="{FF2B5EF4-FFF2-40B4-BE49-F238E27FC236}">
                <a16:creationId xmlns:a16="http://schemas.microsoft.com/office/drawing/2014/main" id="{BDABF96F-9CBD-4898-A2D4-E003835585AC}"/>
              </a:ext>
            </a:extLst>
          </p:cNvPr>
          <p:cNvSpPr>
            <a:spLocks noGrp="1"/>
          </p:cNvSpPr>
          <p:nvPr>
            <p:ph type="sldNum" sz="quarter" idx="12"/>
          </p:nvPr>
        </p:nvSpPr>
        <p:spPr/>
        <p:txBody>
          <a:bodyPr/>
          <a:lstStyle/>
          <a:p>
            <a:fld id="{2000DF4C-9194-4387-968C-94C014A80188}" type="slidenum">
              <a:rPr lang="hu-HU" smtClean="0"/>
              <a:t>‹#›</a:t>
            </a:fld>
            <a:endParaRPr lang="hu-HU"/>
          </a:p>
        </p:txBody>
      </p:sp>
    </p:spTree>
    <p:extLst>
      <p:ext uri="{BB962C8B-B14F-4D97-AF65-F5344CB8AC3E}">
        <p14:creationId xmlns:p14="http://schemas.microsoft.com/office/powerpoint/2010/main" val="56895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30EEC-6172-4320-972E-173C8EEC49CB}"/>
              </a:ext>
            </a:extLst>
          </p:cNvPr>
          <p:cNvSpPr>
            <a:spLocks noGrp="1"/>
          </p:cNvSpPr>
          <p:nvPr>
            <p:ph type="title"/>
          </p:nvPr>
        </p:nvSpPr>
        <p:spPr/>
        <p:txBody>
          <a:bodyPr/>
          <a:lstStyle/>
          <a:p>
            <a:r>
              <a:rPr lang="en-US"/>
              <a:t>Click to edit Master title style</a:t>
            </a:r>
            <a:endParaRPr lang="hu-HU"/>
          </a:p>
        </p:txBody>
      </p:sp>
      <p:sp>
        <p:nvSpPr>
          <p:cNvPr id="3" name="Vertical Text Placeholder 2">
            <a:extLst>
              <a:ext uri="{FF2B5EF4-FFF2-40B4-BE49-F238E27FC236}">
                <a16:creationId xmlns:a16="http://schemas.microsoft.com/office/drawing/2014/main" id="{F154799E-27F0-44D4-85C1-E8311C68BAA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a:extLst>
              <a:ext uri="{FF2B5EF4-FFF2-40B4-BE49-F238E27FC236}">
                <a16:creationId xmlns:a16="http://schemas.microsoft.com/office/drawing/2014/main" id="{EC63FAF9-CDA0-4E49-9035-8D6347FE89CB}"/>
              </a:ext>
            </a:extLst>
          </p:cNvPr>
          <p:cNvSpPr>
            <a:spLocks noGrp="1"/>
          </p:cNvSpPr>
          <p:nvPr>
            <p:ph type="dt" sz="half" idx="10"/>
          </p:nvPr>
        </p:nvSpPr>
        <p:spPr/>
        <p:txBody>
          <a:bodyPr/>
          <a:lstStyle/>
          <a:p>
            <a:fld id="{4078E1B1-6FBD-4DD1-BCCC-C4168E670FE3}" type="datetimeFigureOut">
              <a:rPr lang="hu-HU" smtClean="0"/>
              <a:t>2018. 05. 17.</a:t>
            </a:fld>
            <a:endParaRPr lang="hu-HU"/>
          </a:p>
        </p:txBody>
      </p:sp>
      <p:sp>
        <p:nvSpPr>
          <p:cNvPr id="5" name="Footer Placeholder 4">
            <a:extLst>
              <a:ext uri="{FF2B5EF4-FFF2-40B4-BE49-F238E27FC236}">
                <a16:creationId xmlns:a16="http://schemas.microsoft.com/office/drawing/2014/main" id="{C8469927-F486-42AA-BD88-E566768B5C98}"/>
              </a:ext>
            </a:extLst>
          </p:cNvPr>
          <p:cNvSpPr>
            <a:spLocks noGrp="1"/>
          </p:cNvSpPr>
          <p:nvPr>
            <p:ph type="ftr" sz="quarter" idx="11"/>
          </p:nvPr>
        </p:nvSpPr>
        <p:spPr/>
        <p:txBody>
          <a:bodyPr/>
          <a:lstStyle/>
          <a:p>
            <a:endParaRPr lang="hu-HU"/>
          </a:p>
        </p:txBody>
      </p:sp>
      <p:sp>
        <p:nvSpPr>
          <p:cNvPr id="6" name="Slide Number Placeholder 5">
            <a:extLst>
              <a:ext uri="{FF2B5EF4-FFF2-40B4-BE49-F238E27FC236}">
                <a16:creationId xmlns:a16="http://schemas.microsoft.com/office/drawing/2014/main" id="{BF673749-1190-4B98-BA51-33CE7DD6E2C5}"/>
              </a:ext>
            </a:extLst>
          </p:cNvPr>
          <p:cNvSpPr>
            <a:spLocks noGrp="1"/>
          </p:cNvSpPr>
          <p:nvPr>
            <p:ph type="sldNum" sz="quarter" idx="12"/>
          </p:nvPr>
        </p:nvSpPr>
        <p:spPr/>
        <p:txBody>
          <a:bodyPr/>
          <a:lstStyle/>
          <a:p>
            <a:fld id="{2000DF4C-9194-4387-968C-94C014A80188}" type="slidenum">
              <a:rPr lang="hu-HU" smtClean="0"/>
              <a:t>‹#›</a:t>
            </a:fld>
            <a:endParaRPr lang="hu-HU"/>
          </a:p>
        </p:txBody>
      </p:sp>
    </p:spTree>
    <p:extLst>
      <p:ext uri="{BB962C8B-B14F-4D97-AF65-F5344CB8AC3E}">
        <p14:creationId xmlns:p14="http://schemas.microsoft.com/office/powerpoint/2010/main" val="331976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C44ECE-AC82-42AE-9644-CE569DAB2F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u-HU"/>
          </a:p>
        </p:txBody>
      </p:sp>
      <p:sp>
        <p:nvSpPr>
          <p:cNvPr id="3" name="Vertical Text Placeholder 2">
            <a:extLst>
              <a:ext uri="{FF2B5EF4-FFF2-40B4-BE49-F238E27FC236}">
                <a16:creationId xmlns:a16="http://schemas.microsoft.com/office/drawing/2014/main" id="{518FA3CA-61E1-4018-8573-5CC5AF956E4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a:extLst>
              <a:ext uri="{FF2B5EF4-FFF2-40B4-BE49-F238E27FC236}">
                <a16:creationId xmlns:a16="http://schemas.microsoft.com/office/drawing/2014/main" id="{43D6B975-148A-4728-9E43-3E882926F752}"/>
              </a:ext>
            </a:extLst>
          </p:cNvPr>
          <p:cNvSpPr>
            <a:spLocks noGrp="1"/>
          </p:cNvSpPr>
          <p:nvPr>
            <p:ph type="dt" sz="half" idx="10"/>
          </p:nvPr>
        </p:nvSpPr>
        <p:spPr/>
        <p:txBody>
          <a:bodyPr/>
          <a:lstStyle/>
          <a:p>
            <a:fld id="{4078E1B1-6FBD-4DD1-BCCC-C4168E670FE3}" type="datetimeFigureOut">
              <a:rPr lang="hu-HU" smtClean="0"/>
              <a:t>2018. 05. 17.</a:t>
            </a:fld>
            <a:endParaRPr lang="hu-HU"/>
          </a:p>
        </p:txBody>
      </p:sp>
      <p:sp>
        <p:nvSpPr>
          <p:cNvPr id="5" name="Footer Placeholder 4">
            <a:extLst>
              <a:ext uri="{FF2B5EF4-FFF2-40B4-BE49-F238E27FC236}">
                <a16:creationId xmlns:a16="http://schemas.microsoft.com/office/drawing/2014/main" id="{E93F0EBD-C9C0-4AD6-A4E0-56FD0F29579B}"/>
              </a:ext>
            </a:extLst>
          </p:cNvPr>
          <p:cNvSpPr>
            <a:spLocks noGrp="1"/>
          </p:cNvSpPr>
          <p:nvPr>
            <p:ph type="ftr" sz="quarter" idx="11"/>
          </p:nvPr>
        </p:nvSpPr>
        <p:spPr/>
        <p:txBody>
          <a:bodyPr/>
          <a:lstStyle/>
          <a:p>
            <a:endParaRPr lang="hu-HU"/>
          </a:p>
        </p:txBody>
      </p:sp>
      <p:sp>
        <p:nvSpPr>
          <p:cNvPr id="6" name="Slide Number Placeholder 5">
            <a:extLst>
              <a:ext uri="{FF2B5EF4-FFF2-40B4-BE49-F238E27FC236}">
                <a16:creationId xmlns:a16="http://schemas.microsoft.com/office/drawing/2014/main" id="{B49CCE1E-9459-4B1F-ACD9-EFFE5DB88B0C}"/>
              </a:ext>
            </a:extLst>
          </p:cNvPr>
          <p:cNvSpPr>
            <a:spLocks noGrp="1"/>
          </p:cNvSpPr>
          <p:nvPr>
            <p:ph type="sldNum" sz="quarter" idx="12"/>
          </p:nvPr>
        </p:nvSpPr>
        <p:spPr/>
        <p:txBody>
          <a:bodyPr/>
          <a:lstStyle/>
          <a:p>
            <a:fld id="{2000DF4C-9194-4387-968C-94C014A80188}" type="slidenum">
              <a:rPr lang="hu-HU" smtClean="0"/>
              <a:t>‹#›</a:t>
            </a:fld>
            <a:endParaRPr lang="hu-HU"/>
          </a:p>
        </p:txBody>
      </p:sp>
    </p:spTree>
    <p:extLst>
      <p:ext uri="{BB962C8B-B14F-4D97-AF65-F5344CB8AC3E}">
        <p14:creationId xmlns:p14="http://schemas.microsoft.com/office/powerpoint/2010/main" val="1682982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15D62-F403-46E8-8988-C75A65A523E0}"/>
              </a:ext>
            </a:extLst>
          </p:cNvPr>
          <p:cNvSpPr>
            <a:spLocks noGrp="1"/>
          </p:cNvSpPr>
          <p:nvPr>
            <p:ph type="title"/>
          </p:nvPr>
        </p:nvSpPr>
        <p:spPr/>
        <p:txBody>
          <a:bodyPr/>
          <a:lstStyle/>
          <a:p>
            <a:r>
              <a:rPr lang="en-US"/>
              <a:t>Click to edit Master title style</a:t>
            </a:r>
            <a:endParaRPr lang="hu-HU"/>
          </a:p>
        </p:txBody>
      </p:sp>
      <p:sp>
        <p:nvSpPr>
          <p:cNvPr id="3" name="Content Placeholder 2">
            <a:extLst>
              <a:ext uri="{FF2B5EF4-FFF2-40B4-BE49-F238E27FC236}">
                <a16:creationId xmlns:a16="http://schemas.microsoft.com/office/drawing/2014/main" id="{62698836-FB4A-4D7E-849C-AA62BCC3AD5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a:extLst>
              <a:ext uri="{FF2B5EF4-FFF2-40B4-BE49-F238E27FC236}">
                <a16:creationId xmlns:a16="http://schemas.microsoft.com/office/drawing/2014/main" id="{32714390-81CA-488A-9305-D29BF700E62C}"/>
              </a:ext>
            </a:extLst>
          </p:cNvPr>
          <p:cNvSpPr>
            <a:spLocks noGrp="1"/>
          </p:cNvSpPr>
          <p:nvPr>
            <p:ph type="dt" sz="half" idx="10"/>
          </p:nvPr>
        </p:nvSpPr>
        <p:spPr/>
        <p:txBody>
          <a:bodyPr/>
          <a:lstStyle/>
          <a:p>
            <a:fld id="{4078E1B1-6FBD-4DD1-BCCC-C4168E670FE3}" type="datetimeFigureOut">
              <a:rPr lang="hu-HU" smtClean="0"/>
              <a:t>2018. 05. 17.</a:t>
            </a:fld>
            <a:endParaRPr lang="hu-HU"/>
          </a:p>
        </p:txBody>
      </p:sp>
      <p:sp>
        <p:nvSpPr>
          <p:cNvPr id="5" name="Footer Placeholder 4">
            <a:extLst>
              <a:ext uri="{FF2B5EF4-FFF2-40B4-BE49-F238E27FC236}">
                <a16:creationId xmlns:a16="http://schemas.microsoft.com/office/drawing/2014/main" id="{DE5A7CBE-CD5B-460E-BA1C-79334F6249C0}"/>
              </a:ext>
            </a:extLst>
          </p:cNvPr>
          <p:cNvSpPr>
            <a:spLocks noGrp="1"/>
          </p:cNvSpPr>
          <p:nvPr>
            <p:ph type="ftr" sz="quarter" idx="11"/>
          </p:nvPr>
        </p:nvSpPr>
        <p:spPr/>
        <p:txBody>
          <a:bodyPr/>
          <a:lstStyle/>
          <a:p>
            <a:endParaRPr lang="hu-HU"/>
          </a:p>
        </p:txBody>
      </p:sp>
      <p:sp>
        <p:nvSpPr>
          <p:cNvPr id="6" name="Slide Number Placeholder 5">
            <a:extLst>
              <a:ext uri="{FF2B5EF4-FFF2-40B4-BE49-F238E27FC236}">
                <a16:creationId xmlns:a16="http://schemas.microsoft.com/office/drawing/2014/main" id="{CAB18F25-1F18-4E9D-AFCE-580CE2EFACBD}"/>
              </a:ext>
            </a:extLst>
          </p:cNvPr>
          <p:cNvSpPr>
            <a:spLocks noGrp="1"/>
          </p:cNvSpPr>
          <p:nvPr>
            <p:ph type="sldNum" sz="quarter" idx="12"/>
          </p:nvPr>
        </p:nvSpPr>
        <p:spPr/>
        <p:txBody>
          <a:bodyPr/>
          <a:lstStyle/>
          <a:p>
            <a:fld id="{2000DF4C-9194-4387-968C-94C014A80188}" type="slidenum">
              <a:rPr lang="hu-HU" smtClean="0"/>
              <a:t>‹#›</a:t>
            </a:fld>
            <a:endParaRPr lang="hu-HU"/>
          </a:p>
        </p:txBody>
      </p:sp>
    </p:spTree>
    <p:extLst>
      <p:ext uri="{BB962C8B-B14F-4D97-AF65-F5344CB8AC3E}">
        <p14:creationId xmlns:p14="http://schemas.microsoft.com/office/powerpoint/2010/main" val="514898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39C09-56BB-4FB3-BE74-210EC426D1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u-HU"/>
          </a:p>
        </p:txBody>
      </p:sp>
      <p:sp>
        <p:nvSpPr>
          <p:cNvPr id="3" name="Text Placeholder 2">
            <a:extLst>
              <a:ext uri="{FF2B5EF4-FFF2-40B4-BE49-F238E27FC236}">
                <a16:creationId xmlns:a16="http://schemas.microsoft.com/office/drawing/2014/main" id="{F7A30682-8D0E-4E09-9048-F1A9664756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A6AA1EB-A1D1-4C7E-B4AA-DF3B7D9AD8C2}"/>
              </a:ext>
            </a:extLst>
          </p:cNvPr>
          <p:cNvSpPr>
            <a:spLocks noGrp="1"/>
          </p:cNvSpPr>
          <p:nvPr>
            <p:ph type="dt" sz="half" idx="10"/>
          </p:nvPr>
        </p:nvSpPr>
        <p:spPr/>
        <p:txBody>
          <a:bodyPr/>
          <a:lstStyle/>
          <a:p>
            <a:fld id="{4078E1B1-6FBD-4DD1-BCCC-C4168E670FE3}" type="datetimeFigureOut">
              <a:rPr lang="hu-HU" smtClean="0"/>
              <a:t>2018. 05. 17.</a:t>
            </a:fld>
            <a:endParaRPr lang="hu-HU"/>
          </a:p>
        </p:txBody>
      </p:sp>
      <p:sp>
        <p:nvSpPr>
          <p:cNvPr id="5" name="Footer Placeholder 4">
            <a:extLst>
              <a:ext uri="{FF2B5EF4-FFF2-40B4-BE49-F238E27FC236}">
                <a16:creationId xmlns:a16="http://schemas.microsoft.com/office/drawing/2014/main" id="{0E5FBDD8-AD30-4858-8011-A9B0F9D53ED8}"/>
              </a:ext>
            </a:extLst>
          </p:cNvPr>
          <p:cNvSpPr>
            <a:spLocks noGrp="1"/>
          </p:cNvSpPr>
          <p:nvPr>
            <p:ph type="ftr" sz="quarter" idx="11"/>
          </p:nvPr>
        </p:nvSpPr>
        <p:spPr/>
        <p:txBody>
          <a:bodyPr/>
          <a:lstStyle/>
          <a:p>
            <a:endParaRPr lang="hu-HU"/>
          </a:p>
        </p:txBody>
      </p:sp>
      <p:sp>
        <p:nvSpPr>
          <p:cNvPr id="6" name="Slide Number Placeholder 5">
            <a:extLst>
              <a:ext uri="{FF2B5EF4-FFF2-40B4-BE49-F238E27FC236}">
                <a16:creationId xmlns:a16="http://schemas.microsoft.com/office/drawing/2014/main" id="{FD4AFCD8-1875-45C5-B0DD-2CBD39CD80D0}"/>
              </a:ext>
            </a:extLst>
          </p:cNvPr>
          <p:cNvSpPr>
            <a:spLocks noGrp="1"/>
          </p:cNvSpPr>
          <p:nvPr>
            <p:ph type="sldNum" sz="quarter" idx="12"/>
          </p:nvPr>
        </p:nvSpPr>
        <p:spPr/>
        <p:txBody>
          <a:bodyPr/>
          <a:lstStyle/>
          <a:p>
            <a:fld id="{2000DF4C-9194-4387-968C-94C014A80188}" type="slidenum">
              <a:rPr lang="hu-HU" smtClean="0"/>
              <a:t>‹#›</a:t>
            </a:fld>
            <a:endParaRPr lang="hu-HU"/>
          </a:p>
        </p:txBody>
      </p:sp>
    </p:spTree>
    <p:extLst>
      <p:ext uri="{BB962C8B-B14F-4D97-AF65-F5344CB8AC3E}">
        <p14:creationId xmlns:p14="http://schemas.microsoft.com/office/powerpoint/2010/main" val="342171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CA01C-540E-40C8-94DB-3E0EAC8DFF75}"/>
              </a:ext>
            </a:extLst>
          </p:cNvPr>
          <p:cNvSpPr>
            <a:spLocks noGrp="1"/>
          </p:cNvSpPr>
          <p:nvPr>
            <p:ph type="title"/>
          </p:nvPr>
        </p:nvSpPr>
        <p:spPr/>
        <p:txBody>
          <a:bodyPr/>
          <a:lstStyle/>
          <a:p>
            <a:r>
              <a:rPr lang="en-US"/>
              <a:t>Click to edit Master title style</a:t>
            </a:r>
            <a:endParaRPr lang="hu-HU"/>
          </a:p>
        </p:txBody>
      </p:sp>
      <p:sp>
        <p:nvSpPr>
          <p:cNvPr id="3" name="Content Placeholder 2">
            <a:extLst>
              <a:ext uri="{FF2B5EF4-FFF2-40B4-BE49-F238E27FC236}">
                <a16:creationId xmlns:a16="http://schemas.microsoft.com/office/drawing/2014/main" id="{5E905FD6-3D84-487D-AEAB-B340DF41A1D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Content Placeholder 3">
            <a:extLst>
              <a:ext uri="{FF2B5EF4-FFF2-40B4-BE49-F238E27FC236}">
                <a16:creationId xmlns:a16="http://schemas.microsoft.com/office/drawing/2014/main" id="{C7908E92-6508-4731-B6F2-C23AC776AAA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5" name="Date Placeholder 4">
            <a:extLst>
              <a:ext uri="{FF2B5EF4-FFF2-40B4-BE49-F238E27FC236}">
                <a16:creationId xmlns:a16="http://schemas.microsoft.com/office/drawing/2014/main" id="{01D9DBF3-C35F-43DD-920D-649985FF1A09}"/>
              </a:ext>
            </a:extLst>
          </p:cNvPr>
          <p:cNvSpPr>
            <a:spLocks noGrp="1"/>
          </p:cNvSpPr>
          <p:nvPr>
            <p:ph type="dt" sz="half" idx="10"/>
          </p:nvPr>
        </p:nvSpPr>
        <p:spPr/>
        <p:txBody>
          <a:bodyPr/>
          <a:lstStyle/>
          <a:p>
            <a:fld id="{4078E1B1-6FBD-4DD1-BCCC-C4168E670FE3}" type="datetimeFigureOut">
              <a:rPr lang="hu-HU" smtClean="0"/>
              <a:t>2018. 05. 17.</a:t>
            </a:fld>
            <a:endParaRPr lang="hu-HU"/>
          </a:p>
        </p:txBody>
      </p:sp>
      <p:sp>
        <p:nvSpPr>
          <p:cNvPr id="6" name="Footer Placeholder 5">
            <a:extLst>
              <a:ext uri="{FF2B5EF4-FFF2-40B4-BE49-F238E27FC236}">
                <a16:creationId xmlns:a16="http://schemas.microsoft.com/office/drawing/2014/main" id="{DCFD0A43-05CF-4FFE-ACD0-E636DB1CA54C}"/>
              </a:ext>
            </a:extLst>
          </p:cNvPr>
          <p:cNvSpPr>
            <a:spLocks noGrp="1"/>
          </p:cNvSpPr>
          <p:nvPr>
            <p:ph type="ftr" sz="quarter" idx="11"/>
          </p:nvPr>
        </p:nvSpPr>
        <p:spPr/>
        <p:txBody>
          <a:bodyPr/>
          <a:lstStyle/>
          <a:p>
            <a:endParaRPr lang="hu-HU"/>
          </a:p>
        </p:txBody>
      </p:sp>
      <p:sp>
        <p:nvSpPr>
          <p:cNvPr id="7" name="Slide Number Placeholder 6">
            <a:extLst>
              <a:ext uri="{FF2B5EF4-FFF2-40B4-BE49-F238E27FC236}">
                <a16:creationId xmlns:a16="http://schemas.microsoft.com/office/drawing/2014/main" id="{403525EE-EB37-4A6D-AA9E-33DF3DE507F1}"/>
              </a:ext>
            </a:extLst>
          </p:cNvPr>
          <p:cNvSpPr>
            <a:spLocks noGrp="1"/>
          </p:cNvSpPr>
          <p:nvPr>
            <p:ph type="sldNum" sz="quarter" idx="12"/>
          </p:nvPr>
        </p:nvSpPr>
        <p:spPr/>
        <p:txBody>
          <a:bodyPr/>
          <a:lstStyle/>
          <a:p>
            <a:fld id="{2000DF4C-9194-4387-968C-94C014A80188}" type="slidenum">
              <a:rPr lang="hu-HU" smtClean="0"/>
              <a:t>‹#›</a:t>
            </a:fld>
            <a:endParaRPr lang="hu-HU"/>
          </a:p>
        </p:txBody>
      </p:sp>
    </p:spTree>
    <p:extLst>
      <p:ext uri="{BB962C8B-B14F-4D97-AF65-F5344CB8AC3E}">
        <p14:creationId xmlns:p14="http://schemas.microsoft.com/office/powerpoint/2010/main" val="1255228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2BAEE-6265-4469-9A28-66063B7B675C}"/>
              </a:ext>
            </a:extLst>
          </p:cNvPr>
          <p:cNvSpPr>
            <a:spLocks noGrp="1"/>
          </p:cNvSpPr>
          <p:nvPr>
            <p:ph type="title"/>
          </p:nvPr>
        </p:nvSpPr>
        <p:spPr>
          <a:xfrm>
            <a:off x="839788" y="365125"/>
            <a:ext cx="10515600" cy="1325563"/>
          </a:xfrm>
        </p:spPr>
        <p:txBody>
          <a:bodyPr/>
          <a:lstStyle/>
          <a:p>
            <a:r>
              <a:rPr lang="en-US"/>
              <a:t>Click to edit Master title style</a:t>
            </a:r>
            <a:endParaRPr lang="hu-HU"/>
          </a:p>
        </p:txBody>
      </p:sp>
      <p:sp>
        <p:nvSpPr>
          <p:cNvPr id="3" name="Text Placeholder 2">
            <a:extLst>
              <a:ext uri="{FF2B5EF4-FFF2-40B4-BE49-F238E27FC236}">
                <a16:creationId xmlns:a16="http://schemas.microsoft.com/office/drawing/2014/main" id="{B2DAD296-11D1-4A20-B000-8C92E34627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B2CCA9-ECC0-4535-B380-0F649698AFF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5" name="Text Placeholder 4">
            <a:extLst>
              <a:ext uri="{FF2B5EF4-FFF2-40B4-BE49-F238E27FC236}">
                <a16:creationId xmlns:a16="http://schemas.microsoft.com/office/drawing/2014/main" id="{E16B7E97-972F-4B0E-BAE4-009EDFF6CB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B5717C0-5813-48EB-A79A-146905569AF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7" name="Date Placeholder 6">
            <a:extLst>
              <a:ext uri="{FF2B5EF4-FFF2-40B4-BE49-F238E27FC236}">
                <a16:creationId xmlns:a16="http://schemas.microsoft.com/office/drawing/2014/main" id="{807F3056-E990-4D55-946D-3DC8D25E4391}"/>
              </a:ext>
            </a:extLst>
          </p:cNvPr>
          <p:cNvSpPr>
            <a:spLocks noGrp="1"/>
          </p:cNvSpPr>
          <p:nvPr>
            <p:ph type="dt" sz="half" idx="10"/>
          </p:nvPr>
        </p:nvSpPr>
        <p:spPr/>
        <p:txBody>
          <a:bodyPr/>
          <a:lstStyle/>
          <a:p>
            <a:fld id="{4078E1B1-6FBD-4DD1-BCCC-C4168E670FE3}" type="datetimeFigureOut">
              <a:rPr lang="hu-HU" smtClean="0"/>
              <a:t>2018. 05. 17.</a:t>
            </a:fld>
            <a:endParaRPr lang="hu-HU"/>
          </a:p>
        </p:txBody>
      </p:sp>
      <p:sp>
        <p:nvSpPr>
          <p:cNvPr id="8" name="Footer Placeholder 7">
            <a:extLst>
              <a:ext uri="{FF2B5EF4-FFF2-40B4-BE49-F238E27FC236}">
                <a16:creationId xmlns:a16="http://schemas.microsoft.com/office/drawing/2014/main" id="{43F15F83-15AF-41DE-A370-14B224A44E37}"/>
              </a:ext>
            </a:extLst>
          </p:cNvPr>
          <p:cNvSpPr>
            <a:spLocks noGrp="1"/>
          </p:cNvSpPr>
          <p:nvPr>
            <p:ph type="ftr" sz="quarter" idx="11"/>
          </p:nvPr>
        </p:nvSpPr>
        <p:spPr/>
        <p:txBody>
          <a:bodyPr/>
          <a:lstStyle/>
          <a:p>
            <a:endParaRPr lang="hu-HU"/>
          </a:p>
        </p:txBody>
      </p:sp>
      <p:sp>
        <p:nvSpPr>
          <p:cNvPr id="9" name="Slide Number Placeholder 8">
            <a:extLst>
              <a:ext uri="{FF2B5EF4-FFF2-40B4-BE49-F238E27FC236}">
                <a16:creationId xmlns:a16="http://schemas.microsoft.com/office/drawing/2014/main" id="{C43560BB-5A47-43E5-A5A2-DEE7B313E7CC}"/>
              </a:ext>
            </a:extLst>
          </p:cNvPr>
          <p:cNvSpPr>
            <a:spLocks noGrp="1"/>
          </p:cNvSpPr>
          <p:nvPr>
            <p:ph type="sldNum" sz="quarter" idx="12"/>
          </p:nvPr>
        </p:nvSpPr>
        <p:spPr/>
        <p:txBody>
          <a:bodyPr/>
          <a:lstStyle/>
          <a:p>
            <a:fld id="{2000DF4C-9194-4387-968C-94C014A80188}" type="slidenum">
              <a:rPr lang="hu-HU" smtClean="0"/>
              <a:t>‹#›</a:t>
            </a:fld>
            <a:endParaRPr lang="hu-HU"/>
          </a:p>
        </p:txBody>
      </p:sp>
    </p:spTree>
    <p:extLst>
      <p:ext uri="{BB962C8B-B14F-4D97-AF65-F5344CB8AC3E}">
        <p14:creationId xmlns:p14="http://schemas.microsoft.com/office/powerpoint/2010/main" val="288872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926EC-1010-46BA-8BF3-6B806911DEC0}"/>
              </a:ext>
            </a:extLst>
          </p:cNvPr>
          <p:cNvSpPr>
            <a:spLocks noGrp="1"/>
          </p:cNvSpPr>
          <p:nvPr>
            <p:ph type="title"/>
          </p:nvPr>
        </p:nvSpPr>
        <p:spPr/>
        <p:txBody>
          <a:bodyPr/>
          <a:lstStyle/>
          <a:p>
            <a:r>
              <a:rPr lang="en-US"/>
              <a:t>Click to edit Master title style</a:t>
            </a:r>
            <a:endParaRPr lang="hu-HU"/>
          </a:p>
        </p:txBody>
      </p:sp>
      <p:sp>
        <p:nvSpPr>
          <p:cNvPr id="3" name="Date Placeholder 2">
            <a:extLst>
              <a:ext uri="{FF2B5EF4-FFF2-40B4-BE49-F238E27FC236}">
                <a16:creationId xmlns:a16="http://schemas.microsoft.com/office/drawing/2014/main" id="{CFE66ADD-6D74-4F63-8254-7627D05F07E4}"/>
              </a:ext>
            </a:extLst>
          </p:cNvPr>
          <p:cNvSpPr>
            <a:spLocks noGrp="1"/>
          </p:cNvSpPr>
          <p:nvPr>
            <p:ph type="dt" sz="half" idx="10"/>
          </p:nvPr>
        </p:nvSpPr>
        <p:spPr/>
        <p:txBody>
          <a:bodyPr/>
          <a:lstStyle/>
          <a:p>
            <a:fld id="{4078E1B1-6FBD-4DD1-BCCC-C4168E670FE3}" type="datetimeFigureOut">
              <a:rPr lang="hu-HU" smtClean="0"/>
              <a:t>2018. 05. 17.</a:t>
            </a:fld>
            <a:endParaRPr lang="hu-HU"/>
          </a:p>
        </p:txBody>
      </p:sp>
      <p:sp>
        <p:nvSpPr>
          <p:cNvPr id="4" name="Footer Placeholder 3">
            <a:extLst>
              <a:ext uri="{FF2B5EF4-FFF2-40B4-BE49-F238E27FC236}">
                <a16:creationId xmlns:a16="http://schemas.microsoft.com/office/drawing/2014/main" id="{6B08EFA5-ACA3-43AA-AE97-CCEC33810E05}"/>
              </a:ext>
            </a:extLst>
          </p:cNvPr>
          <p:cNvSpPr>
            <a:spLocks noGrp="1"/>
          </p:cNvSpPr>
          <p:nvPr>
            <p:ph type="ftr" sz="quarter" idx="11"/>
          </p:nvPr>
        </p:nvSpPr>
        <p:spPr/>
        <p:txBody>
          <a:bodyPr/>
          <a:lstStyle/>
          <a:p>
            <a:endParaRPr lang="hu-HU"/>
          </a:p>
        </p:txBody>
      </p:sp>
      <p:sp>
        <p:nvSpPr>
          <p:cNvPr id="5" name="Slide Number Placeholder 4">
            <a:extLst>
              <a:ext uri="{FF2B5EF4-FFF2-40B4-BE49-F238E27FC236}">
                <a16:creationId xmlns:a16="http://schemas.microsoft.com/office/drawing/2014/main" id="{EF1CBC89-4D5B-4C35-8B16-0386716B828A}"/>
              </a:ext>
            </a:extLst>
          </p:cNvPr>
          <p:cNvSpPr>
            <a:spLocks noGrp="1"/>
          </p:cNvSpPr>
          <p:nvPr>
            <p:ph type="sldNum" sz="quarter" idx="12"/>
          </p:nvPr>
        </p:nvSpPr>
        <p:spPr/>
        <p:txBody>
          <a:bodyPr/>
          <a:lstStyle/>
          <a:p>
            <a:fld id="{2000DF4C-9194-4387-968C-94C014A80188}" type="slidenum">
              <a:rPr lang="hu-HU" smtClean="0"/>
              <a:t>‹#›</a:t>
            </a:fld>
            <a:endParaRPr lang="hu-HU"/>
          </a:p>
        </p:txBody>
      </p:sp>
    </p:spTree>
    <p:extLst>
      <p:ext uri="{BB962C8B-B14F-4D97-AF65-F5344CB8AC3E}">
        <p14:creationId xmlns:p14="http://schemas.microsoft.com/office/powerpoint/2010/main" val="2228388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0AECBD-FAEB-4A25-A479-5FA2137AE67A}"/>
              </a:ext>
            </a:extLst>
          </p:cNvPr>
          <p:cNvSpPr>
            <a:spLocks noGrp="1"/>
          </p:cNvSpPr>
          <p:nvPr>
            <p:ph type="dt" sz="half" idx="10"/>
          </p:nvPr>
        </p:nvSpPr>
        <p:spPr/>
        <p:txBody>
          <a:bodyPr/>
          <a:lstStyle/>
          <a:p>
            <a:fld id="{4078E1B1-6FBD-4DD1-BCCC-C4168E670FE3}" type="datetimeFigureOut">
              <a:rPr lang="hu-HU" smtClean="0"/>
              <a:t>2018. 05. 17.</a:t>
            </a:fld>
            <a:endParaRPr lang="hu-HU"/>
          </a:p>
        </p:txBody>
      </p:sp>
      <p:sp>
        <p:nvSpPr>
          <p:cNvPr id="3" name="Footer Placeholder 2">
            <a:extLst>
              <a:ext uri="{FF2B5EF4-FFF2-40B4-BE49-F238E27FC236}">
                <a16:creationId xmlns:a16="http://schemas.microsoft.com/office/drawing/2014/main" id="{D2AFDCE7-FC8C-4818-9FEB-EC33312A18E6}"/>
              </a:ext>
            </a:extLst>
          </p:cNvPr>
          <p:cNvSpPr>
            <a:spLocks noGrp="1"/>
          </p:cNvSpPr>
          <p:nvPr>
            <p:ph type="ftr" sz="quarter" idx="11"/>
          </p:nvPr>
        </p:nvSpPr>
        <p:spPr/>
        <p:txBody>
          <a:bodyPr/>
          <a:lstStyle/>
          <a:p>
            <a:endParaRPr lang="hu-HU"/>
          </a:p>
        </p:txBody>
      </p:sp>
      <p:sp>
        <p:nvSpPr>
          <p:cNvPr id="4" name="Slide Number Placeholder 3">
            <a:extLst>
              <a:ext uri="{FF2B5EF4-FFF2-40B4-BE49-F238E27FC236}">
                <a16:creationId xmlns:a16="http://schemas.microsoft.com/office/drawing/2014/main" id="{5FF39BFD-C79F-463A-91C1-D4BAC70DE2D5}"/>
              </a:ext>
            </a:extLst>
          </p:cNvPr>
          <p:cNvSpPr>
            <a:spLocks noGrp="1"/>
          </p:cNvSpPr>
          <p:nvPr>
            <p:ph type="sldNum" sz="quarter" idx="12"/>
          </p:nvPr>
        </p:nvSpPr>
        <p:spPr/>
        <p:txBody>
          <a:bodyPr/>
          <a:lstStyle/>
          <a:p>
            <a:fld id="{2000DF4C-9194-4387-968C-94C014A80188}" type="slidenum">
              <a:rPr lang="hu-HU" smtClean="0"/>
              <a:t>‹#›</a:t>
            </a:fld>
            <a:endParaRPr lang="hu-HU"/>
          </a:p>
        </p:txBody>
      </p:sp>
    </p:spTree>
    <p:extLst>
      <p:ext uri="{BB962C8B-B14F-4D97-AF65-F5344CB8AC3E}">
        <p14:creationId xmlns:p14="http://schemas.microsoft.com/office/powerpoint/2010/main" val="830213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E63D4-B6C3-4EE8-B01B-552593CC3A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u-HU"/>
          </a:p>
        </p:txBody>
      </p:sp>
      <p:sp>
        <p:nvSpPr>
          <p:cNvPr id="3" name="Content Placeholder 2">
            <a:extLst>
              <a:ext uri="{FF2B5EF4-FFF2-40B4-BE49-F238E27FC236}">
                <a16:creationId xmlns:a16="http://schemas.microsoft.com/office/drawing/2014/main" id="{F1EA4E48-491B-4B7D-AD25-BDB390009C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Text Placeholder 3">
            <a:extLst>
              <a:ext uri="{FF2B5EF4-FFF2-40B4-BE49-F238E27FC236}">
                <a16:creationId xmlns:a16="http://schemas.microsoft.com/office/drawing/2014/main" id="{83683B2D-56B2-48A8-8170-603DB664F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49B7BE1-61B6-478E-8430-860792B2B342}"/>
              </a:ext>
            </a:extLst>
          </p:cNvPr>
          <p:cNvSpPr>
            <a:spLocks noGrp="1"/>
          </p:cNvSpPr>
          <p:nvPr>
            <p:ph type="dt" sz="half" idx="10"/>
          </p:nvPr>
        </p:nvSpPr>
        <p:spPr/>
        <p:txBody>
          <a:bodyPr/>
          <a:lstStyle/>
          <a:p>
            <a:fld id="{4078E1B1-6FBD-4DD1-BCCC-C4168E670FE3}" type="datetimeFigureOut">
              <a:rPr lang="hu-HU" smtClean="0"/>
              <a:t>2018. 05. 17.</a:t>
            </a:fld>
            <a:endParaRPr lang="hu-HU"/>
          </a:p>
        </p:txBody>
      </p:sp>
      <p:sp>
        <p:nvSpPr>
          <p:cNvPr id="6" name="Footer Placeholder 5">
            <a:extLst>
              <a:ext uri="{FF2B5EF4-FFF2-40B4-BE49-F238E27FC236}">
                <a16:creationId xmlns:a16="http://schemas.microsoft.com/office/drawing/2014/main" id="{5766FC43-3573-4A59-902F-17FD2CCADBE2}"/>
              </a:ext>
            </a:extLst>
          </p:cNvPr>
          <p:cNvSpPr>
            <a:spLocks noGrp="1"/>
          </p:cNvSpPr>
          <p:nvPr>
            <p:ph type="ftr" sz="quarter" idx="11"/>
          </p:nvPr>
        </p:nvSpPr>
        <p:spPr/>
        <p:txBody>
          <a:bodyPr/>
          <a:lstStyle/>
          <a:p>
            <a:endParaRPr lang="hu-HU"/>
          </a:p>
        </p:txBody>
      </p:sp>
      <p:sp>
        <p:nvSpPr>
          <p:cNvPr id="7" name="Slide Number Placeholder 6">
            <a:extLst>
              <a:ext uri="{FF2B5EF4-FFF2-40B4-BE49-F238E27FC236}">
                <a16:creationId xmlns:a16="http://schemas.microsoft.com/office/drawing/2014/main" id="{59437B0A-7805-4F12-AC96-EEC648633626}"/>
              </a:ext>
            </a:extLst>
          </p:cNvPr>
          <p:cNvSpPr>
            <a:spLocks noGrp="1"/>
          </p:cNvSpPr>
          <p:nvPr>
            <p:ph type="sldNum" sz="quarter" idx="12"/>
          </p:nvPr>
        </p:nvSpPr>
        <p:spPr/>
        <p:txBody>
          <a:bodyPr/>
          <a:lstStyle/>
          <a:p>
            <a:fld id="{2000DF4C-9194-4387-968C-94C014A80188}" type="slidenum">
              <a:rPr lang="hu-HU" smtClean="0"/>
              <a:t>‹#›</a:t>
            </a:fld>
            <a:endParaRPr lang="hu-HU"/>
          </a:p>
        </p:txBody>
      </p:sp>
    </p:spTree>
    <p:extLst>
      <p:ext uri="{BB962C8B-B14F-4D97-AF65-F5344CB8AC3E}">
        <p14:creationId xmlns:p14="http://schemas.microsoft.com/office/powerpoint/2010/main" val="2719952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E8B11-4A93-44A1-A79F-C0D2721DD9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u-HU"/>
          </a:p>
        </p:txBody>
      </p:sp>
      <p:sp>
        <p:nvSpPr>
          <p:cNvPr id="3" name="Picture Placeholder 2">
            <a:extLst>
              <a:ext uri="{FF2B5EF4-FFF2-40B4-BE49-F238E27FC236}">
                <a16:creationId xmlns:a16="http://schemas.microsoft.com/office/drawing/2014/main" id="{5DD990A3-7E22-433E-97E8-14A90536DF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Text Placeholder 3">
            <a:extLst>
              <a:ext uri="{FF2B5EF4-FFF2-40B4-BE49-F238E27FC236}">
                <a16:creationId xmlns:a16="http://schemas.microsoft.com/office/drawing/2014/main" id="{7F20AEA3-1E07-4755-B543-49E66C12DF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13A4A23-B727-424A-8A83-5014CD1E96C0}"/>
              </a:ext>
            </a:extLst>
          </p:cNvPr>
          <p:cNvSpPr>
            <a:spLocks noGrp="1"/>
          </p:cNvSpPr>
          <p:nvPr>
            <p:ph type="dt" sz="half" idx="10"/>
          </p:nvPr>
        </p:nvSpPr>
        <p:spPr/>
        <p:txBody>
          <a:bodyPr/>
          <a:lstStyle/>
          <a:p>
            <a:fld id="{4078E1B1-6FBD-4DD1-BCCC-C4168E670FE3}" type="datetimeFigureOut">
              <a:rPr lang="hu-HU" smtClean="0"/>
              <a:t>2018. 05. 17.</a:t>
            </a:fld>
            <a:endParaRPr lang="hu-HU"/>
          </a:p>
        </p:txBody>
      </p:sp>
      <p:sp>
        <p:nvSpPr>
          <p:cNvPr id="6" name="Footer Placeholder 5">
            <a:extLst>
              <a:ext uri="{FF2B5EF4-FFF2-40B4-BE49-F238E27FC236}">
                <a16:creationId xmlns:a16="http://schemas.microsoft.com/office/drawing/2014/main" id="{E0FD728B-7D44-45D7-8DE1-996A479048FC}"/>
              </a:ext>
            </a:extLst>
          </p:cNvPr>
          <p:cNvSpPr>
            <a:spLocks noGrp="1"/>
          </p:cNvSpPr>
          <p:nvPr>
            <p:ph type="ftr" sz="quarter" idx="11"/>
          </p:nvPr>
        </p:nvSpPr>
        <p:spPr/>
        <p:txBody>
          <a:bodyPr/>
          <a:lstStyle/>
          <a:p>
            <a:endParaRPr lang="hu-HU"/>
          </a:p>
        </p:txBody>
      </p:sp>
      <p:sp>
        <p:nvSpPr>
          <p:cNvPr id="7" name="Slide Number Placeholder 6">
            <a:extLst>
              <a:ext uri="{FF2B5EF4-FFF2-40B4-BE49-F238E27FC236}">
                <a16:creationId xmlns:a16="http://schemas.microsoft.com/office/drawing/2014/main" id="{CFE6FC48-8EDB-4BD9-A087-3FC5E318A28B}"/>
              </a:ext>
            </a:extLst>
          </p:cNvPr>
          <p:cNvSpPr>
            <a:spLocks noGrp="1"/>
          </p:cNvSpPr>
          <p:nvPr>
            <p:ph type="sldNum" sz="quarter" idx="12"/>
          </p:nvPr>
        </p:nvSpPr>
        <p:spPr/>
        <p:txBody>
          <a:bodyPr/>
          <a:lstStyle/>
          <a:p>
            <a:fld id="{2000DF4C-9194-4387-968C-94C014A80188}" type="slidenum">
              <a:rPr lang="hu-HU" smtClean="0"/>
              <a:t>‹#›</a:t>
            </a:fld>
            <a:endParaRPr lang="hu-HU"/>
          </a:p>
        </p:txBody>
      </p:sp>
    </p:spTree>
    <p:extLst>
      <p:ext uri="{BB962C8B-B14F-4D97-AF65-F5344CB8AC3E}">
        <p14:creationId xmlns:p14="http://schemas.microsoft.com/office/powerpoint/2010/main" val="1312654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0B858B-C71E-4063-9850-9E11A8E757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u-HU"/>
          </a:p>
        </p:txBody>
      </p:sp>
      <p:sp>
        <p:nvSpPr>
          <p:cNvPr id="3" name="Text Placeholder 2">
            <a:extLst>
              <a:ext uri="{FF2B5EF4-FFF2-40B4-BE49-F238E27FC236}">
                <a16:creationId xmlns:a16="http://schemas.microsoft.com/office/drawing/2014/main" id="{8C4B84C6-192F-4BF2-9FAE-A4C7FDE6B4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a:extLst>
              <a:ext uri="{FF2B5EF4-FFF2-40B4-BE49-F238E27FC236}">
                <a16:creationId xmlns:a16="http://schemas.microsoft.com/office/drawing/2014/main" id="{AC7004F7-6AC0-4606-9BE6-91A5353DD7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8E1B1-6FBD-4DD1-BCCC-C4168E670FE3}" type="datetimeFigureOut">
              <a:rPr lang="hu-HU" smtClean="0"/>
              <a:t>2018. 05. 17.</a:t>
            </a:fld>
            <a:endParaRPr lang="hu-HU"/>
          </a:p>
        </p:txBody>
      </p:sp>
      <p:sp>
        <p:nvSpPr>
          <p:cNvPr id="5" name="Footer Placeholder 4">
            <a:extLst>
              <a:ext uri="{FF2B5EF4-FFF2-40B4-BE49-F238E27FC236}">
                <a16:creationId xmlns:a16="http://schemas.microsoft.com/office/drawing/2014/main" id="{75E0F8A9-59C3-4F13-93F8-30DDFA6772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Slide Number Placeholder 5">
            <a:extLst>
              <a:ext uri="{FF2B5EF4-FFF2-40B4-BE49-F238E27FC236}">
                <a16:creationId xmlns:a16="http://schemas.microsoft.com/office/drawing/2014/main" id="{A03AA167-B6DD-4240-9EB0-95A8B68DC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00DF4C-9194-4387-968C-94C014A80188}" type="slidenum">
              <a:rPr lang="hu-HU" smtClean="0"/>
              <a:t>‹#›</a:t>
            </a:fld>
            <a:endParaRPr lang="hu-HU"/>
          </a:p>
        </p:txBody>
      </p:sp>
    </p:spTree>
    <p:extLst>
      <p:ext uri="{BB962C8B-B14F-4D97-AF65-F5344CB8AC3E}">
        <p14:creationId xmlns:p14="http://schemas.microsoft.com/office/powerpoint/2010/main" val="515555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3.pn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6.png"/><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814AF-1DBD-4121-A879-2D003DE29654}"/>
              </a:ext>
            </a:extLst>
          </p:cNvPr>
          <p:cNvSpPr>
            <a:spLocks noGrp="1"/>
          </p:cNvSpPr>
          <p:nvPr>
            <p:ph type="ctrTitle"/>
          </p:nvPr>
        </p:nvSpPr>
        <p:spPr>
          <a:xfrm>
            <a:off x="1322517" y="330200"/>
            <a:ext cx="9345483" cy="2387600"/>
          </a:xfrm>
        </p:spPr>
        <p:txBody>
          <a:bodyPr/>
          <a:lstStyle/>
          <a:p>
            <a:r>
              <a:rPr lang="hu-HU" b="1" dirty="0"/>
              <a:t>E212: Properties of Elementary Particles</a:t>
            </a:r>
          </a:p>
        </p:txBody>
      </p:sp>
      <p:sp>
        <p:nvSpPr>
          <p:cNvPr id="3" name="Subtitle 2">
            <a:extLst>
              <a:ext uri="{FF2B5EF4-FFF2-40B4-BE49-F238E27FC236}">
                <a16:creationId xmlns:a16="http://schemas.microsoft.com/office/drawing/2014/main" id="{B61D44C3-B301-4F28-B61F-A64AF0F2554B}"/>
              </a:ext>
            </a:extLst>
          </p:cNvPr>
          <p:cNvSpPr>
            <a:spLocks noGrp="1"/>
          </p:cNvSpPr>
          <p:nvPr>
            <p:ph type="subTitle" idx="1"/>
          </p:nvPr>
        </p:nvSpPr>
        <p:spPr>
          <a:xfrm>
            <a:off x="1322517" y="3429000"/>
            <a:ext cx="9144000" cy="1655762"/>
          </a:xfrm>
        </p:spPr>
        <p:txBody>
          <a:bodyPr/>
          <a:lstStyle/>
          <a:p>
            <a:r>
              <a:rPr lang="hu-HU" dirty="0"/>
              <a:t>Bence Mitlasóczki, Benoît Scholtes</a:t>
            </a:r>
          </a:p>
          <a:p>
            <a:r>
              <a:rPr lang="hu-HU" dirty="0"/>
              <a:t>26-27 February</a:t>
            </a:r>
          </a:p>
          <a:p>
            <a:r>
              <a:rPr lang="hu-HU" dirty="0"/>
              <a:t>Supervisor: Stephan Duell</a:t>
            </a:r>
          </a:p>
        </p:txBody>
      </p:sp>
    </p:spTree>
    <p:extLst>
      <p:ext uri="{BB962C8B-B14F-4D97-AF65-F5344CB8AC3E}">
        <p14:creationId xmlns:p14="http://schemas.microsoft.com/office/powerpoint/2010/main" val="3087158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1F9F5-599D-40A7-AAC5-873879AC2730}"/>
              </a:ext>
            </a:extLst>
          </p:cNvPr>
          <p:cNvSpPr>
            <a:spLocks noGrp="1"/>
          </p:cNvSpPr>
          <p:nvPr>
            <p:ph type="title"/>
          </p:nvPr>
        </p:nvSpPr>
        <p:spPr/>
        <p:txBody>
          <a:bodyPr/>
          <a:lstStyle/>
          <a:p>
            <a:r>
              <a:rPr lang="hu-HU" dirty="0"/>
              <a:t>Cross-section</a:t>
            </a:r>
          </a:p>
        </p:txBody>
      </p:sp>
      <p:sp>
        <p:nvSpPr>
          <p:cNvPr id="3" name="Content Placeholder 2">
            <a:extLst>
              <a:ext uri="{FF2B5EF4-FFF2-40B4-BE49-F238E27FC236}">
                <a16:creationId xmlns:a16="http://schemas.microsoft.com/office/drawing/2014/main" id="{8E601FA4-E2CB-4351-A349-6F3704C288AF}"/>
              </a:ext>
            </a:extLst>
          </p:cNvPr>
          <p:cNvSpPr>
            <a:spLocks noGrp="1"/>
          </p:cNvSpPr>
          <p:nvPr>
            <p:ph idx="1"/>
          </p:nvPr>
        </p:nvSpPr>
        <p:spPr/>
        <p:txBody>
          <a:bodyPr/>
          <a:lstStyle/>
          <a:p>
            <a:r>
              <a:rPr lang="hu-HU" dirty="0"/>
              <a:t>Before I write anything here I must check Duell’s comments</a:t>
            </a:r>
          </a:p>
        </p:txBody>
      </p:sp>
    </p:spTree>
    <p:extLst>
      <p:ext uri="{BB962C8B-B14F-4D97-AF65-F5344CB8AC3E}">
        <p14:creationId xmlns:p14="http://schemas.microsoft.com/office/powerpoint/2010/main" val="356279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925B6-12D8-40D4-AC0F-FA726605F02D}"/>
              </a:ext>
            </a:extLst>
          </p:cNvPr>
          <p:cNvSpPr>
            <a:spLocks noGrp="1"/>
          </p:cNvSpPr>
          <p:nvPr>
            <p:ph type="title"/>
          </p:nvPr>
        </p:nvSpPr>
        <p:spPr>
          <a:xfrm>
            <a:off x="838200" y="365125"/>
            <a:ext cx="10515600" cy="1325563"/>
          </a:xfrm>
        </p:spPr>
        <p:txBody>
          <a:bodyPr/>
          <a:lstStyle/>
          <a:p>
            <a:r>
              <a:rPr lang="hu-HU" dirty="0"/>
              <a:t>    production</a:t>
            </a:r>
          </a:p>
        </p:txBody>
      </p:sp>
      <p:sp>
        <p:nvSpPr>
          <p:cNvPr id="3" name="Content Placeholder 2">
            <a:extLst>
              <a:ext uri="{FF2B5EF4-FFF2-40B4-BE49-F238E27FC236}">
                <a16:creationId xmlns:a16="http://schemas.microsoft.com/office/drawing/2014/main" id="{42225AB1-4527-4447-89AF-7EB4C1F7B2F8}"/>
              </a:ext>
            </a:extLst>
          </p:cNvPr>
          <p:cNvSpPr>
            <a:spLocks noGrp="1"/>
          </p:cNvSpPr>
          <p:nvPr>
            <p:ph idx="1"/>
          </p:nvPr>
        </p:nvSpPr>
        <p:spPr/>
        <p:txBody>
          <a:bodyPr/>
          <a:lstStyle/>
          <a:p>
            <a:endParaRPr lang="hu-HU" dirty="0"/>
          </a:p>
        </p:txBody>
      </p:sp>
      <p:pic>
        <p:nvPicPr>
          <p:cNvPr id="5" name="Picture 4">
            <a:extLst>
              <a:ext uri="{FF2B5EF4-FFF2-40B4-BE49-F238E27FC236}">
                <a16:creationId xmlns:a16="http://schemas.microsoft.com/office/drawing/2014/main" id="{1259785B-012A-4409-AB95-1B09059CDC64}"/>
              </a:ext>
            </a:extLst>
          </p:cNvPr>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857251" y="868358"/>
            <a:ext cx="476250" cy="382046"/>
          </a:xfrm>
          <a:prstGeom prst="rect">
            <a:avLst/>
          </a:prstGeom>
        </p:spPr>
      </p:pic>
    </p:spTree>
    <p:extLst>
      <p:ext uri="{BB962C8B-B14F-4D97-AF65-F5344CB8AC3E}">
        <p14:creationId xmlns:p14="http://schemas.microsoft.com/office/powerpoint/2010/main" val="1612046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FD0D8-E929-4D22-B66C-5839A82142B6}"/>
              </a:ext>
            </a:extLst>
          </p:cNvPr>
          <p:cNvSpPr>
            <a:spLocks noGrp="1"/>
          </p:cNvSpPr>
          <p:nvPr>
            <p:ph type="title"/>
          </p:nvPr>
        </p:nvSpPr>
        <p:spPr/>
        <p:txBody>
          <a:bodyPr/>
          <a:lstStyle/>
          <a:p>
            <a:endParaRPr lang="hu-HU"/>
          </a:p>
        </p:txBody>
      </p:sp>
      <p:sp>
        <p:nvSpPr>
          <p:cNvPr id="3" name="Content Placeholder 2">
            <a:extLst>
              <a:ext uri="{FF2B5EF4-FFF2-40B4-BE49-F238E27FC236}">
                <a16:creationId xmlns:a16="http://schemas.microsoft.com/office/drawing/2014/main" id="{C55DB263-653D-4AB1-A29D-CC94B89D2A96}"/>
              </a:ext>
            </a:extLst>
          </p:cNvPr>
          <p:cNvSpPr>
            <a:spLocks noGrp="1"/>
          </p:cNvSpPr>
          <p:nvPr>
            <p:ph idx="1"/>
          </p:nvPr>
        </p:nvSpPr>
        <p:spPr/>
        <p:txBody>
          <a:bodyPr>
            <a:normAutofit/>
          </a:bodyPr>
          <a:lstStyle/>
          <a:p>
            <a:r>
              <a:rPr lang="hu-HU" dirty="0"/>
              <a:t>Introduction: the bubble chamber, our tasks</a:t>
            </a:r>
          </a:p>
          <a:p>
            <a:r>
              <a:rPr lang="hu-HU" dirty="0"/>
              <a:t>Magnification</a:t>
            </a:r>
          </a:p>
          <a:p>
            <a:r>
              <a:rPr lang="hu-HU" dirty="0"/>
              <a:t>Analyzing events: cross section, pair production</a:t>
            </a:r>
          </a:p>
          <a:p>
            <a:r>
              <a:rPr lang="hu-HU" dirty="0"/>
              <a:t>Finding				events</a:t>
            </a:r>
          </a:p>
          <a:p>
            <a:r>
              <a:rPr lang="hu-HU" dirty="0"/>
              <a:t>Strange particle event candidates</a:t>
            </a:r>
          </a:p>
          <a:p>
            <a:endParaRPr lang="hu-HU" dirty="0"/>
          </a:p>
          <a:p>
            <a:endParaRPr lang="hu-HU" dirty="0"/>
          </a:p>
          <a:p>
            <a:pPr marL="0" indent="0">
              <a:buNone/>
            </a:pPr>
            <a:endParaRPr lang="hu-HU" dirty="0"/>
          </a:p>
        </p:txBody>
      </p:sp>
      <p:pic>
        <p:nvPicPr>
          <p:cNvPr id="9" name="Picture 8">
            <a:extLst>
              <a:ext uri="{FF2B5EF4-FFF2-40B4-BE49-F238E27FC236}">
                <a16:creationId xmlns:a16="http://schemas.microsoft.com/office/drawing/2014/main" id="{1EF0FE7A-31AC-45B3-B709-A9E682331A6D}"/>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2368549" y="3467100"/>
            <a:ext cx="2967164" cy="323850"/>
          </a:xfrm>
          <a:prstGeom prst="rect">
            <a:avLst/>
          </a:prstGeom>
        </p:spPr>
      </p:pic>
    </p:spTree>
    <p:extLst>
      <p:ext uri="{BB962C8B-B14F-4D97-AF65-F5344CB8AC3E}">
        <p14:creationId xmlns:p14="http://schemas.microsoft.com/office/powerpoint/2010/main" val="3548103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8A5B-91AD-47DC-889F-77F5F44B4949}"/>
              </a:ext>
            </a:extLst>
          </p:cNvPr>
          <p:cNvSpPr>
            <a:spLocks noGrp="1"/>
          </p:cNvSpPr>
          <p:nvPr>
            <p:ph type="title"/>
          </p:nvPr>
        </p:nvSpPr>
        <p:spPr/>
        <p:txBody>
          <a:bodyPr/>
          <a:lstStyle/>
          <a:p>
            <a:r>
              <a:rPr lang="hu-HU" dirty="0"/>
              <a:t>The bubble chamber</a:t>
            </a:r>
          </a:p>
        </p:txBody>
      </p:sp>
      <p:sp>
        <p:nvSpPr>
          <p:cNvPr id="3" name="Content Placeholder 2">
            <a:extLst>
              <a:ext uri="{FF2B5EF4-FFF2-40B4-BE49-F238E27FC236}">
                <a16:creationId xmlns:a16="http://schemas.microsoft.com/office/drawing/2014/main" id="{2C1A7FB0-B810-401E-B2FA-F3BFEDF34C45}"/>
              </a:ext>
            </a:extLst>
          </p:cNvPr>
          <p:cNvSpPr>
            <a:spLocks noGrp="1"/>
          </p:cNvSpPr>
          <p:nvPr>
            <p:ph idx="1"/>
          </p:nvPr>
        </p:nvSpPr>
        <p:spPr/>
        <p:txBody>
          <a:bodyPr/>
          <a:lstStyle/>
          <a:p>
            <a:r>
              <a:rPr lang="hu-HU" dirty="0"/>
              <a:t>Liquid hydrogen</a:t>
            </a:r>
          </a:p>
          <a:p>
            <a:r>
              <a:rPr lang="hu-HU" dirty="0"/>
              <a:t>Piston</a:t>
            </a:r>
          </a:p>
          <a:p>
            <a:r>
              <a:rPr lang="hu-HU" dirty="0"/>
              <a:t>Ionization: bubble seeds</a:t>
            </a:r>
          </a:p>
          <a:p>
            <a:r>
              <a:rPr lang="hu-HU" dirty="0"/>
              <a:t>Photographs</a:t>
            </a:r>
          </a:p>
          <a:p>
            <a:endParaRPr lang="hu-HU" dirty="0"/>
          </a:p>
          <a:p>
            <a:endParaRPr lang="hu-HU" dirty="0"/>
          </a:p>
        </p:txBody>
      </p:sp>
    </p:spTree>
    <p:extLst>
      <p:ext uri="{BB962C8B-B14F-4D97-AF65-F5344CB8AC3E}">
        <p14:creationId xmlns:p14="http://schemas.microsoft.com/office/powerpoint/2010/main" val="1731532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14BA6-39AE-40C8-8B54-66A7C50A9D06}"/>
              </a:ext>
            </a:extLst>
          </p:cNvPr>
          <p:cNvSpPr>
            <a:spLocks noGrp="1"/>
          </p:cNvSpPr>
          <p:nvPr>
            <p:ph type="title"/>
          </p:nvPr>
        </p:nvSpPr>
        <p:spPr/>
        <p:txBody>
          <a:bodyPr/>
          <a:lstStyle/>
          <a:p>
            <a:r>
              <a:rPr lang="hu-HU" dirty="0"/>
              <a:t>The CERN 2 m bubble chamber</a:t>
            </a:r>
          </a:p>
        </p:txBody>
      </p:sp>
      <p:sp>
        <p:nvSpPr>
          <p:cNvPr id="3" name="Content Placeholder 2">
            <a:extLst>
              <a:ext uri="{FF2B5EF4-FFF2-40B4-BE49-F238E27FC236}">
                <a16:creationId xmlns:a16="http://schemas.microsoft.com/office/drawing/2014/main" id="{FCA846EA-5684-46AA-8875-A36D5F8A871F}"/>
              </a:ext>
            </a:extLst>
          </p:cNvPr>
          <p:cNvSpPr>
            <a:spLocks noGrp="1"/>
          </p:cNvSpPr>
          <p:nvPr>
            <p:ph idx="1"/>
          </p:nvPr>
        </p:nvSpPr>
        <p:spPr/>
        <p:txBody>
          <a:bodyPr/>
          <a:lstStyle/>
          <a:p>
            <a:r>
              <a:rPr lang="hu-HU" dirty="0"/>
              <a:t>Beam: 24 GeV/c protons</a:t>
            </a:r>
          </a:p>
          <a:p>
            <a:r>
              <a:rPr lang="hu-HU" dirty="0"/>
              <a:t>Liquid hydrogen target</a:t>
            </a:r>
          </a:p>
          <a:p>
            <a:r>
              <a:rPr lang="hu-HU" dirty="0"/>
              <a:t>3 cameras: spatial reconstruction</a:t>
            </a:r>
          </a:p>
          <a:p>
            <a:endParaRPr lang="hu-HU" dirty="0"/>
          </a:p>
          <a:p>
            <a:endParaRPr lang="hu-HU" dirty="0"/>
          </a:p>
        </p:txBody>
      </p:sp>
    </p:spTree>
    <p:extLst>
      <p:ext uri="{BB962C8B-B14F-4D97-AF65-F5344CB8AC3E}">
        <p14:creationId xmlns:p14="http://schemas.microsoft.com/office/powerpoint/2010/main" val="3482204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E42E5-C344-4393-ACA5-01F5E78310F8}"/>
              </a:ext>
            </a:extLst>
          </p:cNvPr>
          <p:cNvSpPr>
            <a:spLocks noGrp="1"/>
          </p:cNvSpPr>
          <p:nvPr>
            <p:ph type="title"/>
          </p:nvPr>
        </p:nvSpPr>
        <p:spPr/>
        <p:txBody>
          <a:bodyPr/>
          <a:lstStyle/>
          <a:p>
            <a:r>
              <a:rPr lang="hu-HU" dirty="0"/>
              <a:t>The experiment</a:t>
            </a:r>
          </a:p>
        </p:txBody>
      </p:sp>
      <p:sp>
        <p:nvSpPr>
          <p:cNvPr id="3" name="Content Placeholder 2">
            <a:extLst>
              <a:ext uri="{FF2B5EF4-FFF2-40B4-BE49-F238E27FC236}">
                <a16:creationId xmlns:a16="http://schemas.microsoft.com/office/drawing/2014/main" id="{62BE2EF7-CE91-4A68-AD83-3CA51E9AE161}"/>
              </a:ext>
            </a:extLst>
          </p:cNvPr>
          <p:cNvSpPr>
            <a:spLocks noGrp="1"/>
          </p:cNvSpPr>
          <p:nvPr>
            <p:ph idx="1"/>
          </p:nvPr>
        </p:nvSpPr>
        <p:spPr/>
        <p:txBody>
          <a:bodyPr/>
          <a:lstStyle/>
          <a:p>
            <a:r>
              <a:rPr lang="hu-HU" dirty="0"/>
              <a:t>Determine magnification</a:t>
            </a:r>
          </a:p>
          <a:p>
            <a:r>
              <a:rPr lang="hu-HU" dirty="0"/>
              <a:t>Measure cross-section</a:t>
            </a:r>
          </a:p>
          <a:p>
            <a:r>
              <a:rPr lang="hu-HU" dirty="0"/>
              <a:t>Most probable inelastic process</a:t>
            </a:r>
          </a:p>
          <a:p>
            <a:r>
              <a:rPr lang="hu-HU" dirty="0"/>
              <a:t>Average pion multiplicity: two methods</a:t>
            </a:r>
          </a:p>
          <a:p>
            <a:r>
              <a:rPr lang="hu-HU" dirty="0"/>
              <a:t>Pion to muon to electron decay: theory vs experiment</a:t>
            </a:r>
          </a:p>
          <a:p>
            <a:r>
              <a:rPr lang="hu-HU" dirty="0"/>
              <a:t>Find strange particle pair: V0</a:t>
            </a:r>
          </a:p>
          <a:p>
            <a:endParaRPr lang="hu-HU" dirty="0"/>
          </a:p>
        </p:txBody>
      </p:sp>
    </p:spTree>
    <p:extLst>
      <p:ext uri="{BB962C8B-B14F-4D97-AF65-F5344CB8AC3E}">
        <p14:creationId xmlns:p14="http://schemas.microsoft.com/office/powerpoint/2010/main" val="2941677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EF583-D0D4-4B0A-A30A-6FED125B7996}"/>
              </a:ext>
            </a:extLst>
          </p:cNvPr>
          <p:cNvSpPr>
            <a:spLocks noGrp="1"/>
          </p:cNvSpPr>
          <p:nvPr>
            <p:ph type="title"/>
          </p:nvPr>
        </p:nvSpPr>
        <p:spPr/>
        <p:txBody>
          <a:bodyPr/>
          <a:lstStyle/>
          <a:p>
            <a:r>
              <a:rPr lang="hu-HU" dirty="0"/>
              <a:t>Magnification</a:t>
            </a:r>
          </a:p>
        </p:txBody>
      </p:sp>
      <p:pic>
        <p:nvPicPr>
          <p:cNvPr id="5" name="Content Placeholder 4">
            <a:extLst>
              <a:ext uri="{FF2B5EF4-FFF2-40B4-BE49-F238E27FC236}">
                <a16:creationId xmlns:a16="http://schemas.microsoft.com/office/drawing/2014/main" id="{9DC78C60-1CEF-461C-826A-B0E303860E2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448300" y="385719"/>
            <a:ext cx="6743700" cy="6472282"/>
          </a:xfrm>
        </p:spPr>
      </p:pic>
      <p:pic>
        <p:nvPicPr>
          <p:cNvPr id="8" name="Picture 7">
            <a:extLst>
              <a:ext uri="{FF2B5EF4-FFF2-40B4-BE49-F238E27FC236}">
                <a16:creationId xmlns:a16="http://schemas.microsoft.com/office/drawing/2014/main" id="{3288C92B-CB8F-4529-BEBB-FDAE6111C4E3}"/>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1552574" y="1852172"/>
            <a:ext cx="3028951" cy="1149120"/>
          </a:xfrm>
          <a:prstGeom prst="rect">
            <a:avLst/>
          </a:prstGeom>
        </p:spPr>
      </p:pic>
    </p:spTree>
    <p:extLst>
      <p:ext uri="{BB962C8B-B14F-4D97-AF65-F5344CB8AC3E}">
        <p14:creationId xmlns:p14="http://schemas.microsoft.com/office/powerpoint/2010/main" val="525721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7F82C-F5D5-4429-8E56-29DCA47E3A51}"/>
              </a:ext>
            </a:extLst>
          </p:cNvPr>
          <p:cNvSpPr>
            <a:spLocks noGrp="1"/>
          </p:cNvSpPr>
          <p:nvPr>
            <p:ph type="title"/>
          </p:nvPr>
        </p:nvSpPr>
        <p:spPr/>
        <p:txBody>
          <a:bodyPr/>
          <a:lstStyle/>
          <a:p>
            <a:r>
              <a:rPr lang="hu-HU" dirty="0"/>
              <a:t>Magnification</a:t>
            </a:r>
          </a:p>
        </p:txBody>
      </p:sp>
      <p:sp>
        <p:nvSpPr>
          <p:cNvPr id="6" name="TextBox 5">
            <a:extLst>
              <a:ext uri="{FF2B5EF4-FFF2-40B4-BE49-F238E27FC236}">
                <a16:creationId xmlns:a16="http://schemas.microsoft.com/office/drawing/2014/main" id="{EBC1C08F-88D4-4993-84D2-A57C80A0F021}"/>
              </a:ext>
            </a:extLst>
          </p:cNvPr>
          <p:cNvSpPr txBox="1"/>
          <p:nvPr/>
        </p:nvSpPr>
        <p:spPr>
          <a:xfrm>
            <a:off x="838200" y="1690688"/>
            <a:ext cx="4591050" cy="1815882"/>
          </a:xfrm>
          <a:prstGeom prst="rect">
            <a:avLst/>
          </a:prstGeom>
          <a:noFill/>
        </p:spPr>
        <p:txBody>
          <a:bodyPr wrap="square" rtlCol="0">
            <a:spAutoFit/>
          </a:bodyPr>
          <a:lstStyle/>
          <a:p>
            <a:pPr marL="285750" indent="-285750">
              <a:buFont typeface="Arial" panose="020B0604020202020204" pitchFamily="34" charset="0"/>
              <a:buChar char="•"/>
            </a:pPr>
            <a:r>
              <a:rPr lang="hu-HU" sz="2800" dirty="0"/>
              <a:t>F1, F2: front glass</a:t>
            </a:r>
          </a:p>
          <a:p>
            <a:pPr marL="285750" indent="-285750">
              <a:buFont typeface="Arial" panose="020B0604020202020204" pitchFamily="34" charset="0"/>
              <a:buChar char="•"/>
            </a:pPr>
            <a:r>
              <a:rPr lang="hu-HU" sz="2800" dirty="0"/>
              <a:t>F1’, F2’: pictures of F1, F2</a:t>
            </a:r>
          </a:p>
          <a:p>
            <a:pPr marL="285750" indent="-285750">
              <a:buFont typeface="Arial" panose="020B0604020202020204" pitchFamily="34" charset="0"/>
              <a:buChar char="•"/>
            </a:pPr>
            <a:r>
              <a:rPr lang="hu-HU" sz="2800" dirty="0"/>
              <a:t>G1, G2: back glass (z = Z)</a:t>
            </a:r>
          </a:p>
          <a:p>
            <a:pPr marL="285750" indent="-285750">
              <a:buFont typeface="Arial" panose="020B0604020202020204" pitchFamily="34" charset="0"/>
              <a:buChar char="•"/>
            </a:pPr>
            <a:r>
              <a:rPr lang="hu-HU" sz="2800" dirty="0"/>
              <a:t>G1’, G2’: pictures of G1, G2</a:t>
            </a:r>
          </a:p>
        </p:txBody>
      </p:sp>
      <p:pic>
        <p:nvPicPr>
          <p:cNvPr id="10" name="Content Placeholder 9">
            <a:extLst>
              <a:ext uri="{FF2B5EF4-FFF2-40B4-BE49-F238E27FC236}">
                <a16:creationId xmlns:a16="http://schemas.microsoft.com/office/drawing/2014/main" id="{55EDAFE2-C115-4CC3-97AB-0DCBAE763E2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05400" y="508596"/>
            <a:ext cx="7086600" cy="6349404"/>
          </a:xfrm>
        </p:spPr>
      </p:pic>
    </p:spTree>
    <p:extLst>
      <p:ext uri="{BB962C8B-B14F-4D97-AF65-F5344CB8AC3E}">
        <p14:creationId xmlns:p14="http://schemas.microsoft.com/office/powerpoint/2010/main" val="2594141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F60F1-C673-4859-B1F6-F6DB03FC57AA}"/>
              </a:ext>
            </a:extLst>
          </p:cNvPr>
          <p:cNvSpPr>
            <a:spLocks noGrp="1"/>
          </p:cNvSpPr>
          <p:nvPr>
            <p:ph type="title"/>
          </p:nvPr>
        </p:nvSpPr>
        <p:spPr/>
        <p:txBody>
          <a:bodyPr/>
          <a:lstStyle/>
          <a:p>
            <a:r>
              <a:rPr lang="hu-HU" dirty="0"/>
              <a:t>Stereo-shift method</a:t>
            </a:r>
          </a:p>
        </p:txBody>
      </p:sp>
      <p:sp>
        <p:nvSpPr>
          <p:cNvPr id="3" name="Content Placeholder 2">
            <a:extLst>
              <a:ext uri="{FF2B5EF4-FFF2-40B4-BE49-F238E27FC236}">
                <a16:creationId xmlns:a16="http://schemas.microsoft.com/office/drawing/2014/main" id="{9F8A2064-3895-47EB-AFF0-399AC55E34BC}"/>
              </a:ext>
            </a:extLst>
          </p:cNvPr>
          <p:cNvSpPr>
            <a:spLocks noGrp="1"/>
          </p:cNvSpPr>
          <p:nvPr>
            <p:ph idx="1"/>
          </p:nvPr>
        </p:nvSpPr>
        <p:spPr/>
        <p:txBody>
          <a:bodyPr/>
          <a:lstStyle/>
          <a:p>
            <a:r>
              <a:rPr lang="hu-HU" dirty="0"/>
              <a:t>Purpose: depth distribution</a:t>
            </a:r>
          </a:p>
          <a:p>
            <a:r>
              <a:rPr lang="hu-HU" dirty="0"/>
              <a:t>F: front glass</a:t>
            </a:r>
          </a:p>
          <a:p>
            <a:r>
              <a:rPr lang="hu-HU" dirty="0"/>
              <a:t>G: back glass</a:t>
            </a:r>
          </a:p>
          <a:p>
            <a:r>
              <a:rPr lang="hu-HU" dirty="0"/>
              <a:t> </a:t>
            </a:r>
          </a:p>
          <a:p>
            <a:endParaRPr lang="hu-HU" dirty="0"/>
          </a:p>
          <a:p>
            <a:endParaRPr lang="hu-HU" dirty="0"/>
          </a:p>
        </p:txBody>
      </p:sp>
      <p:pic>
        <p:nvPicPr>
          <p:cNvPr id="5" name="Picture 4">
            <a:extLst>
              <a:ext uri="{FF2B5EF4-FFF2-40B4-BE49-F238E27FC236}">
                <a16:creationId xmlns:a16="http://schemas.microsoft.com/office/drawing/2014/main" id="{3BB66219-9846-40F3-8919-F5B81329DB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5971" y="2506662"/>
            <a:ext cx="7782679" cy="4351338"/>
          </a:xfrm>
          <a:prstGeom prst="rect">
            <a:avLst/>
          </a:prstGeom>
        </p:spPr>
      </p:pic>
      <p:pic>
        <p:nvPicPr>
          <p:cNvPr id="7" name="Picture 6">
            <a:extLst>
              <a:ext uri="{FF2B5EF4-FFF2-40B4-BE49-F238E27FC236}">
                <a16:creationId xmlns:a16="http://schemas.microsoft.com/office/drawing/2014/main" id="{9D7EF0A7-85CE-48E4-9354-A7D988170FF6}"/>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1143000" y="3333750"/>
            <a:ext cx="2128381" cy="562708"/>
          </a:xfrm>
          <a:prstGeom prst="rect">
            <a:avLst/>
          </a:prstGeom>
        </p:spPr>
      </p:pic>
    </p:spTree>
    <p:extLst>
      <p:ext uri="{BB962C8B-B14F-4D97-AF65-F5344CB8AC3E}">
        <p14:creationId xmlns:p14="http://schemas.microsoft.com/office/powerpoint/2010/main" val="118379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10529-94D2-4E28-9780-770F3FD232D7}"/>
              </a:ext>
            </a:extLst>
          </p:cNvPr>
          <p:cNvSpPr>
            <a:spLocks noGrp="1"/>
          </p:cNvSpPr>
          <p:nvPr>
            <p:ph type="title"/>
          </p:nvPr>
        </p:nvSpPr>
        <p:spPr/>
        <p:txBody>
          <a:bodyPr/>
          <a:lstStyle/>
          <a:p>
            <a:r>
              <a:rPr lang="hu-HU" dirty="0"/>
              <a:t>Momentum, charge</a:t>
            </a:r>
          </a:p>
        </p:txBody>
      </p:sp>
      <p:sp>
        <p:nvSpPr>
          <p:cNvPr id="3" name="Content Placeholder 2">
            <a:extLst>
              <a:ext uri="{FF2B5EF4-FFF2-40B4-BE49-F238E27FC236}">
                <a16:creationId xmlns:a16="http://schemas.microsoft.com/office/drawing/2014/main" id="{3D8B5E83-C2A5-4DED-9C8C-BB851D9D7F53}"/>
              </a:ext>
            </a:extLst>
          </p:cNvPr>
          <p:cNvSpPr>
            <a:spLocks noGrp="1"/>
          </p:cNvSpPr>
          <p:nvPr>
            <p:ph idx="1"/>
          </p:nvPr>
        </p:nvSpPr>
        <p:spPr/>
        <p:txBody>
          <a:bodyPr/>
          <a:lstStyle/>
          <a:p>
            <a:r>
              <a:rPr lang="hu-HU" dirty="0"/>
              <a:t>Magnetic field</a:t>
            </a:r>
          </a:p>
          <a:p>
            <a:r>
              <a:rPr lang="hu-HU" dirty="0"/>
              <a:t> </a:t>
            </a:r>
          </a:p>
          <a:p>
            <a:r>
              <a:rPr lang="hu-HU" dirty="0"/>
              <a:t>Charge conservation</a:t>
            </a:r>
          </a:p>
          <a:p>
            <a:endParaRPr lang="hu-HU" dirty="0"/>
          </a:p>
        </p:txBody>
      </p:sp>
      <p:pic>
        <p:nvPicPr>
          <p:cNvPr id="5" name="Picture 4">
            <a:extLst>
              <a:ext uri="{FF2B5EF4-FFF2-40B4-BE49-F238E27FC236}">
                <a16:creationId xmlns:a16="http://schemas.microsoft.com/office/drawing/2014/main" id="{502987A0-BA95-4D20-BE48-0220DBAAD2DC}"/>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1130300" y="2349500"/>
            <a:ext cx="2694529" cy="336550"/>
          </a:xfrm>
          <a:prstGeom prst="rect">
            <a:avLst/>
          </a:prstGeom>
        </p:spPr>
      </p:pic>
    </p:spTree>
    <p:extLst>
      <p:ext uri="{BB962C8B-B14F-4D97-AF65-F5344CB8AC3E}">
        <p14:creationId xmlns:p14="http://schemas.microsoft.com/office/powerpoint/2010/main" val="16235338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10,9861"/>
  <p:tag name="ORIGINALWIDTH" val="1016,873"/>
  <p:tag name="LATEXADDIN" val="\documentclass{article}&#10;\usepackage{amsmath}&#10;\pagestyle{empty}&#10;\begin{document}&#10;$\pi \rightarrow \mu \, \bar{\nu}_\mu \rightarrow e \, \bar{\nu}_e \, \bar{\nu}_\mu$&#10;&#10;&#10;&#10;\end{document}"/>
  <p:tag name="IGUANATEXSIZE" val="20"/>
  <p:tag name="IGUANATEXCURSOR" val="164"/>
  <p:tag name="TRANSPARENCY" val="True"/>
  <p:tag name="FILENAME" val=""/>
  <p:tag name="LATEXENGINEID" val="0"/>
  <p:tag name="TEMPFOLDER" val="E:\SZTE\Fizika V. szemeszter\Projektmunka\latex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430,4462"/>
  <p:tag name="ORIGINALWIDTH" val="1134,608"/>
  <p:tag name="LATEXADDIN" val="\documentclass{article}&#10;\usepackage{amsmath}&#10;\pagestyle{empty}&#10;\begin{document}&#10;\begin{align*}&#10;V_A &amp;= \frac{a}{a^{\prime}} = \frac{d + a_z n_H}{l}\\&#10;d   &amp;= c + tn_G&#10;\end{align*}&#10;&#10;&#10;&#10;\end{document}"/>
  <p:tag name="IGUANATEXSIZE" val="20"/>
  <p:tag name="IGUANATEXCURSOR" val="164"/>
  <p:tag name="TRANSPARENCY" val="True"/>
  <p:tag name="FILENAME" val=""/>
  <p:tag name="LATEXENGINEID" val="0"/>
  <p:tag name="TEMPFOLDER" val="E:\SZTE\Fizika V. szemeszter\Projektmunka\latex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44,7319"/>
  <p:tag name="ORIGINALWIDTH" val="547,4316"/>
  <p:tag name="LATEXADDIN" val="\documentclass{article}&#10;\usepackage{amsmath}&#10;\pagestyle{empty}&#10;\begin{document}&#10;$\frac{a_z}{s_A} = {g_z}{s_G}$&#10;&#10;&#10;&#10;\end{document}"/>
  <p:tag name="IGUANATEXSIZE" val="20"/>
  <p:tag name="IGUANATEXCURSOR" val="110"/>
  <p:tag name="TRANSPARENCY" val="True"/>
  <p:tag name="FILENAME" val=""/>
  <p:tag name="LATEXENGINEID" val="0"/>
  <p:tag name="TEMPFOLDER" val="E:\SZTE\Fizika V. szemeszter\Projektmunka\latex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18,4852"/>
  <p:tag name="ORIGINALWIDTH" val="948,6314"/>
  <p:tag name="LATEXADDIN" val="\documentclass{article}&#10;\usepackage{amsmath}&#10;\pagestyle{empty}&#10;\begin{document}&#10;$p = 0.3 \cdot B \cdot V \cdot r^{\prime}$&#10;&#10;&#10;&#10;\end{document}"/>
  <p:tag name="IGUANATEXSIZE" val="20"/>
  <p:tag name="IGUANATEXCURSOR" val="104"/>
  <p:tag name="TRANSPARENCY" val="True"/>
  <p:tag name="FILENAME" val=""/>
  <p:tag name="LATEXENGINEID" val="0"/>
  <p:tag name="TEMPFOLDER" val="E:\SZTE\Fizika V. szemeszter\Projektmunka\latex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54,74315"/>
  <p:tag name="ORIGINALWIDTH" val="68,24149"/>
  <p:tag name="LATEXADDIN" val="\documentclass{article}&#10;\usepackage{amsmath}&#10;\pagestyle{empty}&#10;\begin{document}&#10;&#10;$\pi$&#10;&#10;&#10;\end{document}"/>
  <p:tag name="IGUANATEXSIZE" val="20"/>
  <p:tag name="IGUANATEXCURSOR" val="86"/>
  <p:tag name="TRANSPARENCY" val="True"/>
  <p:tag name="FILENAME" val=""/>
  <p:tag name="LATEXENGINEID" val="0"/>
  <p:tag name="TEMPFOLDER" val="E:\SZTE\Fizika V. szemeszter\Projektmunka\latextemp\"/>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TotalTime>
  <Words>827</Words>
  <Application>Microsoft Office PowerPoint</Application>
  <PresentationFormat>Widescreen</PresentationFormat>
  <Paragraphs>75</Paragraphs>
  <Slides>11</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E212: Properties of Elementary Particles</vt:lpstr>
      <vt:lpstr>PowerPoint Presentation</vt:lpstr>
      <vt:lpstr>The bubble chamber</vt:lpstr>
      <vt:lpstr>The CERN 2 m bubble chamber</vt:lpstr>
      <vt:lpstr>The experiment</vt:lpstr>
      <vt:lpstr>Magnification</vt:lpstr>
      <vt:lpstr>Magnification</vt:lpstr>
      <vt:lpstr>Stereo-shift method</vt:lpstr>
      <vt:lpstr>Momentum, charge</vt:lpstr>
      <vt:lpstr>Cross-section</vt:lpstr>
      <vt:lpstr>    production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E212: Properties of Elementary Particles</dc:title>
  <dc:creator>Bence Mitlasóczki</dc:creator>
  <cp:lastModifiedBy>Bence Mitlasóczki</cp:lastModifiedBy>
  <cp:revision>33</cp:revision>
  <dcterms:created xsi:type="dcterms:W3CDTF">2018-05-16T10:10:56Z</dcterms:created>
  <dcterms:modified xsi:type="dcterms:W3CDTF">2018-05-17T14:02:33Z</dcterms:modified>
</cp:coreProperties>
</file>