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57" r:id="rId25"/>
    <p:sldId id="265" r:id="rId26"/>
    <p:sldId id="260" r:id="rId27"/>
    <p:sldId id="261" r:id="rId28"/>
    <p:sldId id="262" r:id="rId29"/>
    <p:sldId id="263" r:id="rId30"/>
    <p:sldId id="264" r:id="rId31"/>
    <p:sldId id="266" r:id="rId32"/>
    <p:sldId id="269" r:id="rId33"/>
    <p:sldId id="270" r:id="rId34"/>
    <p:sldId id="268" r:id="rId35"/>
    <p:sldId id="271" r:id="rId36"/>
    <p:sldId id="272" r:id="rId37"/>
    <p:sldId id="273" r:id="rId38"/>
    <p:sldId id="300" r:id="rId39"/>
    <p:sldId id="302" r:id="rId40"/>
    <p:sldId id="304" r:id="rId41"/>
    <p:sldId id="305" r:id="rId42"/>
    <p:sldId id="306" r:id="rId43"/>
    <p:sldId id="307" r:id="rId44"/>
    <p:sldId id="274" r:id="rId45"/>
    <p:sldId id="301" r:id="rId46"/>
    <p:sldId id="303" r:id="rId47"/>
    <p:sldId id="299" r:id="rId48"/>
    <p:sldId id="298" r:id="rId4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4200" autoAdjust="0"/>
  </p:normalViewPr>
  <p:slideViewPr>
    <p:cSldViewPr snapToGrid="0">
      <p:cViewPr varScale="1">
        <p:scale>
          <a:sx n="59" d="100"/>
          <a:sy n="59" d="100"/>
        </p:scale>
        <p:origin x="1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C6CD1-3E68-4CFD-B95F-1A57633A53CE}" type="datetimeFigureOut">
              <a:rPr lang="hu-HU" smtClean="0"/>
              <a:t>2018. 05. 18.</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E6DE6-90D8-4297-926C-B16269F2C7E6}" type="slidenum">
              <a:rPr lang="hu-HU" smtClean="0"/>
              <a:t>‹#›</a:t>
            </a:fld>
            <a:endParaRPr lang="hu-HU"/>
          </a:p>
        </p:txBody>
      </p:sp>
    </p:spTree>
    <p:extLst>
      <p:ext uri="{BB962C8B-B14F-4D97-AF65-F5344CB8AC3E}">
        <p14:creationId xmlns:p14="http://schemas.microsoft.com/office/powerpoint/2010/main" val="178865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If this is a valid new slide: talk about the specifics of the bubble chamber, like 40 million pictures were taken and distributed worldwide, helped finding new particles (see cern website on bubble chambers: http://hst-archive.web.cern.ch/archiv/HST2005/bubble_chambers/BCwebsite/index.htm). Then turn the topic to our task: we used the special table available since 1977 (fpseul.pdf) to view the projected pictures. </a:t>
            </a:r>
            <a:r>
              <a:rPr lang="hu-HU"/>
              <a:t>Continue with the magnification. </a:t>
            </a: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22</a:t>
            </a:fld>
            <a:endParaRPr lang="hu-HU"/>
          </a:p>
        </p:txBody>
      </p:sp>
    </p:spTree>
    <p:extLst>
      <p:ext uri="{BB962C8B-B14F-4D97-AF65-F5344CB8AC3E}">
        <p14:creationId xmlns:p14="http://schemas.microsoft.com/office/powerpoint/2010/main" val="337195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derivation holds for CMS but we want to find an event where it decays at rest</a:t>
            </a:r>
          </a:p>
        </p:txBody>
      </p:sp>
      <p:sp>
        <p:nvSpPr>
          <p:cNvPr id="4" name="Slide Number Placeholder 3"/>
          <p:cNvSpPr>
            <a:spLocks noGrp="1"/>
          </p:cNvSpPr>
          <p:nvPr>
            <p:ph type="sldNum" sz="quarter" idx="10"/>
          </p:nvPr>
        </p:nvSpPr>
        <p:spPr/>
        <p:txBody>
          <a:bodyPr/>
          <a:lstStyle/>
          <a:p>
            <a:fld id="{942E6DE6-90D8-4297-926C-B16269F2C7E6}" type="slidenum">
              <a:rPr lang="hu-HU" smtClean="0"/>
              <a:t>32</a:t>
            </a:fld>
            <a:endParaRPr lang="hu-HU"/>
          </a:p>
        </p:txBody>
      </p:sp>
    </p:spTree>
    <p:extLst>
      <p:ext uri="{BB962C8B-B14F-4D97-AF65-F5344CB8AC3E}">
        <p14:creationId xmlns:p14="http://schemas.microsoft.com/office/powerpoint/2010/main" val="2570752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Pythagorean formula: separation is lf=23.9951 cm, lg = 32.1905 cm; measured: 28.2 pm 0.1, 37.7 pm 0.1 cm.</a:t>
            </a:r>
          </a:p>
          <a:p>
            <a:endParaRPr lang="hu-HU" dirty="0"/>
          </a:p>
          <a:p>
            <a:r>
              <a:rPr lang="hu-HU" dirty="0"/>
              <a:t>We did not consider the error the deviation from 0.5 depth caused, we should have.</a:t>
            </a:r>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33</a:t>
            </a:fld>
            <a:endParaRPr lang="hu-HU"/>
          </a:p>
        </p:txBody>
      </p:sp>
    </p:spTree>
    <p:extLst>
      <p:ext uri="{BB962C8B-B14F-4D97-AF65-F5344CB8AC3E}">
        <p14:creationId xmlns:p14="http://schemas.microsoft.com/office/powerpoint/2010/main" val="420325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L is the distance in reality, e.g. After accounting for magnification</a:t>
            </a:r>
          </a:p>
          <a:p>
            <a:endParaRPr lang="hu-HU" dirty="0"/>
          </a:p>
          <a:p>
            <a:r>
              <a:rPr lang="hu-HU" dirty="0"/>
              <a:t>Expected cross sections:</a:t>
            </a:r>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34</a:t>
            </a:fld>
            <a:endParaRPr lang="hu-HU"/>
          </a:p>
        </p:txBody>
      </p:sp>
    </p:spTree>
    <p:extLst>
      <p:ext uri="{BB962C8B-B14F-4D97-AF65-F5344CB8AC3E}">
        <p14:creationId xmlns:p14="http://schemas.microsoft.com/office/powerpoint/2010/main" val="295797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4.375 pm 0.513 charged multiplicity</a:t>
            </a:r>
          </a:p>
          <a:p>
            <a:r>
              <a:rPr lang="hu-HU" dirty="0"/>
              <a:t>1.094 pm 0.13 neutral multiplicity</a:t>
            </a:r>
          </a:p>
          <a:p>
            <a:endParaRPr lang="hu-HU" dirty="0"/>
          </a:p>
          <a:p>
            <a:r>
              <a:rPr lang="hu-HU" dirty="0"/>
              <a:t>0.5026 pm 0.0589</a:t>
            </a:r>
          </a:p>
        </p:txBody>
      </p:sp>
      <p:sp>
        <p:nvSpPr>
          <p:cNvPr id="4" name="Slide Number Placeholder 3"/>
          <p:cNvSpPr>
            <a:spLocks noGrp="1"/>
          </p:cNvSpPr>
          <p:nvPr>
            <p:ph type="sldNum" sz="quarter" idx="10"/>
          </p:nvPr>
        </p:nvSpPr>
        <p:spPr/>
        <p:txBody>
          <a:bodyPr/>
          <a:lstStyle/>
          <a:p>
            <a:fld id="{942E6DE6-90D8-4297-926C-B16269F2C7E6}" type="slidenum">
              <a:rPr lang="hu-HU" smtClean="0"/>
              <a:t>35</a:t>
            </a:fld>
            <a:endParaRPr lang="hu-HU"/>
          </a:p>
        </p:txBody>
      </p:sp>
    </p:spTree>
    <p:extLst>
      <p:ext uri="{BB962C8B-B14F-4D97-AF65-F5344CB8AC3E}">
        <p14:creationId xmlns:p14="http://schemas.microsoft.com/office/powerpoint/2010/main" val="101632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36</a:t>
            </a:fld>
            <a:endParaRPr lang="hu-HU"/>
          </a:p>
        </p:txBody>
      </p:sp>
    </p:spTree>
    <p:extLst>
      <p:ext uri="{BB962C8B-B14F-4D97-AF65-F5344CB8AC3E}">
        <p14:creationId xmlns:p14="http://schemas.microsoft.com/office/powerpoint/2010/main" val="3600703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37</a:t>
            </a:fld>
            <a:endParaRPr lang="hu-HU"/>
          </a:p>
        </p:txBody>
      </p:sp>
    </p:spTree>
    <p:extLst>
      <p:ext uri="{BB962C8B-B14F-4D97-AF65-F5344CB8AC3E}">
        <p14:creationId xmlns:p14="http://schemas.microsoft.com/office/powerpoint/2010/main" val="287129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44</a:t>
            </a:fld>
            <a:endParaRPr lang="hu-HU"/>
          </a:p>
        </p:txBody>
      </p:sp>
    </p:spTree>
    <p:extLst>
      <p:ext uri="{BB962C8B-B14F-4D97-AF65-F5344CB8AC3E}">
        <p14:creationId xmlns:p14="http://schemas.microsoft.com/office/powerpoint/2010/main" val="4144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First we are going to talk about the bubble chamber, then</a:t>
            </a:r>
          </a:p>
          <a:p>
            <a:r>
              <a:rPr lang="hu-HU" dirty="0"/>
              <a:t>Magnification: to get the real distances for momentum (curvature) and other distance measurements</a:t>
            </a:r>
          </a:p>
          <a:p>
            <a:r>
              <a:rPr lang="hu-HU" dirty="0"/>
              <a:t>Then we will talk about how we analyzed the events like counting incoming proton number, elastic/inelastic scattering numbers to get cross section values</a:t>
            </a:r>
          </a:p>
          <a:p>
            <a:r>
              <a:rPr lang="hu-HU" dirty="0"/>
              <a:t>Then, </a:t>
            </a:r>
          </a:p>
          <a:p>
            <a:r>
              <a:rPr lang="hu-HU" dirty="0"/>
              <a:t>Finally, we looked for neutral particle decays and tried connecting them to a primary inelastic vertex</a:t>
            </a:r>
          </a:p>
        </p:txBody>
      </p:sp>
      <p:sp>
        <p:nvSpPr>
          <p:cNvPr id="4" name="Slide Number Placeholder 3"/>
          <p:cNvSpPr>
            <a:spLocks noGrp="1"/>
          </p:cNvSpPr>
          <p:nvPr>
            <p:ph type="sldNum" sz="quarter" idx="10"/>
          </p:nvPr>
        </p:nvSpPr>
        <p:spPr/>
        <p:txBody>
          <a:bodyPr/>
          <a:lstStyle/>
          <a:p>
            <a:fld id="{942E6DE6-90D8-4297-926C-B16269F2C7E6}" type="slidenum">
              <a:rPr lang="hu-HU" smtClean="0"/>
              <a:t>24</a:t>
            </a:fld>
            <a:endParaRPr lang="hu-HU"/>
          </a:p>
        </p:txBody>
      </p:sp>
    </p:spTree>
    <p:extLst>
      <p:ext uri="{BB962C8B-B14F-4D97-AF65-F5344CB8AC3E}">
        <p14:creationId xmlns:p14="http://schemas.microsoft.com/office/powerpoint/2010/main" val="188292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lab description says our tasks are:</a:t>
            </a:r>
          </a:p>
          <a:p>
            <a:pPr marL="228600" indent="-228600">
              <a:buAutoNum type="arabicPeriod"/>
            </a:pPr>
            <a:r>
              <a:rPr lang="hu-HU" dirty="0"/>
              <a:t>Determine magnification of course</a:t>
            </a:r>
          </a:p>
          <a:p>
            <a:pPr marL="228600" indent="-228600">
              <a:buAutoNum type="arabicPeriod"/>
            </a:pPr>
            <a:r>
              <a:rPr lang="hu-HU" dirty="0"/>
              <a:t>Count primary vertices and incoming protons to determine cross-sections: the total and the estimated elastic</a:t>
            </a:r>
          </a:p>
          <a:p>
            <a:pPr marL="228600" indent="-228600">
              <a:buAutoNum type="arabicPeriod"/>
            </a:pPr>
            <a:r>
              <a:rPr lang="hu-HU" dirty="0"/>
              <a:t>By counting the number of particles created, determine which number happens the most often</a:t>
            </a:r>
          </a:p>
          <a:p>
            <a:pPr marL="228600" indent="-228600">
              <a:buAutoNum type="arabicPeriod"/>
            </a:pPr>
            <a:r>
              <a:rPr lang="hu-HU" dirty="0"/>
              <a:t>The average pi0 created: we can use two methods, one is the mysterious pion multiplicity, the other one is the pair production</a:t>
            </a:r>
          </a:p>
          <a:p>
            <a:pPr marL="228600" indent="-228600">
              <a:buAutoNum type="arabicPeriod"/>
            </a:pPr>
            <a:r>
              <a:rPr lang="hu-HU" dirty="0"/>
              <a:t>The muon resulting from pi+- decaying at rest into a muon-neutrino pair has a theoretically calculated momentum: we need to find a candidate by looking for the remarkable track, then investigate if the pion decayed at rest (give reason why we expect it), the length of the muon track and from this the momentum. Did we measure the electron curvature?</a:t>
            </a:r>
          </a:p>
          <a:p>
            <a:pPr marL="228600" indent="-228600">
              <a:buAutoNum type="arabicPeriod"/>
            </a:pPr>
            <a:r>
              <a:rPr lang="hu-HU" dirty="0"/>
              <a:t>Find two V0 vertices, analyze them using conservation laws (baryon, lepton numbers, charge, momentum, energy), conclude what V0 could be.</a:t>
            </a:r>
          </a:p>
          <a:p>
            <a:pPr marL="228600" indent="-228600">
              <a:buAutoNum type="arabicPeriod"/>
            </a:pP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25</a:t>
            </a:fld>
            <a:endParaRPr lang="hu-HU"/>
          </a:p>
        </p:txBody>
      </p:sp>
    </p:spTree>
    <p:extLst>
      <p:ext uri="{BB962C8B-B14F-4D97-AF65-F5344CB8AC3E}">
        <p14:creationId xmlns:p14="http://schemas.microsoft.com/office/powerpoint/2010/main" val="255218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Possibly highlight a, a’, aZ</a:t>
            </a:r>
          </a:p>
          <a:p>
            <a:r>
              <a:rPr lang="hu-HU" dirty="0"/>
              <a:t>Talk about the beam passing through perpendicular to the image plane and to the optical axis as well, running through point A in depth a_z. </a:t>
            </a:r>
          </a:p>
        </p:txBody>
      </p:sp>
      <p:sp>
        <p:nvSpPr>
          <p:cNvPr id="4" name="Slide Number Placeholder 3"/>
          <p:cNvSpPr>
            <a:spLocks noGrp="1"/>
          </p:cNvSpPr>
          <p:nvPr>
            <p:ph type="sldNum" sz="quarter" idx="10"/>
          </p:nvPr>
        </p:nvSpPr>
        <p:spPr/>
        <p:txBody>
          <a:bodyPr/>
          <a:lstStyle/>
          <a:p>
            <a:fld id="{942E6DE6-90D8-4297-926C-B16269F2C7E6}" type="slidenum">
              <a:rPr lang="hu-HU" smtClean="0"/>
              <a:t>26</a:t>
            </a:fld>
            <a:endParaRPr lang="hu-HU"/>
          </a:p>
        </p:txBody>
      </p:sp>
    </p:spTree>
    <p:extLst>
      <p:ext uri="{BB962C8B-B14F-4D97-AF65-F5344CB8AC3E}">
        <p14:creationId xmlns:p14="http://schemas.microsoft.com/office/powerpoint/2010/main" val="105828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What remains: derivation of the magnification, depending on how much time we have, just mention the end result with the assumption of beam at half depth</a:t>
            </a:r>
          </a:p>
        </p:txBody>
      </p:sp>
      <p:sp>
        <p:nvSpPr>
          <p:cNvPr id="4" name="Slide Number Placeholder 3"/>
          <p:cNvSpPr>
            <a:spLocks noGrp="1"/>
          </p:cNvSpPr>
          <p:nvPr>
            <p:ph type="sldNum" sz="quarter" idx="10"/>
          </p:nvPr>
        </p:nvSpPr>
        <p:spPr/>
        <p:txBody>
          <a:bodyPr/>
          <a:lstStyle/>
          <a:p>
            <a:fld id="{942E6DE6-90D8-4297-926C-B16269F2C7E6}" type="slidenum">
              <a:rPr lang="hu-HU" smtClean="0"/>
              <a:t>27</a:t>
            </a:fld>
            <a:endParaRPr lang="hu-HU"/>
          </a:p>
        </p:txBody>
      </p:sp>
    </p:spTree>
    <p:extLst>
      <p:ext uri="{BB962C8B-B14F-4D97-AF65-F5344CB8AC3E}">
        <p14:creationId xmlns:p14="http://schemas.microsoft.com/office/powerpoint/2010/main" val="1495914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We can use the reference points to measure the proton beam depth; az is this depth, gz is the chamber depth</a:t>
            </a:r>
          </a:p>
          <a:p>
            <a:r>
              <a:rPr lang="hu-HU" dirty="0"/>
              <a:t>TODO: are sG and sA the magnificated values (e.g. Do we use the magnification factor)? What about gz value?</a:t>
            </a:r>
          </a:p>
        </p:txBody>
      </p:sp>
      <p:sp>
        <p:nvSpPr>
          <p:cNvPr id="4" name="Slide Number Placeholder 3"/>
          <p:cNvSpPr>
            <a:spLocks noGrp="1"/>
          </p:cNvSpPr>
          <p:nvPr>
            <p:ph type="sldNum" sz="quarter" idx="10"/>
          </p:nvPr>
        </p:nvSpPr>
        <p:spPr/>
        <p:txBody>
          <a:bodyPr/>
          <a:lstStyle/>
          <a:p>
            <a:fld id="{942E6DE6-90D8-4297-926C-B16269F2C7E6}" type="slidenum">
              <a:rPr lang="hu-HU" smtClean="0"/>
              <a:t>28</a:t>
            </a:fld>
            <a:endParaRPr lang="hu-HU"/>
          </a:p>
        </p:txBody>
      </p:sp>
    </p:spTree>
    <p:extLst>
      <p:ext uri="{BB962C8B-B14F-4D97-AF65-F5344CB8AC3E}">
        <p14:creationId xmlns:p14="http://schemas.microsoft.com/office/powerpoint/2010/main" val="275110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Once we get to deal with the interactions, we need momenta and charge. The easiest method is to use the curve samples we were provided.</a:t>
            </a:r>
          </a:p>
          <a:p>
            <a:r>
              <a:rPr lang="hu-HU" dirty="0"/>
              <a:t>TODO: check B value (in Gauss?), maybe some words about derivation, errors in measurement (i.e. We had as much as 500 cm when the radius was large, or something similar).</a:t>
            </a:r>
          </a:p>
          <a:p>
            <a:r>
              <a:rPr lang="hu-HU" dirty="0"/>
              <a:t>Talk about conservation laws here: proton + proton = +2 charge, while momentum: 24 GeV + 0.  Possibly mention baryon and lepton number conservation here as well</a:t>
            </a:r>
          </a:p>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29</a:t>
            </a:fld>
            <a:endParaRPr lang="hu-HU"/>
          </a:p>
        </p:txBody>
      </p:sp>
    </p:spTree>
    <p:extLst>
      <p:ext uri="{BB962C8B-B14F-4D97-AF65-F5344CB8AC3E}">
        <p14:creationId xmlns:p14="http://schemas.microsoft.com/office/powerpoint/2010/main" val="65635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L is the distance in reality, e.g. After accounting for magnification</a:t>
            </a:r>
          </a:p>
        </p:txBody>
      </p:sp>
      <p:sp>
        <p:nvSpPr>
          <p:cNvPr id="4" name="Slide Number Placeholder 3"/>
          <p:cNvSpPr>
            <a:spLocks noGrp="1"/>
          </p:cNvSpPr>
          <p:nvPr>
            <p:ph type="sldNum" sz="quarter" idx="10"/>
          </p:nvPr>
        </p:nvSpPr>
        <p:spPr/>
        <p:txBody>
          <a:bodyPr/>
          <a:lstStyle/>
          <a:p>
            <a:fld id="{942E6DE6-90D8-4297-926C-B16269F2C7E6}" type="slidenum">
              <a:rPr lang="hu-HU" smtClean="0"/>
              <a:t>30</a:t>
            </a:fld>
            <a:endParaRPr lang="hu-HU"/>
          </a:p>
        </p:txBody>
      </p:sp>
    </p:spTree>
    <p:extLst>
      <p:ext uri="{BB962C8B-B14F-4D97-AF65-F5344CB8AC3E}">
        <p14:creationId xmlns:p14="http://schemas.microsoft.com/office/powerpoint/2010/main" val="395273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Talk a bit about pair production counting and charge multiplicity -&gt; pi0 multiplicity</a:t>
            </a:r>
          </a:p>
        </p:txBody>
      </p:sp>
      <p:sp>
        <p:nvSpPr>
          <p:cNvPr id="4" name="Slide Number Placeholder 3"/>
          <p:cNvSpPr>
            <a:spLocks noGrp="1"/>
          </p:cNvSpPr>
          <p:nvPr>
            <p:ph type="sldNum" sz="quarter" idx="10"/>
          </p:nvPr>
        </p:nvSpPr>
        <p:spPr/>
        <p:txBody>
          <a:bodyPr/>
          <a:lstStyle/>
          <a:p>
            <a:fld id="{942E6DE6-90D8-4297-926C-B16269F2C7E6}" type="slidenum">
              <a:rPr lang="hu-HU" smtClean="0"/>
              <a:t>31</a:t>
            </a:fld>
            <a:endParaRPr lang="hu-HU"/>
          </a:p>
        </p:txBody>
      </p:sp>
    </p:spTree>
    <p:extLst>
      <p:ext uri="{BB962C8B-B14F-4D97-AF65-F5344CB8AC3E}">
        <p14:creationId xmlns:p14="http://schemas.microsoft.com/office/powerpoint/2010/main" val="148445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30716-3CCD-4FD9-ACC8-AD65F2842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xmlns="" id="{491B48B6-963E-4283-89AC-CC154F9D5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xmlns="" id="{754C7227-BF3A-4FD4-89A5-69BC00D0FFB6}"/>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xmlns="" id="{F682229E-5A70-4632-9482-7ABABE7DB27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xmlns="" id="{BDABF96F-9CBD-4898-A2D4-E003835585A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689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230EEC-6172-4320-972E-173C8EEC49CB}"/>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xmlns="" id="{F154799E-27F0-44D4-85C1-E8311C68BA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xmlns="" id="{EC63FAF9-CDA0-4E49-9035-8D6347FE89CB}"/>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xmlns="" id="{C8469927-F486-42AA-BD88-E566768B5C9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xmlns="" id="{BF673749-1190-4B98-BA51-33CE7DD6E2C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3197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C44ECE-AC82-42AE-9644-CE569DAB2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xmlns="" id="{518FA3CA-61E1-4018-8573-5CC5AF956E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xmlns="" id="{43D6B975-148A-4728-9E43-3E882926F75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xmlns="" id="{E93F0EBD-C9C0-4AD6-A4E0-56FD0F29579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xmlns="" id="{B49CCE1E-9459-4B1F-ACD9-EFFE5DB88B0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6829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15D62-F403-46E8-8988-C75A65A523E0}"/>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xmlns="" id="{62698836-FB4A-4D7E-849C-AA62BCC3A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xmlns="" id="{32714390-81CA-488A-9305-D29BF700E62C}"/>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xmlns="" id="{DE5A7CBE-CD5B-460E-BA1C-79334F6249C0}"/>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xmlns="" id="{CAB18F25-1F18-4E9D-AFCE-580CE2EFACBD}"/>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148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39C09-56BB-4FB3-BE74-210EC426D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xmlns="" id="{F7A30682-8D0E-4E09-9048-F1A966475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A6AA1EB-A1D1-4C7E-B4AA-DF3B7D9AD8C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xmlns="" id="{0E5FBDD8-AD30-4858-8011-A9B0F9D53ED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xmlns="" id="{FD4AFCD8-1875-45C5-B0DD-2CBD39CD80D0}"/>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4217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CA01C-540E-40C8-94DB-3E0EAC8DFF75}"/>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xmlns="" id="{5E905FD6-3D84-487D-AEAB-B340DF41A1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xmlns="" id="{C7908E92-6508-4731-B6F2-C23AC776A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xmlns="" id="{01D9DBF3-C35F-43DD-920D-649985FF1A09}"/>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a16="http://schemas.microsoft.com/office/drawing/2014/main" xmlns="" id="{DCFD0A43-05CF-4FFE-ACD0-E636DB1CA54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xmlns="" id="{403525EE-EB37-4A6D-AA9E-33DF3DE507F1}"/>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25522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2BAEE-6265-4469-9A28-66063B7B675C}"/>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xmlns="" id="{B2DAD296-11D1-4A20-B000-8C92E3462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B2CCA9-ECC0-4535-B380-0F649698AF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xmlns="" id="{E16B7E97-972F-4B0E-BAE4-009EDFF6C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B5717C0-5813-48EB-A79A-146905569A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xmlns="" id="{807F3056-E990-4D55-946D-3DC8D25E4391}"/>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8" name="Footer Placeholder 7">
            <a:extLst>
              <a:ext uri="{FF2B5EF4-FFF2-40B4-BE49-F238E27FC236}">
                <a16:creationId xmlns:a16="http://schemas.microsoft.com/office/drawing/2014/main" xmlns="" id="{43F15F83-15AF-41DE-A370-14B224A44E37}"/>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xmlns="" id="{C43560BB-5A47-43E5-A5A2-DEE7B313E7C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88872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926EC-1010-46BA-8BF3-6B806911DEC0}"/>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xmlns="" id="{CFE66ADD-6D74-4F63-8254-7627D05F07E4}"/>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4" name="Footer Placeholder 3">
            <a:extLst>
              <a:ext uri="{FF2B5EF4-FFF2-40B4-BE49-F238E27FC236}">
                <a16:creationId xmlns:a16="http://schemas.microsoft.com/office/drawing/2014/main" xmlns="" id="{6B08EFA5-ACA3-43AA-AE97-CCEC33810E05}"/>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xmlns="" id="{EF1CBC89-4D5B-4C35-8B16-0386716B828A}"/>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22838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00AECBD-FAEB-4A25-A479-5FA2137AE67A}"/>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3" name="Footer Placeholder 2">
            <a:extLst>
              <a:ext uri="{FF2B5EF4-FFF2-40B4-BE49-F238E27FC236}">
                <a16:creationId xmlns:a16="http://schemas.microsoft.com/office/drawing/2014/main" xmlns="" id="{D2AFDCE7-FC8C-4818-9FEB-EC33312A18E6}"/>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xmlns="" id="{5FF39BFD-C79F-463A-91C1-D4BAC70DE2D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83021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5E63D4-B6C3-4EE8-B01B-552593CC3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xmlns="" id="{F1EA4E48-491B-4B7D-AD25-BDB390009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xmlns="" id="{83683B2D-56B2-48A8-8170-603DB664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49B7BE1-61B6-478E-8430-860792B2B34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a16="http://schemas.microsoft.com/office/drawing/2014/main" xmlns="" id="{5766FC43-3573-4A59-902F-17FD2CCADBE2}"/>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xmlns="" id="{59437B0A-7805-4F12-AC96-EEC648633626}"/>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71995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E8B11-4A93-44A1-A79F-C0D2721DD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xmlns="" id="{5DD990A3-7E22-433E-97E8-14A90536D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xmlns="" id="{7F20AEA3-1E07-4755-B543-49E66C12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13A4A23-B727-424A-8A83-5014CD1E96C0}"/>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a16="http://schemas.microsoft.com/office/drawing/2014/main" xmlns="" id="{E0FD728B-7D44-45D7-8DE1-996A479048F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xmlns="" id="{CFE6FC48-8EDB-4BD9-A087-3FC5E318A28B}"/>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31265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0B858B-C71E-4063-9850-9E11A8E7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xmlns="" id="{8C4B84C6-192F-4BF2-9FAE-A4C7FDE6B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xmlns="" id="{AC7004F7-6AC0-4606-9BE6-91A5353D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E1B1-6FBD-4DD1-BCCC-C4168E670FE3}" type="datetimeFigureOut">
              <a:rPr lang="hu-HU" smtClean="0"/>
              <a:t>2018. 05. 18.</a:t>
            </a:fld>
            <a:endParaRPr lang="hu-HU"/>
          </a:p>
        </p:txBody>
      </p:sp>
      <p:sp>
        <p:nvSpPr>
          <p:cNvPr id="5" name="Footer Placeholder 4">
            <a:extLst>
              <a:ext uri="{FF2B5EF4-FFF2-40B4-BE49-F238E27FC236}">
                <a16:creationId xmlns:a16="http://schemas.microsoft.com/office/drawing/2014/main" xmlns="" id="{75E0F8A9-59C3-4F13-93F8-30DDFA67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xmlns="" id="{A03AA167-B6DD-4240-9EB0-95A8B68DC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0DF4C-9194-4387-968C-94C014A80188}" type="slidenum">
              <a:rPr lang="hu-HU" smtClean="0"/>
              <a:t>‹#›</a:t>
            </a:fld>
            <a:endParaRPr lang="hu-HU"/>
          </a:p>
        </p:txBody>
      </p:sp>
    </p:spTree>
    <p:extLst>
      <p:ext uri="{BB962C8B-B14F-4D97-AF65-F5344CB8AC3E}">
        <p14:creationId xmlns:p14="http://schemas.microsoft.com/office/powerpoint/2010/main" val="51555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8.xml"/><Relationship Id="rId7" Type="http://schemas.openxmlformats.org/officeDocument/2006/relationships/image" Target="../media/image2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1.xml"/><Relationship Id="rId7" Type="http://schemas.openxmlformats.org/officeDocument/2006/relationships/notesSlide" Target="../notesSlides/notesSlide10.xml"/><Relationship Id="rId12" Type="http://schemas.openxmlformats.org/officeDocument/2006/relationships/image" Target="../media/image27.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26.png"/><Relationship Id="rId5" Type="http://schemas.openxmlformats.org/officeDocument/2006/relationships/tags" Target="../tags/tag13.xml"/><Relationship Id="rId10" Type="http://schemas.openxmlformats.org/officeDocument/2006/relationships/image" Target="../media/image25.png"/><Relationship Id="rId4" Type="http://schemas.openxmlformats.org/officeDocument/2006/relationships/tags" Target="../tags/tag12.xml"/><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3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tags" Target="../tags/tag16.xml"/><Relationship Id="rId7" Type="http://schemas.openxmlformats.org/officeDocument/2006/relationships/notesSlide" Target="../notesSlides/notesSlide12.xml"/><Relationship Id="rId12" Type="http://schemas.openxmlformats.org/officeDocument/2006/relationships/image" Target="../media/image3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31.png"/><Relationship Id="rId5" Type="http://schemas.openxmlformats.org/officeDocument/2006/relationships/tags" Target="../tags/tag18.xml"/><Relationship Id="rId10" Type="http://schemas.openxmlformats.org/officeDocument/2006/relationships/image" Target="../media/image30.png"/><Relationship Id="rId4" Type="http://schemas.openxmlformats.org/officeDocument/2006/relationships/tags" Target="../tags/tag17.xml"/><Relationship Id="rId9"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jp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814AF-1DBD-4121-A879-2D003DE29654}"/>
              </a:ext>
            </a:extLst>
          </p:cNvPr>
          <p:cNvSpPr>
            <a:spLocks noGrp="1"/>
          </p:cNvSpPr>
          <p:nvPr>
            <p:ph type="ctrTitle"/>
          </p:nvPr>
        </p:nvSpPr>
        <p:spPr>
          <a:xfrm>
            <a:off x="1322517" y="330200"/>
            <a:ext cx="9345483" cy="2387600"/>
          </a:xfrm>
        </p:spPr>
        <p:txBody>
          <a:bodyPr/>
          <a:lstStyle/>
          <a:p>
            <a:r>
              <a:rPr lang="hu-HU" b="1" dirty="0"/>
              <a:t>E212: Properties of Elementary Particles</a:t>
            </a:r>
          </a:p>
        </p:txBody>
      </p:sp>
      <p:sp>
        <p:nvSpPr>
          <p:cNvPr id="3" name="Subtitle 2">
            <a:extLst>
              <a:ext uri="{FF2B5EF4-FFF2-40B4-BE49-F238E27FC236}">
                <a16:creationId xmlns:a16="http://schemas.microsoft.com/office/drawing/2014/main" xmlns="" id="{B61D44C3-B301-4F28-B61F-A64AF0F2554B}"/>
              </a:ext>
            </a:extLst>
          </p:cNvPr>
          <p:cNvSpPr>
            <a:spLocks noGrp="1"/>
          </p:cNvSpPr>
          <p:nvPr>
            <p:ph type="subTitle" idx="1"/>
          </p:nvPr>
        </p:nvSpPr>
        <p:spPr>
          <a:xfrm>
            <a:off x="1322517" y="3429000"/>
            <a:ext cx="9144000" cy="1655762"/>
          </a:xfrm>
        </p:spPr>
        <p:txBody>
          <a:bodyPr/>
          <a:lstStyle/>
          <a:p>
            <a:r>
              <a:rPr lang="hu-HU" dirty="0"/>
              <a:t>Bence Mitlasóczki, Benoît Scholtes</a:t>
            </a:r>
          </a:p>
          <a:p>
            <a:r>
              <a:rPr lang="hu-HU" dirty="0"/>
              <a:t>26-27 February</a:t>
            </a:r>
          </a:p>
          <a:p>
            <a:r>
              <a:rPr lang="hu-HU" dirty="0"/>
              <a:t>Supervisor: Stephan Duell</a:t>
            </a:r>
          </a:p>
        </p:txBody>
      </p:sp>
    </p:spTree>
    <p:extLst>
      <p:ext uri="{BB962C8B-B14F-4D97-AF65-F5344CB8AC3E}">
        <p14:creationId xmlns:p14="http://schemas.microsoft.com/office/powerpoint/2010/main" val="308715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Hadrons and the Strong Force</a:t>
            </a:r>
            <a:endParaRPr lang="en-AU" dirty="0"/>
          </a:p>
        </p:txBody>
      </p:sp>
      <p:sp>
        <p:nvSpPr>
          <p:cNvPr id="3" name="Content Placeholder 2"/>
          <p:cNvSpPr>
            <a:spLocks noGrp="1"/>
          </p:cNvSpPr>
          <p:nvPr>
            <p:ph idx="1"/>
          </p:nvPr>
        </p:nvSpPr>
        <p:spPr/>
        <p:txBody>
          <a:bodyPr/>
          <a:lstStyle/>
          <a:p>
            <a:r>
              <a:rPr lang="en-AU" dirty="0" smtClean="0"/>
              <a:t>Colour confinement: colour charge cannot be freely observed</a:t>
            </a:r>
          </a:p>
          <a:p>
            <a:r>
              <a:rPr lang="en-AU" dirty="0" smtClean="0"/>
              <a:t>Instead, composite colourless particles are formed: Hadrons/Mesons</a:t>
            </a:r>
          </a:p>
          <a:p>
            <a:r>
              <a:rPr lang="en-AU" dirty="0" smtClean="0"/>
              <a:t>Hadrons have 3 quarks/anti-quarks (e.g. red, blue, green)</a:t>
            </a:r>
          </a:p>
          <a:p>
            <a:r>
              <a:rPr lang="en-AU" dirty="0" smtClean="0"/>
              <a:t>Mesons have 1 quark, 1 anti-quark (e.g. red, anti-red)</a:t>
            </a:r>
          </a:p>
          <a:p>
            <a:r>
              <a:rPr lang="en-AU" dirty="0" smtClean="0"/>
              <a:t>These are the main possibilities to achieve colourlessness</a:t>
            </a:r>
          </a:p>
          <a:p>
            <a:r>
              <a:rPr lang="en-AU" dirty="0" smtClean="0"/>
              <a:t>They are both bound by the 8 gluons</a:t>
            </a:r>
          </a:p>
          <a:p>
            <a:r>
              <a:rPr lang="en-AU" dirty="0" smtClean="0"/>
              <a:t>Protons (</a:t>
            </a:r>
            <a:r>
              <a:rPr lang="en-AU" dirty="0" err="1" smtClean="0"/>
              <a:t>uud</a:t>
            </a:r>
            <a:r>
              <a:rPr lang="en-AU" dirty="0" smtClean="0"/>
              <a:t>) and neutrons (</a:t>
            </a:r>
            <a:r>
              <a:rPr lang="en-AU" dirty="0" err="1" smtClean="0"/>
              <a:t>udd</a:t>
            </a:r>
            <a:r>
              <a:rPr lang="en-AU" dirty="0" smtClean="0"/>
              <a:t>) are both hadrons</a:t>
            </a:r>
          </a:p>
          <a:p>
            <a:r>
              <a:rPr lang="en-AU" dirty="0" smtClean="0"/>
              <a:t>Exotic hadrons have been theorised too (</a:t>
            </a:r>
            <a:r>
              <a:rPr lang="en-AU" dirty="0" err="1" smtClean="0"/>
              <a:t>pentaquarks</a:t>
            </a:r>
            <a:r>
              <a:rPr lang="en-AU" dirty="0" smtClean="0"/>
              <a:t>, </a:t>
            </a:r>
            <a:r>
              <a:rPr lang="en-AU" dirty="0" err="1" smtClean="0"/>
              <a:t>tetraquarks</a:t>
            </a:r>
            <a:r>
              <a:rPr lang="en-AU" dirty="0" smtClean="0"/>
              <a:t>)</a:t>
            </a:r>
          </a:p>
          <a:p>
            <a:endParaRPr lang="en-AU" dirty="0" smtClean="0"/>
          </a:p>
          <a:p>
            <a:endParaRPr lang="en-AU" dirty="0" smtClean="0"/>
          </a:p>
          <a:p>
            <a:endParaRPr lang="en-AU" dirty="0"/>
          </a:p>
        </p:txBody>
      </p:sp>
    </p:spTree>
    <p:extLst>
      <p:ext uri="{BB962C8B-B14F-4D97-AF65-F5344CB8AC3E}">
        <p14:creationId xmlns:p14="http://schemas.microsoft.com/office/powerpoint/2010/main" val="427219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Hadrons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6272" y="730709"/>
            <a:ext cx="7006192" cy="5911475"/>
          </a:xfrm>
        </p:spPr>
      </p:pic>
    </p:spTree>
    <p:extLst>
      <p:ext uri="{BB962C8B-B14F-4D97-AF65-F5344CB8AC3E}">
        <p14:creationId xmlns:p14="http://schemas.microsoft.com/office/powerpoint/2010/main" val="244108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Multiplets</a:t>
            </a:r>
            <a:endParaRPr lang="en-AU" dirty="0"/>
          </a:p>
        </p:txBody>
      </p:sp>
      <p:sp>
        <p:nvSpPr>
          <p:cNvPr id="3" name="Content Placeholder 2"/>
          <p:cNvSpPr>
            <a:spLocks noGrp="1"/>
          </p:cNvSpPr>
          <p:nvPr>
            <p:ph idx="1"/>
          </p:nvPr>
        </p:nvSpPr>
        <p:spPr/>
        <p:txBody>
          <a:bodyPr>
            <a:normAutofit/>
          </a:bodyPr>
          <a:lstStyle/>
          <a:p>
            <a:r>
              <a:rPr lang="en-AU" dirty="0" smtClean="0"/>
              <a:t>Hadrons form </a:t>
            </a:r>
            <a:r>
              <a:rPr lang="en-AU" dirty="0" err="1" smtClean="0"/>
              <a:t>multiplets</a:t>
            </a:r>
            <a:r>
              <a:rPr lang="en-AU" dirty="0"/>
              <a:t> </a:t>
            </a:r>
            <a:r>
              <a:rPr lang="en-AU" dirty="0" smtClean="0"/>
              <a:t>under a group theoretic treatment of QCD</a:t>
            </a:r>
          </a:p>
          <a:p>
            <a:r>
              <a:rPr lang="en-AU" dirty="0" smtClean="0"/>
              <a:t>Group theory predicts the possibilities of particles from achieving colourlessness from the quarks in the SM</a:t>
            </a:r>
          </a:p>
          <a:p>
            <a:r>
              <a:rPr lang="en-AU" dirty="0" err="1" smtClean="0"/>
              <a:t>Multiplets</a:t>
            </a:r>
            <a:r>
              <a:rPr lang="en-AU" dirty="0" smtClean="0"/>
              <a:t> are formed from similar composite quarks</a:t>
            </a:r>
          </a:p>
          <a:p>
            <a:r>
              <a:rPr lang="en-AU" dirty="0" smtClean="0"/>
              <a:t>The following </a:t>
            </a:r>
            <a:r>
              <a:rPr lang="en-AU" dirty="0" err="1" smtClean="0"/>
              <a:t>multiplet</a:t>
            </a:r>
            <a:r>
              <a:rPr lang="en-AU" dirty="0" smtClean="0"/>
              <a:t> is composed of mesons made up of u, d, and s quarks (and their anti-quarks)</a:t>
            </a:r>
          </a:p>
          <a:p>
            <a:r>
              <a:rPr lang="en-AU" dirty="0" smtClean="0"/>
              <a:t>Strangeness (conserved quantum number) is defined as the:</a:t>
            </a:r>
          </a:p>
          <a:p>
            <a:pPr marL="0" indent="0">
              <a:buNone/>
            </a:pPr>
            <a:r>
              <a:rPr lang="en-AU" dirty="0"/>
              <a:t>	</a:t>
            </a:r>
            <a:r>
              <a:rPr lang="en-AU" dirty="0" smtClean="0"/>
              <a:t>S = # anti-strange quarks - # strange quarks</a:t>
            </a:r>
          </a:p>
          <a:p>
            <a:pPr lvl="1"/>
            <a:endParaRPr lang="en-AU" dirty="0" smtClean="0"/>
          </a:p>
          <a:p>
            <a:endParaRPr lang="en-AU" dirty="0" smtClean="0"/>
          </a:p>
          <a:p>
            <a:endParaRPr lang="en-AU" dirty="0"/>
          </a:p>
        </p:txBody>
      </p:sp>
    </p:spTree>
    <p:extLst>
      <p:ext uri="{BB962C8B-B14F-4D97-AF65-F5344CB8AC3E}">
        <p14:creationId xmlns:p14="http://schemas.microsoft.com/office/powerpoint/2010/main" val="2932345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 Pseudoscalar Meson </a:t>
            </a:r>
            <a:r>
              <a:rPr lang="en-AU" dirty="0"/>
              <a:t>N</a:t>
            </a:r>
            <a:r>
              <a:rPr lang="en-AU" dirty="0" smtClean="0"/>
              <a:t>onet</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554" y="1391820"/>
            <a:ext cx="6628892" cy="5250454"/>
          </a:xfrm>
        </p:spPr>
      </p:pic>
    </p:spTree>
    <p:extLst>
      <p:ext uri="{BB962C8B-B14F-4D97-AF65-F5344CB8AC3E}">
        <p14:creationId xmlns:p14="http://schemas.microsoft.com/office/powerpoint/2010/main" val="209306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Pion Decay Modes</a:t>
            </a:r>
            <a:endParaRPr lang="en-AU" dirty="0"/>
          </a:p>
        </p:txBody>
      </p:sp>
      <p:sp>
        <p:nvSpPr>
          <p:cNvPr id="3" name="Content Placeholder 2"/>
          <p:cNvSpPr>
            <a:spLocks noGrp="1"/>
          </p:cNvSpPr>
          <p:nvPr>
            <p:ph idx="1"/>
          </p:nvPr>
        </p:nvSpPr>
        <p:spPr/>
        <p:txBody>
          <a:bodyPr/>
          <a:lstStyle/>
          <a:p>
            <a:r>
              <a:rPr lang="en-AU" dirty="0" smtClean="0"/>
              <a:t>The main pion decay modes are:</a:t>
            </a:r>
          </a:p>
          <a:p>
            <a:endParaRPr lang="en-AU" dirty="0"/>
          </a:p>
          <a:p>
            <a:endParaRPr lang="en-AU" dirty="0" smtClean="0"/>
          </a:p>
          <a:p>
            <a:endParaRPr lang="en-AU" dirty="0" smtClean="0"/>
          </a:p>
          <a:p>
            <a:endParaRPr lang="en-AU" dirty="0" smtClean="0"/>
          </a:p>
          <a:p>
            <a:r>
              <a:rPr lang="en-AU" dirty="0" smtClean="0"/>
              <a:t>In our experiment, the pi-minus instead scatters with the protons in the bubble chamber to produce a pi-zero and neutron</a:t>
            </a:r>
          </a:p>
          <a:p>
            <a:r>
              <a:rPr lang="en-AU" dirty="0" smtClean="0"/>
              <a:t>Thus, only the pi-plus decays were observed and analysed</a:t>
            </a:r>
            <a:endParaRPr lang="en-AU" dirty="0"/>
          </a:p>
        </p:txBody>
      </p:sp>
      <p:pic>
        <p:nvPicPr>
          <p:cNvPr id="5" name="Picture 4"/>
          <p:cNvPicPr>
            <a:picLocks noChangeAspect="1"/>
          </p:cNvPicPr>
          <p:nvPr/>
        </p:nvPicPr>
        <p:blipFill>
          <a:blip r:embed="rId2"/>
          <a:stretch>
            <a:fillRect/>
          </a:stretch>
        </p:blipFill>
        <p:spPr>
          <a:xfrm>
            <a:off x="4764505" y="2348415"/>
            <a:ext cx="5428837" cy="1931820"/>
          </a:xfrm>
          <a:prstGeom prst="rect">
            <a:avLst/>
          </a:prstGeom>
        </p:spPr>
      </p:pic>
    </p:spTree>
    <p:extLst>
      <p:ext uri="{BB962C8B-B14F-4D97-AF65-F5344CB8AC3E}">
        <p14:creationId xmlns:p14="http://schemas.microsoft.com/office/powerpoint/2010/main" val="251250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 Baryon Octet</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2480" y="1504782"/>
            <a:ext cx="6767039" cy="5075279"/>
          </a:xfrm>
        </p:spPr>
      </p:pic>
    </p:spTree>
    <p:extLst>
      <p:ext uri="{BB962C8B-B14F-4D97-AF65-F5344CB8AC3E}">
        <p14:creationId xmlns:p14="http://schemas.microsoft.com/office/powerpoint/2010/main" val="248396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 Baryon </a:t>
            </a:r>
            <a:r>
              <a:rPr lang="en-AU" dirty="0" err="1" smtClean="0"/>
              <a:t>Decuplet</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41" y="1507958"/>
            <a:ext cx="6363718" cy="5177261"/>
          </a:xfrm>
        </p:spPr>
      </p:pic>
    </p:spTree>
    <p:extLst>
      <p:ext uri="{BB962C8B-B14F-4D97-AF65-F5344CB8AC3E}">
        <p14:creationId xmlns:p14="http://schemas.microsoft.com/office/powerpoint/2010/main" val="263220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Proton and Delta-Plus</a:t>
            </a:r>
            <a:endParaRPr lang="en-AU" dirty="0"/>
          </a:p>
        </p:txBody>
      </p:sp>
      <p:sp>
        <p:nvSpPr>
          <p:cNvPr id="3" name="Content Placeholder 2"/>
          <p:cNvSpPr>
            <a:spLocks noGrp="1"/>
          </p:cNvSpPr>
          <p:nvPr>
            <p:ph idx="1"/>
          </p:nvPr>
        </p:nvSpPr>
        <p:spPr>
          <a:xfrm>
            <a:off x="838200" y="1825625"/>
            <a:ext cx="10515600" cy="4703512"/>
          </a:xfrm>
        </p:spPr>
        <p:txBody>
          <a:bodyPr>
            <a:normAutofit/>
          </a:bodyPr>
          <a:lstStyle/>
          <a:p>
            <a:r>
              <a:rPr lang="en-AU" dirty="0" smtClean="0"/>
              <a:t>Both composed of two up quarks, one down quark</a:t>
            </a:r>
          </a:p>
          <a:p>
            <a:r>
              <a:rPr lang="en-AU" dirty="0" smtClean="0"/>
              <a:t>Linear combination of quarks differ however, giving different quark </a:t>
            </a:r>
            <a:r>
              <a:rPr lang="en-AU" dirty="0" err="1" smtClean="0"/>
              <a:t>wavefunctions</a:t>
            </a:r>
            <a:r>
              <a:rPr lang="en-AU" dirty="0" smtClean="0"/>
              <a:t>:</a:t>
            </a:r>
          </a:p>
          <a:p>
            <a:endParaRPr lang="en-AU" dirty="0" smtClean="0"/>
          </a:p>
          <a:p>
            <a:endParaRPr lang="en-AU" dirty="0"/>
          </a:p>
          <a:p>
            <a:endParaRPr lang="en-AU" dirty="0" smtClean="0"/>
          </a:p>
          <a:p>
            <a:r>
              <a:rPr lang="en-AU" dirty="0" smtClean="0"/>
              <a:t>As a result, Lambda-plus is heavier: m = 1232 MeV (proton: 938 MeV)</a:t>
            </a:r>
          </a:p>
          <a:p>
            <a:r>
              <a:rPr lang="en-AU" dirty="0" smtClean="0"/>
              <a:t>Decays to pi-zero + proton, or pi-plus + neutron</a:t>
            </a:r>
            <a:endParaRPr lang="en-AU" dirty="0"/>
          </a:p>
          <a:p>
            <a:r>
              <a:rPr lang="en-AU" dirty="0" smtClean="0"/>
              <a:t>This particle is often produced in these bubble chamber experiments</a:t>
            </a:r>
          </a:p>
        </p:txBody>
      </p:sp>
      <p:pic>
        <p:nvPicPr>
          <p:cNvPr id="4" name="Picture 3"/>
          <p:cNvPicPr>
            <a:picLocks noChangeAspect="1"/>
          </p:cNvPicPr>
          <p:nvPr/>
        </p:nvPicPr>
        <p:blipFill>
          <a:blip r:embed="rId2"/>
          <a:stretch>
            <a:fillRect/>
          </a:stretch>
        </p:blipFill>
        <p:spPr>
          <a:xfrm>
            <a:off x="3933574" y="2872540"/>
            <a:ext cx="3971925" cy="1562100"/>
          </a:xfrm>
          <a:prstGeom prst="rect">
            <a:avLst/>
          </a:prstGeom>
        </p:spPr>
      </p:pic>
    </p:spTree>
    <p:extLst>
      <p:ext uri="{BB962C8B-B14F-4D97-AF65-F5344CB8AC3E}">
        <p14:creationId xmlns:p14="http://schemas.microsoft.com/office/powerpoint/2010/main" val="1035334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Kinematics and Conservation Laws</a:t>
            </a:r>
            <a:endParaRPr lang="en-AU" dirty="0"/>
          </a:p>
        </p:txBody>
      </p:sp>
      <p:sp>
        <p:nvSpPr>
          <p:cNvPr id="3" name="Content Placeholder 2"/>
          <p:cNvSpPr>
            <a:spLocks noGrp="1"/>
          </p:cNvSpPr>
          <p:nvPr>
            <p:ph idx="1"/>
          </p:nvPr>
        </p:nvSpPr>
        <p:spPr/>
        <p:txBody>
          <a:bodyPr/>
          <a:lstStyle/>
          <a:p>
            <a:r>
              <a:rPr lang="en-AU" dirty="0" smtClean="0"/>
              <a:t>In order to analyse particle physics experiments and find new particles, the following laws are used:</a:t>
            </a:r>
          </a:p>
          <a:p>
            <a:pPr lvl="1"/>
            <a:r>
              <a:rPr lang="en-AU" dirty="0" smtClean="0"/>
              <a:t>Energy and momentum conservation, such that masses of unidentified particles can be calculated</a:t>
            </a:r>
          </a:p>
          <a:p>
            <a:pPr lvl="1"/>
            <a:r>
              <a:rPr lang="en-AU" dirty="0" smtClean="0"/>
              <a:t>Conservation of:</a:t>
            </a:r>
          </a:p>
          <a:p>
            <a:pPr lvl="2"/>
            <a:r>
              <a:rPr lang="en-AU" dirty="0" smtClean="0"/>
              <a:t> </a:t>
            </a:r>
            <a:r>
              <a:rPr lang="en-AU" sz="2400" dirty="0" smtClean="0"/>
              <a:t>Electric charge</a:t>
            </a:r>
          </a:p>
          <a:p>
            <a:pPr lvl="2"/>
            <a:r>
              <a:rPr lang="en-AU" sz="2400" dirty="0" smtClean="0"/>
              <a:t>Angular momentum</a:t>
            </a:r>
          </a:p>
          <a:p>
            <a:pPr lvl="2"/>
            <a:r>
              <a:rPr lang="en-AU" sz="2400" dirty="0" smtClean="0"/>
              <a:t>Baryon number</a:t>
            </a:r>
          </a:p>
          <a:p>
            <a:pPr lvl="2"/>
            <a:r>
              <a:rPr lang="en-AU" sz="2400" dirty="0" smtClean="0"/>
              <a:t>Lepton number</a:t>
            </a:r>
          </a:p>
          <a:p>
            <a:pPr lvl="2"/>
            <a:r>
              <a:rPr lang="en-AU" sz="2400" dirty="0" smtClean="0"/>
              <a:t>Strangeness (violated in the weak interaction)</a:t>
            </a:r>
          </a:p>
        </p:txBody>
      </p:sp>
    </p:spTree>
    <p:extLst>
      <p:ext uri="{BB962C8B-B14F-4D97-AF65-F5344CB8AC3E}">
        <p14:creationId xmlns:p14="http://schemas.microsoft.com/office/powerpoint/2010/main" val="349648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Bubble Chamber</a:t>
            </a:r>
            <a:endParaRPr lang="en-AU" dirty="0"/>
          </a:p>
        </p:txBody>
      </p:sp>
      <p:sp>
        <p:nvSpPr>
          <p:cNvPr id="3" name="Content Placeholder 2"/>
          <p:cNvSpPr>
            <a:spLocks noGrp="1"/>
          </p:cNvSpPr>
          <p:nvPr>
            <p:ph idx="1"/>
          </p:nvPr>
        </p:nvSpPr>
        <p:spPr>
          <a:xfrm>
            <a:off x="838200" y="1825625"/>
            <a:ext cx="10515600" cy="4767680"/>
          </a:xfrm>
        </p:spPr>
        <p:txBody>
          <a:bodyPr/>
          <a:lstStyle/>
          <a:p>
            <a:r>
              <a:rPr lang="en-AU" dirty="0" smtClean="0"/>
              <a:t>Used to photograph particle collisions such that particles can be tracked</a:t>
            </a:r>
          </a:p>
          <a:p>
            <a:r>
              <a:rPr lang="en-AU" dirty="0" smtClean="0"/>
              <a:t>Can then identify particles and allow for new particle discoveries</a:t>
            </a:r>
          </a:p>
          <a:p>
            <a:r>
              <a:rPr lang="en-AU" dirty="0" smtClean="0"/>
              <a:t>Large container filled with a liquid superheated to a metastable state (over the boiling temperature but not yet boiled)</a:t>
            </a:r>
          </a:p>
          <a:p>
            <a:r>
              <a:rPr lang="en-AU" dirty="0" smtClean="0"/>
              <a:t>Disturbances, such as moving charged particles, then cause local ionisation of the liquid which form expanding bubbles</a:t>
            </a:r>
          </a:p>
          <a:p>
            <a:r>
              <a:rPr lang="en-AU" dirty="0" smtClean="0"/>
              <a:t>These ionisation tracks of bubbles are then photographed </a:t>
            </a:r>
          </a:p>
          <a:p>
            <a:r>
              <a:rPr lang="en-AU" dirty="0" smtClean="0"/>
              <a:t>A magnetic field is used to determine the charge and velocities of particles from their track arc radii and deflections</a:t>
            </a:r>
          </a:p>
        </p:txBody>
      </p:sp>
    </p:spTree>
    <p:extLst>
      <p:ext uri="{BB962C8B-B14F-4D97-AF65-F5344CB8AC3E}">
        <p14:creationId xmlns:p14="http://schemas.microsoft.com/office/powerpoint/2010/main" val="294008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a:t>
            </a:r>
            <a:endParaRPr lang="en-AU" dirty="0"/>
          </a:p>
        </p:txBody>
      </p:sp>
      <p:sp>
        <p:nvSpPr>
          <p:cNvPr id="3" name="Content Placeholder 2"/>
          <p:cNvSpPr>
            <a:spLocks noGrp="1"/>
          </p:cNvSpPr>
          <p:nvPr>
            <p:ph idx="1"/>
          </p:nvPr>
        </p:nvSpPr>
        <p:spPr/>
        <p:txBody>
          <a:bodyPr/>
          <a:lstStyle/>
          <a:p>
            <a:r>
              <a:rPr lang="en-AU" dirty="0" smtClean="0"/>
              <a:t>Introduction and Motivation</a:t>
            </a:r>
          </a:p>
          <a:p>
            <a:r>
              <a:rPr lang="en-AU" dirty="0" smtClean="0"/>
              <a:t>Theory</a:t>
            </a:r>
          </a:p>
          <a:p>
            <a:pPr lvl="1"/>
            <a:r>
              <a:rPr lang="en-AU" dirty="0" smtClean="0"/>
              <a:t>Standard Model, Hadrons, and </a:t>
            </a:r>
            <a:r>
              <a:rPr lang="en-AU" dirty="0" err="1" smtClean="0"/>
              <a:t>Multiplets</a:t>
            </a:r>
            <a:endParaRPr lang="en-AU" dirty="0" smtClean="0"/>
          </a:p>
          <a:p>
            <a:pPr lvl="1"/>
            <a:r>
              <a:rPr lang="en-AU" dirty="0" smtClean="0"/>
              <a:t>Bubble chamber and conservation laws</a:t>
            </a:r>
          </a:p>
          <a:p>
            <a:r>
              <a:rPr lang="en-AU" dirty="0" smtClean="0"/>
              <a:t>Procedure</a:t>
            </a:r>
          </a:p>
          <a:p>
            <a:r>
              <a:rPr lang="en-AU" dirty="0" smtClean="0"/>
              <a:t>Results</a:t>
            </a:r>
          </a:p>
          <a:p>
            <a:r>
              <a:rPr lang="en-AU" dirty="0" smtClean="0"/>
              <a:t>Conclusion</a:t>
            </a:r>
          </a:p>
        </p:txBody>
      </p:sp>
    </p:spTree>
    <p:extLst>
      <p:ext uri="{BB962C8B-B14F-4D97-AF65-F5344CB8AC3E}">
        <p14:creationId xmlns:p14="http://schemas.microsoft.com/office/powerpoint/2010/main" val="1346911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Bubble Chamber</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466" y="1203158"/>
            <a:ext cx="8561067" cy="5439027"/>
          </a:xfrm>
        </p:spPr>
      </p:pic>
    </p:spTree>
    <p:extLst>
      <p:ext uri="{BB962C8B-B14F-4D97-AF65-F5344CB8AC3E}">
        <p14:creationId xmlns:p14="http://schemas.microsoft.com/office/powerpoint/2010/main" val="283121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Bubble Chamber Photograph Example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334" y="1290332"/>
            <a:ext cx="5357331" cy="5567668"/>
          </a:xfrm>
        </p:spPr>
      </p:pic>
    </p:spTree>
    <p:extLst>
      <p:ext uri="{BB962C8B-B14F-4D97-AF65-F5344CB8AC3E}">
        <p14:creationId xmlns:p14="http://schemas.microsoft.com/office/powerpoint/2010/main" val="192919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14BA6-39AE-40C8-8B54-66A7C50A9D06}"/>
              </a:ext>
            </a:extLst>
          </p:cNvPr>
          <p:cNvSpPr>
            <a:spLocks noGrp="1"/>
          </p:cNvSpPr>
          <p:nvPr>
            <p:ph type="title"/>
          </p:nvPr>
        </p:nvSpPr>
        <p:spPr/>
        <p:txBody>
          <a:bodyPr/>
          <a:lstStyle/>
          <a:p>
            <a:r>
              <a:rPr lang="hu-HU" dirty="0"/>
              <a:t>The CERN </a:t>
            </a:r>
            <a:r>
              <a:rPr lang="hu-HU" dirty="0" smtClean="0"/>
              <a:t>2m </a:t>
            </a:r>
            <a:r>
              <a:rPr lang="en-AU" dirty="0" smtClean="0"/>
              <a:t>B</a:t>
            </a:r>
            <a:r>
              <a:rPr lang="hu-HU" dirty="0" smtClean="0"/>
              <a:t>ubble </a:t>
            </a:r>
            <a:r>
              <a:rPr lang="en-AU" dirty="0" err="1" smtClean="0"/>
              <a:t>Ch</a:t>
            </a:r>
            <a:r>
              <a:rPr lang="hu-HU" dirty="0" smtClean="0"/>
              <a:t>amber</a:t>
            </a:r>
            <a:endParaRPr lang="hu-HU" dirty="0"/>
          </a:p>
        </p:txBody>
      </p:sp>
      <p:sp>
        <p:nvSpPr>
          <p:cNvPr id="3" name="Content Placeholder 2">
            <a:extLst>
              <a:ext uri="{FF2B5EF4-FFF2-40B4-BE49-F238E27FC236}">
                <a16:creationId xmlns:a16="http://schemas.microsoft.com/office/drawing/2014/main" xmlns="" id="{FCA846EA-5684-46AA-8875-A36D5F8A871F}"/>
              </a:ext>
            </a:extLst>
          </p:cNvPr>
          <p:cNvSpPr>
            <a:spLocks noGrp="1"/>
          </p:cNvSpPr>
          <p:nvPr>
            <p:ph idx="1"/>
          </p:nvPr>
        </p:nvSpPr>
        <p:spPr/>
        <p:txBody>
          <a:bodyPr/>
          <a:lstStyle/>
          <a:p>
            <a:r>
              <a:rPr lang="en-AU" dirty="0" smtClean="0"/>
              <a:t>Directed beams of protons of </a:t>
            </a:r>
            <a:r>
              <a:rPr lang="hu-HU" dirty="0" smtClean="0"/>
              <a:t>24 </a:t>
            </a:r>
            <a:r>
              <a:rPr lang="hu-HU" dirty="0"/>
              <a:t>GeV/c </a:t>
            </a:r>
            <a:r>
              <a:rPr lang="en-AU" dirty="0" smtClean="0"/>
              <a:t>into the bubble chamber</a:t>
            </a:r>
            <a:endParaRPr lang="hu-HU" dirty="0"/>
          </a:p>
          <a:p>
            <a:r>
              <a:rPr lang="en-AU" dirty="0" smtClean="0"/>
              <a:t>Liquid used was l</a:t>
            </a:r>
            <a:r>
              <a:rPr lang="hu-HU" dirty="0" smtClean="0"/>
              <a:t>iquid hydrogen</a:t>
            </a:r>
            <a:endParaRPr lang="en-AU" dirty="0" smtClean="0"/>
          </a:p>
          <a:p>
            <a:r>
              <a:rPr lang="hu-HU" dirty="0" smtClean="0"/>
              <a:t>3 cameras</a:t>
            </a:r>
            <a:r>
              <a:rPr lang="en-AU" dirty="0" smtClean="0"/>
              <a:t> used for </a:t>
            </a:r>
            <a:r>
              <a:rPr lang="hu-HU" dirty="0" smtClean="0"/>
              <a:t>spatial reconstruction</a:t>
            </a:r>
            <a:r>
              <a:rPr lang="en-AU" dirty="0" smtClean="0"/>
              <a:t> of particle tracks</a:t>
            </a:r>
          </a:p>
          <a:p>
            <a:r>
              <a:rPr lang="en-AU" dirty="0" smtClean="0"/>
              <a:t>In this experiment, only tracks approximately in the same plane (&lt;18%) were analysed</a:t>
            </a:r>
            <a:endParaRPr lang="hu-HU" dirty="0"/>
          </a:p>
          <a:p>
            <a:endParaRPr lang="hu-HU" dirty="0"/>
          </a:p>
          <a:p>
            <a:endParaRPr lang="hu-HU" dirty="0"/>
          </a:p>
        </p:txBody>
      </p:sp>
    </p:spTree>
    <p:extLst>
      <p:ext uri="{BB962C8B-B14F-4D97-AF65-F5344CB8AC3E}">
        <p14:creationId xmlns:p14="http://schemas.microsoft.com/office/powerpoint/2010/main" val="3616867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2104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FD0D8-E929-4D22-B66C-5839A82142B6}"/>
              </a:ext>
            </a:extLst>
          </p:cNvPr>
          <p:cNvSpPr>
            <a:spLocks noGrp="1"/>
          </p:cNvSpPr>
          <p:nvPr>
            <p:ph type="title"/>
          </p:nvPr>
        </p:nvSpPr>
        <p:spPr/>
        <p:txBody>
          <a:bodyPr/>
          <a:lstStyle/>
          <a:p>
            <a:endParaRPr lang="hu-HU"/>
          </a:p>
        </p:txBody>
      </p:sp>
      <p:sp>
        <p:nvSpPr>
          <p:cNvPr id="3" name="Content Placeholder 2">
            <a:extLst>
              <a:ext uri="{FF2B5EF4-FFF2-40B4-BE49-F238E27FC236}">
                <a16:creationId xmlns:a16="http://schemas.microsoft.com/office/drawing/2014/main" xmlns="" id="{C55DB263-653D-4AB1-A29D-CC94B89D2A96}"/>
              </a:ext>
            </a:extLst>
          </p:cNvPr>
          <p:cNvSpPr>
            <a:spLocks noGrp="1"/>
          </p:cNvSpPr>
          <p:nvPr>
            <p:ph idx="1"/>
          </p:nvPr>
        </p:nvSpPr>
        <p:spPr/>
        <p:txBody>
          <a:bodyPr>
            <a:normAutofit/>
          </a:bodyPr>
          <a:lstStyle/>
          <a:p>
            <a:r>
              <a:rPr lang="hu-HU" dirty="0"/>
              <a:t>Introduction: the bubble chamber, our tasks</a:t>
            </a:r>
          </a:p>
          <a:p>
            <a:r>
              <a:rPr lang="hu-HU" dirty="0"/>
              <a:t>Magnification</a:t>
            </a:r>
          </a:p>
          <a:p>
            <a:r>
              <a:rPr lang="hu-HU" dirty="0"/>
              <a:t>Analyzing events: cross section, pion multiplicity</a:t>
            </a:r>
          </a:p>
          <a:p>
            <a:r>
              <a:rPr lang="hu-HU" dirty="0"/>
              <a:t>Finding				events</a:t>
            </a:r>
          </a:p>
          <a:p>
            <a:r>
              <a:rPr lang="hu-HU" dirty="0"/>
              <a:t>Strange particle event candidates</a:t>
            </a:r>
          </a:p>
          <a:p>
            <a:endParaRPr lang="hu-HU" dirty="0"/>
          </a:p>
          <a:p>
            <a:endParaRPr lang="hu-HU" dirty="0"/>
          </a:p>
          <a:p>
            <a:pPr marL="0" indent="0">
              <a:buNone/>
            </a:pPr>
            <a:endParaRPr lang="hu-HU" dirty="0"/>
          </a:p>
        </p:txBody>
      </p:sp>
      <p:pic>
        <p:nvPicPr>
          <p:cNvPr id="9" name="Picture 8">
            <a:extLst>
              <a:ext uri="{FF2B5EF4-FFF2-40B4-BE49-F238E27FC236}">
                <a16:creationId xmlns:a16="http://schemas.microsoft.com/office/drawing/2014/main" xmlns="" id="{1EF0FE7A-31AC-45B3-B709-A9E682331A6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68549" y="3467100"/>
            <a:ext cx="2967164" cy="323850"/>
          </a:xfrm>
          <a:prstGeom prst="rect">
            <a:avLst/>
          </a:prstGeom>
        </p:spPr>
      </p:pic>
    </p:spTree>
    <p:extLst>
      <p:ext uri="{BB962C8B-B14F-4D97-AF65-F5344CB8AC3E}">
        <p14:creationId xmlns:p14="http://schemas.microsoft.com/office/powerpoint/2010/main" val="354810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E42E5-C344-4393-ACA5-01F5E78310F8}"/>
              </a:ext>
            </a:extLst>
          </p:cNvPr>
          <p:cNvSpPr>
            <a:spLocks noGrp="1"/>
          </p:cNvSpPr>
          <p:nvPr>
            <p:ph type="title"/>
          </p:nvPr>
        </p:nvSpPr>
        <p:spPr/>
        <p:txBody>
          <a:bodyPr/>
          <a:lstStyle/>
          <a:p>
            <a:r>
              <a:rPr lang="en-AU" dirty="0" smtClean="0"/>
              <a:t>The Procedure</a:t>
            </a:r>
            <a:endParaRPr lang="hu-HU" dirty="0"/>
          </a:p>
        </p:txBody>
      </p:sp>
      <p:sp>
        <p:nvSpPr>
          <p:cNvPr id="3" name="Content Placeholder 2">
            <a:extLst>
              <a:ext uri="{FF2B5EF4-FFF2-40B4-BE49-F238E27FC236}">
                <a16:creationId xmlns:a16="http://schemas.microsoft.com/office/drawing/2014/main" xmlns="" id="{62BE2EF7-CE91-4A68-AD83-3CA51E9AE161}"/>
              </a:ext>
            </a:extLst>
          </p:cNvPr>
          <p:cNvSpPr>
            <a:spLocks noGrp="1"/>
          </p:cNvSpPr>
          <p:nvPr>
            <p:ph idx="1"/>
          </p:nvPr>
        </p:nvSpPr>
        <p:spPr/>
        <p:txBody>
          <a:bodyPr/>
          <a:lstStyle/>
          <a:p>
            <a:r>
              <a:rPr lang="hu-HU" dirty="0"/>
              <a:t>Determine </a:t>
            </a:r>
            <a:r>
              <a:rPr lang="en-AU" dirty="0" smtClean="0"/>
              <a:t>the </a:t>
            </a:r>
            <a:r>
              <a:rPr lang="hu-HU" dirty="0" smtClean="0"/>
              <a:t>magnification</a:t>
            </a:r>
            <a:r>
              <a:rPr lang="en-AU" dirty="0" smtClean="0"/>
              <a:t> of photographs</a:t>
            </a:r>
            <a:endParaRPr lang="hu-HU" dirty="0"/>
          </a:p>
          <a:p>
            <a:r>
              <a:rPr lang="hu-HU" dirty="0"/>
              <a:t>Measure </a:t>
            </a:r>
            <a:r>
              <a:rPr lang="hu-HU" dirty="0" smtClean="0"/>
              <a:t>cross-section</a:t>
            </a:r>
            <a:r>
              <a:rPr lang="en-AU" dirty="0" smtClean="0"/>
              <a:t> of proton-proton collisions</a:t>
            </a:r>
            <a:endParaRPr lang="hu-HU" dirty="0"/>
          </a:p>
          <a:p>
            <a:r>
              <a:rPr lang="hu-HU" dirty="0"/>
              <a:t>Most probable inelastic process</a:t>
            </a:r>
          </a:p>
          <a:p>
            <a:r>
              <a:rPr lang="hu-HU" dirty="0"/>
              <a:t>Average pion multiplicity: two methods</a:t>
            </a:r>
          </a:p>
          <a:p>
            <a:r>
              <a:rPr lang="hu-HU" dirty="0"/>
              <a:t>Pion to muon to electron decay: theory vs experiment</a:t>
            </a:r>
          </a:p>
          <a:p>
            <a:r>
              <a:rPr lang="hu-HU" dirty="0"/>
              <a:t>Find strange particle pair: V0</a:t>
            </a:r>
          </a:p>
          <a:p>
            <a:endParaRPr lang="hu-HU" dirty="0"/>
          </a:p>
        </p:txBody>
      </p:sp>
    </p:spTree>
    <p:extLst>
      <p:ext uri="{BB962C8B-B14F-4D97-AF65-F5344CB8AC3E}">
        <p14:creationId xmlns:p14="http://schemas.microsoft.com/office/powerpoint/2010/main" val="2941677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EF583-D0D4-4B0A-A30A-6FED125B7996}"/>
              </a:ext>
            </a:extLst>
          </p:cNvPr>
          <p:cNvSpPr>
            <a:spLocks noGrp="1"/>
          </p:cNvSpPr>
          <p:nvPr>
            <p:ph type="title"/>
          </p:nvPr>
        </p:nvSpPr>
        <p:spPr/>
        <p:txBody>
          <a:bodyPr/>
          <a:lstStyle/>
          <a:p>
            <a:r>
              <a:rPr lang="hu-HU" dirty="0"/>
              <a:t>Magnification</a:t>
            </a:r>
          </a:p>
        </p:txBody>
      </p:sp>
      <p:pic>
        <p:nvPicPr>
          <p:cNvPr id="5" name="Content Placeholder 4">
            <a:extLst>
              <a:ext uri="{FF2B5EF4-FFF2-40B4-BE49-F238E27FC236}">
                <a16:creationId xmlns:a16="http://schemas.microsoft.com/office/drawing/2014/main" xmlns="" id="{9DC78C60-1CEF-461C-826A-B0E303860E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48300" y="385719"/>
            <a:ext cx="6743700" cy="6472282"/>
          </a:xfrm>
        </p:spPr>
      </p:pic>
      <p:pic>
        <p:nvPicPr>
          <p:cNvPr id="8" name="Picture 7">
            <a:extLst>
              <a:ext uri="{FF2B5EF4-FFF2-40B4-BE49-F238E27FC236}">
                <a16:creationId xmlns:a16="http://schemas.microsoft.com/office/drawing/2014/main" xmlns="" id="{3288C92B-CB8F-4529-BEBB-FDAE6111C4E3}"/>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552574" y="1852172"/>
            <a:ext cx="3028951" cy="1149120"/>
          </a:xfrm>
          <a:prstGeom prst="rect">
            <a:avLst/>
          </a:prstGeom>
        </p:spPr>
      </p:pic>
    </p:spTree>
    <p:extLst>
      <p:ext uri="{BB962C8B-B14F-4D97-AF65-F5344CB8AC3E}">
        <p14:creationId xmlns:p14="http://schemas.microsoft.com/office/powerpoint/2010/main" val="52572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7F82C-F5D5-4429-8E56-29DCA47E3A51}"/>
              </a:ext>
            </a:extLst>
          </p:cNvPr>
          <p:cNvSpPr>
            <a:spLocks noGrp="1"/>
          </p:cNvSpPr>
          <p:nvPr>
            <p:ph type="title"/>
          </p:nvPr>
        </p:nvSpPr>
        <p:spPr/>
        <p:txBody>
          <a:bodyPr/>
          <a:lstStyle/>
          <a:p>
            <a:r>
              <a:rPr lang="hu-HU" dirty="0"/>
              <a:t>Magnification</a:t>
            </a:r>
          </a:p>
        </p:txBody>
      </p:sp>
      <p:sp>
        <p:nvSpPr>
          <p:cNvPr id="6" name="TextBox 5">
            <a:extLst>
              <a:ext uri="{FF2B5EF4-FFF2-40B4-BE49-F238E27FC236}">
                <a16:creationId xmlns:a16="http://schemas.microsoft.com/office/drawing/2014/main" xmlns="" id="{EBC1C08F-88D4-4993-84D2-A57C80A0F021}"/>
              </a:ext>
            </a:extLst>
          </p:cNvPr>
          <p:cNvSpPr txBox="1"/>
          <p:nvPr/>
        </p:nvSpPr>
        <p:spPr>
          <a:xfrm>
            <a:off x="838200" y="1690688"/>
            <a:ext cx="4591050" cy="1815882"/>
          </a:xfrm>
          <a:prstGeom prst="rect">
            <a:avLst/>
          </a:prstGeom>
          <a:noFill/>
        </p:spPr>
        <p:txBody>
          <a:bodyPr wrap="square" rtlCol="0">
            <a:spAutoFit/>
          </a:bodyPr>
          <a:lstStyle/>
          <a:p>
            <a:pPr marL="285750" indent="-285750">
              <a:buFont typeface="Arial" panose="020B0604020202020204" pitchFamily="34" charset="0"/>
              <a:buChar char="•"/>
            </a:pPr>
            <a:r>
              <a:rPr lang="hu-HU" sz="2800" dirty="0"/>
              <a:t>F1, F2: front glass</a:t>
            </a:r>
          </a:p>
          <a:p>
            <a:pPr marL="285750" indent="-285750">
              <a:buFont typeface="Arial" panose="020B0604020202020204" pitchFamily="34" charset="0"/>
              <a:buChar char="•"/>
            </a:pPr>
            <a:r>
              <a:rPr lang="hu-HU" sz="2800" dirty="0"/>
              <a:t>F1’, F2’: pictures of F1, F2</a:t>
            </a:r>
          </a:p>
          <a:p>
            <a:pPr marL="285750" indent="-285750">
              <a:buFont typeface="Arial" panose="020B0604020202020204" pitchFamily="34" charset="0"/>
              <a:buChar char="•"/>
            </a:pPr>
            <a:r>
              <a:rPr lang="hu-HU" sz="2800" dirty="0"/>
              <a:t>G1, G2: back glass (z = Z)</a:t>
            </a:r>
          </a:p>
          <a:p>
            <a:pPr marL="285750" indent="-285750">
              <a:buFont typeface="Arial" panose="020B0604020202020204" pitchFamily="34" charset="0"/>
              <a:buChar char="•"/>
            </a:pPr>
            <a:r>
              <a:rPr lang="hu-HU" sz="2800" dirty="0"/>
              <a:t>G1’, G2’: pictures of G1, G2</a:t>
            </a:r>
          </a:p>
        </p:txBody>
      </p:sp>
      <p:pic>
        <p:nvPicPr>
          <p:cNvPr id="10" name="Content Placeholder 9">
            <a:extLst>
              <a:ext uri="{FF2B5EF4-FFF2-40B4-BE49-F238E27FC236}">
                <a16:creationId xmlns:a16="http://schemas.microsoft.com/office/drawing/2014/main" xmlns="" id="{55EDAFE2-C115-4CC3-97AB-0DCBAE763E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508596"/>
            <a:ext cx="7086600" cy="6349404"/>
          </a:xfrm>
        </p:spPr>
      </p:pic>
    </p:spTree>
    <p:extLst>
      <p:ext uri="{BB962C8B-B14F-4D97-AF65-F5344CB8AC3E}">
        <p14:creationId xmlns:p14="http://schemas.microsoft.com/office/powerpoint/2010/main" val="259414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F60F1-C673-4859-B1F6-F6DB03FC57AA}"/>
              </a:ext>
            </a:extLst>
          </p:cNvPr>
          <p:cNvSpPr>
            <a:spLocks noGrp="1"/>
          </p:cNvSpPr>
          <p:nvPr>
            <p:ph type="title"/>
          </p:nvPr>
        </p:nvSpPr>
        <p:spPr/>
        <p:txBody>
          <a:bodyPr/>
          <a:lstStyle/>
          <a:p>
            <a:r>
              <a:rPr lang="hu-HU" dirty="0"/>
              <a:t>Stereo-shift method</a:t>
            </a:r>
          </a:p>
        </p:txBody>
      </p:sp>
      <p:sp>
        <p:nvSpPr>
          <p:cNvPr id="3" name="Content Placeholder 2">
            <a:extLst>
              <a:ext uri="{FF2B5EF4-FFF2-40B4-BE49-F238E27FC236}">
                <a16:creationId xmlns:a16="http://schemas.microsoft.com/office/drawing/2014/main" xmlns="" id="{9F8A2064-3895-47EB-AFF0-399AC55E34BC}"/>
              </a:ext>
            </a:extLst>
          </p:cNvPr>
          <p:cNvSpPr>
            <a:spLocks noGrp="1"/>
          </p:cNvSpPr>
          <p:nvPr>
            <p:ph idx="1"/>
          </p:nvPr>
        </p:nvSpPr>
        <p:spPr/>
        <p:txBody>
          <a:bodyPr/>
          <a:lstStyle/>
          <a:p>
            <a:r>
              <a:rPr lang="hu-HU" dirty="0"/>
              <a:t>Purpose: depth distribution</a:t>
            </a:r>
          </a:p>
          <a:p>
            <a:r>
              <a:rPr lang="hu-HU" dirty="0"/>
              <a:t>F: front glass</a:t>
            </a:r>
          </a:p>
          <a:p>
            <a:r>
              <a:rPr lang="hu-HU" dirty="0"/>
              <a:t>G: back glass</a:t>
            </a:r>
          </a:p>
          <a:p>
            <a:r>
              <a:rPr lang="hu-HU" dirty="0"/>
              <a:t> </a:t>
            </a:r>
          </a:p>
          <a:p>
            <a:endParaRPr lang="hu-HU" dirty="0"/>
          </a:p>
          <a:p>
            <a:endParaRPr lang="hu-HU" dirty="0"/>
          </a:p>
        </p:txBody>
      </p:sp>
      <p:pic>
        <p:nvPicPr>
          <p:cNvPr id="5" name="Picture 4">
            <a:extLst>
              <a:ext uri="{FF2B5EF4-FFF2-40B4-BE49-F238E27FC236}">
                <a16:creationId xmlns:a16="http://schemas.microsoft.com/office/drawing/2014/main" xmlns="" id="{3BB66219-9846-40F3-8919-F5B81329D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971" y="2506662"/>
            <a:ext cx="7782679" cy="4351338"/>
          </a:xfrm>
          <a:prstGeom prst="rect">
            <a:avLst/>
          </a:prstGeom>
        </p:spPr>
      </p:pic>
      <p:pic>
        <p:nvPicPr>
          <p:cNvPr id="7" name="Picture 6">
            <a:extLst>
              <a:ext uri="{FF2B5EF4-FFF2-40B4-BE49-F238E27FC236}">
                <a16:creationId xmlns:a16="http://schemas.microsoft.com/office/drawing/2014/main" xmlns="" id="{9D7EF0A7-85CE-48E4-9354-A7D988170FF6}"/>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143000" y="3333750"/>
            <a:ext cx="2128381" cy="562708"/>
          </a:xfrm>
          <a:prstGeom prst="rect">
            <a:avLst/>
          </a:prstGeom>
        </p:spPr>
      </p:pic>
    </p:spTree>
    <p:extLst>
      <p:ext uri="{BB962C8B-B14F-4D97-AF65-F5344CB8AC3E}">
        <p14:creationId xmlns:p14="http://schemas.microsoft.com/office/powerpoint/2010/main" val="11837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10529-94D2-4E28-9780-770F3FD232D7}"/>
              </a:ext>
            </a:extLst>
          </p:cNvPr>
          <p:cNvSpPr>
            <a:spLocks noGrp="1"/>
          </p:cNvSpPr>
          <p:nvPr>
            <p:ph type="title"/>
          </p:nvPr>
        </p:nvSpPr>
        <p:spPr/>
        <p:txBody>
          <a:bodyPr/>
          <a:lstStyle/>
          <a:p>
            <a:r>
              <a:rPr lang="hu-HU" dirty="0"/>
              <a:t>Momentum, charge</a:t>
            </a:r>
          </a:p>
        </p:txBody>
      </p:sp>
      <p:sp>
        <p:nvSpPr>
          <p:cNvPr id="3" name="Content Placeholder 2">
            <a:extLst>
              <a:ext uri="{FF2B5EF4-FFF2-40B4-BE49-F238E27FC236}">
                <a16:creationId xmlns:a16="http://schemas.microsoft.com/office/drawing/2014/main" xmlns="" id="{3D8B5E83-C2A5-4DED-9C8C-BB851D9D7F53}"/>
              </a:ext>
            </a:extLst>
          </p:cNvPr>
          <p:cNvSpPr>
            <a:spLocks noGrp="1"/>
          </p:cNvSpPr>
          <p:nvPr>
            <p:ph idx="1"/>
          </p:nvPr>
        </p:nvSpPr>
        <p:spPr/>
        <p:txBody>
          <a:bodyPr/>
          <a:lstStyle/>
          <a:p>
            <a:r>
              <a:rPr lang="hu-HU" dirty="0"/>
              <a:t>Magnetic field</a:t>
            </a:r>
          </a:p>
          <a:p>
            <a:r>
              <a:rPr lang="hu-HU" dirty="0"/>
              <a:t> </a:t>
            </a:r>
          </a:p>
          <a:p>
            <a:r>
              <a:rPr lang="hu-HU" dirty="0"/>
              <a:t>Charge conservation</a:t>
            </a:r>
          </a:p>
          <a:p>
            <a:endParaRPr lang="hu-HU" dirty="0"/>
          </a:p>
        </p:txBody>
      </p:sp>
      <p:pic>
        <p:nvPicPr>
          <p:cNvPr id="5" name="Picture 4">
            <a:extLst>
              <a:ext uri="{FF2B5EF4-FFF2-40B4-BE49-F238E27FC236}">
                <a16:creationId xmlns:a16="http://schemas.microsoft.com/office/drawing/2014/main" xmlns="" id="{502987A0-BA95-4D20-BE48-0220DBAAD2DC}"/>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30300" y="2349500"/>
            <a:ext cx="2694529" cy="336550"/>
          </a:xfrm>
          <a:prstGeom prst="rect">
            <a:avLst/>
          </a:prstGeom>
        </p:spPr>
      </p:pic>
    </p:spTree>
    <p:extLst>
      <p:ext uri="{BB962C8B-B14F-4D97-AF65-F5344CB8AC3E}">
        <p14:creationId xmlns:p14="http://schemas.microsoft.com/office/powerpoint/2010/main" val="162353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and Motivation</a:t>
            </a:r>
            <a:endParaRPr lang="en-AU" dirty="0"/>
          </a:p>
        </p:txBody>
      </p:sp>
      <p:sp>
        <p:nvSpPr>
          <p:cNvPr id="3" name="Content Placeholder 2"/>
          <p:cNvSpPr>
            <a:spLocks noGrp="1"/>
          </p:cNvSpPr>
          <p:nvPr>
            <p:ph idx="1"/>
          </p:nvPr>
        </p:nvSpPr>
        <p:spPr/>
        <p:txBody>
          <a:bodyPr/>
          <a:lstStyle/>
          <a:p>
            <a:r>
              <a:rPr lang="en-AU" dirty="0" smtClean="0"/>
              <a:t>Bubble chambers were used to discover weak neutral currents  at CERN in 1973 which led to the discovery of the Z boson.</a:t>
            </a:r>
          </a:p>
          <a:p>
            <a:r>
              <a:rPr lang="en-AU" dirty="0" smtClean="0"/>
              <a:t>Bubble chambers use superheated liquid in a chamber with a magnetic field to track and identify charged particles</a:t>
            </a:r>
          </a:p>
          <a:p>
            <a:r>
              <a:rPr lang="en-AU" dirty="0" smtClean="0"/>
              <a:t>Particle collisions in the chamber can then be identified and analysed, such that new particles can be discovered</a:t>
            </a:r>
          </a:p>
          <a:p>
            <a:r>
              <a:rPr lang="en-AU" dirty="0" smtClean="0"/>
              <a:t>50 bubble chamber photographs from the CERN proton-synchrotron in 1971 were analysed</a:t>
            </a:r>
            <a:endParaRPr lang="en-AU" dirty="0"/>
          </a:p>
        </p:txBody>
      </p:sp>
    </p:spTree>
    <p:extLst>
      <p:ext uri="{BB962C8B-B14F-4D97-AF65-F5344CB8AC3E}">
        <p14:creationId xmlns:p14="http://schemas.microsoft.com/office/powerpoint/2010/main" val="3669575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1F9F5-599D-40A7-AAC5-873879AC2730}"/>
              </a:ext>
            </a:extLst>
          </p:cNvPr>
          <p:cNvSpPr>
            <a:spLocks noGrp="1"/>
          </p:cNvSpPr>
          <p:nvPr>
            <p:ph type="title"/>
          </p:nvPr>
        </p:nvSpPr>
        <p:spPr/>
        <p:txBody>
          <a:bodyPr/>
          <a:lstStyle/>
          <a:p>
            <a:r>
              <a:rPr lang="hu-HU" dirty="0"/>
              <a:t>Cross-section</a:t>
            </a:r>
          </a:p>
        </p:txBody>
      </p:sp>
      <p:sp>
        <p:nvSpPr>
          <p:cNvPr id="3" name="Content Placeholder 2">
            <a:extLst>
              <a:ext uri="{FF2B5EF4-FFF2-40B4-BE49-F238E27FC236}">
                <a16:creationId xmlns:a16="http://schemas.microsoft.com/office/drawing/2014/main" xmlns="" id="{8E601FA4-E2CB-4351-A349-6F3704C288AF}"/>
              </a:ext>
            </a:extLst>
          </p:cNvPr>
          <p:cNvSpPr>
            <a:spLocks noGrp="1"/>
          </p:cNvSpPr>
          <p:nvPr>
            <p:ph idx="1"/>
          </p:nvPr>
        </p:nvSpPr>
        <p:spPr/>
        <p:txBody>
          <a:bodyPr/>
          <a:lstStyle/>
          <a:p>
            <a:r>
              <a:rPr lang="hu-HU" dirty="0"/>
              <a:t> </a:t>
            </a:r>
          </a:p>
          <a:p>
            <a:endParaRPr lang="hu-HU" dirty="0"/>
          </a:p>
        </p:txBody>
      </p:sp>
      <p:pic>
        <p:nvPicPr>
          <p:cNvPr id="5" name="Picture 4">
            <a:extLst>
              <a:ext uri="{FF2B5EF4-FFF2-40B4-BE49-F238E27FC236}">
                <a16:creationId xmlns:a16="http://schemas.microsoft.com/office/drawing/2014/main" xmlns="" id="{5A486A44-53B2-4257-869C-E39548099315}"/>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56039" y="1825625"/>
            <a:ext cx="8973281" cy="472732"/>
          </a:xfrm>
          <a:prstGeom prst="rect">
            <a:avLst/>
          </a:prstGeom>
        </p:spPr>
      </p:pic>
    </p:spTree>
    <p:extLst>
      <p:ext uri="{BB962C8B-B14F-4D97-AF65-F5344CB8AC3E}">
        <p14:creationId xmlns:p14="http://schemas.microsoft.com/office/powerpoint/2010/main" val="356279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925B6-12D8-40D4-AC0F-FA726605F02D}"/>
              </a:ext>
            </a:extLst>
          </p:cNvPr>
          <p:cNvSpPr>
            <a:spLocks noGrp="1"/>
          </p:cNvSpPr>
          <p:nvPr>
            <p:ph type="title"/>
          </p:nvPr>
        </p:nvSpPr>
        <p:spPr>
          <a:xfrm>
            <a:off x="838200" y="365125"/>
            <a:ext cx="10515600" cy="1325563"/>
          </a:xfrm>
        </p:spPr>
        <p:txBody>
          <a:bodyPr/>
          <a:lstStyle/>
          <a:p>
            <a:r>
              <a:rPr lang="hu-HU" dirty="0"/>
              <a:t>     production</a:t>
            </a:r>
          </a:p>
        </p:txBody>
      </p:sp>
      <p:sp>
        <p:nvSpPr>
          <p:cNvPr id="3" name="Content Placeholder 2">
            <a:extLst>
              <a:ext uri="{FF2B5EF4-FFF2-40B4-BE49-F238E27FC236}">
                <a16:creationId xmlns:a16="http://schemas.microsoft.com/office/drawing/2014/main" xmlns="" id="{42225AB1-4527-4447-89AF-7EB4C1F7B2F8}"/>
              </a:ext>
            </a:extLst>
          </p:cNvPr>
          <p:cNvSpPr>
            <a:spLocks noGrp="1"/>
          </p:cNvSpPr>
          <p:nvPr>
            <p:ph idx="1"/>
          </p:nvPr>
        </p:nvSpPr>
        <p:spPr/>
        <p:txBody>
          <a:bodyPr/>
          <a:lstStyle/>
          <a:p>
            <a:r>
              <a:rPr lang="hu-HU" dirty="0"/>
              <a:t> </a:t>
            </a:r>
          </a:p>
          <a:p>
            <a:r>
              <a:rPr lang="hu-HU" dirty="0"/>
              <a:t>     </a:t>
            </a:r>
          </a:p>
          <a:p>
            <a:endParaRPr lang="hu-HU" dirty="0"/>
          </a:p>
          <a:p>
            <a:r>
              <a:rPr lang="hu-HU" dirty="0"/>
              <a:t> From average charged multiplicity</a:t>
            </a:r>
          </a:p>
          <a:p>
            <a:endParaRPr lang="hu-HU" dirty="0"/>
          </a:p>
          <a:p>
            <a:endParaRPr lang="hu-HU" dirty="0"/>
          </a:p>
          <a:p>
            <a:pPr marL="0" indent="0">
              <a:buNone/>
            </a:pPr>
            <a:r>
              <a:rPr lang="hu-HU" dirty="0"/>
              <a:t> </a:t>
            </a:r>
          </a:p>
        </p:txBody>
      </p:sp>
      <p:pic>
        <p:nvPicPr>
          <p:cNvPr id="6" name="Picture 5">
            <a:extLst>
              <a:ext uri="{FF2B5EF4-FFF2-40B4-BE49-F238E27FC236}">
                <a16:creationId xmlns:a16="http://schemas.microsoft.com/office/drawing/2014/main" xmlns="" id="{E1B39B7B-25BE-4994-AA37-92264EE5052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00100" y="681036"/>
            <a:ext cx="603512" cy="538163"/>
          </a:xfrm>
          <a:prstGeom prst="rect">
            <a:avLst/>
          </a:prstGeom>
        </p:spPr>
      </p:pic>
      <p:pic>
        <p:nvPicPr>
          <p:cNvPr id="8" name="Picture 7">
            <a:extLst>
              <a:ext uri="{FF2B5EF4-FFF2-40B4-BE49-F238E27FC236}">
                <a16:creationId xmlns:a16="http://schemas.microsoft.com/office/drawing/2014/main" xmlns="" id="{1ADAD540-5EC0-4AE0-B265-BE7BA9452D6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03613" y="1699402"/>
            <a:ext cx="2120638" cy="549913"/>
          </a:xfrm>
          <a:prstGeom prst="rect">
            <a:avLst/>
          </a:prstGeom>
        </p:spPr>
      </p:pic>
      <p:pic>
        <p:nvPicPr>
          <p:cNvPr id="12" name="Picture 11">
            <a:extLst>
              <a:ext uri="{FF2B5EF4-FFF2-40B4-BE49-F238E27FC236}">
                <a16:creationId xmlns:a16="http://schemas.microsoft.com/office/drawing/2014/main" xmlns="" id="{F2E2942C-A07D-442C-A9E4-15DF257F362C}"/>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03612" y="2314068"/>
            <a:ext cx="5981846" cy="493874"/>
          </a:xfrm>
          <a:prstGeom prst="rect">
            <a:avLst/>
          </a:prstGeom>
        </p:spPr>
      </p:pic>
    </p:spTree>
    <p:extLst>
      <p:ext uri="{BB962C8B-B14F-4D97-AF65-F5344CB8AC3E}">
        <p14:creationId xmlns:p14="http://schemas.microsoft.com/office/powerpoint/2010/main" val="1612046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1679D-E226-4E16-9DD8-7C26A7F61206}"/>
              </a:ext>
            </a:extLst>
          </p:cNvPr>
          <p:cNvSpPr>
            <a:spLocks noGrp="1"/>
          </p:cNvSpPr>
          <p:nvPr>
            <p:ph type="title"/>
          </p:nvPr>
        </p:nvSpPr>
        <p:spPr/>
        <p:txBody>
          <a:bodyPr/>
          <a:lstStyle/>
          <a:p>
            <a:r>
              <a:rPr lang="hu-HU" dirty="0"/>
              <a:t>Neutrino momentum in </a:t>
            </a:r>
          </a:p>
        </p:txBody>
      </p:sp>
      <p:sp>
        <p:nvSpPr>
          <p:cNvPr id="3" name="Content Placeholder 2">
            <a:extLst>
              <a:ext uri="{FF2B5EF4-FFF2-40B4-BE49-F238E27FC236}">
                <a16:creationId xmlns:a16="http://schemas.microsoft.com/office/drawing/2014/main" xmlns="" id="{A8A2EE36-9C73-45A4-8477-1654D41D1271}"/>
              </a:ext>
            </a:extLst>
          </p:cNvPr>
          <p:cNvSpPr>
            <a:spLocks noGrp="1"/>
          </p:cNvSpPr>
          <p:nvPr>
            <p:ph idx="1"/>
          </p:nvPr>
        </p:nvSpPr>
        <p:spPr/>
        <p:txBody>
          <a:bodyPr/>
          <a:lstStyle/>
          <a:p>
            <a:r>
              <a:rPr lang="hu-HU" dirty="0"/>
              <a:t> Pion at rest:</a:t>
            </a:r>
          </a:p>
          <a:p>
            <a:r>
              <a:rPr lang="hu-HU" dirty="0"/>
              <a:t> Energy conservation:</a:t>
            </a:r>
          </a:p>
          <a:p>
            <a:r>
              <a:rPr lang="hu-HU" dirty="0"/>
              <a:t> </a:t>
            </a:r>
          </a:p>
          <a:p>
            <a:endParaRPr lang="hu-HU" dirty="0"/>
          </a:p>
          <a:p>
            <a:r>
              <a:rPr lang="hu-HU" dirty="0"/>
              <a:t> </a:t>
            </a:r>
          </a:p>
          <a:p>
            <a:pPr marL="0" indent="0">
              <a:buNone/>
            </a:pPr>
            <a:endParaRPr lang="hu-HU" dirty="0"/>
          </a:p>
          <a:p>
            <a:pPr marL="0" indent="0">
              <a:buNone/>
            </a:pPr>
            <a:endParaRPr lang="hu-HU" dirty="0"/>
          </a:p>
        </p:txBody>
      </p:sp>
      <p:pic>
        <p:nvPicPr>
          <p:cNvPr id="5" name="Picture 4">
            <a:extLst>
              <a:ext uri="{FF2B5EF4-FFF2-40B4-BE49-F238E27FC236}">
                <a16:creationId xmlns:a16="http://schemas.microsoft.com/office/drawing/2014/main" xmlns="" id="{7A367D2C-D7A4-44FC-AB31-E6ABEB8A848A}"/>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6426200" y="795337"/>
            <a:ext cx="2412299" cy="512085"/>
          </a:xfrm>
          <a:prstGeom prst="rect">
            <a:avLst/>
          </a:prstGeom>
        </p:spPr>
      </p:pic>
      <p:pic>
        <p:nvPicPr>
          <p:cNvPr id="7" name="Picture 6">
            <a:extLst>
              <a:ext uri="{FF2B5EF4-FFF2-40B4-BE49-F238E27FC236}">
                <a16:creationId xmlns:a16="http://schemas.microsoft.com/office/drawing/2014/main" xmlns="" id="{4F9CDF7D-CAC6-4F56-B546-8B86908A22A2}"/>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7874" y="1828205"/>
            <a:ext cx="1670050" cy="413840"/>
          </a:xfrm>
          <a:prstGeom prst="rect">
            <a:avLst/>
          </a:prstGeom>
        </p:spPr>
      </p:pic>
      <p:pic>
        <p:nvPicPr>
          <p:cNvPr id="9" name="Picture 8">
            <a:extLst>
              <a:ext uri="{FF2B5EF4-FFF2-40B4-BE49-F238E27FC236}">
                <a16:creationId xmlns:a16="http://schemas.microsoft.com/office/drawing/2014/main" xmlns="" id="{A034E33C-EF50-400D-B31E-6B0C895C706F}"/>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419791" y="2244625"/>
            <a:ext cx="3276409" cy="561080"/>
          </a:xfrm>
          <a:prstGeom prst="rect">
            <a:avLst/>
          </a:prstGeom>
        </p:spPr>
      </p:pic>
      <p:pic>
        <p:nvPicPr>
          <p:cNvPr id="13" name="Picture 12">
            <a:extLst>
              <a:ext uri="{FF2B5EF4-FFF2-40B4-BE49-F238E27FC236}">
                <a16:creationId xmlns:a16="http://schemas.microsoft.com/office/drawing/2014/main" xmlns="" id="{C5763425-6AD6-4D91-AAAA-A3EF7007CC8C}"/>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263650" y="2843806"/>
            <a:ext cx="4830039" cy="432716"/>
          </a:xfrm>
          <a:prstGeom prst="rect">
            <a:avLst/>
          </a:prstGeom>
        </p:spPr>
      </p:pic>
      <p:pic>
        <p:nvPicPr>
          <p:cNvPr id="15" name="Picture 14">
            <a:extLst>
              <a:ext uri="{FF2B5EF4-FFF2-40B4-BE49-F238E27FC236}">
                <a16:creationId xmlns:a16="http://schemas.microsoft.com/office/drawing/2014/main" xmlns="" id="{DD9AC3B5-AE43-40BF-929F-E3D332A7FD3D}"/>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263649" y="3710998"/>
            <a:ext cx="4108451" cy="601602"/>
          </a:xfrm>
          <a:prstGeom prst="rect">
            <a:avLst/>
          </a:prstGeom>
        </p:spPr>
      </p:pic>
    </p:spTree>
    <p:extLst>
      <p:ext uri="{BB962C8B-B14F-4D97-AF65-F5344CB8AC3E}">
        <p14:creationId xmlns:p14="http://schemas.microsoft.com/office/powerpoint/2010/main" val="2187483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6F2A9-90BF-4EF7-8EE4-94A319E9105C}"/>
              </a:ext>
            </a:extLst>
          </p:cNvPr>
          <p:cNvSpPr>
            <a:spLocks noGrp="1"/>
          </p:cNvSpPr>
          <p:nvPr>
            <p:ph type="title"/>
          </p:nvPr>
        </p:nvSpPr>
        <p:spPr/>
        <p:txBody>
          <a:bodyPr/>
          <a:lstStyle/>
          <a:p>
            <a:r>
              <a:rPr lang="hu-HU" dirty="0"/>
              <a:t>Results</a:t>
            </a:r>
          </a:p>
        </p:txBody>
      </p:sp>
      <p:pic>
        <p:nvPicPr>
          <p:cNvPr id="6" name="Picture 5">
            <a:extLst>
              <a:ext uri="{FF2B5EF4-FFF2-40B4-BE49-F238E27FC236}">
                <a16:creationId xmlns:a16="http://schemas.microsoft.com/office/drawing/2014/main" xmlns="" id="{D6BB4B06-01F5-470E-A225-3EE4B16E1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0" y="2355948"/>
            <a:ext cx="6915150" cy="4502052"/>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00B80FB-F5C0-4619-9821-58045A844DDF}"/>
                  </a:ext>
                </a:extLst>
              </p:cNvPr>
              <p:cNvSpPr>
                <a:spLocks noGrp="1"/>
              </p:cNvSpPr>
              <p:nvPr>
                <p:ph idx="1"/>
              </p:nvPr>
            </p:nvSpPr>
            <p:spPr/>
            <p:txBody>
              <a:bodyPr/>
              <a:lstStyle/>
              <a:p>
                <a:r>
                  <a:rPr lang="hu-HU" dirty="0"/>
                  <a:t>Magnification: F21, F22; G41, G42</a:t>
                </a:r>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𝑉</m:t>
                        </m:r>
                      </m:e>
                      <m:sub>
                        <m:r>
                          <a:rPr lang="hu-HU" b="0" i="1" smtClean="0">
                            <a:latin typeface="Cambria Math" panose="02040503050406030204" pitchFamily="18" charset="0"/>
                          </a:rPr>
                          <m:t>𝐴</m:t>
                        </m:r>
                      </m:sub>
                    </m:sSub>
                    <m:r>
                      <a:rPr lang="hu-HU" i="1" smtClean="0">
                        <a:latin typeface="Cambria Math" panose="02040503050406030204" pitchFamily="18" charset="0"/>
                      </a:rPr>
                      <m:t>=</m:t>
                    </m:r>
                    <m:r>
                      <a:rPr lang="hu-HU" b="0" i="1" smtClean="0">
                        <a:latin typeface="Cambria Math" panose="02040503050406030204" pitchFamily="18" charset="0"/>
                      </a:rPr>
                      <m:t>0.852±0.003</m:t>
                    </m:r>
                  </m:oMath>
                </a14:m>
                <a:endParaRPr lang="hu-HU" dirty="0"/>
              </a:p>
              <a:p>
                <a:pPr marL="0" indent="0">
                  <a:buNone/>
                </a:pPr>
                <a:endParaRPr lang="hu-HU" dirty="0"/>
              </a:p>
              <a:p>
                <a:r>
                  <a:rPr lang="hu-HU" dirty="0"/>
                  <a:t>23 stereo-shift measurements</a:t>
                </a:r>
              </a:p>
              <a:p>
                <a:r>
                  <a:rPr lang="hu-HU" dirty="0"/>
                  <a:t>Mean: </a:t>
                </a:r>
                <a14:m>
                  <m:oMath xmlns:m="http://schemas.openxmlformats.org/officeDocument/2006/math">
                    <m:f>
                      <m:fPr>
                        <m:ctrlPr>
                          <a:rPr lang="hu-HU" b="0" i="1" dirty="0" smtClean="0">
                            <a:latin typeface="Cambria Math" panose="02040503050406030204" pitchFamily="18" charset="0"/>
                          </a:rPr>
                        </m:ctrlPr>
                      </m:fPr>
                      <m:num>
                        <m:sSub>
                          <m:sSubPr>
                            <m:ctrlPr>
                              <a:rPr lang="hu-HU" b="0" i="1" dirty="0" smtClean="0">
                                <a:latin typeface="Cambria Math" panose="02040503050406030204" pitchFamily="18" charset="0"/>
                              </a:rPr>
                            </m:ctrlPr>
                          </m:sSubPr>
                          <m:e>
                            <m:r>
                              <m:rPr>
                                <m:sty m:val="p"/>
                              </m:rPr>
                              <a:rPr lang="hu-HU" i="1" dirty="0">
                                <a:latin typeface="Cambria Math" panose="02040503050406030204" pitchFamily="18" charset="0"/>
                              </a:rPr>
                              <m:t>s</m:t>
                            </m:r>
                          </m:e>
                          <m:sub>
                            <m:r>
                              <a:rPr lang="hu-HU" b="0" i="1" dirty="0" smtClean="0">
                                <a:latin typeface="Cambria Math" panose="02040503050406030204" pitchFamily="18" charset="0"/>
                              </a:rPr>
                              <m:t>𝐴</m:t>
                            </m:r>
                          </m:sub>
                        </m:sSub>
                      </m:num>
                      <m:den>
                        <m:sSub>
                          <m:sSubPr>
                            <m:ctrlPr>
                              <a:rPr lang="hu-HU" b="0" i="1" dirty="0" smtClean="0">
                                <a:latin typeface="Cambria Math" panose="02040503050406030204" pitchFamily="18" charset="0"/>
                              </a:rPr>
                            </m:ctrlPr>
                          </m:sSubPr>
                          <m:e>
                            <m:r>
                              <a:rPr lang="hu-HU" b="0" i="1" dirty="0" smtClean="0">
                                <a:latin typeface="Cambria Math" panose="02040503050406030204" pitchFamily="18" charset="0"/>
                              </a:rPr>
                              <m:t>𝑠</m:t>
                            </m:r>
                          </m:e>
                          <m:sub>
                            <m:r>
                              <a:rPr lang="hu-HU" b="0" i="1" dirty="0" smtClean="0">
                                <a:latin typeface="Cambria Math" panose="02040503050406030204" pitchFamily="18" charset="0"/>
                              </a:rPr>
                              <m:t>𝐵</m:t>
                            </m:r>
                          </m:sub>
                        </m:sSub>
                      </m:den>
                    </m:f>
                    <m:r>
                      <a:rPr lang="hu-HU" b="0" i="1" smtClean="0">
                        <a:latin typeface="Cambria Math" panose="02040503050406030204" pitchFamily="18" charset="0"/>
                      </a:rPr>
                      <m:t>=0.570±0.021 </m:t>
                    </m:r>
                  </m:oMath>
                </a14:m>
                <a:endParaRPr lang="hu-HU" dirty="0"/>
              </a:p>
              <a:p>
                <a:r>
                  <a:rPr lang="hu-HU" dirty="0"/>
                  <a:t>Assumption: 0.5!</a:t>
                </a:r>
              </a:p>
            </p:txBody>
          </p:sp>
        </mc:Choice>
        <mc:Fallback xmlns="">
          <p:sp>
            <p:nvSpPr>
              <p:cNvPr id="3" name="Content Placeholder 2">
                <a:extLst>
                  <a:ext uri="{FF2B5EF4-FFF2-40B4-BE49-F238E27FC236}">
                    <a16:creationId xmlns:a16="http://schemas.microsoft.com/office/drawing/2014/main" id="{C00B80FB-F5C0-4619-9821-58045A844DDF}"/>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711196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1F9F5-599D-40A7-AAC5-873879AC2730}"/>
              </a:ext>
            </a:extLst>
          </p:cNvPr>
          <p:cNvSpPr>
            <a:spLocks noGrp="1"/>
          </p:cNvSpPr>
          <p:nvPr>
            <p:ph type="title"/>
          </p:nvPr>
        </p:nvSpPr>
        <p:spPr/>
        <p:txBody>
          <a:bodyPr/>
          <a:lstStyle/>
          <a:p>
            <a:r>
              <a:rPr lang="hu-HU" dirty="0"/>
              <a:t>Cross-section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E601FA4-E2CB-4351-A349-6F3704C288AF}"/>
                  </a:ext>
                </a:extLst>
              </p:cNvPr>
              <p:cNvSpPr>
                <a:spLocks noGrp="1"/>
              </p:cNvSpPr>
              <p:nvPr>
                <p:ph idx="1"/>
              </p:nvPr>
            </p:nvSpPr>
            <p:spPr/>
            <p:txBody>
              <a:bodyPr/>
              <a:lstStyle/>
              <a:p>
                <a:r>
                  <a:rPr lang="hu-HU" dirty="0"/>
                  <a:t> </a:t>
                </a:r>
              </a:p>
              <a:p>
                <a:r>
                  <a:rPr lang="hu-HU" dirty="0"/>
                  <a:t>50 photographs, 532 incoming protons</a:t>
                </a:r>
              </a:p>
              <a:p>
                <a:r>
                  <a:rPr lang="hu-HU" dirty="0"/>
                  <a:t>27 elastic, 64 inelastic scattering,</a:t>
                </a:r>
              </a:p>
              <a:p>
                <a:r>
                  <a:rPr lang="hu-HU" dirty="0"/>
                  <a:t> </a:t>
                </a:r>
              </a:p>
              <a:p>
                <a:endParaRPr lang="hu-HU" dirty="0"/>
              </a:p>
              <a:p>
                <a:r>
                  <a:rPr lang="hu-HU" dirty="0"/>
                  <a:t> </a:t>
                </a:r>
              </a:p>
              <a:p>
                <a:r>
                  <a:rPr lang="hu-HU" dirty="0"/>
                  <a:t> </a:t>
                </a:r>
              </a:p>
              <a:p>
                <a:r>
                  <a:rPr lang="hu-HU" dirty="0"/>
                  <a:t>Literature: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𝜎</m:t>
                        </m:r>
                      </m:e>
                      <m:sub>
                        <m:r>
                          <a:rPr lang="hu-HU" b="0" i="1" smtClean="0">
                            <a:latin typeface="Cambria Math" panose="02040503050406030204" pitchFamily="18" charset="0"/>
                          </a:rPr>
                          <m:t>𝑒𝑙𝑎𝑠𝑡𝑖𝑐</m:t>
                        </m:r>
                      </m:sub>
                    </m:sSub>
                    <m:r>
                      <a:rPr lang="hu-HU" b="0" i="1" smtClean="0">
                        <a:latin typeface="Cambria Math" panose="02040503050406030204" pitchFamily="18" charset="0"/>
                      </a:rPr>
                      <m:t>=</m:t>
                    </m:r>
                    <m:d>
                      <m:dPr>
                        <m:ctrlPr>
                          <a:rPr lang="hu-HU" b="0" i="1" smtClean="0">
                            <a:latin typeface="Cambria Math" panose="02040503050406030204" pitchFamily="18" charset="0"/>
                          </a:rPr>
                        </m:ctrlPr>
                      </m:dPr>
                      <m:e>
                        <m:r>
                          <a:rPr lang="hu-HU" b="0" i="1" smtClean="0">
                            <a:latin typeface="Cambria Math" panose="02040503050406030204" pitchFamily="18" charset="0"/>
                          </a:rPr>
                          <m:t>7.9±0.1</m:t>
                        </m:r>
                      </m:e>
                    </m:d>
                  </m:oMath>
                </a14:m>
                <a:r>
                  <a:rPr lang="hu-HU" dirty="0"/>
                  <a:t> mb, </a:t>
                </a:r>
                <a14:m>
                  <m:oMath xmlns:m="http://schemas.openxmlformats.org/officeDocument/2006/math">
                    <m:sSub>
                      <m:sSubPr>
                        <m:ctrlPr>
                          <a:rPr lang="hu-HU" b="0" i="1" dirty="0" smtClean="0">
                            <a:latin typeface="Cambria Math" panose="02040503050406030204" pitchFamily="18" charset="0"/>
                          </a:rPr>
                        </m:ctrlPr>
                      </m:sSubPr>
                      <m:e>
                        <m:r>
                          <a:rPr lang="hu-HU" b="0" i="1" dirty="0" smtClean="0">
                            <a:latin typeface="Cambria Math" panose="02040503050406030204" pitchFamily="18" charset="0"/>
                          </a:rPr>
                          <m:t>𝜎</m:t>
                        </m:r>
                      </m:e>
                      <m:sub>
                        <m:r>
                          <a:rPr lang="hu-HU" b="0" i="1" dirty="0" smtClean="0">
                            <a:latin typeface="Cambria Math" panose="02040503050406030204" pitchFamily="18" charset="0"/>
                          </a:rPr>
                          <m:t>𝑡𝑜𝑡𝑎𝑙</m:t>
                        </m:r>
                      </m:sub>
                    </m:sSub>
                    <m:r>
                      <a:rPr lang="hu-HU" b="0" i="1" dirty="0" smtClean="0">
                        <a:latin typeface="Cambria Math" panose="02040503050406030204" pitchFamily="18" charset="0"/>
                      </a:rPr>
                      <m:t>=</m:t>
                    </m:r>
                    <m:d>
                      <m:dPr>
                        <m:ctrlPr>
                          <a:rPr lang="hu-HU" b="0" i="1" dirty="0" smtClean="0">
                            <a:latin typeface="Cambria Math" panose="02040503050406030204" pitchFamily="18" charset="0"/>
                          </a:rPr>
                        </m:ctrlPr>
                      </m:dPr>
                      <m:e>
                        <m:r>
                          <a:rPr lang="hu-HU" b="0" i="1" dirty="0" smtClean="0">
                            <a:latin typeface="Cambria Math" panose="02040503050406030204" pitchFamily="18" charset="0"/>
                          </a:rPr>
                          <m:t>38.8±0.1</m:t>
                        </m:r>
                      </m:e>
                    </m:d>
                    <m:r>
                      <a:rPr lang="hu-HU" b="0" i="0" dirty="0" smtClean="0">
                        <a:latin typeface="Cambria Math" panose="02040503050406030204" pitchFamily="18" charset="0"/>
                      </a:rPr>
                      <m:t> </m:t>
                    </m:r>
                    <m:r>
                      <m:rPr>
                        <m:sty m:val="p"/>
                      </m:rPr>
                      <a:rPr lang="hu-HU" b="0" i="0" dirty="0" smtClean="0">
                        <a:latin typeface="Cambria Math" panose="02040503050406030204" pitchFamily="18" charset="0"/>
                      </a:rPr>
                      <m:t>mb</m:t>
                    </m:r>
                  </m:oMath>
                </a14:m>
                <a:r>
                  <a:rPr lang="hu-HU" dirty="0"/>
                  <a:t> </a:t>
                </a:r>
              </a:p>
              <a:p>
                <a:endParaRPr lang="hu-HU" dirty="0"/>
              </a:p>
            </p:txBody>
          </p:sp>
        </mc:Choice>
        <mc:Fallback xmlns="">
          <p:sp>
            <p:nvSpPr>
              <p:cNvPr id="3" name="Content Placeholder 2">
                <a:extLst>
                  <a:ext uri="{FF2B5EF4-FFF2-40B4-BE49-F238E27FC236}">
                    <a16:creationId xmlns:a16="http://schemas.microsoft.com/office/drawing/2014/main" id="{8E601FA4-E2CB-4351-A349-6F3704C288AF}"/>
                  </a:ext>
                </a:extLst>
              </p:cNvPr>
              <p:cNvSpPr>
                <a:spLocks noGrp="1" noRot="1" noChangeAspect="1" noMove="1" noResize="1" noEditPoints="1" noAdjustHandles="1" noChangeArrowheads="1" noChangeShapeType="1" noTextEdit="1"/>
              </p:cNvSpPr>
              <p:nvPr>
                <p:ph idx="1"/>
              </p:nvPr>
            </p:nvSpPr>
            <p:spPr>
              <a:blipFill>
                <a:blip r:embed="rId8"/>
                <a:stretch>
                  <a:fillRect l="-1043" t="-1961"/>
                </a:stretch>
              </a:blipFill>
            </p:spPr>
            <p:txBody>
              <a:bodyPr/>
              <a:lstStyle/>
              <a:p>
                <a:r>
                  <a:rPr lang="hu-HU">
                    <a:noFill/>
                  </a:rPr>
                  <a:t> </a:t>
                </a:r>
              </a:p>
            </p:txBody>
          </p:sp>
        </mc:Fallback>
      </mc:AlternateContent>
      <p:pic>
        <p:nvPicPr>
          <p:cNvPr id="5" name="Picture 4">
            <a:extLst>
              <a:ext uri="{FF2B5EF4-FFF2-40B4-BE49-F238E27FC236}">
                <a16:creationId xmlns:a16="http://schemas.microsoft.com/office/drawing/2014/main" xmlns="" id="{5A486A44-53B2-4257-869C-E39548099315}"/>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156039" y="1825625"/>
            <a:ext cx="8973281" cy="472732"/>
          </a:xfrm>
          <a:prstGeom prst="rect">
            <a:avLst/>
          </a:prstGeom>
        </p:spPr>
      </p:pic>
      <p:pic>
        <p:nvPicPr>
          <p:cNvPr id="7" name="Picture 6">
            <a:extLst>
              <a:ext uri="{FF2B5EF4-FFF2-40B4-BE49-F238E27FC236}">
                <a16:creationId xmlns:a16="http://schemas.microsoft.com/office/drawing/2014/main" xmlns="" id="{0FB4CD21-25FF-4E82-A19C-63A02D60AE2B}"/>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156039" y="3429000"/>
            <a:ext cx="5170618" cy="368533"/>
          </a:xfrm>
          <a:prstGeom prst="rect">
            <a:avLst/>
          </a:prstGeom>
        </p:spPr>
      </p:pic>
      <p:pic>
        <p:nvPicPr>
          <p:cNvPr id="9" name="Picture 8">
            <a:extLst>
              <a:ext uri="{FF2B5EF4-FFF2-40B4-BE49-F238E27FC236}">
                <a16:creationId xmlns:a16="http://schemas.microsoft.com/office/drawing/2014/main" xmlns="" id="{41AE476E-55FC-4858-B822-48372B8D1D88}"/>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095999" y="2916661"/>
            <a:ext cx="4174280" cy="284279"/>
          </a:xfrm>
          <a:prstGeom prst="rect">
            <a:avLst/>
          </a:prstGeom>
        </p:spPr>
      </p:pic>
      <p:pic>
        <p:nvPicPr>
          <p:cNvPr id="6" name="Picture 5">
            <a:extLst>
              <a:ext uri="{FF2B5EF4-FFF2-40B4-BE49-F238E27FC236}">
                <a16:creationId xmlns:a16="http://schemas.microsoft.com/office/drawing/2014/main" xmlns="" id="{452711BA-B452-4960-A98C-39DCC269F828}"/>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168400" y="4365883"/>
            <a:ext cx="3830503" cy="368533"/>
          </a:xfrm>
          <a:prstGeom prst="rect">
            <a:avLst/>
          </a:prstGeom>
        </p:spPr>
      </p:pic>
      <p:pic>
        <p:nvPicPr>
          <p:cNvPr id="10" name="Picture 9">
            <a:extLst>
              <a:ext uri="{FF2B5EF4-FFF2-40B4-BE49-F238E27FC236}">
                <a16:creationId xmlns:a16="http://schemas.microsoft.com/office/drawing/2014/main" xmlns="" id="{36F4D815-BC06-4015-B317-29156637F9CF}"/>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358900" y="4879887"/>
            <a:ext cx="3814869" cy="368533"/>
          </a:xfrm>
          <a:prstGeom prst="rect">
            <a:avLst/>
          </a:prstGeom>
        </p:spPr>
      </p:pic>
    </p:spTree>
    <p:extLst>
      <p:ext uri="{BB962C8B-B14F-4D97-AF65-F5344CB8AC3E}">
        <p14:creationId xmlns:p14="http://schemas.microsoft.com/office/powerpoint/2010/main" val="3355059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D6B5F-D64F-451D-83AB-929586C5865A}"/>
              </a:ext>
            </a:extLst>
          </p:cNvPr>
          <p:cNvSpPr>
            <a:spLocks noGrp="1"/>
          </p:cNvSpPr>
          <p:nvPr>
            <p:ph type="title"/>
          </p:nvPr>
        </p:nvSpPr>
        <p:spPr/>
        <p:txBody>
          <a:bodyPr/>
          <a:lstStyle/>
          <a:p>
            <a:r>
              <a:rPr lang="hu-HU" dirty="0"/>
              <a:t>Pion multiplicity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3D1E29E-6519-4456-8811-87A857DE0779}"/>
                  </a:ext>
                </a:extLst>
              </p:cNvPr>
              <p:cNvSpPr>
                <a:spLocks noGrp="1"/>
              </p:cNvSpPr>
              <p:nvPr>
                <p:ph idx="1"/>
              </p:nvPr>
            </p:nvSpPr>
            <p:spPr/>
            <p:txBody>
              <a:bodyPr>
                <a:normAutofit lnSpcReduction="10000"/>
              </a:bodyPr>
              <a:lstStyle/>
              <a:p>
                <a:r>
                  <a:rPr lang="hu-HU" dirty="0"/>
                  <a:t>64 inelastic scattering: 11, 35, 13, 5 (2, 4, 6, 8)</a:t>
                </a:r>
              </a:p>
              <a:p>
                <a14:m>
                  <m:oMath xmlns:m="http://schemas.openxmlformats.org/officeDocument/2006/math">
                    <m:r>
                      <a:rPr lang="hu-HU" b="0" i="1" smtClean="0">
                        <a:latin typeface="Cambria Math" panose="02040503050406030204" pitchFamily="18" charset="0"/>
                      </a:rPr>
                      <m:t>280±8</m:t>
                    </m:r>
                  </m:oMath>
                </a14:m>
                <a:r>
                  <a:rPr lang="hu-HU" dirty="0"/>
                  <a:t> charged particle tracks from </a:t>
                </a:r>
                <a14:m>
                  <m:oMath xmlns:m="http://schemas.openxmlformats.org/officeDocument/2006/math">
                    <m:r>
                      <a:rPr lang="hu-HU" b="0" i="1" smtClean="0">
                        <a:latin typeface="Cambria Math" panose="02040503050406030204" pitchFamily="18" charset="0"/>
                      </a:rPr>
                      <m:t>64±8</m:t>
                    </m:r>
                  </m:oMath>
                </a14:m>
                <a:r>
                  <a:rPr lang="hu-HU" dirty="0"/>
                  <a:t> events</a:t>
                </a:r>
              </a:p>
              <a:p>
                <a:r>
                  <a:rPr lang="hu-HU" dirty="0"/>
                  <a:t>Charged multiplicity: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r>
                          <a:rPr lang="hu-HU" b="0" i="1" smtClean="0">
                            <a:latin typeface="Cambria Math" panose="02040503050406030204" pitchFamily="18" charset="0"/>
                          </a:rPr>
                          <m:t>𝑐h𝑔</m:t>
                        </m:r>
                      </m:sub>
                    </m:sSub>
                    <m:r>
                      <a:rPr lang="hu-HU" b="0" i="1" smtClean="0">
                        <a:latin typeface="Cambria Math" panose="02040503050406030204" pitchFamily="18" charset="0"/>
                      </a:rPr>
                      <m:t>=4.4±0.5</m:t>
                    </m:r>
                  </m:oMath>
                </a14:m>
                <a:endParaRPr lang="hu-HU" dirty="0"/>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sSup>
                          <m:sSupPr>
                            <m:ctrlPr>
                              <a:rPr lang="hu-HU" b="0" i="1" smtClean="0">
                                <a:latin typeface="Cambria Math" panose="02040503050406030204" pitchFamily="18" charset="0"/>
                              </a:rPr>
                            </m:ctrlPr>
                          </m:sSupPr>
                          <m:e>
                            <m:r>
                              <a:rPr lang="hu-HU" b="0" i="1" smtClean="0">
                                <a:latin typeface="Cambria Math" panose="02040503050406030204" pitchFamily="18" charset="0"/>
                              </a:rPr>
                              <m:t>𝜋</m:t>
                            </m:r>
                          </m:e>
                          <m:sup>
                            <m:r>
                              <a:rPr lang="hu-HU" b="0" i="1" smtClean="0">
                                <a:latin typeface="Cambria Math" panose="02040503050406030204" pitchFamily="18" charset="0"/>
                              </a:rPr>
                              <m:t>0</m:t>
                            </m:r>
                          </m:sup>
                        </m:sSup>
                      </m:sub>
                    </m:sSub>
                    <m:r>
                      <a:rPr lang="hu-HU" b="0" i="1" smtClean="0">
                        <a:latin typeface="Cambria Math" panose="02040503050406030204" pitchFamily="18" charset="0"/>
                      </a:rPr>
                      <m:t>=1.1±0.1</m:t>
                    </m:r>
                  </m:oMath>
                </a14:m>
                <a:endParaRPr lang="hu-HU" dirty="0"/>
              </a:p>
              <a:p>
                <a:endParaRPr lang="hu-HU" dirty="0"/>
              </a:p>
              <a:p>
                <a:r>
                  <a:rPr lang="hu-HU" dirty="0"/>
                  <a:t>Pair production: 4 detected</a:t>
                </a:r>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sSup>
                          <m:sSupPr>
                            <m:ctrlPr>
                              <a:rPr lang="hu-HU" b="0" i="1" smtClean="0">
                                <a:latin typeface="Cambria Math" panose="02040503050406030204" pitchFamily="18" charset="0"/>
                              </a:rPr>
                            </m:ctrlPr>
                          </m:sSupPr>
                          <m:e>
                            <m:r>
                              <a:rPr lang="hu-HU" b="0" i="1" smtClean="0">
                                <a:latin typeface="Cambria Math" panose="02040503050406030204" pitchFamily="18" charset="0"/>
                              </a:rPr>
                              <m:t>𝜋</m:t>
                            </m:r>
                          </m:e>
                          <m:sup>
                            <m:r>
                              <a:rPr lang="hu-HU" b="0" i="1" smtClean="0">
                                <a:latin typeface="Cambria Math" panose="02040503050406030204" pitchFamily="18" charset="0"/>
                              </a:rPr>
                              <m:t>0</m:t>
                            </m:r>
                          </m:sup>
                        </m:sSup>
                      </m:sub>
                    </m:sSub>
                    <m:r>
                      <a:rPr lang="hu-HU" b="0" i="1" smtClean="0">
                        <a:latin typeface="Cambria Math" panose="02040503050406030204" pitchFamily="18" charset="0"/>
                      </a:rPr>
                      <m:t>=0.5±0.1</m:t>
                    </m:r>
                  </m:oMath>
                </a14:m>
                <a:endParaRPr lang="hu-HU" dirty="0"/>
              </a:p>
              <a:p>
                <a:endParaRPr lang="hu-HU" dirty="0"/>
              </a:p>
              <a:p>
                <a:r>
                  <a:rPr lang="hu-HU" dirty="0"/>
                  <a:t>Literature: </a:t>
                </a:r>
                <a14:m>
                  <m:oMath xmlns:m="http://schemas.openxmlformats.org/officeDocument/2006/math">
                    <m:r>
                      <a:rPr lang="hu-HU" b="0" i="1" smtClean="0">
                        <a:latin typeface="Cambria Math" panose="02040503050406030204" pitchFamily="18" charset="0"/>
                      </a:rPr>
                      <m:t>1.3±0.3</m:t>
                    </m:r>
                  </m:oMath>
                </a14:m>
                <a:endParaRPr lang="hu-HU" dirty="0"/>
              </a:p>
            </p:txBody>
          </p:sp>
        </mc:Choice>
        <mc:Fallback xmlns="">
          <p:sp>
            <p:nvSpPr>
              <p:cNvPr id="3" name="Content Placeholder 2">
                <a:extLst>
                  <a:ext uri="{FF2B5EF4-FFF2-40B4-BE49-F238E27FC236}">
                    <a16:creationId xmlns:a16="http://schemas.microsoft.com/office/drawing/2014/main" id="{23D1E29E-6519-4456-8811-87A857DE0779}"/>
                  </a:ext>
                </a:extLst>
              </p:cNvPr>
              <p:cNvSpPr>
                <a:spLocks noGrp="1" noRot="1" noChangeAspect="1" noMove="1" noResize="1" noEditPoints="1" noAdjustHandles="1" noChangeArrowheads="1" noChangeShapeType="1" noTextEdit="1"/>
              </p:cNvSpPr>
              <p:nvPr>
                <p:ph idx="1"/>
              </p:nvPr>
            </p:nvSpPr>
            <p:spPr>
              <a:blipFill>
                <a:blip r:embed="rId3"/>
                <a:stretch>
                  <a:fillRect l="-1043" t="-3081" b="-3081"/>
                </a:stretch>
              </a:blipFill>
            </p:spPr>
            <p:txBody>
              <a:bodyPr/>
              <a:lstStyle/>
              <a:p>
                <a:r>
                  <a:rPr lang="hu-HU">
                    <a:noFill/>
                  </a:rPr>
                  <a:t> </a:t>
                </a:r>
              </a:p>
            </p:txBody>
          </p:sp>
        </mc:Fallback>
      </mc:AlternateContent>
    </p:spTree>
    <p:extLst>
      <p:ext uri="{BB962C8B-B14F-4D97-AF65-F5344CB8AC3E}">
        <p14:creationId xmlns:p14="http://schemas.microsoft.com/office/powerpoint/2010/main" val="1180987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654C0-1FBE-41A7-8BA1-7D3CCE6132D3}"/>
              </a:ext>
            </a:extLst>
          </p:cNvPr>
          <p:cNvSpPr>
            <a:spLocks noGrp="1"/>
          </p:cNvSpPr>
          <p:nvPr>
            <p:ph type="title"/>
          </p:nvPr>
        </p:nvSpPr>
        <p:spPr/>
        <p:txBody>
          <a:bodyPr/>
          <a:lstStyle/>
          <a:p>
            <a:r>
              <a:rPr lang="hu-HU" dirty="0"/>
              <a:t>Neutrino momentum</a:t>
            </a:r>
          </a:p>
        </p:txBody>
      </p:sp>
      <p:pic>
        <p:nvPicPr>
          <p:cNvPr id="5" name="Content Placeholder 4">
            <a:extLst>
              <a:ext uri="{FF2B5EF4-FFF2-40B4-BE49-F238E27FC236}">
                <a16:creationId xmlns:a16="http://schemas.microsoft.com/office/drawing/2014/main" xmlns="" id="{2BE1D14F-4515-4C0A-B2EC-1A9F1389E7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0356" y="1447800"/>
            <a:ext cx="7211643" cy="5410200"/>
          </a:xfr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5B032782-8782-4C87-B62E-9770923C7636}"/>
                  </a:ext>
                </a:extLst>
              </p:cNvPr>
              <p:cNvSpPr txBox="1"/>
              <p:nvPr/>
            </p:nvSpPr>
            <p:spPr>
              <a:xfrm>
                <a:off x="990600" y="1866900"/>
                <a:ext cx="3989756" cy="4401205"/>
              </a:xfrm>
              <a:prstGeom prst="rect">
                <a:avLst/>
              </a:prstGeom>
              <a:noFill/>
            </p:spPr>
            <p:txBody>
              <a:bodyPr wrap="square" rtlCol="0">
                <a:spAutoFit/>
              </a:bodyPr>
              <a:lstStyle/>
              <a:p>
                <a:pPr marL="285750" indent="-285750">
                  <a:buFont typeface="Arial" panose="020B0604020202020204" pitchFamily="34" charset="0"/>
                  <a:buChar char="•"/>
                </a:pPr>
                <a:r>
                  <a:rPr lang="hu-HU" sz="2800" dirty="0"/>
                  <a:t>Initial pion momentum:</a:t>
                </a:r>
                <a:br>
                  <a:rPr lang="hu-HU" sz="2800" dirty="0"/>
                </a:br>
                <a14:m>
                  <m:oMath xmlns:m="http://schemas.openxmlformats.org/officeDocument/2006/math">
                    <m:r>
                      <a:rPr lang="hu-HU" sz="2800" b="0" i="1" smtClean="0">
                        <a:latin typeface="Cambria Math" panose="02040503050406030204" pitchFamily="18" charset="0"/>
                      </a:rPr>
                      <m:t>27.0±0.9</m:t>
                    </m:r>
                  </m:oMath>
                </a14:m>
                <a:r>
                  <a:rPr lang="hu-HU" sz="2800" dirty="0"/>
                  <a:t> cm,</a:t>
                </a:r>
                <a:br>
                  <a:rPr lang="hu-HU" sz="2800" dirty="0"/>
                </a:br>
                <a14:m>
                  <m:oMath xmlns:m="http://schemas.openxmlformats.org/officeDocument/2006/math">
                    <m:r>
                      <a:rPr lang="hu-HU" sz="2800" b="0" i="1" smtClean="0">
                        <a:latin typeface="Cambria Math" panose="02040503050406030204" pitchFamily="18" charset="0"/>
                      </a:rPr>
                      <m:t>120.1±3.8</m:t>
                    </m:r>
                  </m:oMath>
                </a14:m>
                <a:r>
                  <a:rPr lang="hu-HU" sz="2800" dirty="0"/>
                  <a:t> MeV/c</a:t>
                </a:r>
              </a:p>
              <a:p>
                <a:pPr marL="285750" indent="-285750">
                  <a:buFont typeface="Arial" panose="020B0604020202020204" pitchFamily="34" charset="0"/>
                  <a:buChar char="•"/>
                </a:pPr>
                <a:r>
                  <a:rPr lang="hu-HU" sz="2800" dirty="0"/>
                  <a:t>Bragg curve graph:</a:t>
                </a:r>
                <a:br>
                  <a:rPr lang="hu-HU" sz="2800" dirty="0"/>
                </a:br>
                <a14:m>
                  <m:oMath xmlns:m="http://schemas.openxmlformats.org/officeDocument/2006/math">
                    <m:r>
                      <a:rPr lang="hu-HU" sz="2800" b="0" i="1" smtClean="0">
                        <a:latin typeface="Cambria Math" panose="02040503050406030204" pitchFamily="18" charset="0"/>
                      </a:rPr>
                      <m:t>128.5±5.9</m:t>
                    </m:r>
                  </m:oMath>
                </a14:m>
                <a:r>
                  <a:rPr lang="hu-HU" sz="2800" dirty="0"/>
                  <a:t> MeV/c</a:t>
                </a:r>
              </a:p>
              <a:p>
                <a:pPr marL="285750" indent="-285750">
                  <a:buFont typeface="Arial" panose="020B0604020202020204" pitchFamily="34" charset="0"/>
                  <a:buChar char="•"/>
                </a:pPr>
                <a:r>
                  <a:rPr lang="hu-HU" sz="2800" dirty="0"/>
                  <a:t>Muon track length:</a:t>
                </a:r>
                <a:br>
                  <a:rPr lang="hu-HU" sz="2800" dirty="0"/>
                </a:br>
                <a14:m>
                  <m:oMath xmlns:m="http://schemas.openxmlformats.org/officeDocument/2006/math">
                    <m:r>
                      <a:rPr lang="hu-HU" sz="2800" b="0" i="1" smtClean="0">
                        <a:latin typeface="Cambria Math" panose="02040503050406030204" pitchFamily="18" charset="0"/>
                      </a:rPr>
                      <m:t>0.60±0.09</m:t>
                    </m:r>
                  </m:oMath>
                </a14:m>
                <a:r>
                  <a:rPr lang="hu-HU" sz="2800" dirty="0"/>
                  <a:t> cm</a:t>
                </a:r>
                <a:br>
                  <a:rPr lang="hu-HU" sz="2800" dirty="0"/>
                </a:br>
                <a14:m>
                  <m:oMath xmlns:m="http://schemas.openxmlformats.org/officeDocument/2006/math">
                    <m:r>
                      <a:rPr lang="hu-HU" sz="2800" b="0" i="1" smtClean="0">
                        <a:latin typeface="Cambria Math" panose="02040503050406030204" pitchFamily="18" charset="0"/>
                      </a:rPr>
                      <m:t>27.6±1.3</m:t>
                    </m:r>
                  </m:oMath>
                </a14:m>
                <a:r>
                  <a:rPr lang="hu-HU" sz="2800" dirty="0"/>
                  <a:t> MeV/c</a:t>
                </a:r>
              </a:p>
              <a:p>
                <a:pPr marL="285750" indent="-285750">
                  <a:buFont typeface="Arial" panose="020B0604020202020204" pitchFamily="34" charset="0"/>
                  <a:buChar char="•"/>
                </a:pPr>
                <a:r>
                  <a:rPr lang="hu-HU" sz="2800" dirty="0"/>
                  <a:t>Theory:</a:t>
                </a:r>
                <a:br>
                  <a:rPr lang="hu-HU" sz="2800" dirty="0"/>
                </a:br>
                <a:r>
                  <a:rPr lang="hu-HU" sz="2800" dirty="0"/>
                  <a:t>29.8 MeV/c</a:t>
                </a:r>
              </a:p>
            </p:txBody>
          </p:sp>
        </mc:Choice>
        <mc:Fallback xmlns="">
          <p:sp>
            <p:nvSpPr>
              <p:cNvPr id="8" name="TextBox 7">
                <a:extLst>
                  <a:ext uri="{FF2B5EF4-FFF2-40B4-BE49-F238E27FC236}">
                    <a16:creationId xmlns:a16="http://schemas.microsoft.com/office/drawing/2014/main" id="{5B032782-8782-4C87-B62E-9770923C7636}"/>
                  </a:ext>
                </a:extLst>
              </p:cNvPr>
              <p:cNvSpPr txBox="1">
                <a:spLocks noRot="1" noChangeAspect="1" noMove="1" noResize="1" noEditPoints="1" noAdjustHandles="1" noChangeArrowheads="1" noChangeShapeType="1" noTextEdit="1"/>
              </p:cNvSpPr>
              <p:nvPr/>
            </p:nvSpPr>
            <p:spPr>
              <a:xfrm>
                <a:off x="990600" y="1866900"/>
                <a:ext cx="3989756" cy="4401205"/>
              </a:xfrm>
              <a:prstGeom prst="rect">
                <a:avLst/>
              </a:prstGeom>
              <a:blipFill>
                <a:blip r:embed="rId4"/>
                <a:stretch>
                  <a:fillRect l="-2752" t="-1247" b="-3047"/>
                </a:stretch>
              </a:blipFill>
            </p:spPr>
            <p:txBody>
              <a:bodyPr/>
              <a:lstStyle/>
              <a:p>
                <a:r>
                  <a:rPr lang="hu-HU">
                    <a:noFill/>
                  </a:rPr>
                  <a:t> </a:t>
                </a:r>
              </a:p>
            </p:txBody>
          </p:sp>
        </mc:Fallback>
      </mc:AlternateContent>
    </p:spTree>
    <p:extLst>
      <p:ext uri="{BB962C8B-B14F-4D97-AF65-F5344CB8AC3E}">
        <p14:creationId xmlns:p14="http://schemas.microsoft.com/office/powerpoint/2010/main" val="3472586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xmlns="" id="{F9040763-7692-41B6-A8B0-E9DFCEAAF226}"/>
                  </a:ext>
                </a:extLst>
              </p:cNvPr>
              <p:cNvSpPr>
                <a:spLocks noGrp="1"/>
              </p:cNvSpPr>
              <p:nvPr>
                <p:ph type="title"/>
              </p:nvPr>
            </p:nvSpPr>
            <p:spPr/>
            <p:txBody>
              <a:bodyPr/>
              <a:lstStyle/>
              <a:p>
                <a14:m>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𝑉</m:t>
                        </m:r>
                      </m:e>
                      <m:sup>
                        <m:r>
                          <a:rPr lang="hu-HU" b="0" i="1" smtClean="0">
                            <a:latin typeface="Cambria Math" panose="02040503050406030204" pitchFamily="18" charset="0"/>
                          </a:rPr>
                          <m:t>0</m:t>
                        </m:r>
                      </m:sup>
                    </m:sSup>
                  </m:oMath>
                </a14:m>
                <a:r>
                  <a:rPr lang="hu-HU" dirty="0"/>
                  <a:t> </a:t>
                </a:r>
                <a:r>
                  <a:rPr lang="en-AU" dirty="0" smtClean="0"/>
                  <a:t>P</a:t>
                </a:r>
                <a:r>
                  <a:rPr lang="hu-HU" dirty="0" smtClean="0"/>
                  <a:t>article </a:t>
                </a:r>
                <a:r>
                  <a:rPr lang="hu-HU" dirty="0"/>
                  <a:t>#1</a:t>
                </a:r>
              </a:p>
            </p:txBody>
          </p:sp>
        </mc:Choice>
        <mc:Fallback>
          <p:sp>
            <p:nvSpPr>
              <p:cNvPr id="2" name="Title 1">
                <a:extLst>
                  <a:ext uri="{FF2B5EF4-FFF2-40B4-BE49-F238E27FC236}">
                    <a16:creationId xmlns:a16="http://schemas.microsoft.com/office/drawing/2014/main" xmlns:a14="http://schemas.microsoft.com/office/drawing/2010/main" xmlns="" id="{F9040763-7692-41B6-A8B0-E9DFCEAAF226}"/>
                  </a:ext>
                </a:extLst>
              </p:cNvPr>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AU">
                    <a:noFill/>
                  </a:rPr>
                  <a:t> </a:t>
                </a:r>
              </a:p>
            </p:txBody>
          </p:sp>
        </mc:Fallback>
      </mc:AlternateContent>
      <p:pic>
        <p:nvPicPr>
          <p:cNvPr id="13" name="Picture 12">
            <a:extLst>
              <a:ext uri="{FF2B5EF4-FFF2-40B4-BE49-F238E27FC236}">
                <a16:creationId xmlns:a16="http://schemas.microsoft.com/office/drawing/2014/main" xmlns="" id="{61794250-82F9-4638-97BD-6FB2497FA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18782"/>
            <a:ext cx="6075514" cy="4839218"/>
          </a:xfrm>
          <a:prstGeom prst="rect">
            <a:avLst/>
          </a:prstGeom>
        </p:spPr>
      </p:pic>
      <p:pic>
        <p:nvPicPr>
          <p:cNvPr id="15" name="Picture 14">
            <a:extLst>
              <a:ext uri="{FF2B5EF4-FFF2-40B4-BE49-F238E27FC236}">
                <a16:creationId xmlns:a16="http://schemas.microsoft.com/office/drawing/2014/main" xmlns="" id="{05ECBDB5-05A1-46E3-9681-487BB550F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5699" y="2011957"/>
            <a:ext cx="6236301" cy="4846043"/>
          </a:xfrm>
          <a:prstGeom prst="rect">
            <a:avLst/>
          </a:prstGeom>
        </p:spPr>
      </p:pic>
    </p:spTree>
    <p:extLst>
      <p:ext uri="{BB962C8B-B14F-4D97-AF65-F5344CB8AC3E}">
        <p14:creationId xmlns:p14="http://schemas.microsoft.com/office/powerpoint/2010/main" val="9560874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Diagram of Collision with Radii</a:t>
            </a:r>
            <a:endParaRPr lang="en-AU" dirty="0"/>
          </a:p>
        </p:txBody>
      </p:sp>
      <p:sp>
        <p:nvSpPr>
          <p:cNvPr id="7" name="Content Placeholder 6"/>
          <p:cNvSpPr>
            <a:spLocks noGrp="1"/>
          </p:cNvSpPr>
          <p:nvPr>
            <p:ph idx="1"/>
          </p:nvPr>
        </p:nvSpPr>
        <p:spPr/>
        <p:txBody>
          <a:bodyPr/>
          <a:lstStyle/>
          <a:p>
            <a:r>
              <a:rPr lang="en-AU" dirty="0" smtClean="0"/>
              <a:t>Radii: particle 1 has (2000 </a:t>
            </a:r>
            <a:r>
              <a:rPr lang="en-AU" dirty="0"/>
              <a:t>± </a:t>
            </a:r>
            <a:r>
              <a:rPr lang="en-AU" dirty="0" smtClean="0"/>
              <a:t>200) cm; particle 2 has (1700 ± 100) cm</a:t>
            </a:r>
          </a:p>
          <a:p>
            <a:r>
              <a:rPr lang="en-AU" dirty="0" smtClean="0"/>
              <a:t>Momenta: </a:t>
            </a:r>
            <a:endParaRPr lang="en-AU"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4174747"/>
            <a:ext cx="12616086" cy="3613983"/>
          </a:xfrm>
          <a:prstGeom prst="rect">
            <a:avLst/>
          </a:prstGeom>
        </p:spPr>
      </p:pic>
      <p:pic>
        <p:nvPicPr>
          <p:cNvPr id="9" name="Picture 8"/>
          <p:cNvPicPr>
            <a:picLocks noChangeAspect="1"/>
          </p:cNvPicPr>
          <p:nvPr/>
        </p:nvPicPr>
        <p:blipFill>
          <a:blip r:embed="rId3"/>
          <a:stretch>
            <a:fillRect/>
          </a:stretch>
        </p:blipFill>
        <p:spPr>
          <a:xfrm>
            <a:off x="3050720" y="2652183"/>
            <a:ext cx="7699713" cy="2098070"/>
          </a:xfrm>
          <a:prstGeom prst="rect">
            <a:avLst/>
          </a:prstGeom>
        </p:spPr>
      </p:pic>
    </p:spTree>
    <p:extLst>
      <p:ext uri="{BB962C8B-B14F-4D97-AF65-F5344CB8AC3E}">
        <p14:creationId xmlns:p14="http://schemas.microsoft.com/office/powerpoint/2010/main" val="4201296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AU" dirty="0" smtClean="0"/>
                  <a:t>Momenta of three particles do not sum to the momentum of the incoming proton of 23877 MeV/c</a:t>
                </a:r>
              </a:p>
              <a:p>
                <a:r>
                  <a:rPr lang="en-AU" dirty="0" smtClean="0"/>
                  <a:t>Explanations: </a:t>
                </a:r>
              </a:p>
              <a:p>
                <a:pPr lvl="1"/>
                <a:r>
                  <a:rPr lang="en-AU" dirty="0" smtClean="0"/>
                  <a:t>another neutral particle was created, or </a:t>
                </a:r>
              </a:p>
              <a:p>
                <a:pPr lvl="1"/>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did not originate from the primary vertex, or</a:t>
                </a:r>
              </a:p>
              <a:p>
                <a:pPr lvl="1"/>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decay is not a secondary but higher vertex</a:t>
                </a:r>
              </a:p>
              <a:p>
                <a:pPr lvl="1"/>
                <a:endParaRPr lang="en-AU"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3482835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lstStyle/>
          <a:p>
            <a:r>
              <a:rPr lang="en-AU" dirty="0" smtClean="0"/>
              <a:t>The aims of this experiment were:</a:t>
            </a:r>
          </a:p>
          <a:p>
            <a:pPr lvl="1"/>
            <a:r>
              <a:rPr lang="en-AU" sz="2800" dirty="0" smtClean="0"/>
              <a:t>Determine the elastic and total cross-section of the proton-proton collisions</a:t>
            </a:r>
          </a:p>
          <a:p>
            <a:pPr lvl="1"/>
            <a:r>
              <a:rPr lang="en-AU" sz="2800" dirty="0" smtClean="0"/>
              <a:t>Calculate the charge multiplicity and neutral pion multiplicity </a:t>
            </a:r>
          </a:p>
          <a:p>
            <a:pPr lvl="1"/>
            <a:r>
              <a:rPr lang="en-AU" sz="2800" dirty="0" smtClean="0"/>
              <a:t>Find and verify a pi-mu-e decay</a:t>
            </a:r>
          </a:p>
          <a:p>
            <a:pPr lvl="1"/>
            <a:r>
              <a:rPr lang="en-AU" sz="2800" dirty="0" smtClean="0"/>
              <a:t>Analyse two strange neutral particle decays and identify the particles</a:t>
            </a:r>
            <a:endParaRPr lang="en-AU" sz="2800" dirty="0"/>
          </a:p>
        </p:txBody>
      </p:sp>
    </p:spTree>
    <p:extLst>
      <p:ext uri="{BB962C8B-B14F-4D97-AF65-F5344CB8AC3E}">
        <p14:creationId xmlns:p14="http://schemas.microsoft.com/office/powerpoint/2010/main" val="3480749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Possible Neutral Particles Not Detected</a:t>
            </a:r>
            <a:endParaRPr lang="en-AU" dirty="0"/>
          </a:p>
        </p:txBody>
      </p:sp>
      <p:sp>
        <p:nvSpPr>
          <p:cNvPr id="3" name="Content Placeholder 2"/>
          <p:cNvSpPr>
            <a:spLocks noGrp="1"/>
          </p:cNvSpPr>
          <p:nvPr>
            <p:ph idx="1"/>
          </p:nvPr>
        </p:nvSpPr>
        <p:spPr/>
        <p:txBody>
          <a:bodyPr/>
          <a:lstStyle/>
          <a:p>
            <a:endParaRPr lang="en-AU" dirty="0"/>
          </a:p>
        </p:txBody>
      </p:sp>
      <p:pic>
        <p:nvPicPr>
          <p:cNvPr id="4" name="Picture 3"/>
          <p:cNvPicPr>
            <a:picLocks noChangeAspect="1"/>
          </p:cNvPicPr>
          <p:nvPr/>
        </p:nvPicPr>
        <p:blipFill>
          <a:blip r:embed="rId2"/>
          <a:stretch>
            <a:fillRect/>
          </a:stretch>
        </p:blipFill>
        <p:spPr>
          <a:xfrm>
            <a:off x="715565" y="1825625"/>
            <a:ext cx="10760869" cy="3424564"/>
          </a:xfrm>
          <a:prstGeom prst="rect">
            <a:avLst/>
          </a:prstGeom>
        </p:spPr>
      </p:pic>
    </p:spTree>
    <p:extLst>
      <p:ext uri="{BB962C8B-B14F-4D97-AF65-F5344CB8AC3E}">
        <p14:creationId xmlns:p14="http://schemas.microsoft.com/office/powerpoint/2010/main" val="3644152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Possible Solutions</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AU" dirty="0" smtClean="0"/>
                  <a:t>The </a:t>
                </a:r>
                <a14:m>
                  <m:oMath xmlns:m="http://schemas.openxmlformats.org/officeDocument/2006/math">
                    <m:sSup>
                      <m:sSupPr>
                        <m:ctrlPr>
                          <a:rPr lang="hu-HU" i="1" smtClean="0">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is a </a:t>
                </a:r>
                <a14:m>
                  <m:oMath xmlns:m="http://schemas.openxmlformats.org/officeDocument/2006/math">
                    <m:sSup>
                      <m:sSupPr>
                        <m:ctrlPr>
                          <a:rPr lang="hu-HU" i="1">
                            <a:latin typeface="Cambria Math" panose="02040503050406030204" pitchFamily="18" charset="0"/>
                          </a:rPr>
                        </m:ctrlPr>
                      </m:sSupPr>
                      <m:e>
                        <m:r>
                          <m:rPr>
                            <m:sty m:val="p"/>
                          </m:rPr>
                          <a:rPr lang="en-AU" b="0" i="0" smtClean="0">
                            <a:latin typeface="Cambria Math" panose="02040503050406030204" pitchFamily="18" charset="0"/>
                          </a:rPr>
                          <m:t>Λ</m:t>
                        </m:r>
                      </m:e>
                      <m:sup>
                        <m:r>
                          <a:rPr lang="hu-HU" i="1">
                            <a:latin typeface="Cambria Math" panose="02040503050406030204" pitchFamily="18" charset="0"/>
                          </a:rPr>
                          <m:t>0</m:t>
                        </m:r>
                      </m:sup>
                    </m:sSup>
                  </m:oMath>
                </a14:m>
                <a:r>
                  <a:rPr lang="en-AU" dirty="0" smtClean="0"/>
                  <a:t> while a neutral particle left the primary vertex undetected. Secondary vertex is a proton and pion</a:t>
                </a:r>
              </a:p>
              <a:p>
                <a:endParaRPr lang="en-AU" dirty="0" smtClean="0"/>
              </a:p>
              <a:p>
                <a:r>
                  <a:rPr lang="en-AU" dirty="0"/>
                  <a:t>The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a:t> is a </a:t>
                </a:r>
                <a14:m>
                  <m:oMath xmlns:m="http://schemas.openxmlformats.org/officeDocument/2006/math">
                    <m:sSubSup>
                      <m:sSubSupPr>
                        <m:ctrlPr>
                          <a:rPr lang="en-AU" b="0" i="0" smtClean="0">
                            <a:latin typeface="Cambria Math" panose="02040503050406030204" pitchFamily="18" charset="0"/>
                          </a:rPr>
                        </m:ctrlPr>
                      </m:sSubSupPr>
                      <m:e>
                        <m:r>
                          <m:rPr>
                            <m:sty m:val="p"/>
                          </m:rPr>
                          <a:rPr lang="en-AU" b="0" i="0" smtClean="0">
                            <a:latin typeface="Cambria Math" panose="02040503050406030204" pitchFamily="18" charset="0"/>
                          </a:rPr>
                          <m:t>K</m:t>
                        </m:r>
                      </m:e>
                      <m:sub>
                        <m:r>
                          <m:rPr>
                            <m:sty m:val="p"/>
                          </m:rPr>
                          <a:rPr lang="en-AU" b="0" i="0" smtClean="0">
                            <a:latin typeface="Cambria Math" panose="02040503050406030204" pitchFamily="18" charset="0"/>
                          </a:rPr>
                          <m:t>s</m:t>
                        </m:r>
                      </m:sub>
                      <m:sup>
                        <m:r>
                          <a:rPr lang="hu-HU" i="1">
                            <a:latin typeface="Cambria Math" panose="02040503050406030204" pitchFamily="18" charset="0"/>
                          </a:rPr>
                          <m:t>0</m:t>
                        </m:r>
                      </m:sup>
                    </m:sSubSup>
                  </m:oMath>
                </a14:m>
                <a:r>
                  <a:rPr lang="en-AU" dirty="0"/>
                  <a:t> while a neutral particle left the primary vertex undetected. </a:t>
                </a:r>
                <a:r>
                  <a:rPr lang="en-AU" dirty="0"/>
                  <a:t>Secondary vertex is </a:t>
                </a:r>
                <a:r>
                  <a:rPr lang="en-AU" dirty="0" smtClean="0"/>
                  <a:t>two pions</a:t>
                </a:r>
              </a:p>
              <a:p>
                <a:endParaRPr lang="en-AU" dirty="0"/>
              </a:p>
              <a:p>
                <a:r>
                  <a:rPr lang="en-AU" dirty="0" smtClean="0"/>
                  <a:t>A </a:t>
                </a:r>
                <a14:m>
                  <m:oMath xmlns:m="http://schemas.openxmlformats.org/officeDocument/2006/math">
                    <m:sSup>
                      <m:sSupPr>
                        <m:ctrlPr>
                          <a:rPr lang="hu-HU" i="1">
                            <a:latin typeface="Cambria Math" panose="02040503050406030204" pitchFamily="18" charset="0"/>
                          </a:rPr>
                        </m:ctrlPr>
                      </m:sSupPr>
                      <m:e>
                        <m:r>
                          <m:rPr>
                            <m:sty m:val="p"/>
                          </m:rPr>
                          <a:rPr lang="en-AU" b="0" i="0" smtClean="0">
                            <a:latin typeface="Cambria Math" panose="02040503050406030204" pitchFamily="18" charset="0"/>
                          </a:rPr>
                          <m:t>Σ</m:t>
                        </m:r>
                      </m:e>
                      <m:sup>
                        <m:r>
                          <a:rPr lang="hu-HU" i="1">
                            <a:latin typeface="Cambria Math" panose="02040503050406030204" pitchFamily="18" charset="0"/>
                          </a:rPr>
                          <m:t>0</m:t>
                        </m:r>
                      </m:sup>
                    </m:sSup>
                  </m:oMath>
                </a14:m>
                <a:r>
                  <a:rPr lang="en-AU" dirty="0"/>
                  <a:t> </a:t>
                </a:r>
                <a:r>
                  <a:rPr lang="en-AU" dirty="0" smtClean="0"/>
                  <a:t>was created from proton-proton collision, decaying quickly into a </a:t>
                </a:r>
                <a14:m>
                  <m:oMath xmlns:m="http://schemas.openxmlformats.org/officeDocument/2006/math">
                    <m:sSup>
                      <m:sSupPr>
                        <m:ctrlPr>
                          <a:rPr lang="hu-HU" i="1">
                            <a:latin typeface="Cambria Math" panose="02040503050406030204" pitchFamily="18" charset="0"/>
                          </a:rPr>
                        </m:ctrlPr>
                      </m:sSupPr>
                      <m:e>
                        <m:r>
                          <m:rPr>
                            <m:sty m:val="p"/>
                          </m:rPr>
                          <a:rPr lang="en-AU">
                            <a:latin typeface="Cambria Math" panose="02040503050406030204" pitchFamily="18" charset="0"/>
                          </a:rPr>
                          <m:t>Λ</m:t>
                        </m:r>
                      </m:e>
                      <m:sup>
                        <m:r>
                          <a:rPr lang="hu-HU" i="1">
                            <a:latin typeface="Cambria Math" panose="02040503050406030204" pitchFamily="18" charset="0"/>
                          </a:rPr>
                          <m:t>0</m:t>
                        </m:r>
                      </m:sup>
                    </m:sSup>
                  </m:oMath>
                </a14:m>
                <a:r>
                  <a:rPr lang="en-AU" dirty="0"/>
                  <a:t> </a:t>
                </a:r>
                <a:r>
                  <a:rPr lang="en-AU" dirty="0" smtClean="0"/>
                  <a:t>who then decayed into a proton, pion, and photon, yet was incorrectly labelled as the secondary vertex</a:t>
                </a:r>
                <a:endParaRPr lang="en-AU" dirty="0"/>
              </a:p>
              <a:p>
                <a:endParaRPr lang="en-AU" dirty="0"/>
              </a:p>
              <a:p>
                <a:pPr marL="0" indent="0">
                  <a:buNone/>
                </a:pPr>
                <a:endParaRPr lang="en-AU" dirty="0"/>
              </a:p>
              <a:p>
                <a:endParaRPr lang="en-AU" dirty="0"/>
              </a:p>
              <a:p>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855"/>
                </a:stretch>
              </a:blipFill>
            </p:spPr>
            <p:txBody>
              <a:bodyPr/>
              <a:lstStyle/>
              <a:p>
                <a:r>
                  <a:rPr lang="en-AU">
                    <a:noFill/>
                  </a:rPr>
                  <a:t> </a:t>
                </a:r>
              </a:p>
            </p:txBody>
          </p:sp>
        </mc:Fallback>
      </mc:AlternateContent>
    </p:spTree>
    <p:extLst>
      <p:ext uri="{BB962C8B-B14F-4D97-AF65-F5344CB8AC3E}">
        <p14:creationId xmlns:p14="http://schemas.microsoft.com/office/powerpoint/2010/main" val="3946950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310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58721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858A8F47-D777-4677-9937-F3E48510F488}"/>
                  </a:ext>
                </a:extLst>
              </p:cNvPr>
              <p:cNvSpPr>
                <a:spLocks noGrp="1"/>
              </p:cNvSpPr>
              <p:nvPr>
                <p:ph type="title"/>
              </p:nvPr>
            </p:nvSpPr>
            <p:spPr/>
            <p:txBody>
              <a:bodyPr/>
              <a:lstStyle/>
              <a:p>
                <a14:m>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𝑉</m:t>
                        </m:r>
                      </m:e>
                      <m:sup>
                        <m:r>
                          <a:rPr lang="hu-HU" b="0" i="1" smtClean="0">
                            <a:latin typeface="Cambria Math" panose="02040503050406030204" pitchFamily="18" charset="0"/>
                          </a:rPr>
                          <m:t>0</m:t>
                        </m:r>
                      </m:sup>
                    </m:sSup>
                  </m:oMath>
                </a14:m>
                <a:r>
                  <a:rPr lang="hu-HU" dirty="0"/>
                  <a:t> particle #2</a:t>
                </a:r>
              </a:p>
            </p:txBody>
          </p:sp>
        </mc:Choice>
        <mc:Fallback xmlns="">
          <p:sp>
            <p:nvSpPr>
              <p:cNvPr id="2" name="Title 1">
                <a:extLst>
                  <a:ext uri="{FF2B5EF4-FFF2-40B4-BE49-F238E27FC236}">
                    <a16:creationId xmlns:a16="http://schemas.microsoft.com/office/drawing/2014/main" id="{858A8F47-D777-4677-9937-F3E48510F488}"/>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hu-HU">
                    <a:noFill/>
                  </a:rPr>
                  <a:t> </a:t>
                </a:r>
              </a:p>
            </p:txBody>
          </p:sp>
        </mc:Fallback>
      </mc:AlternateContent>
      <p:pic>
        <p:nvPicPr>
          <p:cNvPr id="5" name="Picture 4">
            <a:extLst>
              <a:ext uri="{FF2B5EF4-FFF2-40B4-BE49-F238E27FC236}">
                <a16:creationId xmlns:a16="http://schemas.microsoft.com/office/drawing/2014/main" xmlns="" id="{324F14AD-4419-4274-B182-17B1DF5C8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3100"/>
            <a:ext cx="6096000" cy="4914900"/>
          </a:xfrm>
          <a:prstGeom prst="rect">
            <a:avLst/>
          </a:prstGeom>
        </p:spPr>
      </p:pic>
      <p:pic>
        <p:nvPicPr>
          <p:cNvPr id="7" name="Picture 6">
            <a:extLst>
              <a:ext uri="{FF2B5EF4-FFF2-40B4-BE49-F238E27FC236}">
                <a16:creationId xmlns:a16="http://schemas.microsoft.com/office/drawing/2014/main" xmlns="" id="{2D120A74-4E16-4A6C-9FC0-9168C045A3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43100"/>
            <a:ext cx="6096000" cy="4914900"/>
          </a:xfrm>
          <a:prstGeom prst="rect">
            <a:avLst/>
          </a:prstGeom>
        </p:spPr>
      </p:pic>
    </p:spTree>
    <p:extLst>
      <p:ext uri="{BB962C8B-B14F-4D97-AF65-F5344CB8AC3E}">
        <p14:creationId xmlns:p14="http://schemas.microsoft.com/office/powerpoint/2010/main" val="1333673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Diagram of Collision</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1"/>
            <a:ext cx="12145862" cy="3184071"/>
          </a:xfrm>
        </p:spPr>
      </p:pic>
    </p:spTree>
    <p:extLst>
      <p:ext uri="{BB962C8B-B14F-4D97-AF65-F5344CB8AC3E}">
        <p14:creationId xmlns:p14="http://schemas.microsoft.com/office/powerpoint/2010/main" val="495577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Missing Momentum</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AU" dirty="0" smtClean="0"/>
                  <a:t>The missing momentum was calculated at (38.7 ± 22) GeV, which is within the uncertainty of the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momentum.</a:t>
                </a:r>
              </a:p>
              <a:p>
                <a:r>
                  <a:rPr lang="en-AU" dirty="0" smtClean="0"/>
                  <a:t>Can conclude that a </a:t>
                </a:r>
                <a14:m>
                  <m:oMath xmlns:m="http://schemas.openxmlformats.org/officeDocument/2006/math">
                    <m:sSup>
                      <m:sSupPr>
                        <m:ctrlPr>
                          <a:rPr lang="hu-HU" i="1">
                            <a:latin typeface="Cambria Math" panose="02040503050406030204" pitchFamily="18" charset="0"/>
                          </a:rPr>
                        </m:ctrlPr>
                      </m:sSupPr>
                      <m:e>
                        <m:r>
                          <m:rPr>
                            <m:sty m:val="p"/>
                          </m:rPr>
                          <a:rPr lang="en-AU">
                            <a:latin typeface="Cambria Math" panose="02040503050406030204" pitchFamily="18" charset="0"/>
                          </a:rPr>
                          <m:t>Λ</m:t>
                        </m:r>
                      </m:e>
                      <m:sup>
                        <m:r>
                          <a:rPr lang="hu-HU" i="1">
                            <a:latin typeface="Cambria Math" panose="02040503050406030204" pitchFamily="18" charset="0"/>
                          </a:rPr>
                          <m:t>0</m:t>
                        </m:r>
                      </m:sup>
                    </m:sSup>
                  </m:oMath>
                </a14:m>
                <a:r>
                  <a:rPr lang="en-AU" dirty="0" smtClean="0"/>
                  <a:t> or</a:t>
                </a:r>
                <a14:m>
                  <m:oMath xmlns:m="http://schemas.openxmlformats.org/officeDocument/2006/math">
                    <m:sSup>
                      <m:sSupPr>
                        <m:ctrlPr>
                          <a:rPr lang="hu-HU" i="1">
                            <a:latin typeface="Cambria Math" panose="02040503050406030204" pitchFamily="18" charset="0"/>
                          </a:rPr>
                        </m:ctrlPr>
                      </m:sSupPr>
                      <m:e>
                        <m:r>
                          <a:rPr lang="en-AU" b="0" i="0" smtClean="0">
                            <a:latin typeface="Cambria Math" panose="02040503050406030204" pitchFamily="18" charset="0"/>
                          </a:rPr>
                          <m:t> </m:t>
                        </m:r>
                        <m:r>
                          <m:rPr>
                            <m:sty m:val="p"/>
                          </m:rPr>
                          <a:rPr lang="en-AU" b="0" i="0" smtClean="0">
                            <a:latin typeface="Cambria Math" panose="02040503050406030204" pitchFamily="18" charset="0"/>
                          </a:rPr>
                          <m:t>K</m:t>
                        </m:r>
                      </m:e>
                      <m:sup>
                        <m:r>
                          <a:rPr lang="hu-HU" i="1">
                            <a:latin typeface="Cambria Math" panose="02040503050406030204" pitchFamily="18" charset="0"/>
                          </a:rPr>
                          <m:t>0</m:t>
                        </m:r>
                      </m:sup>
                    </m:sSup>
                  </m:oMath>
                </a14:m>
                <a:r>
                  <a:rPr lang="en-AU" dirty="0" smtClean="0"/>
                  <a:t> was created at the </a:t>
                </a:r>
                <a:r>
                  <a:rPr lang="en-AU" smtClean="0"/>
                  <a:t>first vertex</a:t>
                </a:r>
              </a:p>
              <a:p>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1558546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139790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pic>
        <p:nvPicPr>
          <p:cNvPr id="4" name="Content Placeholder 3"/>
          <p:cNvPicPr>
            <a:picLocks noGrp="1" noChangeAspect="1"/>
          </p:cNvPicPr>
          <p:nvPr>
            <p:ph idx="1"/>
          </p:nvPr>
        </p:nvPicPr>
        <p:blipFill>
          <a:blip r:embed="rId2"/>
          <a:stretch>
            <a:fillRect/>
          </a:stretch>
        </p:blipFill>
        <p:spPr>
          <a:xfrm>
            <a:off x="409073" y="1502235"/>
            <a:ext cx="5751095" cy="3622084"/>
          </a:xfrm>
          <a:prstGeom prst="rect">
            <a:avLst/>
          </a:prstGeom>
        </p:spPr>
      </p:pic>
      <p:pic>
        <p:nvPicPr>
          <p:cNvPr id="5" name="Picture 4"/>
          <p:cNvPicPr>
            <a:picLocks noChangeAspect="1"/>
          </p:cNvPicPr>
          <p:nvPr/>
        </p:nvPicPr>
        <p:blipFill>
          <a:blip r:embed="rId3"/>
          <a:stretch>
            <a:fillRect/>
          </a:stretch>
        </p:blipFill>
        <p:spPr>
          <a:xfrm>
            <a:off x="409073" y="5185104"/>
            <a:ext cx="5276024" cy="1552580"/>
          </a:xfrm>
          <a:prstGeom prst="rect">
            <a:avLst/>
          </a:prstGeom>
        </p:spPr>
      </p:pic>
      <p:pic>
        <p:nvPicPr>
          <p:cNvPr id="6" name="Picture 5"/>
          <p:cNvPicPr>
            <a:picLocks noChangeAspect="1"/>
          </p:cNvPicPr>
          <p:nvPr/>
        </p:nvPicPr>
        <p:blipFill>
          <a:blip r:embed="rId4"/>
          <a:stretch>
            <a:fillRect/>
          </a:stretch>
        </p:blipFill>
        <p:spPr>
          <a:xfrm>
            <a:off x="6589295" y="743988"/>
            <a:ext cx="5193632" cy="5993696"/>
          </a:xfrm>
          <a:prstGeom prst="rect">
            <a:avLst/>
          </a:prstGeom>
        </p:spPr>
      </p:pic>
    </p:spTree>
    <p:extLst>
      <p:ext uri="{BB962C8B-B14F-4D97-AF65-F5344CB8AC3E}">
        <p14:creationId xmlns:p14="http://schemas.microsoft.com/office/powerpoint/2010/main" val="2904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Theory: The Standard Model (SM)</a:t>
            </a:r>
            <a:endParaRPr lang="en-AU" dirty="0"/>
          </a:p>
        </p:txBody>
      </p:sp>
      <p:sp>
        <p:nvSpPr>
          <p:cNvPr id="3" name="Content Placeholder 2"/>
          <p:cNvSpPr>
            <a:spLocks noGrp="1"/>
          </p:cNvSpPr>
          <p:nvPr>
            <p:ph idx="1"/>
          </p:nvPr>
        </p:nvSpPr>
        <p:spPr/>
        <p:txBody>
          <a:bodyPr/>
          <a:lstStyle/>
          <a:p>
            <a:r>
              <a:rPr lang="en-AU" dirty="0" smtClean="0"/>
              <a:t>Comprises of our current best understanding of particle physics</a:t>
            </a:r>
          </a:p>
          <a:p>
            <a:r>
              <a:rPr lang="en-AU" dirty="0" smtClean="0"/>
              <a:t>Explained the observed fundamental particles, fundamental forces, and how these interact with each other</a:t>
            </a:r>
          </a:p>
          <a:p>
            <a:r>
              <a:rPr lang="en-AU" dirty="0" smtClean="0"/>
              <a:t>Further explains how these form atoms</a:t>
            </a:r>
          </a:p>
          <a:p>
            <a:r>
              <a:rPr lang="en-AU" dirty="0" smtClean="0"/>
              <a:t>SM does not include gravity, though it is too weak to affect particle interactions and ignored</a:t>
            </a:r>
            <a:endParaRPr lang="en-AU" dirty="0"/>
          </a:p>
        </p:txBody>
      </p:sp>
    </p:spTree>
    <p:extLst>
      <p:ext uri="{BB962C8B-B14F-4D97-AF65-F5344CB8AC3E}">
        <p14:creationId xmlns:p14="http://schemas.microsoft.com/office/powerpoint/2010/main" val="19881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Fermions and Bosons in the SM</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256" y="1421970"/>
            <a:ext cx="7025488" cy="5184775"/>
          </a:xfrm>
        </p:spPr>
      </p:pic>
    </p:spTree>
    <p:extLst>
      <p:ext uri="{BB962C8B-B14F-4D97-AF65-F5344CB8AC3E}">
        <p14:creationId xmlns:p14="http://schemas.microsoft.com/office/powerpoint/2010/main" val="114853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Relative Masses of Matter Particles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572127"/>
            <a:ext cx="10607039" cy="5008879"/>
          </a:xfrm>
        </p:spPr>
      </p:pic>
    </p:spTree>
    <p:extLst>
      <p:ext uri="{BB962C8B-B14F-4D97-AF65-F5344CB8AC3E}">
        <p14:creationId xmlns:p14="http://schemas.microsoft.com/office/powerpoint/2010/main" val="275878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Probing Higher Masses and Smaller Scales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6" y="2741328"/>
            <a:ext cx="11760547" cy="3635409"/>
          </a:xfrm>
        </p:spPr>
      </p:pic>
      <p:sp>
        <p:nvSpPr>
          <p:cNvPr id="5" name="TextBox 4"/>
          <p:cNvSpPr txBox="1"/>
          <p:nvPr/>
        </p:nvSpPr>
        <p:spPr>
          <a:xfrm>
            <a:off x="612062" y="1696955"/>
            <a:ext cx="10967874" cy="523220"/>
          </a:xfrm>
          <a:prstGeom prst="rect">
            <a:avLst/>
          </a:prstGeom>
          <a:noFill/>
        </p:spPr>
        <p:txBody>
          <a:bodyPr wrap="none" rtlCol="0">
            <a:spAutoFit/>
          </a:bodyPr>
          <a:lstStyle/>
          <a:p>
            <a:pPr marL="457200" indent="-457200">
              <a:buFont typeface="Arial" panose="020B0604020202020204" pitchFamily="34" charset="0"/>
              <a:buChar char="•"/>
            </a:pPr>
            <a:r>
              <a:rPr lang="en-AU" sz="2800" dirty="0" smtClean="0"/>
              <a:t>Need higher energies to probe smaller length scales and higher masses</a:t>
            </a:r>
            <a:endParaRPr lang="en-AU" sz="2800" dirty="0"/>
          </a:p>
        </p:txBody>
      </p:sp>
    </p:spTree>
    <p:extLst>
      <p:ext uri="{BB962C8B-B14F-4D97-AF65-F5344CB8AC3E}">
        <p14:creationId xmlns:p14="http://schemas.microsoft.com/office/powerpoint/2010/main" val="72808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Fundamental Forces</a:t>
            </a:r>
            <a:endParaRPr lang="en-AU" dirty="0"/>
          </a:p>
        </p:txBody>
      </p:sp>
      <p:sp>
        <p:nvSpPr>
          <p:cNvPr id="3" name="Content Placeholder 2"/>
          <p:cNvSpPr>
            <a:spLocks noGrp="1"/>
          </p:cNvSpPr>
          <p:nvPr>
            <p:ph idx="1"/>
          </p:nvPr>
        </p:nvSpPr>
        <p:spPr/>
        <p:txBody>
          <a:bodyPr/>
          <a:lstStyle/>
          <a:p>
            <a:r>
              <a:rPr lang="en-AU" dirty="0" smtClean="0"/>
              <a:t>Photon: mediates electromagnetic force, couples to electric charge</a:t>
            </a:r>
          </a:p>
          <a:p>
            <a:r>
              <a:rPr lang="en-AU" dirty="0" smtClean="0"/>
              <a:t>Gluons: mediate strong force, couple to colour charge</a:t>
            </a:r>
          </a:p>
          <a:p>
            <a:r>
              <a:rPr lang="en-AU" dirty="0" smtClean="0"/>
              <a:t>W, Z bosons: mediate weak interaction, couples to all matter particles</a:t>
            </a:r>
          </a:p>
          <a:p>
            <a:r>
              <a:rPr lang="en-AU" dirty="0" smtClean="0"/>
              <a:t>Higgs boson: generates mass of all massive particles</a:t>
            </a:r>
            <a:endParaRPr lang="en-AU" dirty="0"/>
          </a:p>
        </p:txBody>
      </p:sp>
    </p:spTree>
    <p:extLst>
      <p:ext uri="{BB962C8B-B14F-4D97-AF65-F5344CB8AC3E}">
        <p14:creationId xmlns:p14="http://schemas.microsoft.com/office/powerpoint/2010/main" val="15969950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1016,873"/>
  <p:tag name="LATEXADDIN" val="\documentclass{article}&#10;\usepackage{amsmath}&#10;\pagestyle{empty}&#10;\begin{document}&#10;$\pi \rightarrow \mu \, \bar{\nu}_\mu \rightarrow e \, \bar{\nu}_e \, \bar{\nu}_\mu$&#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511,4361"/>
  <p:tag name="LATEXADDIN" val="\documentclass{article}&#10;\usepackage{amsmath}&#10;\pagestyle{empty}&#10;\begin{document}&#10;&#10;$\vec{p_\mu} = - \vec{p_\nu}$&#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309,336"/>
  <p:tag name="LATEXADDIN" val="\documentclass{article}&#10;\usepackage{amsmath}&#10;\pagestyle{empty}&#10;\begin{document}&#10;&#10;&#10;$m_\pi = \sqrt{m_\mu^2 + \vec{p_\mu}^2 }+ \vert \vec{p_\nu} \vert$&#10;&#10;\end{document}"/>
  <p:tag name="IGUANATEXSIZE" val="20"/>
  <p:tag name="IGUANATEXCURSOR" val="81"/>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66,4792"/>
  <p:tag name="ORIGINALWIDTH" val="1858,268"/>
  <p:tag name="LATEXADDIN" val="\documentclass{article}&#10;\usepackage{amsmath}&#10;\pagestyle{empty}&#10;\begin{document}&#10;$m_\pi^2 + \vert \vec{p_\nu}^2 + 2 m_\pi \vert \vec{p_\nu} \vert = m_\mu^2 + \vert \vec{p_\nu} \vert^2$&#10;&#10;&#10;&#10;\end{document}"/>
  <p:tag name="IGUANATEXSIZE" val="20"/>
  <p:tag name="IGUANATEXCURSOR" val="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10,7236"/>
  <p:tag name="ORIGINALWIDTH" val="1439,07"/>
  <p:tag name="LATEXADDIN" val="\documentclass{article}&#10;\usepackage{amsmath}&#10;\pagestyle{empty}&#10;\begin{document}&#10;$\vert \vec{p_\nu} \vert = \frac{m_\pi^2 - m_\mu^2}{2 m_\pi} = 29.8$~MeV&#10;&#10;&#10;&#10;\end{document}"/>
  <p:tag name="IGUANATEXSIZE" val="20"/>
  <p:tag name="IGUANATEXCURSOR" val="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64,2294"/>
  <p:tag name="ORIGINALWIDTH" val="3117,36"/>
  <p:tag name="LATEXADDIN" val="\documentclass{article}&#10;\usepackage{amsmath}&#10;\pagestyle{empty}&#10;\begin{document}&#10;&#10;$N(x) = N_0 e^{- n \sigma x},$ $n = \frac{\rho N_A}{A},$ $\rho = 0.128 \text{g/cm}^3,$ $A = 2$g/mol&#10;&#10;&#10;\end{document}"/>
  <p:tag name="IGUANATEXSIZE" val="20"/>
  <p:tag name="IGUANATEXCURSOR" val="1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736,033"/>
  <p:tag name="LATEXADDIN" val="\documentclass{article}&#10;\usepackage{amsmath}&#10;\pagestyle{empty}&#10;\begin{document}&#10;&#10;$N_t(L) = 91 \pm 9$, $N_e (L) = 27 \pm 5$&#10;&#10;&#10;\end{document}"/>
  <p:tag name="IGUANATEXSIZE" val="20"/>
  <p:tag name="IGUANATEXCURSOR" val="122"/>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1288,339"/>
  <p:tag name="LATEXADDIN" val="\documentclass{article}&#10;\usepackage{amsmath}&#10;\pagestyle{empty}&#10;\begin{document}&#10;&#10;$L = 148.739 \pm 0.085$~cm&#10;&#10;&#10;\end{document}"/>
  <p:tag name="IGUANATEXSIZE" val="20"/>
  <p:tag name="IGUANATEXCURSOR" val="107"/>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86,089"/>
  <p:tag name="LATEXADDIN" val="\documentclass{article}&#10;\usepackage{amsmath}&#10;\pagestyle{empty}&#10;\begin{document}&#10;&#10;&#10;$\sigma_{\text{elastic}} = (9.3 \pm 1.8)$~mb&#10;&#10;\end{document}"/>
  <p:tag name="IGUANATEXSIZE" val="20"/>
  <p:tag name="IGUANATEXCURSOR" val="126"/>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80,84"/>
  <p:tag name="LATEXADDIN" val="\documentclass{article}&#10;\usepackage{amsmath}&#10;\pagestyle{empty}&#10;\begin{document}&#10;&#10;$\sigma_{\text{total}} = (33.4 \pm 3.5)$~mb&#10;&#10;&#10;\end{document}"/>
  <p:tag name="IGUANATEXSIZE" val="20"/>
  <p:tag name="IGUANATEXCURSOR" val="12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30,4462"/>
  <p:tag name="ORIGINALWIDTH" val="1134,608"/>
  <p:tag name="LATEXADDIN" val="\documentclass{article}&#10;\usepackage{amsmath}&#10;\pagestyle{empty}&#10;\begin{document}&#10;\begin{align*}&#10;V_A &amp;= \frac{a}{a^{\prime}} = \frac{d + a_z n_H}{l}\\&#10;d   &amp;= c + tn_G&#10;\end{align*}&#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547,4316"/>
  <p:tag name="LATEXADDIN" val="\documentclass{article}&#10;\usepackage{amsmath}&#10;\pagestyle{empty}&#10;\begin{document}&#10;$\frac{a_z}{s_A} = {g_z}{s_G}$&#10;&#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4852"/>
  <p:tag name="ORIGINALWIDTH" val="948,6314"/>
  <p:tag name="LATEXADDIN" val="\documentclass{article}&#10;\usepackage{amsmath}&#10;\pagestyle{empty}&#10;\begin{document}&#10;$p = 0.3 \cdot B \cdot V \cdot r^{\prime}$&#10;&#10;&#10;&#10;\end{document}"/>
  <p:tag name="IGUANATEXSIZE" val="20"/>
  <p:tag name="IGUANATEXCURSOR" val="10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64,2294"/>
  <p:tag name="ORIGINALWIDTH" val="3117,36"/>
  <p:tag name="LATEXADDIN" val="\documentclass{article}&#10;\usepackage{amsmath}&#10;\pagestyle{empty}&#10;\begin{document}&#10;&#10;$N(x) = N_0 e^{- n \sigma x},$ $n = \frac{\rho N_A}{A},$ $\rho = 0.128 \text{g/cm}^3,$ $A = 2$g/mol&#10;&#10;&#10;\end{document}"/>
  <p:tag name="IGUANATEXSIZE" val="20"/>
  <p:tag name="IGUANATEXCURSOR" val="1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7,7353"/>
  <p:tag name="LATEXADDIN" val="\documentclass{article}&#10;\usepackage{amsmath}&#10;\pagestyle{empty}&#10;\begin{document}&#10;&#10;$\pi^0$&#10;&#10;&#10;\end{document}"/>
  <p:tag name="IGUANATEXSIZE" val="20"/>
  <p:tag name="IGUANATEXCURSOR" val="88"/>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503,1871"/>
  <p:tag name="LATEXADDIN" val="\documentclass{article}&#10;\usepackage{amsmath}&#10;\pagestyle{empty}&#10;\begin{document}&#10;&#10;&#10;$\pi^0 \, \rightarrow \, \gamma \gamma$&#10;&#10;\end{document}"/>
  <p:tag name="IGUANATEXSIZE" val="20"/>
  <p:tag name="IGUANATEXCURSOR" val="121"/>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67,2291"/>
  <p:tag name="ORIGINALWIDTH" val="2025,497"/>
  <p:tag name="LATEXADDIN" val="\documentclass{article}&#10;\usepackage{amsmath}&#10;\pagestyle{empty}&#10;\begin{document}&#10;&#10;&#10;$P(d) = \frac{1}{\lambda_{\text{abs}}} e^{- d/\lambda_{\text{abs}}}, \, \, \, \lambda_{\text{abs}}= 1146$ cm&#10;&#10;&#10;\end{document}"/>
  <p:tag name="IGUANATEXSIZE" val="20"/>
  <p:tag name="IGUANATEXCURSOR" val="19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427,4465"/>
  <p:tag name="LATEXADDIN" val="\documentclass{article}&#10;\usepackage{amsmath}&#10;\pagestyle{empty}&#10;\begin{document}&#10;&#10;&#10;$\pi \, \rightarrow \mu \nu$&#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1702</Words>
  <Application>Microsoft Office PowerPoint</Application>
  <PresentationFormat>Widescreen</PresentationFormat>
  <Paragraphs>250</Paragraphs>
  <Slides>48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E212: Properties of Elementary Particles</vt:lpstr>
      <vt:lpstr>Contents</vt:lpstr>
      <vt:lpstr>Introduction and Motivation</vt:lpstr>
      <vt:lpstr>Aims</vt:lpstr>
      <vt:lpstr>Theory: The Standard Model (SM)</vt:lpstr>
      <vt:lpstr>Fermions and Bosons in the SM</vt:lpstr>
      <vt:lpstr>Relative Masses of Matter Particles</vt:lpstr>
      <vt:lpstr>Probing Higher Masses and Smaller Scales</vt:lpstr>
      <vt:lpstr>Fundamental Forces</vt:lpstr>
      <vt:lpstr>Hadrons and the Strong Force</vt:lpstr>
      <vt:lpstr>Hadrons</vt:lpstr>
      <vt:lpstr>Multiplets</vt:lpstr>
      <vt:lpstr>Light Pseudoscalar Meson Nonet</vt:lpstr>
      <vt:lpstr>Pion Decay Modes</vt:lpstr>
      <vt:lpstr>Light Baryon Octet</vt:lpstr>
      <vt:lpstr>Light Baryon Decuplet</vt:lpstr>
      <vt:lpstr>Proton and Delta-Plus</vt:lpstr>
      <vt:lpstr>Kinematics and Conservation Laws</vt:lpstr>
      <vt:lpstr>Bubble Chamber</vt:lpstr>
      <vt:lpstr>Bubble Chamber</vt:lpstr>
      <vt:lpstr>Bubble Chamber Photograph Example</vt:lpstr>
      <vt:lpstr>The CERN 2m Bubble Chamber</vt:lpstr>
      <vt:lpstr>PowerPoint Presentation</vt:lpstr>
      <vt:lpstr>PowerPoint Presentation</vt:lpstr>
      <vt:lpstr>The Procedure</vt:lpstr>
      <vt:lpstr>Magnification</vt:lpstr>
      <vt:lpstr>Magnification</vt:lpstr>
      <vt:lpstr>Stereo-shift method</vt:lpstr>
      <vt:lpstr>Momentum, charge</vt:lpstr>
      <vt:lpstr>Cross-section</vt:lpstr>
      <vt:lpstr>     production</vt:lpstr>
      <vt:lpstr>Neutrino momentum in </vt:lpstr>
      <vt:lpstr>Results</vt:lpstr>
      <vt:lpstr>Cross-section</vt:lpstr>
      <vt:lpstr>Pion multiplicity</vt:lpstr>
      <vt:lpstr>Neutrino momentum</vt:lpstr>
      <vt:lpstr>V^0 Particle #1</vt:lpstr>
      <vt:lpstr>Diagram of Collision with Radii</vt:lpstr>
      <vt:lpstr>Problem</vt:lpstr>
      <vt:lpstr>Possible Neutral Particles Not Detected</vt:lpstr>
      <vt:lpstr>Possible Solutions</vt:lpstr>
      <vt:lpstr>PowerPoint Presentation</vt:lpstr>
      <vt:lpstr>PowerPoint Presentation</vt:lpstr>
      <vt:lpstr>V^0 particle #2</vt:lpstr>
      <vt:lpstr>Diagram of Collision</vt:lpstr>
      <vt:lpstr>Missing Momentum</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E212: Properties of Elementary Particles</dc:title>
  <dc:creator>Bence Mitlasóczki</dc:creator>
  <cp:lastModifiedBy>benoit scholtes</cp:lastModifiedBy>
  <cp:revision>63</cp:revision>
  <dcterms:created xsi:type="dcterms:W3CDTF">2018-05-16T10:10:56Z</dcterms:created>
  <dcterms:modified xsi:type="dcterms:W3CDTF">2018-05-18T13:50:05Z</dcterms:modified>
</cp:coreProperties>
</file>