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9585-6BB0-09A9-7C28-3B54FA19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14D30-86B5-32C6-04E8-C78CB6538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E7DE-8984-E0E2-64AB-97A7D89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CAB0A-DD75-F988-069E-8448E1F7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D84B-6A13-BEE8-CE42-121A89D6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9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89A4-17EC-4FA5-70DF-C9784127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F4F30-DDD9-07EC-5F08-94B3A8325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130E-509A-0E20-B796-FC7DDA83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B0745-DCBB-97DF-A4E8-0C9A7582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CB95-B088-E6C4-07D5-29F0801D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5CD9D-B24E-1A9E-CAD6-06992D473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D5ECF-2B10-AAB1-44D8-FF850688D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1E20D-9507-C711-BDFF-BFFA33DF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44EB5-4D83-5B63-2CCF-C9E4BB7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4B2D6-E10D-7F4E-AEB3-EDF3A168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A612-1DAA-782B-6928-AE14FCE7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1B71-E6B8-C131-7275-9D7D4CC7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57A71-EED4-E203-345E-3B5F1D9C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E4D3-19ED-B5D5-5DC4-9C2970C9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74A53-940C-EEFD-4BD5-EF341EC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BC33-F849-3259-D2D1-F1E9167B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307D-D5BA-FE45-BCAB-906E3614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52C1-51A8-ECFE-70E8-193156EB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7ACF-FD9B-5F86-08F6-85E3F6E2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0505-3076-CC75-15D1-D44980C4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BBC7-A7FC-372F-6988-D40900B8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C99B-568A-BBFA-1BE6-394301B0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6A45F-41E8-F012-9B4E-D23A764BC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6CE33-2528-F7B9-F56A-7E6C343A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5183-1862-7703-7320-E46147E5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749AC-D43E-F4CB-A5FA-F1F162A0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0D3D-DB93-EFF9-8D56-CAB1BEB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AC3D-1084-F87A-C232-FB5394FB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E7FD8-82D8-D714-3508-64417544A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3712B-0364-01C8-817C-2C4247A30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2ACDB-848C-4EC6-A5C4-205C2EEFC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593D3-8003-013F-C7DF-B95D283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562BE-7330-FA94-9673-4C7E569C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45BA7-674E-2F27-4D1E-AFB792AE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04D7-BDE5-EAA9-2D63-453FB73F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B999B-3828-F9B7-AF01-F8F99056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C19B4-34B9-F8E3-5057-F74BB91C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A9945-0DD3-4A11-E75A-AFFAB180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B351B-375E-B1DF-90C2-2C10E3D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00D42-53DA-B734-E62A-D216197B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F0DAB-CA70-E344-C9C9-1A690182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7B-4F10-CA91-A502-F98F3733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6EFE-7FF7-9C66-FBE1-3A1B8ADB3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569C4-54AA-EA9A-FA07-F0E30B541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C2310-B0F4-64F0-9A87-2BC6CBAD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7C583-DCD4-7274-876F-690B8A94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68B0-384A-5D5D-7C0A-82DC9C4C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590ED-E090-B204-0085-08F5BCA0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83584-61C8-8C26-1FE8-7F81E46B6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4BB2B-3294-B605-EF92-A1BE0E90B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2D987-2053-FD4F-4CF7-9694D9A4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A1E7-7FD1-D035-B6A1-45111FAA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0A56-F677-38C1-43E8-EB56813D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9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0EE41E-E24C-A3A2-0ABA-7C356215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0A815-EF71-4041-F65A-3A63905D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5781-8CC7-1F50-57ED-C681E6D55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5A02-7B24-7F48-9379-9FC1F3E2D977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0452-AA9F-5C2B-BD0E-EE0FCAF6D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D73D-01BF-8921-C01C-FF8D2D11E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D8EC-41B2-C64F-BB0F-B681F85AB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9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A742-9BE6-0EBD-D383-26CD306DC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1" y="-27554"/>
            <a:ext cx="11340662" cy="10012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Flop</a:t>
            </a:r>
            <a:r>
              <a:rPr lang="en-US" dirty="0"/>
              <a:t> counts for dense linear-algebra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F1465FC-C369-B4D8-B99F-00B47CBDE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1696"/>
                  </p:ext>
                </p:extLst>
              </p:nvPr>
            </p:nvGraphicFramePr>
            <p:xfrm>
              <a:off x="2179144" y="1243695"/>
              <a:ext cx="8128000" cy="3084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77005861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57537697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Square-matrix operation (real m </a:t>
                          </a: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× 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Flop count (leading term)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188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matrix–matrix multiplication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9051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matrix addition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0982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matrix–vector multiplication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9237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LU factorization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𝐿𝑈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, or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≽0</m:t>
                              </m:r>
                            </m:oMath>
                          </a14:m>
                          <a:r>
                            <a:rPr lang="en-US" dirty="0"/>
                            <a:t> (Cholesky)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62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triangular solve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or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2915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Hessenberg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factoriation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, or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1455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F1465FC-C369-B4D8-B99F-00B47CBDE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1696"/>
                  </p:ext>
                </p:extLst>
              </p:nvPr>
            </p:nvGraphicFramePr>
            <p:xfrm>
              <a:off x="2179144" y="1243695"/>
              <a:ext cx="8128000" cy="3084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77005861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15753769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Square-matrix operation (real m </a:t>
                          </a: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× 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Flop count (leading term)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61889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" t="-103448" r="-100312" b="-65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25" t="-103448" r="-625" b="-65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9051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" t="-196667" r="-100312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25" t="-196667" r="-625" b="-5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0982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" t="-306897" r="-100312" b="-44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25" t="-306897" r="-625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237080"/>
                      </a:ext>
                    </a:extLst>
                  </a:tr>
                  <a:tr h="755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" t="-196667" r="-100312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25" t="-196667" r="-625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23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" t="-613793" r="-100312" b="-1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25" t="-613793" r="-625" b="-1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2915085"/>
                      </a:ext>
                    </a:extLst>
                  </a:tr>
                  <a:tr h="480759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Hessenberg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factoriation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25" t="-544737" r="-625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1455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69F095-7AB0-851E-2F1F-ACA74B6015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8984362"/>
                  </p:ext>
                </p:extLst>
              </p:nvPr>
            </p:nvGraphicFramePr>
            <p:xfrm>
              <a:off x="2179144" y="4751701"/>
              <a:ext cx="8128000" cy="112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55649025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67471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Tall matrix operation (real m </a:t>
                          </a: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× 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Flop count (leading term)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927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QR factorization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𝑄𝑅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(Householder)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 (modified</a:t>
                          </a:r>
                          <a:r>
                            <a:rPr lang="en-US" baseline="0" dirty="0"/>
                            <a:t> Gram–Schmidt)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86555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69F095-7AB0-851E-2F1F-ACA74B6015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8984362"/>
                  </p:ext>
                </p:extLst>
              </p:nvPr>
            </p:nvGraphicFramePr>
            <p:xfrm>
              <a:off x="2179144" y="4751701"/>
              <a:ext cx="8128000" cy="11259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556490252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674714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Tall matrix operation (real m </a:t>
                          </a:r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× 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Flop count (leading term)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927662"/>
                      </a:ext>
                    </a:extLst>
                  </a:tr>
                  <a:tr h="755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" t="-51667" r="-100312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25" t="-51667" r="-625" b="-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6555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E473F6-8DFD-F55E-1ED8-F1A0B89B1788}"/>
              </a:ext>
            </a:extLst>
          </p:cNvPr>
          <p:cNvSpPr txBox="1"/>
          <p:nvPr/>
        </p:nvSpPr>
        <p:spPr>
          <a:xfrm>
            <a:off x="59961" y="6147649"/>
            <a:ext cx="1213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Implicit assumption: Dense-matrix calculations are </a:t>
            </a:r>
            <a:r>
              <a:rPr lang="en-US" sz="2400" dirty="0">
                <a:solidFill>
                  <a:schemeClr val="accent1"/>
                </a:solidFill>
              </a:rPr>
              <a:t>dominated by flops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1"/>
                </a:solidFill>
              </a:rPr>
              <a:t>compute-bound</a:t>
            </a:r>
            <a:r>
              <a:rPr lang="en-US" sz="2400" dirty="0"/>
              <a:t>).  </a:t>
            </a:r>
            <a:r>
              <a:rPr lang="en-US" sz="2400" dirty="0">
                <a:solidFill>
                  <a:srgbClr val="FF0000"/>
                </a:solidFill>
              </a:rPr>
              <a:t>True?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DE3D9-FBB1-7B31-7C46-0498A3AF3EEC}"/>
              </a:ext>
            </a:extLst>
          </p:cNvPr>
          <p:cNvSpPr txBox="1"/>
          <p:nvPr/>
        </p:nvSpPr>
        <p:spPr>
          <a:xfrm>
            <a:off x="346841" y="739349"/>
            <a:ext cx="363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floating-point op</a:t>
            </a:r>
            <a:r>
              <a:rPr lang="en-US" dirty="0"/>
              <a:t>erations (real ±, ×)</a:t>
            </a:r>
          </a:p>
        </p:txBody>
      </p:sp>
    </p:spTree>
    <p:extLst>
      <p:ext uri="{BB962C8B-B14F-4D97-AF65-F5344CB8AC3E}">
        <p14:creationId xmlns:p14="http://schemas.microsoft.com/office/powerpoint/2010/main" val="1359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Flop counts for dense linear-algebra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Flop counts for dense linear-algebra operations</dc:title>
  <dc:creator>Microsoft Office User</dc:creator>
  <cp:lastModifiedBy>Microsoft Office User</cp:lastModifiedBy>
  <cp:revision>1</cp:revision>
  <dcterms:created xsi:type="dcterms:W3CDTF">2024-05-13T14:40:02Z</dcterms:created>
  <dcterms:modified xsi:type="dcterms:W3CDTF">2024-05-13T14:53:34Z</dcterms:modified>
</cp:coreProperties>
</file>