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6" r:id="rId8"/>
    <p:sldId id="267" r:id="rId9"/>
    <p:sldId id="265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64" r:id="rId33"/>
    <p:sldId id="292" r:id="rId34"/>
    <p:sldId id="25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96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33715-048C-4179-B621-DA3150C004F5}" type="datetimeFigureOut">
              <a:rPr lang="en-US" smtClean="0"/>
              <a:t>5/16/2012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B121-DEC0-47D3-8E22-4FE0CB0BBD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33715-048C-4179-B621-DA3150C004F5}" type="datetimeFigureOut">
              <a:rPr lang="en-US" smtClean="0"/>
              <a:t>5/16/2012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B121-DEC0-47D3-8E22-4FE0CB0BBD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33715-048C-4179-B621-DA3150C004F5}" type="datetimeFigureOut">
              <a:rPr lang="en-US" smtClean="0"/>
              <a:t>5/16/2012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B121-DEC0-47D3-8E22-4FE0CB0BBD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33715-048C-4179-B621-DA3150C004F5}" type="datetimeFigureOut">
              <a:rPr lang="en-US" smtClean="0"/>
              <a:t>5/16/2012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B121-DEC0-47D3-8E22-4FE0CB0BBD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33715-048C-4179-B621-DA3150C004F5}" type="datetimeFigureOut">
              <a:rPr lang="en-US" smtClean="0"/>
              <a:t>5/16/2012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B121-DEC0-47D3-8E22-4FE0CB0BBD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33715-048C-4179-B621-DA3150C004F5}" type="datetimeFigureOut">
              <a:rPr lang="en-US" smtClean="0"/>
              <a:t>5/16/2012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B121-DEC0-47D3-8E22-4FE0CB0BBD9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33715-048C-4179-B621-DA3150C004F5}" type="datetimeFigureOut">
              <a:rPr lang="en-US" smtClean="0"/>
              <a:t>5/16/2012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B121-DEC0-47D3-8E22-4FE0CB0BBD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33715-048C-4179-B621-DA3150C004F5}" type="datetimeFigureOut">
              <a:rPr lang="en-US" smtClean="0"/>
              <a:t>5/16/2012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B121-DEC0-47D3-8E22-4FE0CB0BBD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33715-048C-4179-B621-DA3150C004F5}" type="datetimeFigureOut">
              <a:rPr lang="en-US" smtClean="0"/>
              <a:t>5/16/2012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B121-DEC0-47D3-8E22-4FE0CB0BBD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33715-048C-4179-B621-DA3150C004F5}" type="datetimeFigureOut">
              <a:rPr lang="en-US" smtClean="0"/>
              <a:t>5/16/2012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A5B121-DEC0-47D3-8E22-4FE0CB0BBD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33715-048C-4179-B621-DA3150C004F5}" type="datetimeFigureOut">
              <a:rPr lang="en-US" smtClean="0"/>
              <a:t>5/16/2012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B121-DEC0-47D3-8E22-4FE0CB0BBD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3833715-048C-4179-B621-DA3150C004F5}" type="datetimeFigureOut">
              <a:rPr lang="en-US" smtClean="0"/>
              <a:t>5/16/2012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9EA5B121-DEC0-47D3-8E22-4FE0CB0BBD9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video" Target="http://www.youtube.com/v/MLVRgHQ1rXE?version=3&amp;hl=en_US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eci-institute.eu/pdf/M010/Lecture_mjls.pdf" TargetMode="External"/><Relationship Id="rId2" Type="http://schemas.openxmlformats.org/officeDocument/2006/relationships/hyperlink" Target="http://mbi.osu.edu/publications/reports/techreport_08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Random Matrix Approach to Linear Control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Charlotte Kiang</a:t>
            </a:r>
          </a:p>
          <a:p>
            <a:r>
              <a:rPr lang="en-US" dirty="0" smtClean="0"/>
              <a:t>May 16, 2012</a:t>
            </a:r>
          </a:p>
        </p:txBody>
      </p:sp>
    </p:spTree>
    <p:extLst>
      <p:ext uri="{BB962C8B-B14F-4D97-AF65-F5344CB8AC3E}">
        <p14:creationId xmlns:p14="http://schemas.microsoft.com/office/powerpoint/2010/main" val="12928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Jumps, Pt.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004772"/>
          </a:xfrm>
        </p:spPr>
        <p:txBody>
          <a:bodyPr/>
          <a:lstStyle/>
          <a:p>
            <a:pPr marL="0" indent="0"/>
            <a:r>
              <a:rPr lang="en-US" dirty="0" smtClean="0"/>
              <a:t>We consider a basic model of a linear control system with random actuator delays due to communication over a network. The structure of the control system takes the usual form</a:t>
            </a:r>
          </a:p>
          <a:p>
            <a:pPr marL="0" indent="0"/>
            <a:endParaRPr lang="en-US" dirty="0"/>
          </a:p>
          <a:p>
            <a:pPr marL="0" indent="0"/>
            <a:endParaRPr lang="en-US" dirty="0" smtClean="0"/>
          </a:p>
          <a:p>
            <a:pPr marL="0" indent="0"/>
            <a:endParaRPr lang="en-US" dirty="0"/>
          </a:p>
          <a:p>
            <a:pPr marL="0" indent="0"/>
            <a:endParaRPr lang="en-US" dirty="0" smtClean="0"/>
          </a:p>
          <a:p>
            <a:pPr marL="0" indent="0"/>
            <a:endParaRPr lang="en-US" dirty="0" smtClean="0"/>
          </a:p>
          <a:p>
            <a:pPr marL="0" indent="0"/>
            <a:r>
              <a:rPr lang="en-US" dirty="0" smtClean="0"/>
              <a:t>where the state evolves continuously. We assume that our control signal is proportional to our output. Our sampling time ds (as seen on our earlier graph) specifies the time instants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i</a:t>
            </a:r>
            <a:r>
              <a:rPr lang="en-US" dirty="0" smtClean="0"/>
              <a:t> = ids.</a:t>
            </a:r>
          </a:p>
          <a:p>
            <a:pPr marL="0" indent="0"/>
            <a:r>
              <a:rPr lang="en-US" dirty="0" smtClean="0"/>
              <a:t>Our terms of interest here are x(t) (overall state at given time), and u (our control input).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032622"/>
            <a:ext cx="2986932" cy="1472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684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Jumps, Pt.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776172"/>
          </a:xfrm>
        </p:spPr>
        <p:txBody>
          <a:bodyPr/>
          <a:lstStyle/>
          <a:p>
            <a:pPr marL="0" indent="0"/>
            <a:r>
              <a:rPr lang="en-US" dirty="0" smtClean="0"/>
              <a:t>We want our actuation times to be the same as our sampling times, but this only occurs in an ideal model. Due to network delays, these instead become</a:t>
            </a:r>
          </a:p>
          <a:p>
            <a:pPr marL="0" indent="0"/>
            <a:endParaRPr lang="en-US" dirty="0"/>
          </a:p>
          <a:p>
            <a:pPr marL="0" indent="0"/>
            <a:endParaRPr lang="en-US" dirty="0" smtClean="0"/>
          </a:p>
          <a:p>
            <a:pPr marL="0" indent="0"/>
            <a:endParaRPr lang="en-US" dirty="0"/>
          </a:p>
          <a:p>
            <a:pPr marL="0" indent="0"/>
            <a:endParaRPr lang="en-US" dirty="0" smtClean="0"/>
          </a:p>
          <a:p>
            <a:pPr marL="0" indent="0"/>
            <a:endParaRPr lang="en-US" dirty="0" smtClean="0"/>
          </a:p>
          <a:p>
            <a:pPr marL="0" indent="0"/>
            <a:r>
              <a:rPr lang="en-US" dirty="0" smtClean="0"/>
              <a:t>Note that we are assuming here that                      (That is, our delay in actuation is less than our sampling time interval.) </a:t>
            </a:r>
          </a:p>
          <a:p>
            <a:pPr marL="0" indent="0"/>
            <a:r>
              <a:rPr lang="en-US" dirty="0" smtClean="0"/>
              <a:t>(This is a highly simplified model, but the observed patterns are still useful.)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123922"/>
            <a:ext cx="7120071" cy="1152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606933"/>
            <a:ext cx="1088165" cy="355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991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Jumps, Pt.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Now we derive a mapping between values of the state and control input for consecutive actuation times. On [</a:t>
            </a:r>
            <a:r>
              <a:rPr lang="en-US" dirty="0" err="1" smtClean="0"/>
              <a:t>t</a:t>
            </a:r>
            <a:r>
              <a:rPr lang="en-US" baseline="-25000" dirty="0" err="1" smtClean="0"/>
              <a:t>i</a:t>
            </a:r>
            <a:r>
              <a:rPr lang="en-US" dirty="0" smtClean="0"/>
              <a:t>, t</a:t>
            </a:r>
            <a:r>
              <a:rPr lang="en-US" baseline="-25000" dirty="0" smtClean="0"/>
              <a:t>i+1</a:t>
            </a:r>
            <a:r>
              <a:rPr lang="en-US" dirty="0" smtClean="0"/>
              <a:t>], we can solve for x = Ax + Bu: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828799"/>
            <a:ext cx="5791200" cy="3137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89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Jumps, Pt.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Also,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And,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414328"/>
            <a:ext cx="2667000" cy="1487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505200"/>
            <a:ext cx="4572000" cy="1310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135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Jumps, Pt.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assumed state-feedback control, so: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1676400"/>
            <a:ext cx="7110413" cy="299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904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Jumps, Pt.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(from previous slide)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From our earlier definitions, we also have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 if we substitute this in, we get: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828" y="1447800"/>
            <a:ext cx="4889500" cy="1005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828" y="2955392"/>
            <a:ext cx="4825644" cy="454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962400"/>
            <a:ext cx="4800600" cy="919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072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Jumps, Pt.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these two results,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and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can build our mapping.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442" y="1371600"/>
            <a:ext cx="4800600" cy="919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042" y="2956776"/>
            <a:ext cx="4572000" cy="1310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353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Jumps, Pt.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mapping: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where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447800"/>
            <a:ext cx="4572000" cy="860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314" y="2590800"/>
            <a:ext cx="4616806" cy="241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518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Jumps, Pt.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As we can see, this model is a gives a recursive relationship between our state and control input at any given time.</a:t>
            </a:r>
          </a:p>
          <a:p>
            <a:pPr marL="0" indent="0"/>
            <a:r>
              <a:rPr lang="en-US" dirty="0" smtClean="0"/>
              <a:t>We can generalize this further for any time n, by saying that the nth element of the sequence </a:t>
            </a:r>
          </a:p>
          <a:p>
            <a:pPr marL="0" indent="0"/>
            <a:endParaRPr lang="en-US" dirty="0"/>
          </a:p>
          <a:p>
            <a:pPr marL="0" indent="0"/>
            <a:endParaRPr lang="en-US" dirty="0" smtClean="0"/>
          </a:p>
          <a:p>
            <a:pPr marL="0" indent="0"/>
            <a:endParaRPr lang="en-US" dirty="0" smtClean="0"/>
          </a:p>
          <a:p>
            <a:pPr marL="0" indent="0"/>
            <a:r>
              <a:rPr lang="en-US" dirty="0" smtClean="0"/>
              <a:t>can be written as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409104"/>
            <a:ext cx="2266950" cy="616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951" y="3886200"/>
            <a:ext cx="2792649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863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Jumps, Pt. 10.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Therefore, the stability of our system (our rate of convergence/divergence) will be determined by the growth/decay of the associated infinite random matrix product. (</a:t>
            </a:r>
            <a:r>
              <a:rPr lang="en-US" dirty="0"/>
              <a:t>Note that </a:t>
            </a:r>
            <a:r>
              <a:rPr lang="en-US" dirty="0" smtClean="0"/>
              <a:t>each term should be dependent on the previous one.)</a:t>
            </a:r>
          </a:p>
          <a:p>
            <a:pPr marL="0" indent="0"/>
            <a:r>
              <a:rPr lang="en-US" dirty="0" smtClean="0"/>
              <a:t>To account for this dependence, we can describe the distribution of these matrices over an associated Markov chain.</a:t>
            </a:r>
          </a:p>
          <a:p>
            <a:pPr marL="0" indent="0"/>
            <a:r>
              <a:rPr lang="en-US" dirty="0" smtClean="0"/>
              <a:t>This system is otherwise known as a linear jump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32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1"/>
            <a:ext cx="8229600" cy="24384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My name is Charlotte Kiang, and I am a junior at Wellesley College, majoring in math and computer science with a focus on engineering applications.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4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 with this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Using these results alone, we can run some Monte-Carlo Simulations to obtain information about the stability of a system, but our goal today is to understand the underlying principles that govern this class of problems.</a:t>
            </a:r>
          </a:p>
          <a:p>
            <a:pPr marL="0" indent="0"/>
            <a:r>
              <a:rPr lang="en-US" dirty="0" smtClean="0"/>
              <a:t>As such, we now return to one of the simplest linear jump systems: the Fibonacci sequence.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7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Fibonacci: </a:t>
            </a:r>
            <a:r>
              <a:rPr lang="en-US" dirty="0" err="1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5604972"/>
          </a:xfrm>
        </p:spPr>
        <p:txBody>
          <a:bodyPr/>
          <a:lstStyle/>
          <a:p>
            <a:pPr marL="0" indent="0"/>
            <a:r>
              <a:rPr lang="en-US" dirty="0" smtClean="0"/>
              <a:t>One of the simplest linear jump systems is a variant of the well-known Fibonacci series. The one we will look at is a second-order random recurrence relation, also known as the Fibonacci recurrence.</a:t>
            </a:r>
          </a:p>
          <a:p>
            <a:pPr marL="0" indent="0"/>
            <a:r>
              <a:rPr lang="en-US" dirty="0" smtClean="0"/>
              <a:t>That is, </a:t>
            </a:r>
          </a:p>
          <a:p>
            <a:pPr marL="0" indent="0"/>
            <a:endParaRPr lang="en-US" dirty="0"/>
          </a:p>
          <a:p>
            <a:pPr marL="0" indent="0"/>
            <a:endParaRPr lang="en-US" dirty="0" smtClean="0"/>
          </a:p>
          <a:p>
            <a:pPr marL="0" indent="0"/>
            <a:r>
              <a:rPr lang="en-US" dirty="0" smtClean="0"/>
              <a:t>can be written as the two-dimensional map</a:t>
            </a:r>
          </a:p>
          <a:p>
            <a:pPr marL="0" indent="0"/>
            <a:endParaRPr lang="en-US" dirty="0"/>
          </a:p>
          <a:p>
            <a:pPr marL="0" indent="0"/>
            <a:endParaRPr lang="en-US" dirty="0" smtClean="0"/>
          </a:p>
          <a:p>
            <a:pPr marL="0" indent="0"/>
            <a:endParaRPr lang="en-US" dirty="0"/>
          </a:p>
          <a:p>
            <a:pPr marL="0" indent="0"/>
            <a:endParaRPr lang="en-US" dirty="0" smtClean="0"/>
          </a:p>
          <a:p>
            <a:pPr marL="0" indent="0"/>
            <a:r>
              <a:rPr lang="en-US" dirty="0" smtClean="0"/>
              <a:t>where our coefficient matrix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n</a:t>
            </a:r>
            <a:r>
              <a:rPr lang="en-US" dirty="0" smtClean="0"/>
              <a:t> at time n is chosen randomly as either A or B with probability ½, where</a:t>
            </a:r>
          </a:p>
          <a:p>
            <a:pPr marL="0" indent="0"/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2209800"/>
            <a:ext cx="1181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203391"/>
            <a:ext cx="16129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581400"/>
            <a:ext cx="4406900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5337561"/>
            <a:ext cx="5626100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627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from Fibonacci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Recall that our original goal was to exploit the symmetry between our linear control system equation and this Fibonacci one to build a new recurrence relation. To do so, we must uncover the geometric structure induced by the Fibonacci series.</a:t>
            </a:r>
          </a:p>
        </p:txBody>
      </p:sp>
    </p:spTree>
    <p:extLst>
      <p:ext uri="{BB962C8B-B14F-4D97-AF65-F5344CB8AC3E}">
        <p14:creationId xmlns:p14="http://schemas.microsoft.com/office/powerpoint/2010/main" val="366796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Lyapunov</a:t>
            </a:r>
            <a:r>
              <a:rPr lang="en-US" dirty="0" smtClean="0"/>
              <a:t> Exponents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004772"/>
          </a:xfrm>
        </p:spPr>
        <p:txBody>
          <a:bodyPr/>
          <a:lstStyle/>
          <a:p>
            <a:pPr marL="0" indent="0"/>
            <a:r>
              <a:rPr lang="en-US" dirty="0" smtClean="0"/>
              <a:t>To relate our Fibonacci series to control systems, we must look at their </a:t>
            </a:r>
            <a:r>
              <a:rPr lang="en-US" dirty="0" err="1" smtClean="0"/>
              <a:t>Lyapunov</a:t>
            </a:r>
            <a:r>
              <a:rPr lang="en-US" dirty="0" smtClean="0"/>
              <a:t> exponents. A </a:t>
            </a:r>
            <a:r>
              <a:rPr lang="en-US" dirty="0" err="1" smtClean="0"/>
              <a:t>Lyapunov</a:t>
            </a:r>
            <a:r>
              <a:rPr lang="en-US" dirty="0" smtClean="0"/>
              <a:t> exponent of a dynamical system (such as the networked control system we are considering) is a quantity that characterizes the rate of separation of two infinitesimally small trajectories.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Quantitatively, two trajectories in phase space (i.e. possible states) with initial separation       diverge at a rate given by: </a:t>
            </a:r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where     is the </a:t>
            </a:r>
            <a:r>
              <a:rPr lang="en-US" dirty="0" err="1"/>
              <a:t>Lyapunov</a:t>
            </a:r>
            <a:r>
              <a:rPr lang="en-US" dirty="0"/>
              <a:t> exponent</a:t>
            </a:r>
            <a:r>
              <a:rPr lang="en-US" dirty="0" smtClean="0"/>
              <a:t>.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 smtClean="0"/>
              <a:t>For us, this is useful in characterizing state </a:t>
            </a:r>
            <a:r>
              <a:rPr lang="en-US" dirty="0" err="1" smtClean="0"/>
              <a:t>vs</a:t>
            </a:r>
            <a:r>
              <a:rPr lang="en-US" dirty="0" smtClean="0"/>
              <a:t> control – similar to what we did earlier.</a:t>
            </a:r>
            <a:endParaRPr lang="en-US" dirty="0"/>
          </a:p>
        </p:txBody>
      </p:sp>
      <p:pic>
        <p:nvPicPr>
          <p:cNvPr id="4" name="Picture 2" descr="\delta \mathbf{Z}_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886075"/>
            <a:ext cx="285750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 | \delta\mathbf{Z}(t) | \approx e^{\lambda t} | \delta \mathbf{Z}_0 | \,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362325"/>
            <a:ext cx="13716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\lamb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3886200"/>
            <a:ext cx="95250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Lyapunov</a:t>
            </a:r>
            <a:r>
              <a:rPr lang="en-US" dirty="0" smtClean="0"/>
              <a:t> Exponents and Fibonacci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776172"/>
          </a:xfrm>
        </p:spPr>
        <p:txBody>
          <a:bodyPr/>
          <a:lstStyle/>
          <a:p>
            <a:pPr marL="0" indent="0"/>
            <a:r>
              <a:rPr lang="en-US" dirty="0" smtClean="0"/>
              <a:t>The </a:t>
            </a:r>
            <a:r>
              <a:rPr lang="en-US" dirty="0" err="1" smtClean="0"/>
              <a:t>Lyapunov</a:t>
            </a:r>
            <a:r>
              <a:rPr lang="en-US" dirty="0" smtClean="0"/>
              <a:t> exponent for the Fibonacci series can also be expressed as a path average, by considering all possible values for |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|.</a:t>
            </a:r>
          </a:p>
          <a:p>
            <a:pPr marL="0" indent="0"/>
            <a:r>
              <a:rPr lang="en-US" dirty="0" smtClean="0"/>
              <a:t>We can see that</a:t>
            </a:r>
          </a:p>
          <a:p>
            <a:pPr marL="0" indent="0"/>
            <a:endParaRPr lang="en-US" dirty="0"/>
          </a:p>
          <a:p>
            <a:pPr marL="0" indent="0"/>
            <a:endParaRPr lang="en-US" dirty="0" smtClean="0"/>
          </a:p>
          <a:p>
            <a:pPr marL="0" indent="0"/>
            <a:endParaRPr lang="en-US" dirty="0"/>
          </a:p>
          <a:p>
            <a:pPr marL="0" indent="0"/>
            <a:endParaRPr lang="en-US" dirty="0" smtClean="0"/>
          </a:p>
          <a:p>
            <a:pPr marL="0" indent="0"/>
            <a:endParaRPr lang="en-US" dirty="0"/>
          </a:p>
          <a:p>
            <a:pPr marL="0" indent="0"/>
            <a:endParaRPr lang="en-US" dirty="0" smtClean="0"/>
          </a:p>
          <a:p>
            <a:pPr marL="0" indent="0"/>
            <a:r>
              <a:rPr lang="en-US" dirty="0" smtClean="0"/>
              <a:t>where the geometric mean is taken over all the m possible paths of length n.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905000"/>
            <a:ext cx="2753033" cy="20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572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PATHS, PT. 1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4400" y="1143000"/>
            <a:ext cx="6986016" cy="3667808"/>
          </a:xfrm>
        </p:spPr>
        <p:txBody>
          <a:bodyPr>
            <a:normAutofit/>
          </a:bodyPr>
          <a:lstStyle/>
          <a:p>
            <a:pPr marL="0" indent="0"/>
            <a:r>
              <a:rPr lang="en-US" sz="1400" dirty="0" smtClean="0"/>
              <a:t>To characterize all possible paths, we must investigate their geometrical structure. Consider the following two transformations, which both map lattice points to lattice points (i.e., points with integer coordinates):</a:t>
            </a:r>
          </a:p>
          <a:p>
            <a:pPr marL="0" indent="0"/>
            <a:endParaRPr lang="en-US" sz="1400" dirty="0"/>
          </a:p>
          <a:p>
            <a:pPr marL="0" indent="0"/>
            <a:endParaRPr lang="en-US" sz="1400" dirty="0" smtClean="0"/>
          </a:p>
          <a:p>
            <a:pPr marL="0" indent="0"/>
            <a:endParaRPr lang="en-US" sz="1400" dirty="0" smtClean="0"/>
          </a:p>
          <a:p>
            <a:pPr marL="0" indent="0"/>
            <a:r>
              <a:rPr lang="en-US" sz="1400" dirty="0" smtClean="0"/>
              <a:t>We will now modify this recurrence slightly to act only on the first quadrant of integer lattice     . </a:t>
            </a:r>
            <a:r>
              <a:rPr lang="en-US" sz="1400" dirty="0"/>
              <a:t>Our modified maps are:</a:t>
            </a:r>
          </a:p>
          <a:p>
            <a:pPr marL="0" indent="0"/>
            <a:endParaRPr lang="en-US" sz="1400" dirty="0" smtClean="0"/>
          </a:p>
          <a:p>
            <a:pPr marL="0" indent="0"/>
            <a:endParaRPr lang="en-US" sz="14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958030"/>
            <a:ext cx="2133600" cy="708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048000"/>
            <a:ext cx="285750" cy="23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581400"/>
            <a:ext cx="3200400" cy="636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840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PATHS, PT.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Random Fibonacci Maps on the First Quadrant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143000"/>
            <a:ext cx="3200400" cy="3667808"/>
          </a:xfrm>
        </p:spPr>
        <p:txBody>
          <a:bodyPr>
            <a:normAutofit/>
          </a:bodyPr>
          <a:lstStyle/>
          <a:p>
            <a:pPr marL="0" indent="0"/>
            <a:r>
              <a:rPr lang="en-US" sz="1400" dirty="0" smtClean="0"/>
              <a:t>The figure to the left depicts our result of repeated applications of our modified A and B beginning with (1,1), just as the Fibonacci sequence does.</a:t>
            </a:r>
          </a:p>
          <a:p>
            <a:pPr marL="0" indent="0"/>
            <a:r>
              <a:rPr lang="en-US" sz="1400" dirty="0" smtClean="0"/>
              <a:t>An interesting consequence of this is that the coordinates of points that can be reached from (1,1) are relative primes (though I have not had a chance to prove this).</a:t>
            </a:r>
          </a:p>
          <a:p>
            <a:pPr marL="0" indent="0"/>
            <a:r>
              <a:rPr lang="en-US" sz="1400" dirty="0" smtClean="0"/>
              <a:t>More importantly, this figure is a directed graph called the Fibonacci graph.</a:t>
            </a:r>
            <a:endParaRPr lang="en-US" sz="14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2600"/>
            <a:ext cx="3410185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699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 of the Fibonacci Graph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Fibonacci Graph (Coordinates are all same as last slide’s graph)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219200"/>
            <a:ext cx="3200400" cy="3591608"/>
          </a:xfrm>
        </p:spPr>
        <p:txBody>
          <a:bodyPr/>
          <a:lstStyle/>
          <a:p>
            <a:pPr marL="0" indent="0"/>
            <a:r>
              <a:rPr lang="en-US" dirty="0" smtClean="0"/>
              <a:t>The graph to the left can be obtained by “unfolding” our previous graph (all values are the same).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3573753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336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 of the Fibonacci Graph, pt.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Fibonacci Graph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219200"/>
            <a:ext cx="3200400" cy="3591608"/>
          </a:xfrm>
        </p:spPr>
        <p:txBody>
          <a:bodyPr>
            <a:normAutofit/>
          </a:bodyPr>
          <a:lstStyle/>
          <a:p>
            <a:pPr marL="0" indent="0"/>
            <a:r>
              <a:rPr lang="en-US" sz="1400" dirty="0" smtClean="0"/>
              <a:t>A point with integer points (i, j) is called visible if </a:t>
            </a:r>
            <a:r>
              <a:rPr lang="en-US" sz="1400" dirty="0" err="1" smtClean="0"/>
              <a:t>gcd</a:t>
            </a:r>
            <a:r>
              <a:rPr lang="en-US" sz="1400" dirty="0" smtClean="0"/>
              <a:t>(i, j) = 1. We say that a point is reachable from another lattice point (i, j) if there exist a sequence of transformations (using our modified A and B that we used to construct our graph) that takes (i, j) to (k, l). Then (i, j) is reachable from (1, 1) </a:t>
            </a:r>
            <a:r>
              <a:rPr lang="en-US" sz="1400" dirty="0" err="1" smtClean="0"/>
              <a:t>iff</a:t>
            </a:r>
            <a:r>
              <a:rPr lang="en-US" sz="1400" dirty="0" smtClean="0"/>
              <a:t> (i, j) is visible. (This is equivalent to saying all nodes of this graph are relatively prime, as we mentioned before.)</a:t>
            </a:r>
          </a:p>
          <a:p>
            <a:pPr marL="0" indent="0"/>
            <a:r>
              <a:rPr lang="en-US" sz="1400" dirty="0" smtClean="0"/>
              <a:t>Consequently, every visible point is reachable from every visible point.</a:t>
            </a:r>
            <a:endParaRPr lang="en-US" sz="14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3573753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633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 of the Fibonacci Graph, pt. 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Fibonacci Graph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219200"/>
            <a:ext cx="3200400" cy="1219200"/>
          </a:xfrm>
        </p:spPr>
        <p:txBody>
          <a:bodyPr>
            <a:normAutofit/>
          </a:bodyPr>
          <a:lstStyle/>
          <a:p>
            <a:pPr marL="0" indent="0"/>
            <a:r>
              <a:rPr lang="en-US" sz="1400" dirty="0" smtClean="0"/>
              <a:t>Given the previous statements, it follows that all points on this graph have an “address” that consists of the series of transformations that take (i, j) to (1, 1).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3573753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594100"/>
            <a:ext cx="2792649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24400" y="2779693"/>
            <a:ext cx="32251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But really, this is equivalent to the mathematical statement that we proved earlier:</a:t>
            </a:r>
          </a:p>
          <a:p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00985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 hope to accomplish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Show the equivalence between a single jump linear control system and a random walk on a self-similar graph whose vertices are the visible points of the plane. (Result </a:t>
            </a:r>
            <a:r>
              <a:rPr lang="en-US" dirty="0"/>
              <a:t>first published by </a:t>
            </a:r>
            <a:r>
              <a:rPr lang="en-US" dirty="0" err="1"/>
              <a:t>Tamás</a:t>
            </a:r>
            <a:r>
              <a:rPr lang="en-US" dirty="0"/>
              <a:t> </a:t>
            </a:r>
            <a:r>
              <a:rPr lang="en-US" dirty="0" err="1" smtClean="0"/>
              <a:t>Kalmár</a:t>
            </a:r>
            <a:r>
              <a:rPr lang="en-US" dirty="0" smtClean="0"/>
              <a:t>-Nagy in </a:t>
            </a:r>
            <a:r>
              <a:rPr lang="en-US" i="1" dirty="0" smtClean="0"/>
              <a:t>Proceedings of the 46</a:t>
            </a:r>
            <a:r>
              <a:rPr lang="en-US" i="1" baseline="30000" dirty="0" smtClean="0"/>
              <a:t>th</a:t>
            </a:r>
            <a:r>
              <a:rPr lang="en-US" i="1" dirty="0" smtClean="0"/>
              <a:t> IEEE Congress on Decision and Control</a:t>
            </a:r>
            <a:r>
              <a:rPr lang="en-US" dirty="0" smtClean="0"/>
              <a:t>.)</a:t>
            </a:r>
          </a:p>
          <a:p>
            <a:pPr>
              <a:buFontTx/>
              <a:buChar char="-"/>
            </a:pPr>
            <a:r>
              <a:rPr lang="en-US" dirty="0" smtClean="0"/>
              <a:t>Talk a bit about the implications of this result.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40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Consequences of this symmetry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066800"/>
            <a:ext cx="7410450" cy="4191000"/>
          </a:xfrm>
        </p:spPr>
        <p:txBody>
          <a:bodyPr>
            <a:normAutofit/>
          </a:bodyPr>
          <a:lstStyle/>
          <a:p>
            <a:pPr marL="0" indent="0"/>
            <a:r>
              <a:rPr lang="en-US" sz="1400" dirty="0" smtClean="0"/>
              <a:t>Now that we have drawn this parallel with the Fibonacci graph, we can say a lot more about linear control systems.</a:t>
            </a:r>
          </a:p>
          <a:p>
            <a:pPr marL="0" indent="0"/>
            <a:r>
              <a:rPr lang="en-US" sz="1400" dirty="0" smtClean="0"/>
              <a:t>For instance, a random walk on the Fibonacci graph is a diffusion process, so we can calculate the probability of arriving at a point (i, j) after n applications of A or B. Let </a:t>
            </a:r>
            <a:r>
              <a:rPr lang="en-US" sz="1400" dirty="0" err="1" smtClean="0"/>
              <a:t>w</a:t>
            </a:r>
            <a:r>
              <a:rPr lang="en-US" sz="1400" baseline="30000" dirty="0" err="1" smtClean="0"/>
              <a:t>n</a:t>
            </a:r>
            <a:r>
              <a:rPr lang="en-US" sz="1400" dirty="0" smtClean="0"/>
              <a:t>(i, j) denote the probability of arriving to (i, j) in the nth step. The following recursion</a:t>
            </a:r>
          </a:p>
          <a:p>
            <a:pPr marL="0" indent="0"/>
            <a:endParaRPr lang="en-US" sz="1400" dirty="0"/>
          </a:p>
          <a:p>
            <a:pPr marL="0" indent="0"/>
            <a:endParaRPr lang="en-US" sz="1400" dirty="0" smtClean="0"/>
          </a:p>
          <a:p>
            <a:pPr marL="0" indent="0"/>
            <a:endParaRPr lang="en-US" sz="1400" dirty="0"/>
          </a:p>
          <a:p>
            <a:pPr marL="0" indent="0"/>
            <a:r>
              <a:rPr lang="en-US" sz="1400" dirty="0" smtClean="0"/>
              <a:t>denotes those probabilities. Then, </a:t>
            </a:r>
          </a:p>
          <a:p>
            <a:pPr marL="0" indent="0"/>
            <a:endParaRPr lang="en-US" sz="1400" dirty="0"/>
          </a:p>
          <a:p>
            <a:pPr marL="0" indent="0"/>
            <a:endParaRPr lang="en-US" sz="1400" dirty="0" smtClean="0"/>
          </a:p>
          <a:p>
            <a:pPr marL="0" indent="0"/>
            <a:endParaRPr lang="en-US" sz="1400" dirty="0"/>
          </a:p>
          <a:p>
            <a:pPr marL="0" indent="0"/>
            <a:r>
              <a:rPr lang="en-US" sz="1400" dirty="0" smtClean="0"/>
              <a:t>where m is the distance of point (i, j) from (1, 1).</a:t>
            </a:r>
            <a:endParaRPr lang="en-US" sz="140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590800"/>
            <a:ext cx="4660900" cy="707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725" y="3810000"/>
            <a:ext cx="5454650" cy="805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345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Consequences of this symmetry, Pt.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Using some </a:t>
            </a:r>
            <a:r>
              <a:rPr lang="en-US" dirty="0" err="1" smtClean="0"/>
              <a:t>hypergeometric</a:t>
            </a:r>
            <a:r>
              <a:rPr lang="en-US" dirty="0" smtClean="0"/>
              <a:t> functions, we can obtain a closed form expression for </a:t>
            </a:r>
            <a:r>
              <a:rPr lang="en-US" dirty="0" err="1" smtClean="0"/>
              <a:t>w</a:t>
            </a:r>
            <a:r>
              <a:rPr lang="en-US" baseline="30000" dirty="0" err="1" smtClean="0"/>
              <a:t>n</a:t>
            </a:r>
            <a:r>
              <a:rPr lang="en-US" dirty="0" smtClean="0"/>
              <a:t>(i, j):</a:t>
            </a:r>
          </a:p>
          <a:p>
            <a:pPr marL="0" indent="0"/>
            <a:endParaRPr lang="en-US" dirty="0"/>
          </a:p>
          <a:p>
            <a:pPr marL="0" indent="0"/>
            <a:endParaRPr lang="en-US" dirty="0" smtClean="0"/>
          </a:p>
          <a:p>
            <a:pPr marL="0" indent="0"/>
            <a:endParaRPr lang="en-US" dirty="0"/>
          </a:p>
          <a:p>
            <a:pPr marL="0" indent="0"/>
            <a:endParaRPr lang="en-US" dirty="0" smtClean="0"/>
          </a:p>
          <a:p>
            <a:pPr marL="0" indent="0"/>
            <a:r>
              <a:rPr lang="en-US" dirty="0" smtClean="0"/>
              <a:t>By obtaining expressions for the diffusion coefficient, the rate of the divergence for the random walk can be categorized.</a:t>
            </a:r>
            <a:endParaRPr lang="en-US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910780"/>
            <a:ext cx="5391150" cy="81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526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The previous result is just one among many mathematical possibilities that exist now that we have established symmetry between a random walk on the Fibonacci graph and linear control systems. If we can model our problem using this graph, this strongly suggests that graph theory, statistical physics, </a:t>
            </a:r>
            <a:r>
              <a:rPr lang="en-US" dirty="0" err="1" smtClean="0"/>
              <a:t>combinatorics</a:t>
            </a:r>
            <a:r>
              <a:rPr lang="en-US" dirty="0" smtClean="0"/>
              <a:t> and even number theory have applications in control theory.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81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Theory Demonstration</a:t>
            </a:r>
            <a:endParaRPr lang="en-US" dirty="0"/>
          </a:p>
        </p:txBody>
      </p:sp>
      <p:pic>
        <p:nvPicPr>
          <p:cNvPr id="3" name="MLVRgHQ1rXE?version=3&amp;hl=en_US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048000" y="1524000"/>
            <a:ext cx="3048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19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Czornik</a:t>
            </a:r>
            <a:r>
              <a:rPr lang="en-US" dirty="0" smtClean="0"/>
              <a:t>, Adam and </a:t>
            </a:r>
            <a:r>
              <a:rPr lang="en-US" dirty="0" err="1" smtClean="0"/>
              <a:t>Swierniak</a:t>
            </a:r>
            <a:r>
              <a:rPr lang="en-US" dirty="0" smtClean="0"/>
              <a:t>, </a:t>
            </a:r>
            <a:r>
              <a:rPr lang="en-US" dirty="0" err="1" smtClean="0"/>
              <a:t>Adrzej</a:t>
            </a:r>
            <a:r>
              <a:rPr lang="en-US" dirty="0" smtClean="0"/>
              <a:t>. “On direct controllability of discrete time jump linear systems.”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mbi.osu.edu/publications/reports/techreport_08.pdf</a:t>
            </a:r>
            <a:r>
              <a:rPr lang="en-US" dirty="0" smtClean="0"/>
              <a:t>. Accessed April 15, 2012.</a:t>
            </a:r>
          </a:p>
          <a:p>
            <a:r>
              <a:rPr lang="en-US" dirty="0" smtClean="0"/>
              <a:t>Gupta, Vijay and Murray, Richard M. “Lecture Summary: Markov Linear Jump Systems.” (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www.eeci-institute.eu/pdf/M010/Lecture_mjls.pdf</a:t>
            </a:r>
            <a:r>
              <a:rPr lang="en-US" dirty="0" smtClean="0"/>
              <a:t>) European Embedded Control Institute. Accessed May 5, 2012.</a:t>
            </a:r>
          </a:p>
          <a:p>
            <a:r>
              <a:rPr lang="en-US" dirty="0" err="1" smtClean="0"/>
              <a:t>Kalmár</a:t>
            </a:r>
            <a:r>
              <a:rPr lang="en-US" dirty="0" smtClean="0"/>
              <a:t>-Nagy, </a:t>
            </a:r>
            <a:r>
              <a:rPr lang="en-US" dirty="0" err="1" smtClean="0"/>
              <a:t>Tamás</a:t>
            </a:r>
            <a:r>
              <a:rPr lang="en-US" dirty="0" smtClean="0"/>
              <a:t>. “Random Matrix Theory Approach to Linear Control Systems with Network-Induced Delays.” </a:t>
            </a:r>
            <a:r>
              <a:rPr lang="en-US" i="1" dirty="0" smtClean="0"/>
              <a:t>Proceedings of the 46</a:t>
            </a:r>
            <a:r>
              <a:rPr lang="en-US" i="1" baseline="30000" dirty="0" smtClean="0"/>
              <a:t>th</a:t>
            </a:r>
            <a:r>
              <a:rPr lang="en-US" i="1" dirty="0" smtClean="0"/>
              <a:t> IEEE Conference on Decision and Control, </a:t>
            </a:r>
            <a:r>
              <a:rPr lang="en-US" dirty="0" smtClean="0"/>
              <a:t>Dec 12-14 2007: 5210-5214. Accessed online.</a:t>
            </a:r>
          </a:p>
          <a:p>
            <a:r>
              <a:rPr lang="en-US" dirty="0" smtClean="0"/>
              <a:t>Sontag, Eduardo. </a:t>
            </a:r>
            <a:r>
              <a:rPr lang="en-US" i="1" dirty="0" smtClean="0"/>
              <a:t>Mathematical </a:t>
            </a:r>
            <a:r>
              <a:rPr lang="en-US" i="1" dirty="0"/>
              <a:t>Control Theory: Deterministic Finite Dimensional </a:t>
            </a:r>
            <a:r>
              <a:rPr lang="en-US" i="1" dirty="0" smtClean="0"/>
              <a:t>Systems. </a:t>
            </a:r>
            <a:r>
              <a:rPr lang="en-US" dirty="0" smtClean="0"/>
              <a:t>Second </a:t>
            </a:r>
            <a:r>
              <a:rPr lang="en-US" dirty="0"/>
              <a:t>Edition, Springer, New York, 1998.</a:t>
            </a:r>
          </a:p>
        </p:txBody>
      </p:sp>
    </p:spTree>
    <p:extLst>
      <p:ext uri="{BB962C8B-B14F-4D97-AF65-F5344CB8AC3E}">
        <p14:creationId xmlns:p14="http://schemas.microsoft.com/office/powerpoint/2010/main" val="314461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A (very brief) introduction to Control Theory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 smtClean="0"/>
              <a:t>-	Mathematical control theory is the area of applied mathematics that deals with the principles underlying the design and analysis of control systems. </a:t>
            </a:r>
          </a:p>
          <a:p>
            <a:pPr>
              <a:buFontTx/>
              <a:buChar char="-"/>
            </a:pPr>
            <a:r>
              <a:rPr lang="en-US" b="0" dirty="0" smtClean="0"/>
              <a:t>Control systems, themselves, are broadly defined as systems whose functions are to influence an object’s behavior in order to achieve a desired goal.</a:t>
            </a:r>
          </a:p>
          <a:p>
            <a:pPr>
              <a:buFontTx/>
              <a:buChar char="-"/>
            </a:pPr>
            <a:r>
              <a:rPr lang="en-US" b="0" dirty="0" smtClean="0"/>
              <a:t>Two main “branches” of control theory research concern optimization and uncertainty. The problem I will be discussing today mainly concerns optimization.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19645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General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Tx/>
              <a:buChar char="-"/>
            </a:pPr>
            <a:r>
              <a:rPr lang="en-US" dirty="0" smtClean="0"/>
              <a:t>The problem that we are looking into today concerns a networked control system, meaning its inputs come from an external source in its environment.</a:t>
            </a:r>
          </a:p>
          <a:p>
            <a:pPr>
              <a:buFontTx/>
              <a:buChar char="-"/>
            </a:pPr>
            <a:r>
              <a:rPr lang="en-US" dirty="0" smtClean="0"/>
              <a:t>Problems that concern networked control systems occur in real-time, so our system must receive input and process it as quickly as possible.</a:t>
            </a:r>
          </a:p>
          <a:p>
            <a:pPr>
              <a:buFontTx/>
              <a:buChar char="-"/>
            </a:pPr>
            <a:r>
              <a:rPr lang="en-US" dirty="0"/>
              <a:t>Some examples of these control systems that we see in everyday life:</a:t>
            </a:r>
          </a:p>
          <a:p>
            <a:pPr lvl="3">
              <a:buFontTx/>
              <a:buChar char="-"/>
            </a:pPr>
            <a:r>
              <a:rPr lang="en-US" dirty="0"/>
              <a:t>Robotics</a:t>
            </a:r>
          </a:p>
          <a:p>
            <a:pPr lvl="3">
              <a:buFontTx/>
              <a:buChar char="-"/>
            </a:pPr>
            <a:r>
              <a:rPr lang="en-US" dirty="0"/>
              <a:t>Aircrafts and </a:t>
            </a:r>
            <a:r>
              <a:rPr lang="en-US" dirty="0" err="1"/>
              <a:t>spacecrafts</a:t>
            </a:r>
            <a:r>
              <a:rPr lang="en-US" dirty="0"/>
              <a:t> (avionics and autopilots)</a:t>
            </a:r>
          </a:p>
          <a:p>
            <a:pPr lvl="3">
              <a:buFontTx/>
              <a:buChar char="-"/>
            </a:pPr>
            <a:r>
              <a:rPr lang="en-US" dirty="0" smtClean="0"/>
              <a:t>Cars</a:t>
            </a:r>
          </a:p>
          <a:p>
            <a:pPr marL="342900" lvl="1" indent="-342900">
              <a:spcBef>
                <a:spcPts val="800"/>
              </a:spcBef>
              <a:buClrTx/>
              <a:buFontTx/>
              <a:buChar char="-"/>
            </a:pPr>
            <a:r>
              <a:rPr lang="en-US" b="1" dirty="0"/>
              <a:t>Vehicular control systems are extremely sensitive to delays, so we must find the most efficient way to communicate with our network. Since our signals occur at random time intervals, </a:t>
            </a:r>
            <a:r>
              <a:rPr lang="en-US" b="1" dirty="0" smtClean="0"/>
              <a:t>networks often experience traffic that delay reception. We </a:t>
            </a:r>
            <a:r>
              <a:rPr lang="en-US" b="1" dirty="0"/>
              <a:t>can use random matrix theory to help build a framework for analysis of these systems</a:t>
            </a:r>
            <a:r>
              <a:rPr lang="en-US" b="1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3043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to the math…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To deal with the problem of traffic, we must consider each signal’s arrival time. Since arrival times are uncertain, the best we can do is to characterize them according to a probability distribution.</a:t>
            </a:r>
          </a:p>
          <a:p>
            <a:pPr>
              <a:buFontTx/>
              <a:buChar char="-"/>
            </a:pPr>
            <a:r>
              <a:rPr lang="en-US" dirty="0" smtClean="0"/>
              <a:t>The underlying probability distributions for control systems are often very complicated, but we can gain insight by focusing on a simple but characteristic problem of its class. One such model is the so-called-random Fibonacci sequence.</a:t>
            </a:r>
          </a:p>
          <a:p>
            <a:pPr>
              <a:buFontTx/>
              <a:buChar char="-"/>
            </a:pPr>
            <a:r>
              <a:rPr lang="en-US" dirty="0" smtClean="0"/>
              <a:t>By exploring patterns that arise in linear control systems with random time delays, we can find an equivalence with the random </a:t>
            </a:r>
            <a:r>
              <a:rPr lang="en-US" dirty="0" err="1" smtClean="0"/>
              <a:t>Fibonnaci</a:t>
            </a:r>
            <a:r>
              <a:rPr lang="en-US" dirty="0" smtClean="0"/>
              <a:t> recurrence. We can exploit this symmetry to propose a modified recurrence rule for the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98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Graph of a control system with random actuation time delays</a:t>
            </a:r>
            <a:endParaRPr lang="en-US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42999"/>
            <a:ext cx="7974545" cy="5178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018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claim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We claim that linear control systems with random time delay follow a jump linear pattern. Thus, we must show why this pattern arises naturally in these systems.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3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a linear jump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651971"/>
          </a:xfrm>
        </p:spPr>
        <p:txBody>
          <a:bodyPr>
            <a:normAutofit fontScale="85000" lnSpcReduction="20000"/>
          </a:bodyPr>
          <a:lstStyle/>
          <a:p>
            <a:pPr marL="0" lvl="1" indent="0">
              <a:buNone/>
            </a:pPr>
            <a:r>
              <a:rPr lang="en-US" dirty="0" smtClean="0"/>
              <a:t>A linear jump system is a discrete linear time system with randomly jumping parameters that can be described using a finite state Markov chain. (For the purposes of this presentation, that’s all you need to understand right now, but a formal definition is below.)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5000"/>
            <a:ext cx="8229599" cy="2888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474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416</TotalTime>
  <Words>1965</Words>
  <Application>Microsoft Office PowerPoint</Application>
  <PresentationFormat>On-screen Show (4:3)</PresentationFormat>
  <Paragraphs>177</Paragraphs>
  <Slides>34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Angles</vt:lpstr>
      <vt:lpstr>Random Matrix Approach to Linear Control Systems</vt:lpstr>
      <vt:lpstr>About me</vt:lpstr>
      <vt:lpstr>What I hope to accomplish today</vt:lpstr>
      <vt:lpstr>A (very brief) introduction to Control Theory</vt:lpstr>
      <vt:lpstr>Our General Problem</vt:lpstr>
      <vt:lpstr>On to the math…</vt:lpstr>
      <vt:lpstr>Graph of a control system with random actuation time delays</vt:lpstr>
      <vt:lpstr>Our claim</vt:lpstr>
      <vt:lpstr>Definition of a linear jump system</vt:lpstr>
      <vt:lpstr>Linear Jumps, Pt. 1</vt:lpstr>
      <vt:lpstr>Linear Jumps, Pt. 2</vt:lpstr>
      <vt:lpstr>Linear Jumps, Pt. 3</vt:lpstr>
      <vt:lpstr>Linear Jumps, Pt. 4</vt:lpstr>
      <vt:lpstr>Linear Jumps, Pt. 5</vt:lpstr>
      <vt:lpstr>Linear Jumps, Pt. 6</vt:lpstr>
      <vt:lpstr>Linear Jumps, Pt. 7</vt:lpstr>
      <vt:lpstr>Linear Jumps, Pt. 8</vt:lpstr>
      <vt:lpstr>Linear Jumps, Pt. 9</vt:lpstr>
      <vt:lpstr>Linear Jumps, Pt. 10.</vt:lpstr>
      <vt:lpstr>What to do with this</vt:lpstr>
      <vt:lpstr>Fibonacci: INtro</vt:lpstr>
      <vt:lpstr>Results from Fibonacci</vt:lpstr>
      <vt:lpstr>Lyapunov Exponents</vt:lpstr>
      <vt:lpstr>Lyapunov Exponents and Fibonacci</vt:lpstr>
      <vt:lpstr>FIBONACCI PATHS, PT. 1</vt:lpstr>
      <vt:lpstr>FIBONACCI PATHS, PT. 2</vt:lpstr>
      <vt:lpstr>Topology of the Fibonacci Graph</vt:lpstr>
      <vt:lpstr>Topology of the Fibonacci Graph, pt. 2</vt:lpstr>
      <vt:lpstr>Topology of the Fibonacci Graph, pt. 3</vt:lpstr>
      <vt:lpstr>Consequences of this symmetry</vt:lpstr>
      <vt:lpstr>Consequences of this symmetry, Pt. 2</vt:lpstr>
      <vt:lpstr>What else?</vt:lpstr>
      <vt:lpstr>Control Theory Demonstration</vt:lpstr>
      <vt:lpstr>REFERENCES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Matrix Approach to Linear Control Systems</dc:title>
  <dc:creator>Charlotte</dc:creator>
  <cp:lastModifiedBy>Charlotte</cp:lastModifiedBy>
  <cp:revision>42</cp:revision>
  <dcterms:created xsi:type="dcterms:W3CDTF">2012-05-16T07:47:41Z</dcterms:created>
  <dcterms:modified xsi:type="dcterms:W3CDTF">2012-05-16T15:02:08Z</dcterms:modified>
</cp:coreProperties>
</file>