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78" r:id="rId4"/>
    <p:sldId id="279" r:id="rId5"/>
    <p:sldId id="257" r:id="rId6"/>
    <p:sldId id="258" r:id="rId7"/>
    <p:sldId id="270" r:id="rId8"/>
    <p:sldId id="283" r:id="rId9"/>
    <p:sldId id="259" r:id="rId10"/>
    <p:sldId id="260" r:id="rId11"/>
    <p:sldId id="285" r:id="rId12"/>
    <p:sldId id="281" r:id="rId13"/>
    <p:sldId id="262" r:id="rId14"/>
    <p:sldId id="263" r:id="rId15"/>
    <p:sldId id="280" r:id="rId16"/>
    <p:sldId id="272" r:id="rId17"/>
    <p:sldId id="282" r:id="rId18"/>
    <p:sldId id="284" r:id="rId19"/>
    <p:sldId id="294" r:id="rId20"/>
    <p:sldId id="287" r:id="rId21"/>
    <p:sldId id="291" r:id="rId22"/>
    <p:sldId id="286" r:id="rId23"/>
    <p:sldId id="288" r:id="rId24"/>
    <p:sldId id="293" r:id="rId25"/>
    <p:sldId id="292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CBAD9-B251-D643-A2FD-84BC32909A0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9D008-7ED4-3B4C-B0E3-F0CDF70A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1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9D008-7ED4-3B4C-B0E3-F0CDF70A93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9D008-7ED4-3B4C-B0E3-F0CDF70A93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9D008-7ED4-3B4C-B0E3-F0CDF70A93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9D008-7ED4-3B4C-B0E3-F0CDF70A93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1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7202-CACC-5D4F-A981-824DE4B26332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5203-5327-0A40-AF47-9DD87F0B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4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image" Target="../media/image39.emf"/><Relationship Id="rId9" Type="http://schemas.openxmlformats.org/officeDocument/2006/relationships/image" Target="../media/image40.emf"/><Relationship Id="rId10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image" Target="../media/image39.emf"/><Relationship Id="rId9" Type="http://schemas.openxmlformats.org/officeDocument/2006/relationships/image" Target="../media/image40.emf"/><Relationship Id="rId10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653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Densities of States of Disordered Systems from Free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610"/>
            <a:ext cx="6400800" cy="1752600"/>
          </a:xfrm>
        </p:spPr>
        <p:txBody>
          <a:bodyPr/>
          <a:lstStyle/>
          <a:p>
            <a:r>
              <a:rPr lang="en-US" dirty="0" smtClean="0"/>
              <a:t>Matt Welborn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9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2940" y="-1155580"/>
            <a:ext cx="7079897" cy="916221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2D Grid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3444" y="1721556"/>
            <a:ext cx="158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Solid:    Exact</a:t>
            </a:r>
          </a:p>
          <a:p>
            <a:r>
              <a:rPr lang="en-US" dirty="0" smtClean="0"/>
              <a:t>Boxes: 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4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Honeycomb Lattice on a Torus</a:t>
            </a:r>
            <a:endParaRPr lang="en-US" dirty="0"/>
          </a:p>
        </p:txBody>
      </p:sp>
      <p:pic>
        <p:nvPicPr>
          <p:cNvPr id="7" name="Picture 6" descr="honey_comb_bee_postcard-p239086580113164020envli_40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06" y="1503394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4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9091" y="-1139431"/>
            <a:ext cx="7065820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Honeycomb Lattice on a Torus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3444" y="1721556"/>
            <a:ext cx="158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Solid:    Exact</a:t>
            </a:r>
          </a:p>
          <a:p>
            <a:r>
              <a:rPr lang="en-US" dirty="0" smtClean="0"/>
              <a:t>Boxes: 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4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Grid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71" y="1812150"/>
            <a:ext cx="9144000" cy="412750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l="23159" t="15211" r="44002" b="71582"/>
          <a:stretch>
            <a:fillRect/>
          </a:stretch>
        </p:blipFill>
        <p:spPr bwMode="auto">
          <a:xfrm>
            <a:off x="1578776" y="2953666"/>
            <a:ext cx="5480430" cy="285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102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2927" y="-1072927"/>
            <a:ext cx="6858000" cy="90038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3D Grid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3444" y="1721556"/>
            <a:ext cx="158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Solid:    Exact</a:t>
            </a:r>
          </a:p>
          <a:p>
            <a:r>
              <a:rPr lang="en-US" dirty="0" smtClean="0"/>
              <a:t>Boxes: 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1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511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with off-diagonal disorder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57" y="1636194"/>
            <a:ext cx="5424672" cy="2250006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01" y="4170189"/>
            <a:ext cx="14986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47" y="4170189"/>
            <a:ext cx="1778000" cy="469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47" y="5252019"/>
            <a:ext cx="2640455" cy="469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01" y="5252019"/>
            <a:ext cx="1967805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9818" y="-1168704"/>
            <a:ext cx="7091340" cy="91770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1D with off-diagonal disorder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3444" y="1721556"/>
            <a:ext cx="158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Solid:    Exact</a:t>
            </a:r>
          </a:p>
          <a:p>
            <a:r>
              <a:rPr lang="en-US" dirty="0" smtClean="0"/>
              <a:t>Boxes: 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1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9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Expand </a:t>
            </a:r>
            <a:r>
              <a:rPr lang="en-US" dirty="0" smtClean="0"/>
              <a:t>the error in moments of the approximant: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34" y="3007505"/>
            <a:ext cx="8809766" cy="701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74" y="3895672"/>
            <a:ext cx="2417412" cy="448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250" y="4549765"/>
            <a:ext cx="1906516" cy="4485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6222" y="6457890"/>
            <a:ext cx="570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Chen and Edelman. arXiv:1204.2257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101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the difference in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moment, check that all joint centered moments of order </a:t>
            </a:r>
            <a:r>
              <a:rPr lang="en-US" dirty="0" err="1" smtClean="0"/>
              <a:t>i</a:t>
            </a:r>
            <a:r>
              <a:rPr lang="en-US" dirty="0" smtClean="0"/>
              <a:t> are 0: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r>
              <a:rPr lang="en-US" dirty="0" smtClean="0"/>
              <a:t>Example - for the fourth moment, check: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20" y="2788504"/>
            <a:ext cx="3864746" cy="582359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21" y="4102738"/>
            <a:ext cx="2515405" cy="385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5629" y="273206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88" y="3328530"/>
            <a:ext cx="1658401" cy="63390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21" y="5435600"/>
            <a:ext cx="1489428" cy="47147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44" y="5350934"/>
            <a:ext cx="1118304" cy="590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6222" y="6457890"/>
            <a:ext cx="570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Chen and Edelman. arXiv:1204.2257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75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Electronic Structure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a fixed set of nuclear coordinates, solve the Schrödinger equation: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which is a “simple” eigenvalue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main costs: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Finding the elements of 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Diagonalizing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85" y="2592347"/>
            <a:ext cx="1993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1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749"/>
            <a:ext cx="8229600" cy="1143000"/>
          </a:xfrm>
        </p:spPr>
        <p:txBody>
          <a:bodyPr/>
          <a:lstStyle/>
          <a:p>
            <a:r>
              <a:rPr lang="en-US" dirty="0" smtClean="0"/>
              <a:t>Error Coefficients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482571"/>
              </p:ext>
            </p:extLst>
          </p:nvPr>
        </p:nvGraphicFramePr>
        <p:xfrm>
          <a:off x="457200" y="1114033"/>
          <a:ext cx="8229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Lattice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Word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Error</a:t>
                      </a:r>
                      <a:r>
                        <a:rPr lang="en-US" sz="3200" baseline="0" dirty="0" smtClean="0"/>
                        <a:t> Coefficient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1D/1NN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1D/2NN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1D/3NN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1D/4NN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2D</a:t>
                      </a:r>
                      <a:r>
                        <a:rPr lang="en-US" sz="3200" baseline="0" dirty="0" smtClean="0"/>
                        <a:t> Grid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2D Hex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3D Grid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</a:t>
                      </a:r>
                      <a:r>
                        <a:rPr lang="en-US" sz="3200" baseline="0" dirty="0" smtClean="0"/>
                        <a:t> ODD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ABBABB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915825" y="2227066"/>
            <a:ext cx="1168400" cy="3875817"/>
            <a:chOff x="6915825" y="2530161"/>
            <a:chExt cx="1168400" cy="3875817"/>
          </a:xfrm>
        </p:grpSpPr>
        <p:pic>
          <p:nvPicPr>
            <p:cNvPr id="2" name="Picture 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2530161"/>
              <a:ext cx="1155700" cy="431800"/>
            </a:xfrm>
            <a:prstGeom prst="rect">
              <a:avLst/>
            </a:prstGeom>
          </p:spPr>
        </p:pic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3125140"/>
              <a:ext cx="1168400" cy="431800"/>
            </a:xfrm>
            <a:prstGeom prst="rect">
              <a:avLst/>
            </a:prstGeom>
          </p:spPr>
        </p:pic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3674353"/>
              <a:ext cx="1168400" cy="4318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4246449"/>
              <a:ext cx="1168400" cy="43180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4864312"/>
              <a:ext cx="1168400" cy="4318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5390640"/>
              <a:ext cx="1168400" cy="4318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5974178"/>
              <a:ext cx="1168400" cy="431800"/>
            </a:xfrm>
            <a:prstGeom prst="rect">
              <a:avLst/>
            </a:prstGeom>
          </p:spPr>
        </p:pic>
      </p:grp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301316"/>
            <a:ext cx="2095500" cy="4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l="22001" t="14316" r="44002" b="71582"/>
          <a:stretch>
            <a:fillRect/>
          </a:stretch>
        </p:blipFill>
        <p:spPr bwMode="auto">
          <a:xfrm>
            <a:off x="4536743" y="2116756"/>
            <a:ext cx="4176905" cy="224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 l="23159" t="14316" r="46318" b="71582"/>
          <a:stretch>
            <a:fillRect/>
          </a:stretch>
        </p:blipFill>
        <p:spPr bwMode="auto">
          <a:xfrm>
            <a:off x="435043" y="2036662"/>
            <a:ext cx="3883983" cy="232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&lt;ABABABAB&gt;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944923" y="3306714"/>
            <a:ext cx="5297056" cy="57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61883" y="3306714"/>
            <a:ext cx="0" cy="263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49603" y="3306714"/>
            <a:ext cx="0" cy="263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11452" y="3363924"/>
            <a:ext cx="0" cy="205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rved Down Arrow 32"/>
          <p:cNvSpPr/>
          <p:nvPr/>
        </p:nvSpPr>
        <p:spPr>
          <a:xfrm>
            <a:off x="4461883" y="2425687"/>
            <a:ext cx="2082212" cy="88102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404678" y="3341040"/>
            <a:ext cx="2082212" cy="881027"/>
          </a:xfrm>
          <a:prstGeom prst="curvedDownArrow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4461883" y="2059545"/>
            <a:ext cx="2082212" cy="124716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Down Arrow 35"/>
          <p:cNvSpPr/>
          <p:nvPr/>
        </p:nvSpPr>
        <p:spPr>
          <a:xfrm rot="16200000">
            <a:off x="4404678" y="3341040"/>
            <a:ext cx="2082212" cy="1247169"/>
          </a:xfrm>
          <a:prstGeom prst="curved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234473" y="5083008"/>
            <a:ext cx="630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                   &lt;                         &gt;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968934" y="5058528"/>
            <a:ext cx="76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Jg</a:t>
            </a:r>
            <a:r>
              <a:rPr lang="en-US" sz="3600" baseline="-25000" dirty="0" err="1" smtClean="0"/>
              <a:t>i</a:t>
            </a:r>
            <a:endParaRPr lang="en-US" sz="36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001" y="5058528"/>
            <a:ext cx="119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Jg</a:t>
            </a:r>
            <a:r>
              <a:rPr lang="en-US" sz="3600" baseline="-25000" dirty="0" smtClean="0"/>
              <a:t>i+1</a:t>
            </a:r>
            <a:endParaRPr lang="en-US" sz="36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83810" y="5085067"/>
            <a:ext cx="76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Jg</a:t>
            </a:r>
            <a:r>
              <a:rPr lang="en-US" sz="3600" baseline="-25000" dirty="0" err="1" smtClean="0"/>
              <a:t>i</a:t>
            </a:r>
            <a:endParaRPr lang="en-US" sz="3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19877" y="5085067"/>
            <a:ext cx="119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Jg</a:t>
            </a:r>
            <a:r>
              <a:rPr lang="en-US" sz="3600" baseline="-25000" dirty="0" smtClean="0"/>
              <a:t>i+1</a:t>
            </a:r>
            <a:endParaRPr lang="en-US" sz="3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84467" y="3489785"/>
            <a:ext cx="543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 smtClean="0"/>
              <a:t>i-1</a:t>
            </a:r>
          </a:p>
          <a:p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272369" y="3569879"/>
            <a:ext cx="376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077884" y="3535554"/>
            <a:ext cx="58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i+1</a:t>
            </a:r>
          </a:p>
          <a:p>
            <a:endParaRPr lang="en-US" sz="2400" dirty="0"/>
          </a:p>
        </p:txBody>
      </p:sp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27" y="5907165"/>
            <a:ext cx="4482512" cy="533632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flipV="1">
            <a:off x="3409336" y="606422"/>
            <a:ext cx="2311027" cy="228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6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8" grpId="0"/>
      <p:bldP spid="39" grpId="0"/>
      <p:bldP spid="40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&lt;ABABABAB&gt;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944923" y="3306714"/>
            <a:ext cx="5297056" cy="57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61883" y="3306714"/>
            <a:ext cx="0" cy="263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49603" y="3306714"/>
            <a:ext cx="0" cy="263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11452" y="3363924"/>
            <a:ext cx="0" cy="205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rved Down Arrow 32"/>
          <p:cNvSpPr/>
          <p:nvPr/>
        </p:nvSpPr>
        <p:spPr>
          <a:xfrm>
            <a:off x="4461883" y="2425687"/>
            <a:ext cx="2082212" cy="88102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404678" y="3341040"/>
            <a:ext cx="2082212" cy="881027"/>
          </a:xfrm>
          <a:prstGeom prst="curvedDownArrow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234473" y="5083008"/>
            <a:ext cx="630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                   &lt;                         &gt;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968934" y="5058528"/>
            <a:ext cx="76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Jg</a:t>
            </a:r>
            <a:r>
              <a:rPr lang="en-US" sz="3600" baseline="-25000" dirty="0" err="1" smtClean="0"/>
              <a:t>i</a:t>
            </a:r>
            <a:endParaRPr lang="en-US" sz="36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001" y="5058528"/>
            <a:ext cx="119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Jg</a:t>
            </a:r>
            <a:r>
              <a:rPr lang="en-US" sz="3600" baseline="-25000" dirty="0" smtClean="0"/>
              <a:t>i+1</a:t>
            </a:r>
            <a:endParaRPr lang="en-US" sz="36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83810" y="5085067"/>
            <a:ext cx="76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Jg</a:t>
            </a:r>
            <a:r>
              <a:rPr lang="en-US" sz="3600" baseline="-25000" dirty="0" err="1" smtClean="0"/>
              <a:t>i</a:t>
            </a:r>
            <a:endParaRPr lang="en-US" sz="3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19877" y="5085067"/>
            <a:ext cx="119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Jg</a:t>
            </a:r>
            <a:r>
              <a:rPr lang="en-US" sz="3600" baseline="-25000" dirty="0" smtClean="0"/>
              <a:t>i-1</a:t>
            </a:r>
            <a:endParaRPr lang="en-US" sz="36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6077884" y="3535554"/>
            <a:ext cx="58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i+1</a:t>
            </a:r>
          </a:p>
          <a:p>
            <a:endParaRPr lang="en-US" sz="2400" dirty="0"/>
          </a:p>
        </p:txBody>
      </p:sp>
      <p:sp>
        <p:nvSpPr>
          <p:cNvPr id="20" name="Curved Down Arrow 19"/>
          <p:cNvSpPr/>
          <p:nvPr/>
        </p:nvSpPr>
        <p:spPr>
          <a:xfrm flipH="1">
            <a:off x="2465539" y="2482897"/>
            <a:ext cx="2082212" cy="88102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flipH="1">
            <a:off x="2545626" y="3363924"/>
            <a:ext cx="2082212" cy="881027"/>
          </a:xfrm>
          <a:prstGeom prst="curvedDownArrow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84467" y="3489785"/>
            <a:ext cx="543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 smtClean="0"/>
              <a:t>i-1</a:t>
            </a:r>
          </a:p>
          <a:p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272369" y="3569879"/>
            <a:ext cx="376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endParaRPr lang="en-US" sz="24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05" y="5835676"/>
            <a:ext cx="4316471" cy="469182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3409336" y="606422"/>
            <a:ext cx="2311027" cy="228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2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8" grpId="0"/>
      <p:bldP spid="39" grpId="0"/>
      <p:bldP spid="40" grpId="0"/>
      <p:bldP spid="41" grpId="0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ABABABAB?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allows hopping to more neighbors, but centering removes self-loops</a:t>
            </a:r>
          </a:p>
          <a:p>
            <a:r>
              <a:rPr lang="en-US" dirty="0" smtClean="0"/>
              <a:t>       is diagonal with </a:t>
            </a:r>
            <a:r>
              <a:rPr lang="en-US" dirty="0" err="1" smtClean="0"/>
              <a:t>i.i.d</a:t>
            </a:r>
            <a:r>
              <a:rPr lang="en-US" dirty="0" smtClean="0"/>
              <a:t>. elements of mean zero</a:t>
            </a:r>
          </a:p>
          <a:p>
            <a:r>
              <a:rPr lang="en-US" dirty="0" smtClean="0"/>
              <a:t>Need four hops to collect squares of two elements of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is the shortest such word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0" y="1708150"/>
            <a:ext cx="622300" cy="393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1" y="2738261"/>
            <a:ext cx="609600" cy="3937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4332817"/>
            <a:ext cx="609600" cy="3937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4939594"/>
            <a:ext cx="2580922" cy="3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749"/>
            <a:ext cx="8229600" cy="1143000"/>
          </a:xfrm>
        </p:spPr>
        <p:txBody>
          <a:bodyPr/>
          <a:lstStyle/>
          <a:p>
            <a:r>
              <a:rPr lang="en-US" dirty="0" smtClean="0"/>
              <a:t>Error Coefficients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945854"/>
              </p:ext>
            </p:extLst>
          </p:nvPr>
        </p:nvGraphicFramePr>
        <p:xfrm>
          <a:off x="457200" y="1114033"/>
          <a:ext cx="8229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Lattice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Word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Error</a:t>
                      </a:r>
                      <a:r>
                        <a:rPr lang="en-US" sz="3200" baseline="0" dirty="0" smtClean="0"/>
                        <a:t> Coefficient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1D/1NN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1D/2NN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1D/3NN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1D/4NN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2D</a:t>
                      </a:r>
                      <a:r>
                        <a:rPr lang="en-US" sz="3200" baseline="0" dirty="0" smtClean="0"/>
                        <a:t> Grid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2D Hex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3D Grid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ABABABAB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1D</a:t>
                      </a:r>
                      <a:r>
                        <a:rPr lang="en-US" sz="3200" baseline="0" dirty="0" smtClean="0"/>
                        <a:t> ODD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ABBABB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915825" y="2227066"/>
            <a:ext cx="1168400" cy="3875817"/>
            <a:chOff x="6915825" y="2530161"/>
            <a:chExt cx="1168400" cy="3875817"/>
          </a:xfrm>
        </p:grpSpPr>
        <p:pic>
          <p:nvPicPr>
            <p:cNvPr id="2" name="Picture 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2530161"/>
              <a:ext cx="1155700" cy="431800"/>
            </a:xfrm>
            <a:prstGeom prst="rect">
              <a:avLst/>
            </a:prstGeom>
          </p:spPr>
        </p:pic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3125140"/>
              <a:ext cx="1168400" cy="431800"/>
            </a:xfrm>
            <a:prstGeom prst="rect">
              <a:avLst/>
            </a:prstGeom>
          </p:spPr>
        </p:pic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3674353"/>
              <a:ext cx="1168400" cy="4318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4246449"/>
              <a:ext cx="1168400" cy="43180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4864312"/>
              <a:ext cx="1168400" cy="4318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5390640"/>
              <a:ext cx="1168400" cy="4318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25" y="5974178"/>
              <a:ext cx="1168400" cy="431800"/>
            </a:xfrm>
            <a:prstGeom prst="rect">
              <a:avLst/>
            </a:prstGeom>
          </p:spPr>
        </p:pic>
      </p:grp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301316"/>
            <a:ext cx="2095500" cy="4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Off-Diagonal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44923" y="4066018"/>
            <a:ext cx="5297056" cy="57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61883" y="4066018"/>
            <a:ext cx="0" cy="263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9603" y="4066018"/>
            <a:ext cx="0" cy="263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11452" y="4123228"/>
            <a:ext cx="0" cy="205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4467" y="4249089"/>
            <a:ext cx="543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 smtClean="0"/>
              <a:t>i-1</a:t>
            </a:r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2369" y="4329183"/>
            <a:ext cx="376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77884" y="4294858"/>
            <a:ext cx="58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i+1</a:t>
            </a:r>
          </a:p>
          <a:p>
            <a:endParaRPr lang="en-US" sz="2400" dirty="0"/>
          </a:p>
        </p:txBody>
      </p:sp>
      <p:sp>
        <p:nvSpPr>
          <p:cNvPr id="17" name="Curved Down Arrow 16"/>
          <p:cNvSpPr/>
          <p:nvPr/>
        </p:nvSpPr>
        <p:spPr>
          <a:xfrm>
            <a:off x="4461883" y="3670044"/>
            <a:ext cx="777969" cy="411909"/>
          </a:xfrm>
          <a:prstGeom prst="curvedDownArrow">
            <a:avLst>
              <a:gd name="adj1" fmla="val 25000"/>
              <a:gd name="adj2" fmla="val 50000"/>
              <a:gd name="adj3" fmla="val 3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flipH="1" flipV="1">
            <a:off x="4411083" y="4091478"/>
            <a:ext cx="777969" cy="411909"/>
          </a:xfrm>
          <a:prstGeom prst="curvedDownArrow">
            <a:avLst>
              <a:gd name="adj1" fmla="val 25000"/>
              <a:gd name="adj2" fmla="val 50000"/>
              <a:gd name="adj3" fmla="val 196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 flipH="1">
            <a:off x="3671214" y="3679569"/>
            <a:ext cx="777969" cy="411909"/>
          </a:xfrm>
          <a:prstGeom prst="curvedDownArrow">
            <a:avLst>
              <a:gd name="adj1" fmla="val 25000"/>
              <a:gd name="adj2" fmla="val 50000"/>
              <a:gd name="adj3" fmla="val 3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 flipV="1">
            <a:off x="3709314" y="4101003"/>
            <a:ext cx="777969" cy="411909"/>
          </a:xfrm>
          <a:prstGeom prst="curvedDownArrow">
            <a:avLst>
              <a:gd name="adj1" fmla="val 25000"/>
              <a:gd name="adj2" fmla="val 50000"/>
              <a:gd name="adj3" fmla="val 196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5" y="2414536"/>
            <a:ext cx="2766484" cy="733285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23" y="5708957"/>
            <a:ext cx="3815873" cy="4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Disordered systems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previous equation describes the system at a fixed set of nuclear coordinates</a:t>
            </a:r>
          </a:p>
          <a:p>
            <a:r>
              <a:rPr lang="en-US" dirty="0" smtClean="0"/>
              <a:t>In a disordered system, we need to capture</a:t>
            </a:r>
          </a:p>
          <a:p>
            <a:pPr lvl="1"/>
            <a:r>
              <a:rPr lang="en-US" dirty="0" smtClean="0"/>
              <a:t>Static disorder </a:t>
            </a:r>
          </a:p>
          <a:p>
            <a:pPr lvl="2"/>
            <a:r>
              <a:rPr lang="en-US" dirty="0" smtClean="0"/>
              <a:t>Molecules don</a:t>
            </a:r>
            <a:r>
              <a:rPr lang="fr-FR" dirty="0" smtClean="0"/>
              <a:t>’</a:t>
            </a:r>
            <a:r>
              <a:rPr lang="fr-FR" dirty="0" err="1" smtClean="0"/>
              <a:t>t</a:t>
            </a:r>
            <a:r>
              <a:rPr lang="fr-FR" dirty="0" smtClean="0"/>
              <a:t> pack into a </a:t>
            </a:r>
            <a:r>
              <a:rPr lang="fr-FR" dirty="0" err="1" smtClean="0"/>
              <a:t>nice</a:t>
            </a:r>
            <a:r>
              <a:rPr lang="fr-FR" dirty="0" smtClean="0"/>
              <a:t> </a:t>
            </a:r>
            <a:r>
              <a:rPr lang="fr-FR" dirty="0" err="1" smtClean="0"/>
              <a:t>crystal</a:t>
            </a:r>
            <a:endParaRPr lang="fr-FR" dirty="0"/>
          </a:p>
          <a:p>
            <a:pPr lvl="2"/>
            <a:r>
              <a:rPr lang="fr-FR" dirty="0" err="1" smtClean="0"/>
              <a:t>Bigger</a:t>
            </a:r>
            <a:r>
              <a:rPr lang="fr-FR" dirty="0" smtClean="0"/>
              <a:t> matrices!</a:t>
            </a:r>
            <a:endParaRPr lang="en-US" dirty="0" smtClean="0"/>
          </a:p>
          <a:p>
            <a:pPr lvl="1"/>
            <a:r>
              <a:rPr lang="en-US" dirty="0" smtClean="0"/>
              <a:t>Dynamic disorder</a:t>
            </a:r>
          </a:p>
          <a:p>
            <a:pPr lvl="2"/>
            <a:r>
              <a:rPr lang="en-US" dirty="0" smtClean="0"/>
              <a:t>Molecules move around at non-zero temperatures</a:t>
            </a:r>
          </a:p>
          <a:p>
            <a:pPr lvl="2"/>
            <a:r>
              <a:rPr lang="en-US" dirty="0" smtClean="0"/>
              <a:t>More matrices!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7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with Free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1167"/>
            <a:ext cx="8229600" cy="4525963"/>
          </a:xfrm>
        </p:spPr>
        <p:txBody>
          <a:bodyPr/>
          <a:lstStyle/>
          <a:p>
            <a:r>
              <a:rPr lang="en-US" dirty="0" smtClean="0"/>
              <a:t>Assume distribution of Hamiltonians</a:t>
            </a:r>
          </a:p>
          <a:p>
            <a:r>
              <a:rPr lang="en-US" dirty="0" smtClean="0"/>
              <a:t>Partition Hamiltonian into two easily-diagonalizable parts:</a:t>
            </a:r>
          </a:p>
          <a:p>
            <a:endParaRPr lang="en-US" dirty="0"/>
          </a:p>
          <a:p>
            <a:r>
              <a:rPr lang="en-US" dirty="0" smtClean="0"/>
              <a:t>Use free probability to approximate the spectrum of H from that of A and B: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40" y="3779621"/>
            <a:ext cx="22606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45" y="5435075"/>
            <a:ext cx="2768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2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924195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Work: </a:t>
            </a:r>
            <a:br>
              <a:rPr lang="en-US" dirty="0" smtClean="0"/>
            </a:br>
            <a:r>
              <a:rPr lang="en-US" dirty="0" smtClean="0"/>
              <a:t>1D tight-binding with diagonal disorder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l="22001" t="14316" r="44002" b="71582"/>
          <a:stretch>
            <a:fillRect/>
          </a:stretch>
        </p:blipFill>
        <p:spPr bwMode="auto">
          <a:xfrm>
            <a:off x="4536743" y="2928374"/>
            <a:ext cx="3701385" cy="198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 l="23159" t="14316" r="46318" b="71582"/>
          <a:stretch>
            <a:fillRect/>
          </a:stretch>
        </p:blipFill>
        <p:spPr bwMode="auto">
          <a:xfrm>
            <a:off x="995924" y="2928374"/>
            <a:ext cx="3323102" cy="198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762" y="5504723"/>
            <a:ext cx="1498600" cy="469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23" y="5449489"/>
            <a:ext cx="1821208" cy="525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9667" y="6321778"/>
            <a:ext cx="570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Chen et al. arXiv:1202.5831 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09889" y="2046111"/>
            <a:ext cx="650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 noChangeAspect="1"/>
          </p:cNvSpPr>
          <p:nvPr/>
        </p:nvSpPr>
        <p:spPr>
          <a:xfrm>
            <a:off x="4451692" y="1821407"/>
            <a:ext cx="422952" cy="419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70911" y="1895276"/>
            <a:ext cx="304080" cy="301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073535" y="1779865"/>
            <a:ext cx="496685" cy="4927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221203" y="1836310"/>
            <a:ext cx="422952" cy="419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876773" y="1748986"/>
            <a:ext cx="570418" cy="565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0318" y="1977370"/>
            <a:ext cx="29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1051" y="1977370"/>
            <a:ext cx="29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235718" y="1980292"/>
            <a:ext cx="29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098" y="1980292"/>
            <a:ext cx="29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67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Moving towards reality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We’d like to look at real systems</a:t>
            </a:r>
          </a:p>
          <a:p>
            <a:r>
              <a:rPr lang="en-US" sz="4000" dirty="0" smtClean="0"/>
              <a:t>Extend the 1D tight-binding model:</a:t>
            </a:r>
          </a:p>
          <a:p>
            <a:pPr lvl="1"/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,3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, etc. Nearest Neighbors</a:t>
            </a:r>
          </a:p>
          <a:p>
            <a:pPr lvl="1"/>
            <a:r>
              <a:rPr lang="en-US" sz="3600" dirty="0" smtClean="0"/>
              <a:t>2D/3D Tight Binding</a:t>
            </a:r>
          </a:p>
          <a:p>
            <a:pPr lvl="1"/>
            <a:r>
              <a:rPr lang="en-US" sz="3600" dirty="0" smtClean="0"/>
              <a:t>Off-Diagonal Disorder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398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with 4 Neighbors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23159" t="14316" r="46318" b="71582"/>
          <a:stretch>
            <a:fillRect/>
          </a:stretch>
        </p:blipFill>
        <p:spPr bwMode="auto">
          <a:xfrm>
            <a:off x="1671769" y="2083263"/>
            <a:ext cx="5536777" cy="331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720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9091" y="-1139431"/>
            <a:ext cx="7065820" cy="91440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1D with 4 Neighbors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33444" y="1721556"/>
            <a:ext cx="158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Solid:    Exact</a:t>
            </a:r>
          </a:p>
          <a:p>
            <a:r>
              <a:rPr lang="en-US" dirty="0" smtClean="0"/>
              <a:t>Boxes: 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Grid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22" y="5577305"/>
            <a:ext cx="5486400" cy="469900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1123" y="1975710"/>
            <a:ext cx="2450471" cy="250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 l="23159" t="13422" r="44002" b="68898"/>
          <a:stretch>
            <a:fillRect/>
          </a:stretch>
        </p:blipFill>
        <p:spPr bwMode="auto">
          <a:xfrm>
            <a:off x="813969" y="1812860"/>
            <a:ext cx="4266427" cy="297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874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3904</TotalTime>
  <Words>494</Words>
  <Application>Microsoft Macintosh PowerPoint</Application>
  <PresentationFormat>On-screen Show (4:3)</PresentationFormat>
  <Paragraphs>165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Densities of States of Disordered Systems from Free Probability</vt:lpstr>
      <vt:lpstr>The Electronic Structure Problem</vt:lpstr>
      <vt:lpstr>Disordered systems</vt:lpstr>
      <vt:lpstr>Approximate with Free Probability</vt:lpstr>
      <vt:lpstr>Previous Work:  1D tight-binding with diagonal disorder</vt:lpstr>
      <vt:lpstr>Moving towards reality</vt:lpstr>
      <vt:lpstr>1D with 4 Neighbors</vt:lpstr>
      <vt:lpstr>1D with 4 Neighbors</vt:lpstr>
      <vt:lpstr>2D Grid</vt:lpstr>
      <vt:lpstr>2D Grid</vt:lpstr>
      <vt:lpstr>2D Honeycomb Lattice on a Torus</vt:lpstr>
      <vt:lpstr>2D Honeycomb Lattice on a Torus</vt:lpstr>
      <vt:lpstr>3D Grid</vt:lpstr>
      <vt:lpstr>3D Grid</vt:lpstr>
      <vt:lpstr>PowerPoint Presentation</vt:lpstr>
      <vt:lpstr>1D with off-diagonal disorder</vt:lpstr>
      <vt:lpstr>1D with off-diagonal disorder</vt:lpstr>
      <vt:lpstr>Error Analysis</vt:lpstr>
      <vt:lpstr>Finding the difference in moments</vt:lpstr>
      <vt:lpstr>Error Coefficients</vt:lpstr>
      <vt:lpstr>PowerPoint Presentation</vt:lpstr>
      <vt:lpstr>&lt;ABABABAB&gt;</vt:lpstr>
      <vt:lpstr>&lt;ABABABAB&gt;</vt:lpstr>
      <vt:lpstr>Why ABABABAB?</vt:lpstr>
      <vt:lpstr>Error Coefficients</vt:lpstr>
      <vt:lpstr>Random Off-Diagonal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RMT Project</dc:title>
  <dc:creator>Matthew Welborn</dc:creator>
  <cp:lastModifiedBy>Matthew Welborn</cp:lastModifiedBy>
  <cp:revision>41</cp:revision>
  <dcterms:created xsi:type="dcterms:W3CDTF">2012-05-14T01:37:19Z</dcterms:created>
  <dcterms:modified xsi:type="dcterms:W3CDTF">2012-05-16T18:42:34Z</dcterms:modified>
</cp:coreProperties>
</file>