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94dab312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94dab312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94dab312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94dab312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94dab312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94dab312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94dab3123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94dab3123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94fd369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94fd369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958b090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958b090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94dab312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94dab312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94dab312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94dab312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94fd369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94fd369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94dab312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94dab312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94dab312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94dab312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94dab3123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94dab3123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94fd369a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94fd369a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8436dffd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8436dff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958b0901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958b0901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958b0901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958b0901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8436dffd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8436dffd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highlight>
                  <a:srgbClr val="FFFFFF"/>
                </a:highlight>
                <a:latin typeface="Roboto"/>
                <a:ea typeface="Roboto"/>
                <a:cs typeface="Roboto"/>
                <a:sym typeface="Roboto"/>
              </a:rPr>
              <a:t>Who makes the rules in a blockchain world; who will exercise sovereignty? In this talk, Dazza Greenwood shares his research into what is driving the transformation of global institutions of governance and exchange. We explore the implications of these tendencies in the construction of future sovereignties and point to opportunities for technologists to ally with cooperativistas in building a decentralized, democratic sovereignty organized through a technological commonwealth </a:t>
            </a:r>
            <a:endParaRPr sz="11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1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150">
                <a:solidFill>
                  <a:schemeClr val="dk1"/>
                </a:solidFill>
                <a:highlight>
                  <a:srgbClr val="FFFFFF"/>
                </a:highlight>
                <a:latin typeface="Roboto"/>
                <a:ea typeface="Roboto"/>
                <a:cs typeface="Roboto"/>
                <a:sym typeface="Roboto"/>
              </a:rPr>
              <a:t>Obtain a basic understanding and appreciation for why blockchain offers a powerful infrastructure to identity attestations. The Self Sovereign Identity movement uses a blockchain to addresses several solution requirements but the most basic is for the secure and authentic exchange of keys which was not possible using PKI. Minimally, you should now be armed with enough awareness of decentralized identity principles to establish some doubt for those advocates that champion the use of blockchain.</a:t>
            </a:r>
            <a:endParaRPr sz="115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958b0901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958b0901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94dab312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94dab312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94dab312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94dab312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94dab312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94dab312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94dab312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94dab312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94dab312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94dab312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94dab312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94dab312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94dab312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94dab312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reativecommons.org/licenses/by/4.0/"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hyperlink" Target="https://creativecommons.org/licenses/by/4.0/"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hyperlink" Target="https://creativecommons.org/licenses/by/4.0/" TargetMode="External"/><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hyperlink" Target="https://creativecommons.org/licenses/by/4.0/"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https://mitmedialab.github.io/TrustCoreID" TargetMode="External"/><Relationship Id="rId4" Type="http://schemas.openxmlformats.org/officeDocument/2006/relationships/hyperlink" Target="https://creativecommons.org/licenses/by/4.0/" TargetMode="External"/><Relationship Id="rId5" Type="http://schemas.openxmlformats.org/officeDocument/2006/relationships/image" Target="../media/image1.png"/><Relationship Id="rId6" Type="http://schemas.openxmlformats.org/officeDocument/2006/relationships/hyperlink" Target="https://mitmedialab.github.io/TrustCoreID" TargetMode="External"/><Relationship Id="rId7"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www.notion.so/Blockchain-Based-Digital-Signatures-Admissibility-and-Enforceability-74f6b861f3d44b0c9ef96bc40d436ee2" TargetMode="External"/><Relationship Id="rId4" Type="http://schemas.openxmlformats.org/officeDocument/2006/relationships/hyperlink" Target="https://creativecommons.org/licenses/by/4.0/" TargetMode="External"/><Relationship Id="rId5" Type="http://schemas.openxmlformats.org/officeDocument/2006/relationships/image" Target="../media/image1.png"/><Relationship Id="rId6" Type="http://schemas.openxmlformats.org/officeDocument/2006/relationships/hyperlink" Target="https://www.notion.so/Blockchain-Based-Digital-Signatures-Admissibility-and-Enforceability-74f6b861f3d44b0c9ef96bc40d436ee2" TargetMode="External"/><Relationship Id="rId7"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hyperlink" Target="https://mitmedialab.github.io/TrustCoreID" TargetMode="External"/><Relationship Id="rId4" Type="http://schemas.openxmlformats.org/officeDocument/2006/relationships/hyperlink" Target="https://creativecommons.org/licenses/by/4.0/" TargetMode="External"/><Relationship Id="rId5" Type="http://schemas.openxmlformats.org/officeDocument/2006/relationships/image" Target="../media/image1.png"/><Relationship Id="rId6"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hyperlink" Target="https://creativecommons.org/licenses/by/4.0/"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hyperlink" Target="https://creativecommons.org/licenses/by/4.0/"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hyperlink" Target="https://creativecommons.org/licenses/by/4.0/"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hyperlink" Target="http://www.uniformlaws.org/shared/docs/electronic%20transactions/ueta_final_99.pdf" TargetMode="External"/><Relationship Id="rId4" Type="http://schemas.openxmlformats.org/officeDocument/2006/relationships/hyperlink" Target="https://creativecommons.org/licenses/by/4.0/"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s://creativecommons.org/licenses/by/4.0/" TargetMode="External"/><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hyperlink" Target="https://www.ulcc.ca/en/1999-winnipeg-mb/359-civil-section-documents/1138-1999-electronic-commerce-act-annotated" TargetMode="External"/><Relationship Id="rId4" Type="http://schemas.openxmlformats.org/officeDocument/2006/relationships/hyperlink" Target="https://creativecommons.org/licenses/by/4.0/" TargetMode="External"/><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hyperlink" Target="https://en.wikipedia.org/wiki/Use_case" TargetMode="External"/><Relationship Id="rId4" Type="http://schemas.openxmlformats.org/officeDocument/2006/relationships/hyperlink" Target="https://en.wikipedia.org/wiki/Use_case_diagram" TargetMode="External"/><Relationship Id="rId5" Type="http://schemas.openxmlformats.org/officeDocument/2006/relationships/hyperlink" Target="https://computationallaw.org/blockchain-briefing-450aa4fb8d7c" TargetMode="External"/><Relationship Id="rId6" Type="http://schemas.openxmlformats.org/officeDocument/2006/relationships/hyperlink" Target="https://mitmedialab.github.io/law.MIT.edu/Diagrams" TargetMode="External"/><Relationship Id="rId7" Type="http://schemas.openxmlformats.org/officeDocument/2006/relationships/hyperlink" Target="https://creativecommons.org/licenses/by/4.0/" TargetMode="External"/><Relationship Id="rId8"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hyperlink" Target="https://computationallaw.org/blockchain-briefing-450aa4fb8d7c" TargetMode="External"/><Relationship Id="rId4" Type="http://schemas.openxmlformats.org/officeDocument/2006/relationships/image" Target="../media/image14.png"/><Relationship Id="rId5" Type="http://schemas.openxmlformats.org/officeDocument/2006/relationships/hyperlink" Target="https://github.com/mitmedialab/BlockchainBriefingBook" TargetMode="External"/><Relationship Id="rId6" Type="http://schemas.openxmlformats.org/officeDocument/2006/relationships/hyperlink" Target="https://creativecommons.org/licenses/by/4.0/" TargetMode="External"/><Relationship Id="rId7"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hyperlink" Target="http://legalhackathon.org/#rchain-httpswwwrchaincoop" TargetMode="External"/><Relationship Id="rId4" Type="http://schemas.openxmlformats.org/officeDocument/2006/relationships/hyperlink" Target="http://legalhackathon.org/#monax-httpsmonaxio" TargetMode="External"/><Relationship Id="rId10" Type="http://schemas.openxmlformats.org/officeDocument/2006/relationships/image" Target="../media/image17.png"/><Relationship Id="rId9" Type="http://schemas.openxmlformats.org/officeDocument/2006/relationships/image" Target="../media/image1.png"/><Relationship Id="rId5" Type="http://schemas.openxmlformats.org/officeDocument/2006/relationships/hyperlink" Target="http://legalhackathon.org/#openlaw-httpsopenlawio" TargetMode="External"/><Relationship Id="rId6" Type="http://schemas.openxmlformats.org/officeDocument/2006/relationships/hyperlink" Target="http://legalhackathon.org/#the-accord-project-httpswwwaccordprojectorg" TargetMode="External"/><Relationship Id="rId7" Type="http://schemas.openxmlformats.org/officeDocument/2006/relationships/hyperlink" Target="http://legalhackathon.org/#resources" TargetMode="External"/><Relationship Id="rId8" Type="http://schemas.openxmlformats.org/officeDocument/2006/relationships/hyperlink" Target="https://creativecommons.org/licenses/by/4.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hyperlink" Target="http://law.mit.edu/blog/core-identity-blockchain-project" TargetMode="External"/><Relationship Id="rId4" Type="http://schemas.openxmlformats.org/officeDocument/2006/relationships/image" Target="../media/image18.png"/><Relationship Id="rId5" Type="http://schemas.openxmlformats.org/officeDocument/2006/relationships/hyperlink" Target="http://law.mit.edu/blog/core-identity-blockchain-project" TargetMode="External"/><Relationship Id="rId6" Type="http://schemas.openxmlformats.org/officeDocument/2006/relationships/hyperlink" Target="https://hackmd.io/VyTJbddPQIeaIDZZWCWZx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hyperlink" Target="https://creativecommons.org/licenses/by/4.0/"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hyperlink" Target="https://creativecommons.org/licenses/by/4.0/"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hyperlink" Target="https://creativecommons.org/licenses/by/4.0/"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creativecommons.org/licenses/by/4.0/"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hyperlink" Target="https://creativecommons.org/licenses/by/4.0/"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hyperlink" Target="https://creativecommons.org/licenses/by/4.0/"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hyperlink" Target="https://creativecommons.org/licenses/by/4.0/"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22075"/>
            <a:ext cx="8520600" cy="167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Legal Use Cases</a:t>
            </a:r>
            <a:endParaRPr b="1"/>
          </a:p>
          <a:p>
            <a:pPr indent="0" lvl="0" marL="0" rtl="0" algn="ctr">
              <a:spcBef>
                <a:spcPts val="0"/>
              </a:spcBef>
              <a:spcAft>
                <a:spcPts val="0"/>
              </a:spcAft>
              <a:buNone/>
            </a:pPr>
            <a:r>
              <a:t/>
            </a:r>
            <a:endParaRPr b="1" sz="900"/>
          </a:p>
          <a:p>
            <a:pPr indent="0" lvl="0" marL="0" rtl="0" algn="ctr">
              <a:spcBef>
                <a:spcPts val="0"/>
              </a:spcBef>
              <a:spcAft>
                <a:spcPts val="0"/>
              </a:spcAft>
              <a:buNone/>
            </a:pPr>
            <a:r>
              <a:rPr b="1" lang="en" sz="3600"/>
              <a:t>for </a:t>
            </a:r>
            <a:r>
              <a:rPr b="1" lang="en" sz="3600"/>
              <a:t>Blockchain &amp; Smart Contracts</a:t>
            </a:r>
            <a:endParaRPr b="1" sz="3600"/>
          </a:p>
        </p:txBody>
      </p:sp>
      <p:pic>
        <p:nvPicPr>
          <p:cNvPr id="55" name="Google Shape;55;p13">
            <a:hlinkClick r:id="rId3"/>
          </p:cNvPr>
          <p:cNvPicPr preferRelativeResize="0"/>
          <p:nvPr/>
        </p:nvPicPr>
        <p:blipFill>
          <a:blip r:embed="rId4">
            <a:alphaModFix/>
          </a:blip>
          <a:stretch>
            <a:fillRect/>
          </a:stretch>
        </p:blipFill>
        <p:spPr>
          <a:xfrm>
            <a:off x="6330450" y="4676675"/>
            <a:ext cx="2813550" cy="466825"/>
          </a:xfrm>
          <a:prstGeom prst="rect">
            <a:avLst/>
          </a:prstGeom>
          <a:noFill/>
          <a:ln>
            <a:noFill/>
          </a:ln>
        </p:spPr>
      </p:pic>
      <p:sp>
        <p:nvSpPr>
          <p:cNvPr id="56" name="Google Shape;56;p13"/>
          <p:cNvSpPr txBox="1"/>
          <p:nvPr>
            <p:ph idx="1" type="subTitle"/>
          </p:nvPr>
        </p:nvSpPr>
        <p:spPr>
          <a:xfrm>
            <a:off x="311700" y="3677850"/>
            <a:ext cx="2813700" cy="13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libri"/>
                <a:ea typeface="Calibri"/>
                <a:cs typeface="Calibri"/>
                <a:sym typeface="Calibri"/>
              </a:rPr>
              <a:t>Dazza Greenwood</a:t>
            </a:r>
            <a:endParaRPr b="1" sz="2200">
              <a:solidFill>
                <a:schemeClr val="dk1"/>
              </a:solidFill>
              <a:latin typeface="Calibri"/>
              <a:ea typeface="Calibri"/>
              <a:cs typeface="Calibri"/>
              <a:sym typeface="Calibri"/>
            </a:endParaRPr>
          </a:p>
          <a:p>
            <a:pPr indent="0" lvl="0" marL="0" rtl="0" algn="l">
              <a:spcBef>
                <a:spcPts val="0"/>
              </a:spcBef>
              <a:spcAft>
                <a:spcPts val="0"/>
              </a:spcAft>
              <a:buNone/>
            </a:pPr>
            <a:r>
              <a:rPr b="1" lang="en" sz="2200">
                <a:solidFill>
                  <a:schemeClr val="dk1"/>
                </a:solidFill>
                <a:latin typeface="Calibri"/>
                <a:ea typeface="Calibri"/>
                <a:cs typeface="Calibri"/>
                <a:sym typeface="Calibri"/>
              </a:rPr>
              <a:t>MIT Media Lab</a:t>
            </a:r>
            <a:endParaRPr b="1" sz="2200">
              <a:solidFill>
                <a:schemeClr val="dk1"/>
              </a:solidFill>
              <a:latin typeface="Calibri"/>
              <a:ea typeface="Calibri"/>
              <a:cs typeface="Calibri"/>
              <a:sym typeface="Calibri"/>
            </a:endParaRPr>
          </a:p>
          <a:p>
            <a:pPr indent="0" lvl="0" marL="0" rtl="0" algn="l">
              <a:spcBef>
                <a:spcPts val="0"/>
              </a:spcBef>
              <a:spcAft>
                <a:spcPts val="0"/>
              </a:spcAft>
              <a:buNone/>
            </a:pPr>
            <a:r>
              <a:rPr b="1" lang="en" sz="2200">
                <a:solidFill>
                  <a:schemeClr val="dk1"/>
                </a:solidFill>
                <a:latin typeface="Calibri"/>
                <a:ea typeface="Calibri"/>
                <a:cs typeface="Calibri"/>
                <a:sym typeface="Calibri"/>
              </a:rPr>
              <a:t>law.MIT.edu</a:t>
            </a:r>
            <a:endParaRPr b="1" sz="2200">
              <a:solidFill>
                <a:schemeClr val="dk1"/>
              </a:solidFill>
              <a:latin typeface="Calibri"/>
              <a:ea typeface="Calibri"/>
              <a:cs typeface="Calibri"/>
              <a:sym typeface="Calibri"/>
            </a:endParaRPr>
          </a:p>
          <a:p>
            <a:pPr indent="0" lvl="0" marL="0" rtl="0" algn="l">
              <a:spcBef>
                <a:spcPts val="0"/>
              </a:spcBef>
              <a:spcAft>
                <a:spcPts val="0"/>
              </a:spcAft>
              <a:buNone/>
            </a:pPr>
            <a:r>
              <a:rPr b="1" lang="en" sz="2200">
                <a:solidFill>
                  <a:schemeClr val="dk1"/>
                </a:solidFill>
                <a:latin typeface="Calibri"/>
                <a:ea typeface="Calibri"/>
                <a:cs typeface="Calibri"/>
                <a:sym typeface="Calibri"/>
              </a:rPr>
              <a:t>November 28, 2018</a:t>
            </a:r>
            <a:endParaRPr b="1" sz="2200">
              <a:solidFill>
                <a:schemeClr val="dk1"/>
              </a:solidFill>
              <a:latin typeface="Calibri"/>
              <a:ea typeface="Calibri"/>
              <a:cs typeface="Calibri"/>
              <a:sym typeface="Calibri"/>
            </a:endParaRPr>
          </a:p>
        </p:txBody>
      </p:sp>
      <p:sp>
        <p:nvSpPr>
          <p:cNvPr id="57" name="Google Shape;57;p13"/>
          <p:cNvSpPr txBox="1"/>
          <p:nvPr/>
        </p:nvSpPr>
        <p:spPr>
          <a:xfrm>
            <a:off x="0" y="2073123"/>
            <a:ext cx="9144000" cy="11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900">
              <a:solidFill>
                <a:schemeClr val="dk1"/>
              </a:solidFill>
            </a:endParaRPr>
          </a:p>
          <a:p>
            <a:pPr indent="0" lvl="0" marL="0" rtl="0" algn="ctr">
              <a:spcBef>
                <a:spcPts val="0"/>
              </a:spcBef>
              <a:spcAft>
                <a:spcPts val="0"/>
              </a:spcAft>
              <a:buNone/>
            </a:pPr>
            <a:r>
              <a:rPr b="1" i="1" lang="en" sz="2400"/>
              <a:t>Presented at </a:t>
            </a:r>
            <a:r>
              <a:rPr b="1" i="1" lang="en" sz="2400"/>
              <a:t>The Osgoode Certificate in </a:t>
            </a:r>
            <a:endParaRPr b="1" i="1" sz="2400"/>
          </a:p>
          <a:p>
            <a:pPr indent="0" lvl="0" marL="0" rtl="0" algn="ctr">
              <a:spcBef>
                <a:spcPts val="0"/>
              </a:spcBef>
              <a:spcAft>
                <a:spcPts val="0"/>
              </a:spcAft>
              <a:buNone/>
            </a:pPr>
            <a:r>
              <a:rPr b="1" i="1" lang="en" sz="2400"/>
              <a:t>Blockchains, Smart Contracts and the Law Program</a:t>
            </a:r>
            <a:endParaRPr i="1" sz="2400">
              <a:solidFill>
                <a:schemeClr val="dk1"/>
              </a:solidFill>
            </a:endParaRPr>
          </a:p>
          <a:p>
            <a:pPr indent="0" lvl="0" marL="0" rtl="0" algn="ctr">
              <a:spcBef>
                <a:spcPts val="0"/>
              </a:spcBef>
              <a:spcAft>
                <a:spcPts val="0"/>
              </a:spcAft>
              <a:buNone/>
            </a:pPr>
            <a:r>
              <a:t/>
            </a:r>
            <a:endParaRPr b="1" i="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Use Case?</a:t>
            </a:r>
            <a:endParaRPr/>
          </a:p>
        </p:txBody>
      </p:sp>
      <p:sp>
        <p:nvSpPr>
          <p:cNvPr id="128" name="Google Shape;128;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Who is the Actor?</a:t>
            </a:r>
            <a:endParaRPr/>
          </a:p>
        </p:txBody>
      </p:sp>
      <p:pic>
        <p:nvPicPr>
          <p:cNvPr id="129" name="Google Shape;129;p22"/>
          <p:cNvPicPr preferRelativeResize="0"/>
          <p:nvPr/>
        </p:nvPicPr>
        <p:blipFill>
          <a:blip r:embed="rId3">
            <a:alphaModFix/>
          </a:blip>
          <a:stretch>
            <a:fillRect/>
          </a:stretch>
        </p:blipFill>
        <p:spPr>
          <a:xfrm>
            <a:off x="5073425" y="239651"/>
            <a:ext cx="3651150" cy="4309299"/>
          </a:xfrm>
          <a:prstGeom prst="rect">
            <a:avLst/>
          </a:prstGeom>
          <a:noFill/>
          <a:ln>
            <a:noFill/>
          </a:ln>
        </p:spPr>
      </p:pic>
      <p:pic>
        <p:nvPicPr>
          <p:cNvPr id="130" name="Google Shape;130;p22">
            <a:hlinkClick r:id="rId4"/>
          </p:cNvPr>
          <p:cNvPicPr preferRelativeResize="0"/>
          <p:nvPr/>
        </p:nvPicPr>
        <p:blipFill>
          <a:blip r:embed="rId5">
            <a:alphaModFix/>
          </a:blip>
          <a:stretch>
            <a:fillRect/>
          </a:stretch>
        </p:blipFill>
        <p:spPr>
          <a:xfrm>
            <a:off x="6330450" y="4676675"/>
            <a:ext cx="2813550" cy="46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Use Case?</a:t>
            </a:r>
            <a:endParaRPr/>
          </a:p>
        </p:txBody>
      </p:sp>
      <p:sp>
        <p:nvSpPr>
          <p:cNvPr id="136" name="Google Shape;136;p2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Who are the Actors?</a:t>
            </a:r>
            <a:endParaRPr/>
          </a:p>
        </p:txBody>
      </p:sp>
      <p:pic>
        <p:nvPicPr>
          <p:cNvPr id="137" name="Google Shape;137;p23"/>
          <p:cNvPicPr preferRelativeResize="0"/>
          <p:nvPr/>
        </p:nvPicPr>
        <p:blipFill>
          <a:blip r:embed="rId3">
            <a:alphaModFix/>
          </a:blip>
          <a:stretch>
            <a:fillRect/>
          </a:stretch>
        </p:blipFill>
        <p:spPr>
          <a:xfrm>
            <a:off x="4716145" y="891563"/>
            <a:ext cx="4247778" cy="3360375"/>
          </a:xfrm>
          <a:prstGeom prst="rect">
            <a:avLst/>
          </a:prstGeom>
          <a:noFill/>
          <a:ln>
            <a:noFill/>
          </a:ln>
        </p:spPr>
      </p:pic>
      <p:pic>
        <p:nvPicPr>
          <p:cNvPr id="138" name="Google Shape;138;p23">
            <a:hlinkClick r:id="rId4"/>
          </p:cNvPr>
          <p:cNvPicPr preferRelativeResize="0"/>
          <p:nvPr/>
        </p:nvPicPr>
        <p:blipFill>
          <a:blip r:embed="rId5">
            <a:alphaModFix/>
          </a:blip>
          <a:stretch>
            <a:fillRect/>
          </a:stretch>
        </p:blipFill>
        <p:spPr>
          <a:xfrm>
            <a:off x="6330450" y="4676675"/>
            <a:ext cx="2813550" cy="466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96775" y="1233175"/>
            <a:ext cx="43830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Legal Use Case?</a:t>
            </a:r>
            <a:endParaRPr/>
          </a:p>
        </p:txBody>
      </p:sp>
      <p:sp>
        <p:nvSpPr>
          <p:cNvPr id="144" name="Google Shape;144;p2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Who are the Parties?</a:t>
            </a:r>
            <a:endParaRPr/>
          </a:p>
        </p:txBody>
      </p:sp>
      <p:pic>
        <p:nvPicPr>
          <p:cNvPr id="145" name="Google Shape;145;p24"/>
          <p:cNvPicPr preferRelativeResize="0"/>
          <p:nvPr/>
        </p:nvPicPr>
        <p:blipFill>
          <a:blip r:embed="rId3">
            <a:alphaModFix/>
          </a:blip>
          <a:stretch>
            <a:fillRect/>
          </a:stretch>
        </p:blipFill>
        <p:spPr>
          <a:xfrm>
            <a:off x="4714175" y="703587"/>
            <a:ext cx="4275700" cy="3736324"/>
          </a:xfrm>
          <a:prstGeom prst="rect">
            <a:avLst/>
          </a:prstGeom>
          <a:noFill/>
          <a:ln>
            <a:noFill/>
          </a:ln>
        </p:spPr>
      </p:pic>
      <p:pic>
        <p:nvPicPr>
          <p:cNvPr id="146" name="Google Shape;146;p24">
            <a:hlinkClick r:id="rId4"/>
          </p:cNvPr>
          <p:cNvPicPr preferRelativeResize="0"/>
          <p:nvPr/>
        </p:nvPicPr>
        <p:blipFill>
          <a:blip r:embed="rId5">
            <a:alphaModFix/>
          </a:blip>
          <a:stretch>
            <a:fillRect/>
          </a:stretch>
        </p:blipFill>
        <p:spPr>
          <a:xfrm>
            <a:off x="6330450" y="4676675"/>
            <a:ext cx="2813550" cy="466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96775" y="1233175"/>
            <a:ext cx="43830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Legal Use Case?</a:t>
            </a:r>
            <a:endParaRPr/>
          </a:p>
        </p:txBody>
      </p:sp>
      <p:sp>
        <p:nvSpPr>
          <p:cNvPr id="152" name="Google Shape;152;p2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Predictable Legal Outcomes</a:t>
            </a:r>
            <a:endParaRPr/>
          </a:p>
        </p:txBody>
      </p:sp>
      <p:sp>
        <p:nvSpPr>
          <p:cNvPr id="153" name="Google Shape;153;p25"/>
          <p:cNvSpPr txBox="1"/>
          <p:nvPr/>
        </p:nvSpPr>
        <p:spPr>
          <a:xfrm>
            <a:off x="4645900" y="0"/>
            <a:ext cx="4383000" cy="50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900">
              <a:solidFill>
                <a:schemeClr val="dk2"/>
              </a:solidFill>
            </a:endParaRPr>
          </a:p>
          <a:p>
            <a:pPr indent="0" lvl="0" marL="0" rtl="0" algn="l">
              <a:spcBef>
                <a:spcPts val="0"/>
              </a:spcBef>
              <a:spcAft>
                <a:spcPts val="0"/>
              </a:spcAft>
              <a:buNone/>
            </a:pPr>
            <a:r>
              <a:rPr b="1" lang="en" sz="1900">
                <a:solidFill>
                  <a:schemeClr val="dk2"/>
                </a:solidFill>
              </a:rPr>
              <a:t>Blockchain Signature Mock Trial</a:t>
            </a:r>
            <a:endParaRPr b="1" sz="1900">
              <a:solidFill>
                <a:schemeClr val="dk2"/>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 sz="1900">
                <a:solidFill>
                  <a:schemeClr val="dk1"/>
                </a:solidFill>
              </a:rPr>
              <a:t>* </a:t>
            </a:r>
            <a:r>
              <a:rPr lang="en" sz="1700">
                <a:solidFill>
                  <a:schemeClr val="dk1"/>
                </a:solidFill>
              </a:rPr>
              <a:t>Basic open source prototype of Blockchain Digital Signature: </a:t>
            </a:r>
            <a:endParaRPr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rPr lang="en" sz="1700" u="sng">
                <a:solidFill>
                  <a:schemeClr val="accent5"/>
                </a:solidFill>
                <a:hlinkClick r:id="rId3"/>
              </a:rPr>
              <a:t>https://mitmedialab.github.io/TrustCoreID</a:t>
            </a:r>
            <a:r>
              <a:rPr lang="en" sz="1700">
                <a:solidFill>
                  <a:schemeClr val="dk1"/>
                </a:solidFill>
              </a:rPr>
              <a:t> </a:t>
            </a:r>
            <a:endParaRPr sz="17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b="1" i="1" sz="2400">
              <a:solidFill>
                <a:schemeClr val="dk2"/>
              </a:solidFill>
              <a:highlight>
                <a:srgbClr val="FFFF00"/>
              </a:highlight>
            </a:endParaRPr>
          </a:p>
        </p:txBody>
      </p:sp>
      <p:pic>
        <p:nvPicPr>
          <p:cNvPr id="154" name="Google Shape;154;p25">
            <a:hlinkClick r:id="rId4"/>
          </p:cNvPr>
          <p:cNvPicPr preferRelativeResize="0"/>
          <p:nvPr/>
        </p:nvPicPr>
        <p:blipFill>
          <a:blip r:embed="rId5">
            <a:alphaModFix/>
          </a:blip>
          <a:stretch>
            <a:fillRect/>
          </a:stretch>
        </p:blipFill>
        <p:spPr>
          <a:xfrm>
            <a:off x="0" y="4676675"/>
            <a:ext cx="2813550" cy="466825"/>
          </a:xfrm>
          <a:prstGeom prst="rect">
            <a:avLst/>
          </a:prstGeom>
          <a:noFill/>
          <a:ln>
            <a:noFill/>
          </a:ln>
        </p:spPr>
      </p:pic>
      <p:pic>
        <p:nvPicPr>
          <p:cNvPr id="155" name="Google Shape;155;p25">
            <a:hlinkClick r:id="rId6"/>
          </p:cNvPr>
          <p:cNvPicPr preferRelativeResize="0"/>
          <p:nvPr/>
        </p:nvPicPr>
        <p:blipFill>
          <a:blip r:embed="rId7">
            <a:alphaModFix/>
          </a:blip>
          <a:stretch>
            <a:fillRect/>
          </a:stretch>
        </p:blipFill>
        <p:spPr>
          <a:xfrm>
            <a:off x="4924225" y="1520950"/>
            <a:ext cx="3826350" cy="2972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96775" y="1233175"/>
            <a:ext cx="43830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Legal Use Case?</a:t>
            </a:r>
            <a:endParaRPr/>
          </a:p>
        </p:txBody>
      </p:sp>
      <p:sp>
        <p:nvSpPr>
          <p:cNvPr id="161" name="Google Shape;161;p2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Predictable Legal Outcomes</a:t>
            </a:r>
            <a:endParaRPr/>
          </a:p>
        </p:txBody>
      </p:sp>
      <p:sp>
        <p:nvSpPr>
          <p:cNvPr id="162" name="Google Shape;162;p26"/>
          <p:cNvSpPr txBox="1"/>
          <p:nvPr/>
        </p:nvSpPr>
        <p:spPr>
          <a:xfrm>
            <a:off x="4645900" y="0"/>
            <a:ext cx="4383000" cy="50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900">
              <a:solidFill>
                <a:schemeClr val="dk2"/>
              </a:solidFill>
            </a:endParaRPr>
          </a:p>
          <a:p>
            <a:pPr indent="0" lvl="0" marL="0" rtl="0" algn="l">
              <a:spcBef>
                <a:spcPts val="0"/>
              </a:spcBef>
              <a:spcAft>
                <a:spcPts val="0"/>
              </a:spcAft>
              <a:buNone/>
            </a:pPr>
            <a:r>
              <a:rPr b="1" lang="en" sz="1900">
                <a:solidFill>
                  <a:schemeClr val="dk2"/>
                </a:solidFill>
              </a:rPr>
              <a:t>Blockchain Signature Mock Trial</a:t>
            </a:r>
            <a:endParaRPr b="1" sz="1900">
              <a:solidFill>
                <a:schemeClr val="dk2"/>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 sz="1900">
                <a:solidFill>
                  <a:schemeClr val="dk1"/>
                </a:solidFill>
              </a:rPr>
              <a:t>* </a:t>
            </a:r>
            <a:r>
              <a:rPr lang="en" sz="1700">
                <a:solidFill>
                  <a:schemeClr val="dk1"/>
                </a:solidFill>
              </a:rPr>
              <a:t>Mock Trial approach to test legal assumptions: </a:t>
            </a:r>
            <a:endParaRPr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rPr lang="en" sz="1700" u="sng">
                <a:solidFill>
                  <a:schemeClr val="accent5"/>
                </a:solidFill>
                <a:hlinkClick r:id="rId3"/>
              </a:rPr>
              <a:t>https://www.notion.so/Blockchain-Based-Digital-Signatures-Admissibility-and-Enforceability-74f6b861f3d44b0c9ef96bc40d436ee2</a:t>
            </a:r>
            <a:r>
              <a:rPr lang="en" sz="1700">
                <a:solidFill>
                  <a:schemeClr val="dk1"/>
                </a:solidFill>
              </a:rPr>
              <a:t> </a:t>
            </a:r>
            <a:endParaRPr b="1" i="1" sz="2400">
              <a:solidFill>
                <a:schemeClr val="dk2"/>
              </a:solidFill>
              <a:highlight>
                <a:srgbClr val="FFFF00"/>
              </a:highlight>
            </a:endParaRPr>
          </a:p>
        </p:txBody>
      </p:sp>
      <p:pic>
        <p:nvPicPr>
          <p:cNvPr id="163" name="Google Shape;163;p26">
            <a:hlinkClick r:id="rId4"/>
          </p:cNvPr>
          <p:cNvPicPr preferRelativeResize="0"/>
          <p:nvPr/>
        </p:nvPicPr>
        <p:blipFill>
          <a:blip r:embed="rId5">
            <a:alphaModFix/>
          </a:blip>
          <a:stretch>
            <a:fillRect/>
          </a:stretch>
        </p:blipFill>
        <p:spPr>
          <a:xfrm>
            <a:off x="0" y="4676675"/>
            <a:ext cx="2813550" cy="466825"/>
          </a:xfrm>
          <a:prstGeom prst="rect">
            <a:avLst/>
          </a:prstGeom>
          <a:noFill/>
          <a:ln>
            <a:noFill/>
          </a:ln>
        </p:spPr>
      </p:pic>
      <p:pic>
        <p:nvPicPr>
          <p:cNvPr id="164" name="Google Shape;164;p26">
            <a:hlinkClick r:id="rId6"/>
          </p:cNvPr>
          <p:cNvPicPr preferRelativeResize="0"/>
          <p:nvPr/>
        </p:nvPicPr>
        <p:blipFill>
          <a:blip r:embed="rId7">
            <a:alphaModFix/>
          </a:blip>
          <a:stretch>
            <a:fillRect/>
          </a:stretch>
        </p:blipFill>
        <p:spPr>
          <a:xfrm>
            <a:off x="4761000" y="1971462"/>
            <a:ext cx="4267899" cy="1394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nvSpPr>
        <p:spPr>
          <a:xfrm>
            <a:off x="4645900" y="0"/>
            <a:ext cx="4383000" cy="50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900">
              <a:solidFill>
                <a:schemeClr val="dk2"/>
              </a:solidFill>
            </a:endParaRPr>
          </a:p>
          <a:p>
            <a:pPr indent="0" lvl="0" marL="0" rtl="0" algn="l">
              <a:spcBef>
                <a:spcPts val="0"/>
              </a:spcBef>
              <a:spcAft>
                <a:spcPts val="0"/>
              </a:spcAft>
              <a:buNone/>
            </a:pPr>
            <a:r>
              <a:rPr b="1" lang="en" sz="1900">
                <a:solidFill>
                  <a:schemeClr val="dk2"/>
                </a:solidFill>
              </a:rPr>
              <a:t>Blockchain Signature Mock Trial</a:t>
            </a:r>
            <a:endParaRPr b="1" sz="1900">
              <a:solidFill>
                <a:schemeClr val="dk2"/>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lang="en" sz="1700">
                <a:solidFill>
                  <a:schemeClr val="dk1"/>
                </a:solidFill>
              </a:rPr>
              <a:t>Blockchain Digital Signature on Bill of Sale:</a:t>
            </a:r>
            <a:endParaRPr sz="1700">
              <a:solidFill>
                <a:schemeClr val="dk1"/>
              </a:solidFill>
            </a:endParaRPr>
          </a:p>
          <a:p>
            <a:pPr indent="0" lvl="0" marL="0" rtl="0" algn="l">
              <a:spcBef>
                <a:spcPts val="0"/>
              </a:spcBef>
              <a:spcAft>
                <a:spcPts val="0"/>
              </a:spcAft>
              <a:buNone/>
            </a:pPr>
            <a:r>
              <a:t/>
            </a:r>
            <a:endParaRPr sz="9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Buyer and Seller have Bitcoin or Ethereum Addresses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Buyer and Seller agree to private purchase and sale of a car</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Parties sign Bill of Sale using digital signatures with Blockchain keys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Dispute;</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1. Buyer transfer money but doesn’t get car or gets lemon </a:t>
            </a:r>
            <a:r>
              <a:rPr b="1" lang="en" sz="1700">
                <a:solidFill>
                  <a:schemeClr val="dk1"/>
                </a:solidFill>
              </a:rPr>
              <a:t>OR</a:t>
            </a:r>
            <a:endParaRPr b="1"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2. Seller delivers car but doesn’t receive agreed payment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Describe admissibility and enforceability issues on this contract</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rPr lang="en" sz="1700" u="sng">
                <a:solidFill>
                  <a:schemeClr val="accent5"/>
                </a:solidFill>
                <a:hlinkClick r:id="rId3"/>
              </a:rPr>
              <a:t>https://mitmedialab.github.io/TrustCoreID</a:t>
            </a:r>
            <a:r>
              <a:rPr lang="en" sz="1700">
                <a:solidFill>
                  <a:schemeClr val="dk1"/>
                </a:solidFill>
              </a:rPr>
              <a:t> </a:t>
            </a:r>
            <a:endParaRPr sz="17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b="1" i="1" sz="2400">
              <a:solidFill>
                <a:schemeClr val="dk2"/>
              </a:solidFill>
              <a:highlight>
                <a:srgbClr val="FFFF00"/>
              </a:highlight>
            </a:endParaRPr>
          </a:p>
        </p:txBody>
      </p:sp>
      <p:pic>
        <p:nvPicPr>
          <p:cNvPr id="170" name="Google Shape;170;p27">
            <a:hlinkClick r:id="rId4"/>
          </p:cNvPr>
          <p:cNvPicPr preferRelativeResize="0"/>
          <p:nvPr/>
        </p:nvPicPr>
        <p:blipFill>
          <a:blip r:embed="rId5">
            <a:alphaModFix/>
          </a:blip>
          <a:stretch>
            <a:fillRect/>
          </a:stretch>
        </p:blipFill>
        <p:spPr>
          <a:xfrm>
            <a:off x="6330450" y="4676675"/>
            <a:ext cx="2813550" cy="466825"/>
          </a:xfrm>
          <a:prstGeom prst="rect">
            <a:avLst/>
          </a:prstGeom>
          <a:noFill/>
          <a:ln>
            <a:noFill/>
          </a:ln>
        </p:spPr>
      </p:pic>
      <p:sp>
        <p:nvSpPr>
          <p:cNvPr id="171" name="Google Shape;171;p27"/>
          <p:cNvSpPr txBox="1"/>
          <p:nvPr>
            <p:ph type="title"/>
          </p:nvPr>
        </p:nvSpPr>
        <p:spPr>
          <a:xfrm>
            <a:off x="250463" y="555600"/>
            <a:ext cx="39282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Blockchain Legal Signature</a:t>
            </a:r>
            <a:endParaRPr sz="1000"/>
          </a:p>
          <a:p>
            <a:pPr indent="0" lvl="0" marL="0" rtl="0" algn="ctr">
              <a:spcBef>
                <a:spcPts val="0"/>
              </a:spcBef>
              <a:spcAft>
                <a:spcPts val="0"/>
              </a:spcAft>
              <a:buNone/>
            </a:pPr>
            <a:r>
              <a:rPr lang="en" sz="1000"/>
              <a:t> </a:t>
            </a:r>
            <a:endParaRPr sz="1000"/>
          </a:p>
          <a:p>
            <a:pPr indent="0" lvl="0" marL="0" rtl="0" algn="ctr">
              <a:spcBef>
                <a:spcPts val="0"/>
              </a:spcBef>
              <a:spcAft>
                <a:spcPts val="0"/>
              </a:spcAft>
              <a:buNone/>
            </a:pPr>
            <a:r>
              <a:rPr lang="en" sz="2400"/>
              <a:t>Use Case</a:t>
            </a:r>
            <a:endParaRPr sz="2400"/>
          </a:p>
        </p:txBody>
      </p:sp>
      <p:pic>
        <p:nvPicPr>
          <p:cNvPr id="172" name="Google Shape;172;p27"/>
          <p:cNvPicPr preferRelativeResize="0"/>
          <p:nvPr/>
        </p:nvPicPr>
        <p:blipFill>
          <a:blip r:embed="rId6">
            <a:alphaModFix/>
          </a:blip>
          <a:stretch>
            <a:fillRect/>
          </a:stretch>
        </p:blipFill>
        <p:spPr>
          <a:xfrm>
            <a:off x="152400" y="1463700"/>
            <a:ext cx="4124325" cy="339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96775" y="1233175"/>
            <a:ext cx="43830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Legal Use Case?</a:t>
            </a:r>
            <a:endParaRPr/>
          </a:p>
        </p:txBody>
      </p:sp>
      <p:sp>
        <p:nvSpPr>
          <p:cNvPr id="178" name="Google Shape;178;p2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Predictable Legal Outcome</a:t>
            </a:r>
            <a:endParaRPr/>
          </a:p>
        </p:txBody>
      </p:sp>
      <p:sp>
        <p:nvSpPr>
          <p:cNvPr id="179" name="Google Shape;179;p28"/>
          <p:cNvSpPr txBox="1"/>
          <p:nvPr/>
        </p:nvSpPr>
        <p:spPr>
          <a:xfrm>
            <a:off x="4645900" y="0"/>
            <a:ext cx="4498200" cy="49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900">
              <a:solidFill>
                <a:schemeClr val="dk2"/>
              </a:solidFill>
            </a:endParaRPr>
          </a:p>
          <a:p>
            <a:pPr indent="0" lvl="0" marL="0" rtl="0" algn="l">
              <a:spcBef>
                <a:spcPts val="0"/>
              </a:spcBef>
              <a:spcAft>
                <a:spcPts val="0"/>
              </a:spcAft>
              <a:buNone/>
            </a:pPr>
            <a:r>
              <a:rPr b="1" lang="en" sz="2100">
                <a:solidFill>
                  <a:schemeClr val="dk2"/>
                </a:solidFill>
              </a:rPr>
              <a:t>Blockchain Signature Mock Trial</a:t>
            </a:r>
            <a:endParaRPr b="1" sz="2100">
              <a:solidFill>
                <a:schemeClr val="dk2"/>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rPr lang="en">
                <a:solidFill>
                  <a:schemeClr val="dk1"/>
                </a:solidFill>
              </a:rPr>
              <a:t>Questions surfaced by the Mock Trial include whether:</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i="1" lang="en">
                <a:solidFill>
                  <a:schemeClr val="dk1"/>
                </a:solidFill>
              </a:rPr>
              <a:t>* the parties have access to anybody who is qualified and has standing to lay a foundation for admissibility through first hand or expert testimony</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 the cryptographic and other verifiable data is correctly aligned to the specific activity and records necessary to legally attribute the technical signature processes to a given legal party (ie: can we prove which person in fact executed the digital signature?)</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 the purported signatory in fact had the requisite legal intent to sign (ie to authenticate, be bound by, assent to, attest, condent, acknowledge, agree, authorize, etc) the contract or other record in question</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 the right evidence was created and properly maintained sufficiently to prove a valid chain of custody occurred</a:t>
            </a:r>
            <a:endParaRPr i="1">
              <a:solidFill>
                <a:schemeClr val="dk1"/>
              </a:solidFill>
            </a:endParaRPr>
          </a:p>
          <a:p>
            <a:pPr indent="0" lvl="0" marL="0" rtl="0" algn="l">
              <a:spcBef>
                <a:spcPts val="0"/>
              </a:spcBef>
              <a:spcAft>
                <a:spcPts val="0"/>
              </a:spcAft>
              <a:buNone/>
            </a:pPr>
            <a:r>
              <a:t/>
            </a:r>
            <a:endParaRPr b="1" sz="1600">
              <a:solidFill>
                <a:schemeClr val="dk1"/>
              </a:solidFill>
            </a:endParaRPr>
          </a:p>
        </p:txBody>
      </p:sp>
      <p:pic>
        <p:nvPicPr>
          <p:cNvPr id="180" name="Google Shape;180;p28">
            <a:hlinkClick r:id="rId3"/>
          </p:cNvPr>
          <p:cNvPicPr preferRelativeResize="0"/>
          <p:nvPr/>
        </p:nvPicPr>
        <p:blipFill>
          <a:blip r:embed="rId4">
            <a:alphaModFix/>
          </a:blip>
          <a:stretch>
            <a:fillRect/>
          </a:stretch>
        </p:blipFill>
        <p:spPr>
          <a:xfrm>
            <a:off x="0" y="4676675"/>
            <a:ext cx="2813550" cy="466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96775" y="1233175"/>
            <a:ext cx="43830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Legal Use Case?</a:t>
            </a:r>
            <a:endParaRPr/>
          </a:p>
        </p:txBody>
      </p:sp>
      <p:sp>
        <p:nvSpPr>
          <p:cNvPr id="186" name="Google Shape;186;p2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Predictable Legal Outcomes</a:t>
            </a:r>
            <a:endParaRPr/>
          </a:p>
        </p:txBody>
      </p:sp>
      <p:sp>
        <p:nvSpPr>
          <p:cNvPr id="187" name="Google Shape;187;p29"/>
          <p:cNvSpPr txBox="1"/>
          <p:nvPr/>
        </p:nvSpPr>
        <p:spPr>
          <a:xfrm>
            <a:off x="4645900" y="0"/>
            <a:ext cx="4383000" cy="50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2"/>
                </a:solidFill>
              </a:rPr>
              <a:t>A: Identify People and Systems: </a:t>
            </a:r>
            <a:endParaRPr b="1" sz="2100">
              <a:solidFill>
                <a:schemeClr val="dk2"/>
              </a:solidFill>
            </a:endParaRPr>
          </a:p>
          <a:p>
            <a:pPr indent="0" lvl="0" marL="0" rtl="0" algn="l">
              <a:spcBef>
                <a:spcPts val="0"/>
              </a:spcBef>
              <a:spcAft>
                <a:spcPts val="0"/>
              </a:spcAft>
              <a:buNone/>
            </a:pPr>
            <a:r>
              <a:t/>
            </a:r>
            <a:endParaRPr sz="2100">
              <a:solidFill>
                <a:schemeClr val="dk2"/>
              </a:solidFill>
            </a:endParaRPr>
          </a:p>
          <a:p>
            <a:pPr indent="-361950" lvl="0" marL="457200" rtl="0" algn="l">
              <a:spcBef>
                <a:spcPts val="0"/>
              </a:spcBef>
              <a:spcAft>
                <a:spcPts val="0"/>
              </a:spcAft>
              <a:buClr>
                <a:schemeClr val="dk2"/>
              </a:buClr>
              <a:buSzPts val="2100"/>
              <a:buChar char="●"/>
            </a:pPr>
            <a:r>
              <a:rPr i="1" lang="en" sz="2100">
                <a:solidFill>
                  <a:schemeClr val="dk2"/>
                </a:solidFill>
              </a:rPr>
              <a:t>B: </a:t>
            </a:r>
            <a:r>
              <a:rPr i="1" lang="en" sz="2100">
                <a:solidFill>
                  <a:schemeClr val="dk2"/>
                </a:solidFill>
              </a:rPr>
              <a:t>Roles + Relationships</a:t>
            </a:r>
            <a:endParaRPr i="1" sz="2100">
              <a:solidFill>
                <a:schemeClr val="dk2"/>
              </a:solidFill>
            </a:endParaRPr>
          </a:p>
          <a:p>
            <a:pPr indent="0" lvl="0" marL="0" rtl="0" algn="l">
              <a:spcBef>
                <a:spcPts val="0"/>
              </a:spcBef>
              <a:spcAft>
                <a:spcPts val="0"/>
              </a:spcAft>
              <a:buNone/>
            </a:pPr>
            <a:r>
              <a:t/>
            </a:r>
            <a:endParaRPr i="1" sz="2100">
              <a:solidFill>
                <a:schemeClr val="dk2"/>
              </a:solidFill>
            </a:endParaRPr>
          </a:p>
          <a:p>
            <a:pPr indent="-361950" lvl="0" marL="457200" rtl="0" algn="l">
              <a:spcBef>
                <a:spcPts val="0"/>
              </a:spcBef>
              <a:spcAft>
                <a:spcPts val="0"/>
              </a:spcAft>
              <a:buClr>
                <a:schemeClr val="dk2"/>
              </a:buClr>
              <a:buSzPts val="2100"/>
              <a:buChar char="●"/>
            </a:pPr>
            <a:r>
              <a:rPr i="1" lang="en" sz="2100">
                <a:solidFill>
                  <a:schemeClr val="dk2"/>
                </a:solidFill>
              </a:rPr>
              <a:t>L: Parties + Transactions</a:t>
            </a:r>
            <a:endParaRPr i="1" sz="2100">
              <a:solidFill>
                <a:schemeClr val="dk2"/>
              </a:solidFill>
            </a:endParaRPr>
          </a:p>
          <a:p>
            <a:pPr indent="0" lvl="0" marL="0" rtl="0" algn="l">
              <a:spcBef>
                <a:spcPts val="0"/>
              </a:spcBef>
              <a:spcAft>
                <a:spcPts val="0"/>
              </a:spcAft>
              <a:buNone/>
            </a:pPr>
            <a:r>
              <a:t/>
            </a:r>
            <a:endParaRPr i="1" sz="2100">
              <a:solidFill>
                <a:schemeClr val="dk2"/>
              </a:solidFill>
            </a:endParaRPr>
          </a:p>
          <a:p>
            <a:pPr indent="-361950" lvl="0" marL="457200" rtl="0" algn="l">
              <a:spcBef>
                <a:spcPts val="0"/>
              </a:spcBef>
              <a:spcAft>
                <a:spcPts val="0"/>
              </a:spcAft>
              <a:buClr>
                <a:schemeClr val="dk2"/>
              </a:buClr>
              <a:buSzPts val="2100"/>
              <a:buChar char="●"/>
            </a:pPr>
            <a:r>
              <a:rPr i="1" lang="en" sz="2100">
                <a:solidFill>
                  <a:schemeClr val="dk2"/>
                </a:solidFill>
              </a:rPr>
              <a:t>T: </a:t>
            </a:r>
            <a:r>
              <a:rPr i="1" lang="en" sz="2100">
                <a:solidFill>
                  <a:schemeClr val="dk2"/>
                </a:solidFill>
              </a:rPr>
              <a:t>Actors + Actions</a:t>
            </a:r>
            <a:endParaRPr i="1" sz="2100">
              <a:solidFill>
                <a:schemeClr val="dk2"/>
              </a:solidFill>
            </a:endParaRPr>
          </a:p>
          <a:p>
            <a:pPr indent="0" lvl="0" marL="0" rtl="0" algn="l">
              <a:spcBef>
                <a:spcPts val="0"/>
              </a:spcBef>
              <a:spcAft>
                <a:spcPts val="0"/>
              </a:spcAft>
              <a:buNone/>
            </a:pPr>
            <a:r>
              <a:t/>
            </a:r>
            <a:endParaRPr sz="2100">
              <a:solidFill>
                <a:schemeClr val="dk2"/>
              </a:solidFill>
            </a:endParaRPr>
          </a:p>
          <a:p>
            <a:pPr indent="0" lvl="0" marL="0" rtl="0" algn="l">
              <a:spcBef>
                <a:spcPts val="0"/>
              </a:spcBef>
              <a:spcAft>
                <a:spcPts val="0"/>
              </a:spcAft>
              <a:buNone/>
            </a:pPr>
            <a:r>
              <a:rPr b="1" lang="en" sz="2100">
                <a:solidFill>
                  <a:schemeClr val="dk2"/>
                </a:solidFill>
              </a:rPr>
              <a:t>B: Identify the Legal Dynamics:</a:t>
            </a:r>
            <a:endParaRPr b="1" sz="2100">
              <a:solidFill>
                <a:schemeClr val="dk2"/>
              </a:solidFill>
            </a:endParaRPr>
          </a:p>
          <a:p>
            <a:pPr indent="0" lvl="0" marL="457200" rtl="0" algn="l">
              <a:spcBef>
                <a:spcPts val="0"/>
              </a:spcBef>
              <a:spcAft>
                <a:spcPts val="0"/>
              </a:spcAft>
              <a:buNone/>
            </a:pPr>
            <a:r>
              <a:t/>
            </a:r>
            <a:endParaRPr sz="2100">
              <a:solidFill>
                <a:schemeClr val="dk2"/>
              </a:solidFill>
            </a:endParaRPr>
          </a:p>
          <a:p>
            <a:pPr indent="-361950" lvl="0" marL="457200" rtl="0" algn="l">
              <a:spcBef>
                <a:spcPts val="0"/>
              </a:spcBef>
              <a:spcAft>
                <a:spcPts val="0"/>
              </a:spcAft>
              <a:buClr>
                <a:schemeClr val="dk2"/>
              </a:buClr>
              <a:buSzPts val="2100"/>
              <a:buChar char="●"/>
            </a:pPr>
            <a:r>
              <a:rPr i="1" lang="en" sz="2100">
                <a:solidFill>
                  <a:schemeClr val="dk2"/>
                </a:solidFill>
              </a:rPr>
              <a:t>Rights + Responsibilities</a:t>
            </a:r>
            <a:endParaRPr i="1" sz="2100">
              <a:solidFill>
                <a:schemeClr val="dk2"/>
              </a:solidFill>
            </a:endParaRPr>
          </a:p>
          <a:p>
            <a:pPr indent="0" lvl="0" marL="914400" rtl="0" algn="l">
              <a:spcBef>
                <a:spcPts val="0"/>
              </a:spcBef>
              <a:spcAft>
                <a:spcPts val="0"/>
              </a:spcAft>
              <a:buNone/>
            </a:pPr>
            <a:r>
              <a:t/>
            </a:r>
            <a:endParaRPr i="1" sz="2100">
              <a:solidFill>
                <a:schemeClr val="dk2"/>
              </a:solidFill>
            </a:endParaRPr>
          </a:p>
          <a:p>
            <a:pPr indent="-361950" lvl="0" marL="457200" rtl="0" algn="l">
              <a:spcBef>
                <a:spcPts val="0"/>
              </a:spcBef>
              <a:spcAft>
                <a:spcPts val="0"/>
              </a:spcAft>
              <a:buClr>
                <a:schemeClr val="dk2"/>
              </a:buClr>
              <a:buSzPts val="2100"/>
              <a:buChar char="●"/>
            </a:pPr>
            <a:r>
              <a:rPr i="1" lang="en" sz="2100">
                <a:solidFill>
                  <a:schemeClr val="dk2"/>
                </a:solidFill>
              </a:rPr>
              <a:t>Causes of Action + Defenses</a:t>
            </a:r>
            <a:endParaRPr i="1" sz="2100">
              <a:solidFill>
                <a:schemeClr val="dk2"/>
              </a:solidFill>
            </a:endParaRPr>
          </a:p>
          <a:p>
            <a:pPr indent="0" lvl="0" marL="457200" rtl="0" algn="l">
              <a:spcBef>
                <a:spcPts val="0"/>
              </a:spcBef>
              <a:spcAft>
                <a:spcPts val="0"/>
              </a:spcAft>
              <a:buNone/>
            </a:pPr>
            <a:r>
              <a:t/>
            </a:r>
            <a:endParaRPr i="1" sz="2100">
              <a:solidFill>
                <a:schemeClr val="dk2"/>
              </a:solidFill>
            </a:endParaRPr>
          </a:p>
          <a:p>
            <a:pPr indent="-361950" lvl="0" marL="457200" rtl="0" algn="l">
              <a:spcBef>
                <a:spcPts val="0"/>
              </a:spcBef>
              <a:spcAft>
                <a:spcPts val="0"/>
              </a:spcAft>
              <a:buClr>
                <a:schemeClr val="dk2"/>
              </a:buClr>
              <a:buSzPts val="2100"/>
              <a:buChar char="●"/>
            </a:pPr>
            <a:r>
              <a:rPr i="1" lang="en" sz="2100">
                <a:solidFill>
                  <a:schemeClr val="dk2"/>
                </a:solidFill>
              </a:rPr>
              <a:t>Recourse + Remedies</a:t>
            </a:r>
            <a:endParaRPr i="1" sz="2100">
              <a:solidFill>
                <a:schemeClr val="dk2"/>
              </a:solidFill>
            </a:endParaRPr>
          </a:p>
          <a:p>
            <a:pPr indent="0" lvl="0" marL="0" rtl="0" algn="l">
              <a:spcBef>
                <a:spcPts val="0"/>
              </a:spcBef>
              <a:spcAft>
                <a:spcPts val="0"/>
              </a:spcAft>
              <a:buNone/>
            </a:pPr>
            <a:r>
              <a:t/>
            </a:r>
            <a:endParaRPr/>
          </a:p>
        </p:txBody>
      </p:sp>
      <p:pic>
        <p:nvPicPr>
          <p:cNvPr id="188" name="Google Shape;188;p29">
            <a:hlinkClick r:id="rId3"/>
          </p:cNvPr>
          <p:cNvPicPr preferRelativeResize="0"/>
          <p:nvPr/>
        </p:nvPicPr>
        <p:blipFill>
          <a:blip r:embed="rId4">
            <a:alphaModFix/>
          </a:blip>
          <a:stretch>
            <a:fillRect/>
          </a:stretch>
        </p:blipFill>
        <p:spPr>
          <a:xfrm>
            <a:off x="0" y="4676675"/>
            <a:ext cx="2813550" cy="466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96775" y="1233175"/>
            <a:ext cx="43830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Legal Use Case?</a:t>
            </a:r>
            <a:endParaRPr/>
          </a:p>
        </p:txBody>
      </p:sp>
      <p:sp>
        <p:nvSpPr>
          <p:cNvPr id="194" name="Google Shape;194;p3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Predictable Legal Outcomes</a:t>
            </a:r>
            <a:endParaRPr/>
          </a:p>
        </p:txBody>
      </p:sp>
      <p:sp>
        <p:nvSpPr>
          <p:cNvPr id="195" name="Google Shape;195;p30"/>
          <p:cNvSpPr txBox="1"/>
          <p:nvPr/>
        </p:nvSpPr>
        <p:spPr>
          <a:xfrm>
            <a:off x="4645900" y="0"/>
            <a:ext cx="4383000" cy="50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900">
              <a:solidFill>
                <a:schemeClr val="dk2"/>
              </a:solidFill>
            </a:endParaRPr>
          </a:p>
          <a:p>
            <a:pPr indent="0" lvl="0" marL="0" rtl="0" algn="l">
              <a:spcBef>
                <a:spcPts val="0"/>
              </a:spcBef>
              <a:spcAft>
                <a:spcPts val="0"/>
              </a:spcAft>
              <a:buNone/>
            </a:pPr>
            <a:r>
              <a:rPr b="1" lang="en" sz="1900">
                <a:solidFill>
                  <a:schemeClr val="dk2"/>
                </a:solidFill>
              </a:rPr>
              <a:t>Blockchain Signature Mock Trial</a:t>
            </a:r>
            <a:endParaRPr b="1" sz="1900">
              <a:solidFill>
                <a:schemeClr val="dk2"/>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b="1" i="1" lang="en" sz="3600">
                <a:solidFill>
                  <a:schemeClr val="dk1"/>
                </a:solidFill>
                <a:highlight>
                  <a:srgbClr val="FFFF00"/>
                </a:highlight>
              </a:rPr>
              <a:t>Critial Take-Away: Provably linking parties to relevant actions is critical for legal attribution  </a:t>
            </a:r>
            <a:endParaRPr b="1" i="1" sz="3600">
              <a:solidFill>
                <a:schemeClr val="dk2"/>
              </a:solidFill>
              <a:highlight>
                <a:srgbClr val="FFFF00"/>
              </a:highlight>
            </a:endParaRPr>
          </a:p>
        </p:txBody>
      </p:sp>
      <p:pic>
        <p:nvPicPr>
          <p:cNvPr id="196" name="Google Shape;196;p30">
            <a:hlinkClick r:id="rId3"/>
          </p:cNvPr>
          <p:cNvPicPr preferRelativeResize="0"/>
          <p:nvPr/>
        </p:nvPicPr>
        <p:blipFill>
          <a:blip r:embed="rId4">
            <a:alphaModFix/>
          </a:blip>
          <a:stretch>
            <a:fillRect/>
          </a:stretch>
        </p:blipFill>
        <p:spPr>
          <a:xfrm>
            <a:off x="0" y="4676675"/>
            <a:ext cx="2813550" cy="466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Blockchain?</a:t>
            </a:r>
            <a:endParaRPr/>
          </a:p>
        </p:txBody>
      </p:sp>
      <p:sp>
        <p:nvSpPr>
          <p:cNvPr id="202" name="Google Shape;202;p3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Attribution</a:t>
            </a:r>
            <a:endParaRPr/>
          </a:p>
        </p:txBody>
      </p:sp>
      <p:sp>
        <p:nvSpPr>
          <p:cNvPr id="203" name="Google Shape;203;p31"/>
          <p:cNvSpPr txBox="1"/>
          <p:nvPr/>
        </p:nvSpPr>
        <p:spPr>
          <a:xfrm>
            <a:off x="4811650" y="318000"/>
            <a:ext cx="4169700" cy="47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Attribution Under the </a:t>
            </a:r>
            <a:r>
              <a:rPr b="1" lang="en" sz="1800" u="sng">
                <a:solidFill>
                  <a:schemeClr val="hlink"/>
                </a:solidFill>
                <a:hlinkClick r:id="rId3"/>
              </a:rPr>
              <a:t>UETA</a:t>
            </a:r>
            <a:r>
              <a:rPr b="1" lang="en" sz="1800">
                <a:solidFill>
                  <a:schemeClr val="dk1"/>
                </a:solidFill>
              </a:rPr>
              <a:t>: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(a) An electronic record or electronic signature is attributable to a person if it was the act of the person. The act of the person may be shown in any manner, including a showing of the efficacy of any security procedure applied to determine the person to which the electronic record or electronic signature was attributable.</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(b) The effect of an electronic record or electronic signature attributed to a person under subsection (a) is determined from the context and surrounding circumstances at the time of its creation, execution, or adoption, including the parties’ agreement, if any, and otherwise as provided by law.</a:t>
            </a:r>
            <a:endParaRPr b="1" sz="1600">
              <a:solidFill>
                <a:schemeClr val="dk1"/>
              </a:solidFill>
            </a:endParaRPr>
          </a:p>
        </p:txBody>
      </p:sp>
      <p:pic>
        <p:nvPicPr>
          <p:cNvPr id="204" name="Google Shape;204;p31">
            <a:hlinkClick r:id="rId4"/>
          </p:cNvPr>
          <p:cNvPicPr preferRelativeResize="0"/>
          <p:nvPr/>
        </p:nvPicPr>
        <p:blipFill>
          <a:blip r:embed="rId5">
            <a:alphaModFix/>
          </a:blip>
          <a:stretch>
            <a:fillRect/>
          </a:stretch>
        </p:blipFill>
        <p:spPr>
          <a:xfrm>
            <a:off x="0" y="4676675"/>
            <a:ext cx="2813550" cy="466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Use Case?</a:t>
            </a:r>
            <a:endParaRPr/>
          </a:p>
        </p:txBody>
      </p:sp>
      <p:sp>
        <p:nvSpPr>
          <p:cNvPr id="63" name="Google Shape;63;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Very Simple Use Case</a:t>
            </a:r>
            <a:endParaRPr/>
          </a:p>
        </p:txBody>
      </p:sp>
      <p:pic>
        <p:nvPicPr>
          <p:cNvPr id="64" name="Google Shape;64;p14"/>
          <p:cNvPicPr preferRelativeResize="0"/>
          <p:nvPr/>
        </p:nvPicPr>
        <p:blipFill>
          <a:blip r:embed="rId3">
            <a:alphaModFix/>
          </a:blip>
          <a:stretch>
            <a:fillRect/>
          </a:stretch>
        </p:blipFill>
        <p:spPr>
          <a:xfrm>
            <a:off x="4704450" y="1445338"/>
            <a:ext cx="4323750" cy="2252825"/>
          </a:xfrm>
          <a:prstGeom prst="rect">
            <a:avLst/>
          </a:prstGeom>
          <a:noFill/>
          <a:ln>
            <a:noFill/>
          </a:ln>
        </p:spPr>
      </p:pic>
      <p:pic>
        <p:nvPicPr>
          <p:cNvPr id="65" name="Google Shape;65;p14">
            <a:hlinkClick r:id="rId4"/>
          </p:cNvPr>
          <p:cNvPicPr preferRelativeResize="0"/>
          <p:nvPr/>
        </p:nvPicPr>
        <p:blipFill>
          <a:blip r:embed="rId5">
            <a:alphaModFix/>
          </a:blip>
          <a:stretch>
            <a:fillRect/>
          </a:stretch>
        </p:blipFill>
        <p:spPr>
          <a:xfrm>
            <a:off x="6330450" y="4676675"/>
            <a:ext cx="2813550" cy="466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Blockchain?</a:t>
            </a:r>
            <a:endParaRPr/>
          </a:p>
        </p:txBody>
      </p:sp>
      <p:sp>
        <p:nvSpPr>
          <p:cNvPr id="210" name="Google Shape;210;p3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Attribution</a:t>
            </a:r>
            <a:endParaRPr/>
          </a:p>
        </p:txBody>
      </p:sp>
      <p:sp>
        <p:nvSpPr>
          <p:cNvPr id="211" name="Google Shape;211;p32"/>
          <p:cNvSpPr txBox="1"/>
          <p:nvPr/>
        </p:nvSpPr>
        <p:spPr>
          <a:xfrm>
            <a:off x="4811650" y="318000"/>
            <a:ext cx="4169700" cy="47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Attribution Under </a:t>
            </a:r>
            <a:r>
              <a:rPr b="1" lang="en" sz="1800" u="sng">
                <a:solidFill>
                  <a:schemeClr val="hlink"/>
                </a:solidFill>
                <a:hlinkClick r:id="rId3"/>
              </a:rPr>
              <a:t>ULCA</a:t>
            </a:r>
            <a:r>
              <a:rPr b="1" lang="en" sz="1800">
                <a:solidFill>
                  <a:schemeClr val="dk1"/>
                </a:solidFill>
              </a:rPr>
              <a:t>: </a:t>
            </a:r>
            <a:endParaRPr sz="15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600">
                <a:solidFill>
                  <a:schemeClr val="dk1"/>
                </a:solidFill>
              </a:rPr>
              <a:t>"The Uniform Act does not say how to show who signed an electronic document. Attribution is left to ordinary methods of proof, just as it is for documents on paper. The person who wishes to rely on any signature takes the risk that the signature is invalid, and this rule does not change for an electronic signature."</a:t>
            </a:r>
            <a:endParaRPr b="1" sz="1600">
              <a:solidFill>
                <a:schemeClr val="dk1"/>
              </a:solidFill>
            </a:endParaRPr>
          </a:p>
        </p:txBody>
      </p:sp>
      <p:pic>
        <p:nvPicPr>
          <p:cNvPr id="212" name="Google Shape;212;p32">
            <a:hlinkClick r:id="rId4"/>
          </p:cNvPr>
          <p:cNvPicPr preferRelativeResize="0"/>
          <p:nvPr/>
        </p:nvPicPr>
        <p:blipFill>
          <a:blip r:embed="rId5">
            <a:alphaModFix/>
          </a:blip>
          <a:stretch>
            <a:fillRect/>
          </a:stretch>
        </p:blipFill>
        <p:spPr>
          <a:xfrm>
            <a:off x="6330450" y="4676675"/>
            <a:ext cx="2813550" cy="466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218" name="Google Shape;218;p3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Relevant Links</a:t>
            </a:r>
            <a:endParaRPr/>
          </a:p>
        </p:txBody>
      </p:sp>
      <p:sp>
        <p:nvSpPr>
          <p:cNvPr id="219" name="Google Shape;219;p33"/>
          <p:cNvSpPr txBox="1"/>
          <p:nvPr/>
        </p:nvSpPr>
        <p:spPr>
          <a:xfrm>
            <a:off x="4572000" y="304200"/>
            <a:ext cx="4495200" cy="42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What is a UML Use Case?</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336550" lvl="0" marL="457200" rtl="0" algn="l">
              <a:spcBef>
                <a:spcPts val="0"/>
              </a:spcBef>
              <a:spcAft>
                <a:spcPts val="0"/>
              </a:spcAft>
              <a:buClr>
                <a:schemeClr val="dk1"/>
              </a:buClr>
              <a:buSzPts val="1700"/>
              <a:buChar char="●"/>
            </a:pPr>
            <a:r>
              <a:rPr lang="en" sz="1700" u="sng">
                <a:solidFill>
                  <a:schemeClr val="accent5"/>
                </a:solidFill>
                <a:hlinkClick r:id="rId3"/>
              </a:rPr>
              <a:t>https://en.wikipedia.org/wiki/Use_case</a:t>
            </a:r>
            <a:r>
              <a:rPr lang="en" sz="1700">
                <a:solidFill>
                  <a:schemeClr val="dk1"/>
                </a:solidFill>
              </a:rPr>
              <a:t> </a:t>
            </a:r>
            <a:endParaRPr sz="1700">
              <a:solidFill>
                <a:schemeClr val="dk1"/>
              </a:solidFill>
            </a:endParaRPr>
          </a:p>
          <a:p>
            <a:pPr indent="-336550" lvl="0" marL="457200" rtl="0" algn="l">
              <a:spcBef>
                <a:spcPts val="0"/>
              </a:spcBef>
              <a:spcAft>
                <a:spcPts val="0"/>
              </a:spcAft>
              <a:buClr>
                <a:schemeClr val="dk1"/>
              </a:buClr>
              <a:buSzPts val="1700"/>
              <a:buChar char="●"/>
            </a:pPr>
            <a:r>
              <a:rPr lang="en" sz="1700" u="sng">
                <a:solidFill>
                  <a:schemeClr val="accent5"/>
                </a:solidFill>
                <a:hlinkClick r:id="rId4"/>
              </a:rPr>
              <a:t>https://en.wikipedia.org/wiki/Use_case_diagram</a:t>
            </a:r>
            <a:r>
              <a:rPr lang="en" sz="1700">
                <a:solidFill>
                  <a:schemeClr val="dk1"/>
                </a:solidFill>
              </a:rPr>
              <a:t> </a:t>
            </a:r>
            <a:endParaRPr sz="1700">
              <a:solidFill>
                <a:schemeClr val="dk1"/>
              </a:solidFill>
            </a:endParaRPr>
          </a:p>
          <a:p>
            <a:pPr indent="0" lvl="0" marL="0" rtl="0" algn="l">
              <a:spcBef>
                <a:spcPts val="0"/>
              </a:spcBef>
              <a:spcAft>
                <a:spcPts val="0"/>
              </a:spcAft>
              <a:buNone/>
            </a:pPr>
            <a:r>
              <a:t/>
            </a:r>
            <a:endParaRPr b="1" sz="1700"/>
          </a:p>
          <a:p>
            <a:pPr indent="0" lvl="0" marL="0" rtl="0" algn="l">
              <a:spcBef>
                <a:spcPts val="0"/>
              </a:spcBef>
              <a:spcAft>
                <a:spcPts val="0"/>
              </a:spcAft>
              <a:buNone/>
            </a:pPr>
            <a:r>
              <a:rPr b="1" lang="en" sz="1800"/>
              <a:t>Blockchain for Lawyers?</a:t>
            </a:r>
            <a:endParaRPr b="1" sz="1800"/>
          </a:p>
          <a:p>
            <a:pPr indent="0" lvl="0" marL="0" rtl="0" algn="l">
              <a:spcBef>
                <a:spcPts val="0"/>
              </a:spcBef>
              <a:spcAft>
                <a:spcPts val="0"/>
              </a:spcAft>
              <a:buNone/>
            </a:pPr>
            <a:r>
              <a:t/>
            </a:r>
            <a:endParaRPr b="1" sz="1800"/>
          </a:p>
          <a:p>
            <a:pPr indent="-336550" lvl="0" marL="457200" rtl="0" algn="l">
              <a:spcBef>
                <a:spcPts val="0"/>
              </a:spcBef>
              <a:spcAft>
                <a:spcPts val="0"/>
              </a:spcAft>
              <a:buSzPts val="1700"/>
              <a:buChar char="●"/>
            </a:pPr>
            <a:r>
              <a:rPr lang="en" sz="1700" u="sng">
                <a:solidFill>
                  <a:schemeClr val="accent5"/>
                </a:solidFill>
                <a:hlinkClick r:id="rId5"/>
              </a:rPr>
              <a:t>https://computationallaw.org/blockchain-briefing-450aa4fb8d7c</a:t>
            </a:r>
            <a:r>
              <a:rPr lang="en" sz="1700">
                <a:solidFill>
                  <a:schemeClr val="dk1"/>
                </a:solidFill>
              </a:rPr>
              <a:t> </a:t>
            </a:r>
            <a:endParaRPr b="1" sz="17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What is a BLT Swimlane Diagram?</a:t>
            </a:r>
            <a:endParaRPr b="1" sz="1800"/>
          </a:p>
          <a:p>
            <a:pPr indent="0" lvl="0" marL="0" rtl="0" algn="l">
              <a:spcBef>
                <a:spcPts val="0"/>
              </a:spcBef>
              <a:spcAft>
                <a:spcPts val="0"/>
              </a:spcAft>
              <a:buNone/>
            </a:pPr>
            <a:r>
              <a:t/>
            </a:r>
            <a:endParaRPr sz="1800"/>
          </a:p>
          <a:p>
            <a:pPr indent="-336550" lvl="0" marL="457200" rtl="0" algn="l">
              <a:spcBef>
                <a:spcPts val="0"/>
              </a:spcBef>
              <a:spcAft>
                <a:spcPts val="0"/>
              </a:spcAft>
              <a:buSzPts val="1700"/>
              <a:buChar char="●"/>
            </a:pPr>
            <a:r>
              <a:rPr lang="en" sz="1700" u="sng">
                <a:solidFill>
                  <a:schemeClr val="hlink"/>
                </a:solidFill>
                <a:hlinkClick r:id="rId6"/>
              </a:rPr>
              <a:t>https://mitmedialab.github.io/law.MIT.edu/Diagrams</a:t>
            </a:r>
            <a:r>
              <a:rPr lang="en" sz="1700"/>
              <a:t> </a:t>
            </a:r>
            <a:endParaRPr sz="17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p:txBody>
      </p:sp>
      <p:pic>
        <p:nvPicPr>
          <p:cNvPr id="220" name="Google Shape;220;p33">
            <a:hlinkClick r:id="rId7"/>
          </p:cNvPr>
          <p:cNvPicPr preferRelativeResize="0"/>
          <p:nvPr/>
        </p:nvPicPr>
        <p:blipFill>
          <a:blip r:embed="rId8">
            <a:alphaModFix/>
          </a:blip>
          <a:stretch>
            <a:fillRect/>
          </a:stretch>
        </p:blipFill>
        <p:spPr>
          <a:xfrm>
            <a:off x="6330450" y="4676675"/>
            <a:ext cx="2813550" cy="466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Why Blockchain Stands Out &amp; An Introduction to Smart Contracts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Blockchain for Lawyers</a:t>
            </a:r>
            <a:endParaRPr/>
          </a:p>
        </p:txBody>
      </p:sp>
      <p:sp>
        <p:nvSpPr>
          <p:cNvPr id="231" name="Google Shape;231;p3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Blockchain Briefing</a:t>
            </a:r>
            <a:endParaRPr/>
          </a:p>
        </p:txBody>
      </p:sp>
      <p:pic>
        <p:nvPicPr>
          <p:cNvPr id="232" name="Google Shape;232;p35">
            <a:hlinkClick r:id="rId3"/>
          </p:cNvPr>
          <p:cNvPicPr preferRelativeResize="0"/>
          <p:nvPr/>
        </p:nvPicPr>
        <p:blipFill>
          <a:blip r:embed="rId4">
            <a:alphaModFix/>
          </a:blip>
          <a:stretch>
            <a:fillRect/>
          </a:stretch>
        </p:blipFill>
        <p:spPr>
          <a:xfrm>
            <a:off x="4739588" y="148213"/>
            <a:ext cx="4264226" cy="3652225"/>
          </a:xfrm>
          <a:prstGeom prst="rect">
            <a:avLst/>
          </a:prstGeom>
          <a:noFill/>
          <a:ln>
            <a:noFill/>
          </a:ln>
        </p:spPr>
      </p:pic>
      <p:sp>
        <p:nvSpPr>
          <p:cNvPr id="233" name="Google Shape;233;p35"/>
          <p:cNvSpPr txBox="1"/>
          <p:nvPr/>
        </p:nvSpPr>
        <p:spPr>
          <a:xfrm>
            <a:off x="4572000" y="3903775"/>
            <a:ext cx="4572000" cy="55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u="sng">
                <a:solidFill>
                  <a:schemeClr val="accent5"/>
                </a:solidFill>
                <a:hlinkClick r:id="rId5"/>
              </a:rPr>
              <a:t>https://github.com/mitmedialab/BlockchainBriefingBook</a:t>
            </a:r>
            <a:endParaRPr/>
          </a:p>
          <a:p>
            <a:pPr indent="0" lvl="0" marL="0" rtl="0" algn="l">
              <a:spcBef>
                <a:spcPts val="1600"/>
              </a:spcBef>
              <a:spcAft>
                <a:spcPts val="0"/>
              </a:spcAft>
              <a:buNone/>
            </a:pPr>
            <a:r>
              <a:t/>
            </a:r>
            <a:endParaRPr/>
          </a:p>
        </p:txBody>
      </p:sp>
      <p:pic>
        <p:nvPicPr>
          <p:cNvPr id="234" name="Google Shape;234;p35">
            <a:hlinkClick r:id="rId6"/>
          </p:cNvPr>
          <p:cNvPicPr preferRelativeResize="0"/>
          <p:nvPr/>
        </p:nvPicPr>
        <p:blipFill>
          <a:blip r:embed="rId7">
            <a:alphaModFix/>
          </a:blip>
          <a:stretch>
            <a:fillRect/>
          </a:stretch>
        </p:blipFill>
        <p:spPr>
          <a:xfrm>
            <a:off x="6330450" y="4676675"/>
            <a:ext cx="2813550" cy="466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Smart Contracts</a:t>
            </a:r>
            <a:r>
              <a:rPr lang="en"/>
              <a:t> for Lawyers</a:t>
            </a:r>
            <a:endParaRPr/>
          </a:p>
        </p:txBody>
      </p:sp>
      <p:sp>
        <p:nvSpPr>
          <p:cNvPr id="240" name="Google Shape;240;p36"/>
          <p:cNvSpPr txBox="1"/>
          <p:nvPr>
            <p:ph idx="1" type="subTitle"/>
          </p:nvPr>
        </p:nvSpPr>
        <p:spPr>
          <a:xfrm>
            <a:off x="265500" y="2803075"/>
            <a:ext cx="4045200" cy="221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t>LegalHackathon.org</a:t>
            </a:r>
            <a:endParaRPr i="1"/>
          </a:p>
          <a:p>
            <a:pPr indent="0" lvl="0" marL="0" rtl="0" algn="ctr">
              <a:spcBef>
                <a:spcPts val="0"/>
              </a:spcBef>
              <a:spcAft>
                <a:spcPts val="0"/>
              </a:spcAft>
              <a:buNone/>
            </a:pPr>
            <a:r>
              <a:t/>
            </a:r>
            <a:endParaRPr sz="1000"/>
          </a:p>
          <a:p>
            <a:pPr indent="0" lvl="0" marL="0" rtl="0" algn="ctr">
              <a:spcBef>
                <a:spcPts val="0"/>
              </a:spcBef>
              <a:spcAft>
                <a:spcPts val="0"/>
              </a:spcAft>
              <a:buNone/>
            </a:pPr>
            <a:r>
              <a:t/>
            </a:r>
            <a:endParaRPr sz="1000"/>
          </a:p>
          <a:p>
            <a:pPr indent="-342900" lvl="0" marL="457200" rtl="0" algn="l">
              <a:spcBef>
                <a:spcPts val="0"/>
              </a:spcBef>
              <a:spcAft>
                <a:spcPts val="0"/>
              </a:spcAft>
              <a:buSzPts val="1800"/>
              <a:buChar char="●"/>
            </a:pPr>
            <a:r>
              <a:rPr lang="en" sz="1800" u="sng">
                <a:solidFill>
                  <a:schemeClr val="hlink"/>
                </a:solidFill>
                <a:hlinkClick r:id="rId3"/>
              </a:rPr>
              <a:t>RChain</a:t>
            </a:r>
            <a:endParaRPr sz="1800"/>
          </a:p>
          <a:p>
            <a:pPr indent="-342900" lvl="0" marL="457200" rtl="0" algn="l">
              <a:spcBef>
                <a:spcPts val="0"/>
              </a:spcBef>
              <a:spcAft>
                <a:spcPts val="0"/>
              </a:spcAft>
              <a:buSzPts val="1800"/>
              <a:buChar char="●"/>
            </a:pPr>
            <a:r>
              <a:rPr lang="en" sz="1800" u="sng">
                <a:solidFill>
                  <a:schemeClr val="hlink"/>
                </a:solidFill>
                <a:hlinkClick r:id="rId4"/>
              </a:rPr>
              <a:t>Monax</a:t>
            </a:r>
            <a:endParaRPr sz="1800"/>
          </a:p>
          <a:p>
            <a:pPr indent="-342900" lvl="0" marL="457200" rtl="0" algn="l">
              <a:spcBef>
                <a:spcPts val="0"/>
              </a:spcBef>
              <a:spcAft>
                <a:spcPts val="0"/>
              </a:spcAft>
              <a:buSzPts val="1800"/>
              <a:buChar char="●"/>
            </a:pPr>
            <a:r>
              <a:rPr lang="en" sz="1800" u="sng">
                <a:solidFill>
                  <a:schemeClr val="hlink"/>
                </a:solidFill>
                <a:hlinkClick r:id="rId5"/>
              </a:rPr>
              <a:t>Open Law</a:t>
            </a:r>
            <a:endParaRPr sz="1800"/>
          </a:p>
          <a:p>
            <a:pPr indent="-342900" lvl="0" marL="457200" rtl="0" algn="l">
              <a:spcBef>
                <a:spcPts val="0"/>
              </a:spcBef>
              <a:spcAft>
                <a:spcPts val="0"/>
              </a:spcAft>
              <a:buSzPts val="1800"/>
              <a:buChar char="●"/>
            </a:pPr>
            <a:r>
              <a:rPr lang="en" sz="1800" u="sng">
                <a:solidFill>
                  <a:schemeClr val="hlink"/>
                </a:solidFill>
                <a:hlinkClick r:id="rId6"/>
              </a:rPr>
              <a:t>Accord Project</a:t>
            </a:r>
            <a:endParaRPr sz="1800"/>
          </a:p>
          <a:p>
            <a:pPr indent="0" lvl="0" marL="0" rtl="0" algn="ctr">
              <a:spcBef>
                <a:spcPts val="0"/>
              </a:spcBef>
              <a:spcAft>
                <a:spcPts val="0"/>
              </a:spcAft>
              <a:buNone/>
            </a:pPr>
            <a:r>
              <a:t/>
            </a:r>
            <a:endParaRPr/>
          </a:p>
        </p:txBody>
      </p:sp>
      <p:sp>
        <p:nvSpPr>
          <p:cNvPr id="241" name="Google Shape;241;p36"/>
          <p:cNvSpPr txBox="1"/>
          <p:nvPr/>
        </p:nvSpPr>
        <p:spPr>
          <a:xfrm>
            <a:off x="4572000" y="3903775"/>
            <a:ext cx="4572000" cy="5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hlinkClick r:id="rId7"/>
              </a:rPr>
              <a:t>http://legalhackathon.org/#resources</a:t>
            </a:r>
            <a:r>
              <a:rPr lang="en" sz="1800"/>
              <a:t> </a:t>
            </a:r>
            <a:endParaRPr/>
          </a:p>
        </p:txBody>
      </p:sp>
      <p:pic>
        <p:nvPicPr>
          <p:cNvPr id="242" name="Google Shape;242;p36">
            <a:hlinkClick r:id="rId8"/>
          </p:cNvPr>
          <p:cNvPicPr preferRelativeResize="0"/>
          <p:nvPr/>
        </p:nvPicPr>
        <p:blipFill>
          <a:blip r:embed="rId9">
            <a:alphaModFix/>
          </a:blip>
          <a:stretch>
            <a:fillRect/>
          </a:stretch>
        </p:blipFill>
        <p:spPr>
          <a:xfrm>
            <a:off x="6330450" y="4676675"/>
            <a:ext cx="2813550" cy="466825"/>
          </a:xfrm>
          <a:prstGeom prst="rect">
            <a:avLst/>
          </a:prstGeom>
          <a:noFill/>
          <a:ln>
            <a:noFill/>
          </a:ln>
        </p:spPr>
      </p:pic>
      <p:pic>
        <p:nvPicPr>
          <p:cNvPr id="243" name="Google Shape;243;p36"/>
          <p:cNvPicPr preferRelativeResize="0"/>
          <p:nvPr/>
        </p:nvPicPr>
        <p:blipFill>
          <a:blip r:embed="rId10">
            <a:alphaModFix/>
          </a:blip>
          <a:stretch>
            <a:fillRect/>
          </a:stretch>
        </p:blipFill>
        <p:spPr>
          <a:xfrm>
            <a:off x="4835400" y="246975"/>
            <a:ext cx="4045198" cy="3439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943500" y="2150850"/>
            <a:ext cx="7257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Fireside Chat: Sovereignty in a Blockchain World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Sovereign Identity</a:t>
            </a:r>
            <a:endParaRPr/>
          </a:p>
        </p:txBody>
      </p:sp>
      <p:sp>
        <p:nvSpPr>
          <p:cNvPr id="254" name="Google Shape;254;p3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Sovereignty</a:t>
            </a:r>
            <a:endParaRPr/>
          </a:p>
        </p:txBody>
      </p:sp>
      <p:pic>
        <p:nvPicPr>
          <p:cNvPr id="255" name="Google Shape;255;p38">
            <a:hlinkClick r:id="rId3"/>
          </p:cNvPr>
          <p:cNvPicPr preferRelativeResize="0"/>
          <p:nvPr/>
        </p:nvPicPr>
        <p:blipFill>
          <a:blip r:embed="rId4">
            <a:alphaModFix/>
          </a:blip>
          <a:stretch>
            <a:fillRect/>
          </a:stretch>
        </p:blipFill>
        <p:spPr>
          <a:xfrm>
            <a:off x="4758000" y="320125"/>
            <a:ext cx="4263824" cy="1793475"/>
          </a:xfrm>
          <a:prstGeom prst="rect">
            <a:avLst/>
          </a:prstGeom>
          <a:noFill/>
          <a:ln>
            <a:noFill/>
          </a:ln>
        </p:spPr>
      </p:pic>
      <p:sp>
        <p:nvSpPr>
          <p:cNvPr id="256" name="Google Shape;256;p38"/>
          <p:cNvSpPr txBox="1"/>
          <p:nvPr/>
        </p:nvSpPr>
        <p:spPr>
          <a:xfrm>
            <a:off x="4758000" y="2443475"/>
            <a:ext cx="4263900" cy="24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u="sng">
                <a:solidFill>
                  <a:schemeClr val="hlink"/>
                </a:solidFill>
                <a:hlinkClick r:id="rId5"/>
              </a:rPr>
              <a:t>http://law.mit.edu/blog/core-identity-blockchain-project</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600" u="sng">
                <a:solidFill>
                  <a:schemeClr val="hlink"/>
                </a:solidFill>
                <a:hlinkClick r:id="rId6"/>
              </a:rPr>
              <a:t>https://hackmd.io/VyTJbddPQIeaIDZZWCWZxg</a:t>
            </a:r>
            <a:r>
              <a:rPr lang="en" sz="2600"/>
              <a:t>  </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Use Case?</a:t>
            </a:r>
            <a:endParaRPr/>
          </a:p>
        </p:txBody>
      </p:sp>
      <p:sp>
        <p:nvSpPr>
          <p:cNvPr id="71" name="Google Shape;71;p1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Simple Use Case</a:t>
            </a:r>
            <a:endParaRPr/>
          </a:p>
        </p:txBody>
      </p:sp>
      <p:sp>
        <p:nvSpPr>
          <p:cNvPr id="72" name="Google Shape;72;p1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73" name="Google Shape;73;p15"/>
          <p:cNvPicPr preferRelativeResize="0"/>
          <p:nvPr/>
        </p:nvPicPr>
        <p:blipFill>
          <a:blip r:embed="rId3">
            <a:alphaModFix/>
          </a:blip>
          <a:stretch>
            <a:fillRect/>
          </a:stretch>
        </p:blipFill>
        <p:spPr>
          <a:xfrm>
            <a:off x="4791199" y="368787"/>
            <a:ext cx="4133601" cy="4156826"/>
          </a:xfrm>
          <a:prstGeom prst="rect">
            <a:avLst/>
          </a:prstGeom>
          <a:noFill/>
          <a:ln>
            <a:noFill/>
          </a:ln>
        </p:spPr>
      </p:pic>
      <p:pic>
        <p:nvPicPr>
          <p:cNvPr id="74" name="Google Shape;74;p15">
            <a:hlinkClick r:id="rId4"/>
          </p:cNvPr>
          <p:cNvPicPr preferRelativeResize="0"/>
          <p:nvPr/>
        </p:nvPicPr>
        <p:blipFill>
          <a:blip r:embed="rId5">
            <a:alphaModFix/>
          </a:blip>
          <a:stretch>
            <a:fillRect/>
          </a:stretch>
        </p:blipFill>
        <p:spPr>
          <a:xfrm>
            <a:off x="6330450" y="4676675"/>
            <a:ext cx="2813550" cy="466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Use Case?</a:t>
            </a:r>
            <a:endParaRPr/>
          </a:p>
        </p:txBody>
      </p:sp>
      <p:sp>
        <p:nvSpPr>
          <p:cNvPr id="80" name="Google Shape;80;p1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Actor</a:t>
            </a:r>
            <a:endParaRPr/>
          </a:p>
        </p:txBody>
      </p:sp>
      <p:pic>
        <p:nvPicPr>
          <p:cNvPr id="81" name="Google Shape;81;p16"/>
          <p:cNvPicPr preferRelativeResize="0"/>
          <p:nvPr/>
        </p:nvPicPr>
        <p:blipFill>
          <a:blip r:embed="rId3">
            <a:alphaModFix/>
          </a:blip>
          <a:stretch>
            <a:fillRect/>
          </a:stretch>
        </p:blipFill>
        <p:spPr>
          <a:xfrm>
            <a:off x="5306525" y="927350"/>
            <a:ext cx="3058575" cy="3288800"/>
          </a:xfrm>
          <a:prstGeom prst="rect">
            <a:avLst/>
          </a:prstGeom>
          <a:noFill/>
          <a:ln>
            <a:noFill/>
          </a:ln>
        </p:spPr>
      </p:pic>
      <p:pic>
        <p:nvPicPr>
          <p:cNvPr id="82" name="Google Shape;82;p16">
            <a:hlinkClick r:id="rId4"/>
          </p:cNvPr>
          <p:cNvPicPr preferRelativeResize="0"/>
          <p:nvPr/>
        </p:nvPicPr>
        <p:blipFill>
          <a:blip r:embed="rId5">
            <a:alphaModFix/>
          </a:blip>
          <a:stretch>
            <a:fillRect/>
          </a:stretch>
        </p:blipFill>
        <p:spPr>
          <a:xfrm>
            <a:off x="6330450" y="4676675"/>
            <a:ext cx="2813550" cy="46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Use Case?</a:t>
            </a:r>
            <a:endParaRPr/>
          </a:p>
        </p:txBody>
      </p:sp>
      <p:sp>
        <p:nvSpPr>
          <p:cNvPr id="88" name="Google Shape;88;p1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Action</a:t>
            </a:r>
            <a:endParaRPr/>
          </a:p>
        </p:txBody>
      </p:sp>
      <p:pic>
        <p:nvPicPr>
          <p:cNvPr id="89" name="Google Shape;89;p17"/>
          <p:cNvPicPr preferRelativeResize="0"/>
          <p:nvPr/>
        </p:nvPicPr>
        <p:blipFill>
          <a:blip r:embed="rId3">
            <a:alphaModFix/>
          </a:blip>
          <a:stretch>
            <a:fillRect/>
          </a:stretch>
        </p:blipFill>
        <p:spPr>
          <a:xfrm>
            <a:off x="5030000" y="1154675"/>
            <a:ext cx="3639950" cy="2834150"/>
          </a:xfrm>
          <a:prstGeom prst="rect">
            <a:avLst/>
          </a:prstGeom>
          <a:noFill/>
          <a:ln>
            <a:noFill/>
          </a:ln>
        </p:spPr>
      </p:pic>
      <p:pic>
        <p:nvPicPr>
          <p:cNvPr id="90" name="Google Shape;90;p17">
            <a:hlinkClick r:id="rId4"/>
          </p:cNvPr>
          <p:cNvPicPr preferRelativeResize="0"/>
          <p:nvPr/>
        </p:nvPicPr>
        <p:blipFill>
          <a:blip r:embed="rId5">
            <a:alphaModFix/>
          </a:blip>
          <a:stretch>
            <a:fillRect/>
          </a:stretch>
        </p:blipFill>
        <p:spPr>
          <a:xfrm>
            <a:off x="6330450" y="4676675"/>
            <a:ext cx="2813550" cy="46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Use Case?</a:t>
            </a:r>
            <a:endParaRPr/>
          </a:p>
        </p:txBody>
      </p:sp>
      <p:sp>
        <p:nvSpPr>
          <p:cNvPr id="96" name="Google Shape;96;p1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Actor + </a:t>
            </a:r>
            <a:r>
              <a:rPr lang="en"/>
              <a:t>Action</a:t>
            </a:r>
            <a:endParaRPr/>
          </a:p>
        </p:txBody>
      </p:sp>
      <p:pic>
        <p:nvPicPr>
          <p:cNvPr id="97" name="Google Shape;97;p18"/>
          <p:cNvPicPr preferRelativeResize="0"/>
          <p:nvPr/>
        </p:nvPicPr>
        <p:blipFill>
          <a:blip r:embed="rId3">
            <a:alphaModFix/>
          </a:blip>
          <a:stretch>
            <a:fillRect/>
          </a:stretch>
        </p:blipFill>
        <p:spPr>
          <a:xfrm>
            <a:off x="4974675" y="1774150"/>
            <a:ext cx="3878525" cy="1595200"/>
          </a:xfrm>
          <a:prstGeom prst="rect">
            <a:avLst/>
          </a:prstGeom>
          <a:noFill/>
          <a:ln>
            <a:noFill/>
          </a:ln>
        </p:spPr>
      </p:pic>
      <p:pic>
        <p:nvPicPr>
          <p:cNvPr id="98" name="Google Shape;98;p18">
            <a:hlinkClick r:id="rId4"/>
          </p:cNvPr>
          <p:cNvPicPr preferRelativeResize="0"/>
          <p:nvPr/>
        </p:nvPicPr>
        <p:blipFill>
          <a:blip r:embed="rId5">
            <a:alphaModFix/>
          </a:blip>
          <a:stretch>
            <a:fillRect/>
          </a:stretch>
        </p:blipFill>
        <p:spPr>
          <a:xfrm>
            <a:off x="6330450" y="4676675"/>
            <a:ext cx="2813550" cy="466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Use Case?</a:t>
            </a:r>
            <a:endParaRPr/>
          </a:p>
        </p:txBody>
      </p:sp>
      <p:sp>
        <p:nvSpPr>
          <p:cNvPr id="104" name="Google Shape;104;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System Boundary</a:t>
            </a:r>
            <a:endParaRPr/>
          </a:p>
        </p:txBody>
      </p:sp>
      <p:pic>
        <p:nvPicPr>
          <p:cNvPr id="105" name="Google Shape;105;p19"/>
          <p:cNvPicPr preferRelativeResize="0"/>
          <p:nvPr/>
        </p:nvPicPr>
        <p:blipFill>
          <a:blip r:embed="rId3">
            <a:alphaModFix/>
          </a:blip>
          <a:stretch>
            <a:fillRect/>
          </a:stretch>
        </p:blipFill>
        <p:spPr>
          <a:xfrm>
            <a:off x="4822575" y="859975"/>
            <a:ext cx="3989250" cy="3025300"/>
          </a:xfrm>
          <a:prstGeom prst="rect">
            <a:avLst/>
          </a:prstGeom>
          <a:noFill/>
          <a:ln>
            <a:noFill/>
          </a:ln>
        </p:spPr>
      </p:pic>
      <p:pic>
        <p:nvPicPr>
          <p:cNvPr id="106" name="Google Shape;106;p19">
            <a:hlinkClick r:id="rId4"/>
          </p:cNvPr>
          <p:cNvPicPr preferRelativeResize="0"/>
          <p:nvPr/>
        </p:nvPicPr>
        <p:blipFill>
          <a:blip r:embed="rId5">
            <a:alphaModFix/>
          </a:blip>
          <a:stretch>
            <a:fillRect/>
          </a:stretch>
        </p:blipFill>
        <p:spPr>
          <a:xfrm>
            <a:off x="6330450" y="4676675"/>
            <a:ext cx="2813550" cy="46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Use Case?</a:t>
            </a:r>
            <a:endParaRPr/>
          </a:p>
        </p:txBody>
      </p:sp>
      <p:sp>
        <p:nvSpPr>
          <p:cNvPr id="112" name="Google Shape;112;p2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Multiple Actors + Actions</a:t>
            </a:r>
            <a:endParaRPr/>
          </a:p>
        </p:txBody>
      </p:sp>
      <p:pic>
        <p:nvPicPr>
          <p:cNvPr id="113" name="Google Shape;113;p20"/>
          <p:cNvPicPr preferRelativeResize="0"/>
          <p:nvPr/>
        </p:nvPicPr>
        <p:blipFill>
          <a:blip r:embed="rId3">
            <a:alphaModFix/>
          </a:blip>
          <a:stretch>
            <a:fillRect/>
          </a:stretch>
        </p:blipFill>
        <p:spPr>
          <a:xfrm>
            <a:off x="4822575" y="829750"/>
            <a:ext cx="4182850" cy="3484000"/>
          </a:xfrm>
          <a:prstGeom prst="rect">
            <a:avLst/>
          </a:prstGeom>
          <a:noFill/>
          <a:ln>
            <a:noFill/>
          </a:ln>
        </p:spPr>
      </p:pic>
      <p:pic>
        <p:nvPicPr>
          <p:cNvPr id="114" name="Google Shape;114;p20">
            <a:hlinkClick r:id="rId4"/>
          </p:cNvPr>
          <p:cNvPicPr preferRelativeResize="0"/>
          <p:nvPr/>
        </p:nvPicPr>
        <p:blipFill>
          <a:blip r:embed="rId5">
            <a:alphaModFix/>
          </a:blip>
          <a:stretch>
            <a:fillRect/>
          </a:stretch>
        </p:blipFill>
        <p:spPr>
          <a:xfrm>
            <a:off x="6330450" y="4676675"/>
            <a:ext cx="2813550" cy="46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a:t>
            </a:r>
            <a:endParaRPr/>
          </a:p>
          <a:p>
            <a:pPr indent="0" lvl="0" marL="0" rtl="0" algn="ctr">
              <a:spcBef>
                <a:spcPts val="0"/>
              </a:spcBef>
              <a:spcAft>
                <a:spcPts val="0"/>
              </a:spcAft>
              <a:buNone/>
            </a:pPr>
            <a:r>
              <a:rPr lang="en"/>
              <a:t>Use Case?</a:t>
            </a:r>
            <a:endParaRPr/>
          </a:p>
        </p:txBody>
      </p:sp>
      <p:sp>
        <p:nvSpPr>
          <p:cNvPr id="120" name="Google Shape;120;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Who is the Actor?</a:t>
            </a:r>
            <a:endParaRPr/>
          </a:p>
        </p:txBody>
      </p:sp>
      <p:pic>
        <p:nvPicPr>
          <p:cNvPr id="121" name="Google Shape;121;p21"/>
          <p:cNvPicPr preferRelativeResize="0"/>
          <p:nvPr/>
        </p:nvPicPr>
        <p:blipFill>
          <a:blip r:embed="rId3">
            <a:alphaModFix/>
          </a:blip>
          <a:stretch>
            <a:fillRect/>
          </a:stretch>
        </p:blipFill>
        <p:spPr>
          <a:xfrm>
            <a:off x="5229225" y="193875"/>
            <a:ext cx="3340425" cy="4313600"/>
          </a:xfrm>
          <a:prstGeom prst="rect">
            <a:avLst/>
          </a:prstGeom>
          <a:noFill/>
          <a:ln>
            <a:noFill/>
          </a:ln>
        </p:spPr>
      </p:pic>
      <p:pic>
        <p:nvPicPr>
          <p:cNvPr id="122" name="Google Shape;122;p21">
            <a:hlinkClick r:id="rId4"/>
          </p:cNvPr>
          <p:cNvPicPr preferRelativeResize="0"/>
          <p:nvPr/>
        </p:nvPicPr>
        <p:blipFill>
          <a:blip r:embed="rId5">
            <a:alphaModFix/>
          </a:blip>
          <a:stretch>
            <a:fillRect/>
          </a:stretch>
        </p:blipFill>
        <p:spPr>
          <a:xfrm>
            <a:off x="6330450" y="4676675"/>
            <a:ext cx="2813550" cy="466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