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  <p:sldId id="277" r:id="rId7"/>
    <p:sldId id="278" r:id="rId8"/>
    <p:sldId id="279" r:id="rId9"/>
    <p:sldId id="280" r:id="rId10"/>
    <p:sldId id="283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3538"/>
    <a:srgbClr val="BDCADB"/>
    <a:srgbClr val="BEC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78A7D-351C-4163-BB5D-9D26AA251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EF798-931B-45DC-81FC-A53904B2F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AB957-308D-4ED6-83D3-F0D18511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A7D2-7CB6-49B1-A795-802A5506233A}" type="datetimeFigureOut">
              <a:rPr lang="en-CA" smtClean="0"/>
              <a:t>2019-06-01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43D7C-D6DF-4573-8467-24B64362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4224A-672E-4439-ABC3-8BBB30E1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B5C0-2836-4185-A840-4B6924F4304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882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FF311-A6B2-421C-BC38-0CF9F05C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34AB4-B40A-4375-BC80-CE719D4CC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1D7C-6A99-4285-8EA3-682AD870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A7D2-7CB6-49B1-A795-802A5506233A}" type="datetimeFigureOut">
              <a:rPr lang="en-CA" smtClean="0"/>
              <a:t>2019-06-01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52196-67EB-4347-BC82-59E24E456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0DADE-C5C5-4788-9BAE-44009B9E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B5C0-2836-4185-A840-4B6924F4304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633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396C5-122D-4C14-98EE-BE43D03FD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36423-447D-4B6A-9085-86385A6A3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BC361-1275-4001-97CA-2FECB6C0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A7D2-7CB6-49B1-A795-802A5506233A}" type="datetimeFigureOut">
              <a:rPr lang="en-CA" smtClean="0"/>
              <a:t>2019-06-01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6AEE-48B5-462B-88F9-BCF4A7CE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29811-164A-45B9-AFB8-B87DC2A7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B5C0-2836-4185-A840-4B6924F4304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50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3DF0-7C58-4D1E-BFEF-97D43773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FF1F3-A0A2-43E4-85C4-1DBD134E4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CCA21-1905-480A-820A-EE0F786D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A7D2-7CB6-49B1-A795-802A5506233A}" type="datetimeFigureOut">
              <a:rPr lang="en-CA" smtClean="0"/>
              <a:t>2019-06-01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DE71-F349-4380-900D-5AFEE19C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494E1-F333-4260-A5CD-EA011A2D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B5C0-2836-4185-A840-4B6924F4304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925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FC38-C5BB-4B5D-AE3F-97ED50BE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97CB5-28F6-4237-8178-815552AC2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B1F6B-5BE3-48F4-B608-BED3F25B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A7D2-7CB6-49B1-A795-802A5506233A}" type="datetimeFigureOut">
              <a:rPr lang="en-CA" smtClean="0"/>
              <a:t>2019-06-01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EE10A-A828-4D30-BC46-455054EA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ECEF3-74D7-4627-9F0B-E0EC570C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B5C0-2836-4185-A840-4B6924F4304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656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0EC4-461E-4726-91FA-2B803A6A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7DB43-06EC-493D-AA16-4514792FD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27F3D-C269-4F43-ADD0-6523EE1A6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64B18-FDA6-4DF1-A0C5-FEDEBE3D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A7D2-7CB6-49B1-A795-802A5506233A}" type="datetimeFigureOut">
              <a:rPr lang="en-CA" smtClean="0"/>
              <a:t>2019-06-01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3D6DE-ABEF-48C3-B865-034FF517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84B97-310D-4859-B1D5-43473954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B5C0-2836-4185-A840-4B6924F4304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472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EF36B-A8AD-49C5-97D9-7C1355E1E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9DC9D-84B7-4762-AE63-79C7E5E77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473F0-A8D1-4611-AC58-BEFE1AFA3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B67D1-0D96-4C35-8EC1-4E1ADC64D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4BB607-D024-44A5-BED6-8C27EE5C0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1FF3C0-DD23-4CED-8581-78FF87DA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A7D2-7CB6-49B1-A795-802A5506233A}" type="datetimeFigureOut">
              <a:rPr lang="en-CA" smtClean="0"/>
              <a:t>2019-06-01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4B595-DD5C-485E-A4A7-0A3BD5F2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F04D1-938A-4D03-BBB2-1A5264FB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B5C0-2836-4185-A840-4B6924F4304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568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EA5D-2AD9-4ED7-82FA-8080F262E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5DFFE-7556-4D8C-947F-89EBC474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A7D2-7CB6-49B1-A795-802A5506233A}" type="datetimeFigureOut">
              <a:rPr lang="en-CA" smtClean="0"/>
              <a:t>2019-06-01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46E0C-5DD3-45AC-8AAB-D000ECDA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12C1E-8C97-4DD7-84E2-86BD1812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B5C0-2836-4185-A840-4B6924F4304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598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D9FCEF-7067-4ED4-898C-2EE6F1D6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A7D2-7CB6-49B1-A795-802A5506233A}" type="datetimeFigureOut">
              <a:rPr lang="en-CA" smtClean="0"/>
              <a:t>2019-06-01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4FD03-60DE-4430-9394-52B5A97FC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BFE50-2EF1-43A7-BE3F-D1D78F61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B5C0-2836-4185-A840-4B6924F4304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370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1156-2547-4FD9-BA77-90EC09F4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7AE2C-62FF-435E-96EF-C5D625064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58FA5-44FA-43D5-AB34-7EBF7D1A5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05834-DEE0-4026-86F7-324C06EF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A7D2-7CB6-49B1-A795-802A5506233A}" type="datetimeFigureOut">
              <a:rPr lang="en-CA" smtClean="0"/>
              <a:t>2019-06-01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AD5F9-9FE6-49A7-8588-E519543E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E0712-A860-4599-8B27-D725D59D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B5C0-2836-4185-A840-4B6924F4304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530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F847-02BB-47A1-AF81-7F35443E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981A1-913D-43BF-ABE0-9DC89C2A05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555488-3E5C-48AC-AF5F-D5ECBC9B8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0A7E9-E768-424B-80C9-3C3F34A3C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9A7D2-7CB6-49B1-A795-802A5506233A}" type="datetimeFigureOut">
              <a:rPr lang="en-CA" smtClean="0"/>
              <a:t>2019-06-01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14C90-2090-4093-A0A4-B485BE1C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C629E-EBDB-40D8-B86A-7F0F5F53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BB5C0-2836-4185-A840-4B6924F4304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4064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43742F-F9FE-4602-865F-6F10F2CF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AEA42-35FE-4326-AA9A-B1C21569D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41624-4409-4DAF-9E4A-3F7B201F3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9A7D2-7CB6-49B1-A795-802A5506233A}" type="datetimeFigureOut">
              <a:rPr lang="en-CA" smtClean="0"/>
              <a:t>2019-06-01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A62BC-79B7-403B-875F-F9E8D5152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7F100-5CB6-4937-863F-2457221ED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BB5C0-2836-4185-A840-4B6924F4304E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503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lgadon.wikidot.com/red-drag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A444-4F1E-4055-9998-0BDC78FD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2988"/>
            <a:ext cx="10515600" cy="1258434"/>
          </a:xfrm>
          <a:solidFill>
            <a:schemeClr val="tx1">
              <a:alpha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ln w="0">
                  <a:solidFill>
                    <a:srgbClr val="BDCADB"/>
                  </a:solidFill>
                </a:ln>
                <a:solidFill>
                  <a:srgbClr val="BECB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Red</a:t>
            </a:r>
            <a:endParaRPr lang="en-CA" dirty="0">
              <a:ln w="0">
                <a:solidFill>
                  <a:srgbClr val="BDCADB"/>
                </a:solidFill>
              </a:ln>
              <a:solidFill>
                <a:srgbClr val="BECB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133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  <p:sndAc>
          <p:stSnd>
            <p:snd r:embed="rId2" name="Skyrim-Quest-Update-Sound.wav"/>
          </p:stSnd>
        </p:sndAc>
      </p:transition>
    </mc:Choice>
    <mc:Fallback xmlns="">
      <p:transition spd="med">
        <p:fade/>
        <p:sndAc>
          <p:stSnd>
            <p:snd r:embed="rId4" name="Skyrim-Quest-Update-Sound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A9F5F-E10B-4A85-A986-11690787E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34831" y="1934815"/>
            <a:ext cx="5416633" cy="4558060"/>
          </a:xfrm>
          <a:solidFill>
            <a:schemeClr val="tx1">
              <a:alpha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600" dirty="0">
                <a:ln>
                  <a:solidFill>
                    <a:srgbClr val="BDCADB"/>
                  </a:solidFill>
                </a:ln>
                <a:solidFill>
                  <a:srgbClr val="BECBDB"/>
                </a:solidFill>
              </a:rPr>
              <a:t>Maroon: </a:t>
            </a:r>
          </a:p>
          <a:p>
            <a:pPr lvl="1"/>
            <a:r>
              <a:rPr lang="en-CA" sz="2800" dirty="0">
                <a:ln>
                  <a:solidFill>
                    <a:srgbClr val="BDCADB"/>
                  </a:solidFill>
                </a:ln>
                <a:solidFill>
                  <a:srgbClr val="BECBDB"/>
                </a:solidFill>
              </a:rPr>
              <a:t>Dark Bluish Red, references control and more thoughtful action</a:t>
            </a:r>
            <a:endParaRPr lang="en-CA" sz="3200" dirty="0">
              <a:ln>
                <a:solidFill>
                  <a:srgbClr val="BDCADB"/>
                </a:solidFill>
              </a:ln>
              <a:solidFill>
                <a:srgbClr val="BECBDB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600" dirty="0">
              <a:ln>
                <a:solidFill>
                  <a:srgbClr val="BDCADB"/>
                </a:solidFill>
              </a:ln>
              <a:solidFill>
                <a:srgbClr val="BECBDB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600" dirty="0">
                <a:ln>
                  <a:solidFill>
                    <a:srgbClr val="BDCADB"/>
                  </a:solidFill>
                </a:ln>
                <a:solidFill>
                  <a:srgbClr val="BECBDB"/>
                </a:solidFill>
              </a:rPr>
              <a:t>Scarlet: </a:t>
            </a:r>
          </a:p>
          <a:p>
            <a:pPr lvl="1"/>
            <a:r>
              <a:rPr lang="en-CA" sz="2800" dirty="0">
                <a:ln>
                  <a:solidFill>
                    <a:srgbClr val="BDCADB"/>
                  </a:solidFill>
                </a:ln>
                <a:solidFill>
                  <a:srgbClr val="BECBDB"/>
                </a:solidFill>
              </a:rPr>
              <a:t>Little mix of Orange. Enthusiastic and optimistic.</a:t>
            </a:r>
            <a:endParaRPr lang="en-CA" sz="3200" dirty="0">
              <a:ln>
                <a:solidFill>
                  <a:srgbClr val="BDCADB"/>
                </a:solidFill>
              </a:ln>
              <a:solidFill>
                <a:srgbClr val="BECBDB"/>
              </a:solidFill>
            </a:endParaRPr>
          </a:p>
          <a:p>
            <a:endParaRPr lang="en-CA" sz="3600" dirty="0">
              <a:ln>
                <a:solidFill>
                  <a:srgbClr val="BDCADB"/>
                </a:solidFill>
              </a:ln>
              <a:solidFill>
                <a:srgbClr val="BECBDB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07BB0A3-A85F-4368-BCAE-F0727561D87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25843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ln w="0">
                  <a:solidFill>
                    <a:srgbClr val="BDCADB"/>
                  </a:solidFill>
                </a:ln>
                <a:solidFill>
                  <a:srgbClr val="BECB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14DE2E-34DB-4746-B775-3B432DFD5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34815"/>
            <a:ext cx="4465707" cy="1794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AAE26D-1215-4783-B3C5-EFE584082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98660"/>
            <a:ext cx="4465707" cy="179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29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A9F5F-E10B-4A85-A986-11690787E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34831" y="1934815"/>
            <a:ext cx="5416633" cy="4558060"/>
          </a:xfrm>
          <a:solidFill>
            <a:schemeClr val="tx1">
              <a:alpha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600" dirty="0">
                <a:ln>
                  <a:solidFill>
                    <a:srgbClr val="BDCADB"/>
                  </a:solidFill>
                </a:ln>
                <a:solidFill>
                  <a:srgbClr val="BECBDB"/>
                </a:solidFill>
              </a:rPr>
              <a:t>Crimson</a:t>
            </a:r>
            <a:r>
              <a:rPr lang="en-CA" sz="3200" dirty="0">
                <a:ln>
                  <a:solidFill>
                    <a:srgbClr val="BDCADB"/>
                  </a:solidFill>
                </a:ln>
                <a:solidFill>
                  <a:srgbClr val="BECBDB"/>
                </a:solidFill>
              </a:rPr>
              <a:t>: </a:t>
            </a:r>
          </a:p>
          <a:p>
            <a:pPr lvl="1"/>
            <a:r>
              <a:rPr lang="en-CA" sz="2800" dirty="0">
                <a:ln>
                  <a:solidFill>
                    <a:srgbClr val="BDCADB"/>
                  </a:solidFill>
                </a:ln>
                <a:solidFill>
                  <a:srgbClr val="BECBDB"/>
                </a:solidFill>
              </a:rPr>
              <a:t>Little Blue, Determined to success without upsetting anyone. More sensuality than sexuality</a:t>
            </a:r>
          </a:p>
          <a:p>
            <a:pPr lvl="1"/>
            <a:endParaRPr lang="en-CA" sz="2800" dirty="0">
              <a:ln>
                <a:solidFill>
                  <a:srgbClr val="BDCADB"/>
                </a:solidFill>
              </a:ln>
              <a:solidFill>
                <a:srgbClr val="BECBDB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600" dirty="0">
                <a:ln>
                  <a:solidFill>
                    <a:srgbClr val="BDCADB"/>
                  </a:solidFill>
                </a:ln>
                <a:solidFill>
                  <a:srgbClr val="BECBDB"/>
                </a:solidFill>
              </a:rPr>
              <a:t>Burgundy: </a:t>
            </a:r>
          </a:p>
          <a:p>
            <a:pPr lvl="1"/>
            <a:r>
              <a:rPr lang="en-CA" sz="2800" dirty="0">
                <a:ln>
                  <a:solidFill>
                    <a:srgbClr val="BDCADB"/>
                  </a:solidFill>
                </a:ln>
                <a:solidFill>
                  <a:srgbClr val="BECBDB"/>
                </a:solidFill>
              </a:rPr>
              <a:t>Dark Purplish Red, more sophisticated and serious. Control and power, determined ambition.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600" dirty="0">
              <a:ln>
                <a:solidFill>
                  <a:srgbClr val="BDCADB"/>
                </a:solidFill>
              </a:ln>
              <a:solidFill>
                <a:srgbClr val="BECBDB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07BB0A3-A85F-4368-BCAE-F0727561D87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25843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>
                <a:ln w="0">
                  <a:solidFill>
                    <a:srgbClr val="BDCADB"/>
                  </a:solidFill>
                </a:ln>
                <a:solidFill>
                  <a:srgbClr val="BECB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Variations</a:t>
            </a:r>
            <a:endParaRPr lang="en-CA" dirty="0">
              <a:ln w="0">
                <a:solidFill>
                  <a:srgbClr val="BDCADB"/>
                </a:solidFill>
              </a:ln>
              <a:solidFill>
                <a:srgbClr val="BECBDB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6CD5DD-AD39-4B1D-8B60-C3395603E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4815"/>
            <a:ext cx="4465707" cy="18200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3C10F3-A846-45FD-8914-E413FD947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98660"/>
            <a:ext cx="4326310" cy="179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4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8577D-1E65-4F4F-A986-56E8A2A8208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alpha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Color</a:t>
            </a:r>
          </a:p>
          <a:p>
            <a:endParaRPr lang="en-CA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it Represents</a:t>
            </a:r>
          </a:p>
          <a:p>
            <a:endParaRPr lang="en-CA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it Effects us</a:t>
            </a:r>
          </a:p>
          <a:p>
            <a:endParaRPr lang="en-CA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Variations </a:t>
            </a:r>
          </a:p>
          <a:p>
            <a:endParaRPr lang="en-CA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8385BF-6C77-49BD-9AFA-1440F606C5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25843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ln w="0">
                  <a:solidFill>
                    <a:srgbClr val="BDCADB"/>
                  </a:solidFill>
                </a:ln>
                <a:solidFill>
                  <a:srgbClr val="BECB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Talking About:</a:t>
            </a:r>
          </a:p>
        </p:txBody>
      </p:sp>
    </p:spTree>
    <p:extLst>
      <p:ext uri="{BB962C8B-B14F-4D97-AF65-F5344CB8AC3E}">
        <p14:creationId xmlns:p14="http://schemas.microsoft.com/office/powerpoint/2010/main" val="79282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A9F5F-E10B-4A85-A986-11690787E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934815"/>
            <a:ext cx="5448717" cy="4326527"/>
          </a:xfrm>
          <a:solidFill>
            <a:schemeClr val="tx1">
              <a:alpha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>
                <a:ln>
                  <a:solidFill>
                    <a:srgbClr val="BDCADB"/>
                  </a:solidFill>
                </a:ln>
                <a:solidFill>
                  <a:srgbClr val="BECBDB"/>
                </a:solidFill>
              </a:rPr>
              <a:t>1 of 3 Primary Colors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800" dirty="0">
              <a:ln>
                <a:solidFill>
                  <a:srgbClr val="BDCADB"/>
                </a:solidFill>
              </a:ln>
              <a:solidFill>
                <a:srgbClr val="BECBDB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>
                <a:ln>
                  <a:solidFill>
                    <a:srgbClr val="BDCADB"/>
                  </a:solidFill>
                </a:ln>
                <a:solidFill>
                  <a:srgbClr val="BECBDB"/>
                </a:solidFill>
              </a:rPr>
              <a:t>Powerful Color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800" dirty="0">
              <a:ln>
                <a:solidFill>
                  <a:srgbClr val="BDCADB"/>
                </a:solidFill>
              </a:ln>
              <a:solidFill>
                <a:srgbClr val="BECBDB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>
                <a:ln>
                  <a:solidFill>
                    <a:srgbClr val="BDCADB"/>
                  </a:solidFill>
                </a:ln>
                <a:solidFill>
                  <a:srgbClr val="BECBDB"/>
                </a:solidFill>
              </a:rPr>
              <a:t>Grabs attention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800" dirty="0">
              <a:ln>
                <a:solidFill>
                  <a:srgbClr val="BDCADB"/>
                </a:solidFill>
              </a:ln>
              <a:solidFill>
                <a:srgbClr val="BECBDB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>
                <a:ln>
                  <a:solidFill>
                    <a:srgbClr val="BDCADB"/>
                  </a:solidFill>
                </a:ln>
                <a:solidFill>
                  <a:srgbClr val="BECBDB"/>
                </a:solidFill>
              </a:rPr>
              <a:t>Pulse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800" dirty="0">
              <a:ln>
                <a:solidFill>
                  <a:srgbClr val="BDCADB"/>
                </a:solidFill>
              </a:ln>
              <a:solidFill>
                <a:srgbClr val="BECBDB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800" dirty="0">
                <a:ln>
                  <a:solidFill>
                    <a:srgbClr val="BDCADB"/>
                  </a:solidFill>
                </a:ln>
                <a:solidFill>
                  <a:srgbClr val="BECBDB"/>
                </a:solidFill>
              </a:rPr>
              <a:t>Basic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07BB0A3-A85F-4368-BCAE-F0727561D87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25843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ln w="0">
                  <a:solidFill>
                    <a:srgbClr val="BDCADB"/>
                  </a:solidFill>
                </a:ln>
                <a:solidFill>
                  <a:srgbClr val="BECB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FA8766-670F-4508-8157-93556D5DF34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76060" y="1934815"/>
            <a:ext cx="4370236" cy="43265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214065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A9F5F-E10B-4A85-A986-11690787E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934815"/>
            <a:ext cx="10782369" cy="4412976"/>
          </a:xfrm>
          <a:solidFill>
            <a:schemeClr val="tx1">
              <a:alpha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numCol="2">
            <a:normAutofit/>
          </a:bodyPr>
          <a:lstStyle/>
          <a:p>
            <a:r>
              <a:rPr lang="en-CA" sz="4000" dirty="0">
                <a:ln>
                  <a:solidFill>
                    <a:srgbClr val="BDCADB"/>
                  </a:solidFill>
                </a:ln>
                <a:solidFill>
                  <a:srgbClr val="BECBDB"/>
                </a:solidFill>
              </a:rPr>
              <a:t>Positive: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3600" dirty="0">
                <a:ln>
                  <a:solidFill>
                    <a:srgbClr val="BDCADB"/>
                  </a:solidFill>
                </a:ln>
                <a:solidFill>
                  <a:srgbClr val="BECBDB"/>
                </a:solidFill>
              </a:rPr>
              <a:t>Love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3600" dirty="0">
                <a:ln>
                  <a:solidFill>
                    <a:srgbClr val="BDCADB"/>
                  </a:solidFill>
                </a:ln>
                <a:solidFill>
                  <a:srgbClr val="BECBDB"/>
                </a:solidFill>
              </a:rPr>
              <a:t>Energy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3600" dirty="0">
                <a:ln>
                  <a:solidFill>
                    <a:srgbClr val="BDCADB"/>
                  </a:solidFill>
                </a:ln>
                <a:solidFill>
                  <a:srgbClr val="BECBDB"/>
                </a:solidFill>
              </a:rPr>
              <a:t>Strength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3600" dirty="0">
                <a:ln>
                  <a:solidFill>
                    <a:srgbClr val="BDCADB"/>
                  </a:solidFill>
                </a:ln>
                <a:solidFill>
                  <a:srgbClr val="BECBDB"/>
                </a:solidFill>
              </a:rPr>
              <a:t>Physical Courage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3600" dirty="0">
                <a:ln>
                  <a:solidFill>
                    <a:srgbClr val="BDCADB"/>
                  </a:solidFill>
                </a:ln>
                <a:solidFill>
                  <a:srgbClr val="BECBDB"/>
                </a:solidFill>
              </a:rPr>
              <a:t>Excitement</a:t>
            </a:r>
          </a:p>
          <a:p>
            <a:endParaRPr lang="en-CA" sz="4000" dirty="0">
              <a:ln>
                <a:solidFill>
                  <a:srgbClr val="BDCADB"/>
                </a:solidFill>
              </a:ln>
              <a:solidFill>
                <a:srgbClr val="BECBDB"/>
              </a:solidFill>
            </a:endParaRPr>
          </a:p>
          <a:p>
            <a:r>
              <a:rPr lang="en-CA" sz="4000" dirty="0">
                <a:ln>
                  <a:solidFill>
                    <a:srgbClr val="BDCADB"/>
                  </a:solidFill>
                </a:ln>
                <a:solidFill>
                  <a:srgbClr val="BECBDB"/>
                </a:solidFill>
              </a:rPr>
              <a:t>Negative: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3600" dirty="0">
                <a:ln>
                  <a:solidFill>
                    <a:srgbClr val="BDCADB"/>
                  </a:solidFill>
                </a:ln>
                <a:solidFill>
                  <a:srgbClr val="BECBDB"/>
                </a:solidFill>
              </a:rPr>
              <a:t>Anger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3600" dirty="0">
                <a:ln>
                  <a:solidFill>
                    <a:srgbClr val="BDCADB"/>
                  </a:solidFill>
                </a:ln>
                <a:solidFill>
                  <a:srgbClr val="BECBDB"/>
                </a:solidFill>
              </a:rPr>
              <a:t>Defiance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3600" dirty="0">
                <a:ln>
                  <a:solidFill>
                    <a:srgbClr val="BDCADB"/>
                  </a:solidFill>
                </a:ln>
                <a:solidFill>
                  <a:srgbClr val="BECBDB"/>
                </a:solidFill>
              </a:rPr>
              <a:t>Aggression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3600" dirty="0">
                <a:ln>
                  <a:solidFill>
                    <a:srgbClr val="BDCADB"/>
                  </a:solidFill>
                </a:ln>
                <a:solidFill>
                  <a:srgbClr val="BECBDB"/>
                </a:solidFill>
              </a:rPr>
              <a:t>Danger</a:t>
            </a:r>
            <a:endParaRPr lang="en-CA" sz="5400" dirty="0">
              <a:ln>
                <a:solidFill>
                  <a:srgbClr val="BDCADB"/>
                </a:solidFill>
              </a:ln>
              <a:solidFill>
                <a:srgbClr val="BECBDB"/>
              </a:solidFill>
            </a:endParaRPr>
          </a:p>
          <a:p>
            <a:endParaRPr lang="en-CA" sz="2400" dirty="0">
              <a:ln>
                <a:solidFill>
                  <a:srgbClr val="BDCADB"/>
                </a:solidFill>
              </a:ln>
              <a:solidFill>
                <a:srgbClr val="BECBDB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07BB0A3-A85F-4368-BCAE-F0727561D87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25843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ln w="0">
                  <a:solidFill>
                    <a:srgbClr val="BDCADB"/>
                  </a:solidFill>
                </a:ln>
                <a:solidFill>
                  <a:srgbClr val="BECB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Red</a:t>
            </a:r>
          </a:p>
        </p:txBody>
      </p:sp>
    </p:spTree>
    <p:extLst>
      <p:ext uri="{BB962C8B-B14F-4D97-AF65-F5344CB8AC3E}">
        <p14:creationId xmlns:p14="http://schemas.microsoft.com/office/powerpoint/2010/main" val="308579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A9F5F-E10B-4A85-A986-11690787E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934815"/>
            <a:ext cx="5416633" cy="4558060"/>
          </a:xfrm>
          <a:solidFill>
            <a:schemeClr val="tx1">
              <a:alpha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600" dirty="0">
                <a:ln>
                  <a:solidFill>
                    <a:srgbClr val="BDCADB"/>
                  </a:solidFill>
                </a:ln>
                <a:solidFill>
                  <a:srgbClr val="BECBDB"/>
                </a:solidFill>
              </a:rPr>
              <a:t>Energy: </a:t>
            </a:r>
          </a:p>
          <a:p>
            <a:pPr lvl="1"/>
            <a:r>
              <a:rPr lang="en-CA" sz="2800" dirty="0">
                <a:ln>
                  <a:solidFill>
                    <a:srgbClr val="BDCADB"/>
                  </a:solidFill>
                </a:ln>
                <a:solidFill>
                  <a:srgbClr val="BECBDB"/>
                </a:solidFill>
              </a:rPr>
              <a:t>Boosts physical energy levels, increase heart rate and blood pressure</a:t>
            </a:r>
            <a:endParaRPr lang="en-CA" sz="3200" dirty="0">
              <a:ln>
                <a:solidFill>
                  <a:srgbClr val="BDCADB"/>
                </a:solidFill>
              </a:ln>
              <a:solidFill>
                <a:srgbClr val="BECBDB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600" dirty="0">
              <a:ln>
                <a:solidFill>
                  <a:srgbClr val="BDCADB"/>
                </a:solidFill>
              </a:ln>
              <a:solidFill>
                <a:srgbClr val="BECBDB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600" dirty="0">
                <a:ln>
                  <a:solidFill>
                    <a:srgbClr val="BDCADB"/>
                  </a:solidFill>
                </a:ln>
                <a:solidFill>
                  <a:srgbClr val="BECBDB"/>
                </a:solidFill>
              </a:rPr>
              <a:t>Action: </a:t>
            </a:r>
          </a:p>
          <a:p>
            <a:pPr lvl="1"/>
            <a:r>
              <a:rPr lang="en-CA" sz="2800" dirty="0">
                <a:ln>
                  <a:solidFill>
                    <a:srgbClr val="BDCADB"/>
                  </a:solidFill>
                </a:ln>
                <a:solidFill>
                  <a:srgbClr val="BECBDB"/>
                </a:solidFill>
              </a:rPr>
              <a:t>Fast moving and promotes a need for quick action and movement</a:t>
            </a:r>
            <a:endParaRPr lang="en-CA" sz="3200" dirty="0">
              <a:ln>
                <a:solidFill>
                  <a:srgbClr val="BDCADB"/>
                </a:solidFill>
              </a:ln>
              <a:solidFill>
                <a:srgbClr val="BECBDB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07BB0A3-A85F-4368-BCAE-F0727561D87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25843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ln w="0">
                  <a:solidFill>
                    <a:srgbClr val="BDCADB"/>
                  </a:solidFill>
                </a:ln>
                <a:solidFill>
                  <a:srgbClr val="BECB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it Represents</a:t>
            </a:r>
          </a:p>
        </p:txBody>
      </p:sp>
      <p:pic>
        <p:nvPicPr>
          <p:cNvPr id="3" name="Picture 2" descr="A close up of a fire&#10;&#10;Description automatically generated">
            <a:extLst>
              <a:ext uri="{FF2B5EF4-FFF2-40B4-BE49-F238E27FC236}">
                <a16:creationId xmlns:a16="http://schemas.microsoft.com/office/drawing/2014/main" id="{C2814716-283A-410F-B47A-9C9118E70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925" y="2632910"/>
            <a:ext cx="5415103" cy="304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77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A9F5F-E10B-4A85-A986-11690787E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934815"/>
            <a:ext cx="5416633" cy="4558060"/>
          </a:xfrm>
          <a:solidFill>
            <a:schemeClr val="tx1">
              <a:alpha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600" dirty="0">
                <a:ln>
                  <a:solidFill>
                    <a:srgbClr val="BDCADB"/>
                  </a:solidFill>
                </a:ln>
                <a:solidFill>
                  <a:srgbClr val="BECBDB"/>
                </a:solidFill>
              </a:rPr>
              <a:t>Desire: </a:t>
            </a:r>
          </a:p>
          <a:p>
            <a:pPr lvl="1"/>
            <a:r>
              <a:rPr lang="en-CA" sz="2800" dirty="0">
                <a:ln>
                  <a:solidFill>
                    <a:srgbClr val="BDCADB"/>
                  </a:solidFill>
                </a:ln>
                <a:solidFill>
                  <a:srgbClr val="BECBDB"/>
                </a:solidFill>
              </a:rPr>
              <a:t>Relates to the physical desire in all forms (Sexual, Lust)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600" dirty="0">
              <a:ln>
                <a:solidFill>
                  <a:srgbClr val="BDCADB"/>
                </a:solidFill>
              </a:ln>
              <a:solidFill>
                <a:srgbClr val="BECBDB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600" dirty="0">
                <a:ln>
                  <a:solidFill>
                    <a:srgbClr val="BDCADB"/>
                  </a:solidFill>
                </a:ln>
                <a:solidFill>
                  <a:srgbClr val="BECBDB"/>
                </a:solidFill>
              </a:rPr>
              <a:t>Passion: </a:t>
            </a:r>
          </a:p>
          <a:p>
            <a:pPr lvl="1"/>
            <a:r>
              <a:rPr lang="en-CA" sz="2800" dirty="0">
                <a:ln>
                  <a:solidFill>
                    <a:srgbClr val="BDCADB"/>
                  </a:solidFill>
                </a:ln>
                <a:solidFill>
                  <a:srgbClr val="BECBDB"/>
                </a:solidFill>
              </a:rPr>
              <a:t>Relates to a passionate belief in an issue or situation. Can be love-hate or anger.</a:t>
            </a:r>
            <a:endParaRPr lang="en-CA" sz="3200" dirty="0">
              <a:ln>
                <a:solidFill>
                  <a:srgbClr val="BDCADB"/>
                </a:solidFill>
              </a:ln>
              <a:solidFill>
                <a:srgbClr val="BECBDB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07BB0A3-A85F-4368-BCAE-F0727561D87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25843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ln w="0">
                  <a:solidFill>
                    <a:srgbClr val="BDCADB"/>
                  </a:solidFill>
                </a:ln>
                <a:solidFill>
                  <a:srgbClr val="BECB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it Represents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BD5D5C-5BCD-484E-8D28-9243CB7B6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0004" y="1934815"/>
            <a:ext cx="3169512" cy="455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9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food&#10;&#10;Description automatically generated">
            <a:extLst>
              <a:ext uri="{FF2B5EF4-FFF2-40B4-BE49-F238E27FC236}">
                <a16:creationId xmlns:a16="http://schemas.microsoft.com/office/drawing/2014/main" id="{4DC829A3-C36E-43A6-BFE2-31D5E2342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09" y="2186946"/>
            <a:ext cx="5545291" cy="37818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A9F5F-E10B-4A85-A986-11690787E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5255" y="2186946"/>
            <a:ext cx="4868545" cy="3781888"/>
          </a:xfrm>
          <a:solidFill>
            <a:schemeClr val="tx1">
              <a:alpha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600" dirty="0">
                <a:ln>
                  <a:solidFill>
                    <a:srgbClr val="BDCADB"/>
                  </a:solidFill>
                </a:ln>
                <a:solidFill>
                  <a:srgbClr val="BECBDB"/>
                </a:solidFill>
              </a:rPr>
              <a:t>Stimulating</a:t>
            </a:r>
            <a:r>
              <a:rPr lang="en-CA" sz="3200" dirty="0">
                <a:ln>
                  <a:solidFill>
                    <a:srgbClr val="BDCADB"/>
                  </a:solidFill>
                </a:ln>
                <a:solidFill>
                  <a:srgbClr val="BECBDB"/>
                </a:solidFill>
              </a:rPr>
              <a:t>: </a:t>
            </a:r>
          </a:p>
          <a:p>
            <a:pPr lvl="1"/>
            <a:r>
              <a:rPr lang="en-CA" sz="2800" dirty="0">
                <a:ln>
                  <a:solidFill>
                    <a:srgbClr val="BDCADB"/>
                  </a:solidFill>
                </a:ln>
                <a:solidFill>
                  <a:srgbClr val="BECBDB"/>
                </a:solidFill>
              </a:rPr>
              <a:t>In a physical sense, it can be sexual or physical appetite. Red stimulates our deepest passions. Some can be courage, love, hatred, revenge ….</a:t>
            </a:r>
            <a:endParaRPr lang="en-CA" sz="3200" dirty="0">
              <a:ln>
                <a:solidFill>
                  <a:srgbClr val="BDCADB"/>
                </a:solidFill>
              </a:ln>
              <a:solidFill>
                <a:srgbClr val="BECBDB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07BB0A3-A85F-4368-BCAE-F0727561D87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25843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ln w="0">
                  <a:solidFill>
                    <a:srgbClr val="BDCADB"/>
                  </a:solidFill>
                </a:ln>
                <a:solidFill>
                  <a:srgbClr val="BECB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it Effects us</a:t>
            </a:r>
          </a:p>
        </p:txBody>
      </p:sp>
    </p:spTree>
    <p:extLst>
      <p:ext uri="{BB962C8B-B14F-4D97-AF65-F5344CB8AC3E}">
        <p14:creationId xmlns:p14="http://schemas.microsoft.com/office/powerpoint/2010/main" val="152316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A9F5F-E10B-4A85-A986-11690787E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43085" y="2085736"/>
            <a:ext cx="5416633" cy="4558060"/>
          </a:xfrm>
          <a:solidFill>
            <a:schemeClr val="tx1">
              <a:alpha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600" dirty="0">
                <a:ln>
                  <a:solidFill>
                    <a:srgbClr val="BDCADB"/>
                  </a:solidFill>
                </a:ln>
                <a:solidFill>
                  <a:srgbClr val="BECBDB"/>
                </a:solidFill>
              </a:rPr>
              <a:t>Exciting and Motivating</a:t>
            </a:r>
            <a:r>
              <a:rPr lang="en-CA" sz="3200" dirty="0">
                <a:ln>
                  <a:solidFill>
                    <a:srgbClr val="BDCADB"/>
                  </a:solidFill>
                </a:ln>
                <a:solidFill>
                  <a:srgbClr val="BECBDB"/>
                </a:solidFill>
              </a:rPr>
              <a:t>: </a:t>
            </a:r>
          </a:p>
          <a:p>
            <a:pPr lvl="1"/>
            <a:r>
              <a:rPr lang="en-CA" sz="3200" dirty="0">
                <a:ln>
                  <a:solidFill>
                    <a:srgbClr val="BDCADB"/>
                  </a:solidFill>
                </a:ln>
                <a:solidFill>
                  <a:srgbClr val="BECBDB"/>
                </a:solidFill>
              </a:rPr>
              <a:t>Excites us in our very emotions, inspires a call to 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600" dirty="0">
              <a:ln>
                <a:solidFill>
                  <a:srgbClr val="BDCADB"/>
                </a:solidFill>
              </a:ln>
              <a:solidFill>
                <a:srgbClr val="BECBDB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600" dirty="0">
                <a:ln>
                  <a:solidFill>
                    <a:srgbClr val="BDCADB"/>
                  </a:solidFill>
                </a:ln>
                <a:solidFill>
                  <a:srgbClr val="BECBDB"/>
                </a:solidFill>
              </a:rPr>
              <a:t>Attention-Getting: </a:t>
            </a:r>
          </a:p>
          <a:p>
            <a:pPr lvl="1"/>
            <a:r>
              <a:rPr lang="en-CA" sz="3200" dirty="0">
                <a:ln>
                  <a:solidFill>
                    <a:srgbClr val="BDCADB"/>
                  </a:solidFill>
                </a:ln>
                <a:solidFill>
                  <a:srgbClr val="BECBDB"/>
                </a:solidFill>
              </a:rPr>
              <a:t>Forces us to take notice, alerting of danger. Universal color of danger</a:t>
            </a:r>
            <a:endParaRPr lang="en-CA" sz="3600" dirty="0">
              <a:ln>
                <a:solidFill>
                  <a:srgbClr val="BDCADB"/>
                </a:solidFill>
              </a:ln>
              <a:solidFill>
                <a:srgbClr val="BECBDB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07BB0A3-A85F-4368-BCAE-F0727561D87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25843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ln w="0">
                  <a:solidFill>
                    <a:srgbClr val="BDCADB"/>
                  </a:solidFill>
                </a:ln>
                <a:solidFill>
                  <a:srgbClr val="BECB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it effects us</a:t>
            </a:r>
          </a:p>
        </p:txBody>
      </p:sp>
      <p:pic>
        <p:nvPicPr>
          <p:cNvPr id="6" name="Picture 5" descr="A close up of a fire&#10;&#10;Description automatically generated">
            <a:extLst>
              <a:ext uri="{FF2B5EF4-FFF2-40B4-BE49-F238E27FC236}">
                <a16:creationId xmlns:a16="http://schemas.microsoft.com/office/drawing/2014/main" id="{8CEB7A48-0AFF-4672-822D-EA5A4DF8D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37" y="2585786"/>
            <a:ext cx="5261412" cy="32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28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A9F5F-E10B-4A85-A986-11690787E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7133" y="2434418"/>
            <a:ext cx="5623156" cy="3516074"/>
          </a:xfrm>
          <a:solidFill>
            <a:schemeClr val="tx1">
              <a:alpha val="5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600" dirty="0">
                <a:ln>
                  <a:solidFill>
                    <a:srgbClr val="BDCADB"/>
                  </a:solidFill>
                </a:ln>
                <a:solidFill>
                  <a:srgbClr val="BECBDB"/>
                </a:solidFill>
              </a:rPr>
              <a:t>Assertive and Aggressive: </a:t>
            </a:r>
          </a:p>
          <a:p>
            <a:pPr lvl="1"/>
            <a:r>
              <a:rPr lang="en-CA" sz="2800" dirty="0">
                <a:ln>
                  <a:solidFill>
                    <a:srgbClr val="BDCADB"/>
                  </a:solidFill>
                </a:ln>
                <a:solidFill>
                  <a:srgbClr val="BECBDB"/>
                </a:solidFill>
              </a:rPr>
              <a:t>When a lot of red is introduced, </a:t>
            </a:r>
            <a:r>
              <a:rPr lang="en-CA" sz="2800">
                <a:ln>
                  <a:solidFill>
                    <a:srgbClr val="BDCADB"/>
                  </a:solidFill>
                </a:ln>
                <a:solidFill>
                  <a:srgbClr val="BECBDB"/>
                </a:solidFill>
              </a:rPr>
              <a:t>such as </a:t>
            </a:r>
            <a:r>
              <a:rPr lang="en-CA" sz="2800" dirty="0">
                <a:ln>
                  <a:solidFill>
                    <a:srgbClr val="BDCADB"/>
                  </a:solidFill>
                </a:ln>
                <a:solidFill>
                  <a:srgbClr val="BECBDB"/>
                </a:solidFill>
              </a:rPr>
              <a:t>car color, it has a way of making individuals more aggressive and prone to hostile behavior.</a:t>
            </a:r>
            <a:endParaRPr lang="en-CA" sz="3200" dirty="0">
              <a:ln>
                <a:solidFill>
                  <a:srgbClr val="BDCADB"/>
                </a:solidFill>
              </a:ln>
              <a:solidFill>
                <a:srgbClr val="BECBDB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07BB0A3-A85F-4368-BCAE-F0727561D87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25843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>
                <a:ln w="0">
                  <a:solidFill>
                    <a:srgbClr val="BDCADB"/>
                  </a:solidFill>
                </a:ln>
                <a:solidFill>
                  <a:srgbClr val="BECBD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it Effects us</a:t>
            </a:r>
          </a:p>
        </p:txBody>
      </p:sp>
      <p:pic>
        <p:nvPicPr>
          <p:cNvPr id="3" name="Picture 2" descr="A picture containing sitting&#10;&#10;Description automatically generated">
            <a:extLst>
              <a:ext uri="{FF2B5EF4-FFF2-40B4-BE49-F238E27FC236}">
                <a16:creationId xmlns:a16="http://schemas.microsoft.com/office/drawing/2014/main" id="{F7E75662-DF54-4F93-AB9D-1E630FF9B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25" y="893309"/>
            <a:ext cx="4431269" cy="559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56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8554</TotalTime>
  <Words>274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Section</dc:title>
  <dc:creator>Emilio</dc:creator>
  <cp:lastModifiedBy>Emilio Padulo</cp:lastModifiedBy>
  <cp:revision>46</cp:revision>
  <dcterms:created xsi:type="dcterms:W3CDTF">2018-04-11T02:38:35Z</dcterms:created>
  <dcterms:modified xsi:type="dcterms:W3CDTF">2019-06-01T19:30:13Z</dcterms:modified>
</cp:coreProperties>
</file>