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03" r:id="rId2"/>
    <p:sldId id="264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2" r:id="rId11"/>
    <p:sldId id="314" r:id="rId12"/>
    <p:sldId id="313" r:id="rId13"/>
    <p:sldId id="315" r:id="rId14"/>
    <p:sldId id="311" r:id="rId15"/>
    <p:sldId id="316" r:id="rId16"/>
    <p:sldId id="317" r:id="rId17"/>
    <p:sldId id="318" r:id="rId18"/>
    <p:sldId id="319" r:id="rId19"/>
    <p:sldId id="320" r:id="rId20"/>
    <p:sldId id="321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0484"/>
    <a:srgbClr val="9F05A7"/>
    <a:srgbClr val="B506BE"/>
    <a:srgbClr val="FFFFFF"/>
    <a:srgbClr val="D11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7" autoAdjust="0"/>
    <p:restoredTop sz="94033" autoAdjust="0"/>
  </p:normalViewPr>
  <p:slideViewPr>
    <p:cSldViewPr snapToGrid="0" showGuides="1">
      <p:cViewPr varScale="1">
        <p:scale>
          <a:sx n="79" d="100"/>
          <a:sy n="79" d="100"/>
        </p:scale>
        <p:origin x="484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E8F8E-0CE2-41CC-B835-39768324EF26}" type="datetimeFigureOut">
              <a:rPr kumimoji="1" lang="ja-JP" altLang="en-US" smtClean="0"/>
              <a:t>2024/8/16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DDA57-160E-4BED-B7C8-CE66B0A4A1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066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08180-EC36-4CE6-8F14-3388CBBFCF7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08180-EC36-4CE6-8F14-3388CBBFCF7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079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膨張波</a:t>
            </a:r>
            <a:r>
              <a:rPr kumimoji="1" lang="en-US" altLang="ja-JP" dirty="0"/>
              <a:t>, </a:t>
            </a:r>
            <a:r>
              <a:rPr kumimoji="1" lang="ja-JP" altLang="en-US" dirty="0"/>
              <a:t>接触不連続面</a:t>
            </a:r>
            <a:r>
              <a:rPr kumimoji="1" lang="en-US" altLang="ja-JP" dirty="0"/>
              <a:t>, </a:t>
            </a:r>
            <a:r>
              <a:rPr kumimoji="1" lang="ja-JP" altLang="en-US" dirty="0"/>
              <a:t>衝撃波</a:t>
            </a:r>
            <a:endParaRPr kumimoji="1" lang="en-US" altLang="ja-JP" dirty="0"/>
          </a:p>
          <a:p>
            <a:r>
              <a:rPr kumimoji="1" lang="ja-JP" altLang="en-US" dirty="0"/>
              <a:t>左：</a:t>
            </a:r>
            <a:r>
              <a:rPr kumimoji="1" lang="en-US" altLang="ja-JP" dirty="0"/>
              <a:t>Roe</a:t>
            </a:r>
            <a:r>
              <a:rPr kumimoji="1" lang="ja-JP" altLang="en-US" dirty="0"/>
              <a:t>の方法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08180-EC36-4CE6-8F14-3388CBBFCF7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3934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08180-EC36-4CE6-8F14-3388CBBFCF73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567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08180-EC36-4CE6-8F14-3388CBBFCF73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120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BH</a:t>
            </a:r>
            <a:r>
              <a:rPr kumimoji="1" lang="ja-JP" altLang="en-US" dirty="0"/>
              <a:t>周囲に形成される</a:t>
            </a:r>
            <a:r>
              <a:rPr kumimoji="1" lang="en-US" altLang="ja-JP" dirty="0"/>
              <a:t>(</a:t>
            </a:r>
            <a:r>
              <a:rPr kumimoji="1" lang="ja-JP" altLang="en-US" dirty="0"/>
              <a:t>超臨界</a:t>
            </a:r>
            <a:r>
              <a:rPr kumimoji="1" lang="en-US" altLang="ja-JP" dirty="0"/>
              <a:t>)</a:t>
            </a:r>
            <a:r>
              <a:rPr kumimoji="1" lang="ja-JP" altLang="en-US" dirty="0"/>
              <a:t>降着円盤の準定常状態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08180-EC36-4CE6-8F14-3388CBBFCF73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125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08180-EC36-4CE6-8F14-3388CBBFCF73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366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08180-EC36-4CE6-8F14-3388CBBFCF73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690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08180-EC36-4CE6-8F14-3388CBBFCF73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3590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08180-EC36-4CE6-8F14-3388CBBFCF73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556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08180-EC36-4CE6-8F14-3388CBBFCF7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893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08180-EC36-4CE6-8F14-3388CBBFCF7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813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08180-EC36-4CE6-8F14-3388CBBFCF7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2782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08180-EC36-4CE6-8F14-3388CBBFCF7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933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08180-EC36-4CE6-8F14-3388CBBFCF7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427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08180-EC36-4CE6-8F14-3388CBBFCF7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378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08180-EC36-4CE6-8F14-3388CBBFCF7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156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08180-EC36-4CE6-8F14-3388CBBFCF7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86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764D95-34DE-A4AF-FBFA-52C5111CE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E3C7A9A-C3FC-D148-E54C-75DB7656F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0AB484-1099-7297-BCFD-C2F85AFE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F891-3E6F-420F-AEE2-FE6DE8B4A17D}" type="datetimeFigureOut">
              <a:rPr kumimoji="1" lang="ja-JP" altLang="en-US" smtClean="0"/>
              <a:t>2024/8/16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29DF82-BF0D-2971-F2DF-7BE05074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FCD00F-0235-3A0C-596C-CFCA2B36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1BF9-7EA0-4257-AB01-3239E7E70A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20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27C2E9-DB28-AAD1-B967-6D29F92DB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BE01C2-2286-7BA4-68DF-9D813F9C9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D07A63-7EA5-0A7C-88CF-5C4510B00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F891-3E6F-420F-AEE2-FE6DE8B4A17D}" type="datetimeFigureOut">
              <a:rPr kumimoji="1" lang="ja-JP" altLang="en-US" smtClean="0"/>
              <a:t>2024/8/16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2DD29D-A31C-BE8C-80D6-9883CCA0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ED26F9-156C-77A2-BA42-B11A9B91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1BF9-7EA0-4257-AB01-3239E7E70A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24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83157BC-8EA9-A87C-1B44-B2727E976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1F2CF05-5D7C-1C00-19EC-4D52ADB57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98F3D5-63A4-2520-6B26-CA526D62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F891-3E6F-420F-AEE2-FE6DE8B4A17D}" type="datetimeFigureOut">
              <a:rPr kumimoji="1" lang="ja-JP" altLang="en-US" smtClean="0"/>
              <a:t>2024/8/16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C7447D-F1F7-626A-4F47-00B97FB4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1EF85C-1759-C994-484F-AF7B472A6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1BF9-7EA0-4257-AB01-3239E7E70A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2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A63F5F-F91F-2A0D-E187-91F49FCC7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0F0B5E-7D48-98A8-3CC1-E4F8CA191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8B4D88-3E9E-D7B3-4819-BF596359D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F891-3E6F-420F-AEE2-FE6DE8B4A17D}" type="datetimeFigureOut">
              <a:rPr kumimoji="1" lang="ja-JP" altLang="en-US" smtClean="0"/>
              <a:t>2024/8/16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971340-4B0F-F824-85CE-CE65CEFA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3D7A97-3559-51FD-A20A-CF4E6A9D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1BF9-7EA0-4257-AB01-3239E7E70A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554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26A8EE-B432-A8D9-DB11-58E5C8D0D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7DFFF6-D135-2104-1FD8-AA80C5A3C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DFD39D-63CB-99A0-476F-81758418D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F891-3E6F-420F-AEE2-FE6DE8B4A17D}" type="datetimeFigureOut">
              <a:rPr kumimoji="1" lang="ja-JP" altLang="en-US" smtClean="0"/>
              <a:t>2024/8/16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3D0391-3286-8A5F-62F7-AF8741709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3A219D-535B-C961-5D70-43505A99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1BF9-7EA0-4257-AB01-3239E7E70A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82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1815E7-35AA-17F3-C011-5826CB24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F784E9-28BF-862E-6334-F244E1BA9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BF4AD2-A9FA-E832-756E-CD9D91FF3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BDB01F-79A9-0025-6450-38448923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F891-3E6F-420F-AEE2-FE6DE8B4A17D}" type="datetimeFigureOut">
              <a:rPr kumimoji="1" lang="ja-JP" altLang="en-US" smtClean="0"/>
              <a:t>2024/8/16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FD42D2-6ADF-55F3-1E7E-27851D6F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32158E-908C-62A9-22BE-8843CB7B6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1BF9-7EA0-4257-AB01-3239E7E70A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3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13494-73E4-FA95-DFAE-7389BEAFC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96F5F4-8B08-9DEA-A83A-67EC1D4BC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2341CE0-964D-A6D8-B7E0-19E01AF37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76D9385-AB75-ECE7-08DF-DBBC47681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481B31E-FDD2-B745-3156-1FE72482E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2C05538-4261-E732-96FA-7219A2CE1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F891-3E6F-420F-AEE2-FE6DE8B4A17D}" type="datetimeFigureOut">
              <a:rPr kumimoji="1" lang="ja-JP" altLang="en-US" smtClean="0"/>
              <a:t>2024/8/16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62A414E-B91D-9545-6A2D-1630B5737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5642F37-90B5-F6C4-9948-AC787BA8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1BF9-7EA0-4257-AB01-3239E7E70A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97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46EA3A-1D81-7DE5-2703-DD3B01F6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4E8F222-E44A-9C41-48F7-FE53D992A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F891-3E6F-420F-AEE2-FE6DE8B4A17D}" type="datetimeFigureOut">
              <a:rPr kumimoji="1" lang="ja-JP" altLang="en-US" smtClean="0"/>
              <a:t>2024/8/16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A7562CA-233D-E6AA-A206-91833382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9B00EA-E7E7-3F0A-D73E-E4BD8ABD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1BF9-7EA0-4257-AB01-3239E7E70A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16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99282B9-8F08-2795-C62A-0D91623CB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F891-3E6F-420F-AEE2-FE6DE8B4A17D}" type="datetimeFigureOut">
              <a:rPr kumimoji="1" lang="ja-JP" altLang="en-US" smtClean="0"/>
              <a:t>2024/8/16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EEDD591-571E-8F73-0D0F-23EFB008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58D9F8-9399-5B9D-98F2-1A7326E8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1BF9-7EA0-4257-AB01-3239E7E70A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086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37C5D1-E4B7-399A-9763-8172E1D0B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C65166-4C9D-2C1F-F6AD-B3A131CFD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8AE646-425F-1B88-A1B9-7AB0E1E7D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5C951F-079D-F424-F02E-2643053C1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F891-3E6F-420F-AEE2-FE6DE8B4A17D}" type="datetimeFigureOut">
              <a:rPr kumimoji="1" lang="ja-JP" altLang="en-US" smtClean="0"/>
              <a:t>2024/8/16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289349-014F-C832-4E6A-57DAC282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D2B179-5E05-E690-2E84-D32F9759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1BF9-7EA0-4257-AB01-3239E7E70A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184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DFB3E8-E2ED-CD88-E64C-2388DE712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1A19836-9D94-2BAC-08E3-2C60B597BF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1E39F38-E465-71C5-1324-4CFB220D1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F85BA0-6E77-29C3-8B69-49D9BF02B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F891-3E6F-420F-AEE2-FE6DE8B4A17D}" type="datetimeFigureOut">
              <a:rPr kumimoji="1" lang="ja-JP" altLang="en-US" smtClean="0"/>
              <a:t>2024/8/16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F500A7-2CA9-E853-A979-E66B08AAC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F1FEF1-B958-1346-E1B9-4876F77A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1BF9-7EA0-4257-AB01-3239E7E70A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117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0D68C7A-2DA6-0801-BC6A-3F9A517D8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529012-4E91-0FDD-C1CE-2F6FDC73F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3C0C9C-C1C4-7E91-6439-FF613EC69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13F891-3E6F-420F-AEE2-FE6DE8B4A17D}" type="datetimeFigureOut">
              <a:rPr kumimoji="1" lang="ja-JP" altLang="en-US" smtClean="0"/>
              <a:t>2024/8/16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2411E6-F630-977F-F1AF-15032E416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FFE35B-8E7C-5F61-3AC9-AA4610156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261BF9-7EA0-4257-AB01-3239E7E70A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05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1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DA13F6B0-A0B2-FF23-BBB9-3B7FE63C6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" y="-1145978"/>
            <a:ext cx="12193588" cy="914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BB1E1A9-567E-3783-B797-B20589304C54}"/>
              </a:ext>
            </a:extLst>
          </p:cNvPr>
          <p:cNvSpPr/>
          <p:nvPr/>
        </p:nvSpPr>
        <p:spPr>
          <a:xfrm>
            <a:off x="359400" y="360000"/>
            <a:ext cx="11473200" cy="6138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7E0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29961B-BF4A-A294-54C9-889C86CD1BFB}"/>
              </a:ext>
            </a:extLst>
          </p:cNvPr>
          <p:cNvSpPr txBox="1"/>
          <p:nvPr/>
        </p:nvSpPr>
        <p:spPr>
          <a:xfrm>
            <a:off x="924443" y="2703409"/>
            <a:ext cx="10343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800" b="1" dirty="0">
                <a:solidFill>
                  <a:srgbClr val="7E048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中間発表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91F3CC5-7FA8-D312-91B1-4BBB17431D2D}"/>
              </a:ext>
            </a:extLst>
          </p:cNvPr>
          <p:cNvSpPr txBox="1"/>
          <p:nvPr/>
        </p:nvSpPr>
        <p:spPr>
          <a:xfrm>
            <a:off x="7842743" y="5032844"/>
            <a:ext cx="383310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京大理・宇物</a:t>
            </a:r>
            <a:r>
              <a:rPr lang="en-US" altLang="ja-JP" sz="40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B3</a:t>
            </a:r>
            <a:endParaRPr kumimoji="1"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/>
            <a:r>
              <a:rPr kumimoji="1" lang="ja-JP" altLang="en-US" sz="4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大平 達也</a:t>
            </a:r>
            <a:endParaRPr kumimoji="1" lang="ja-JP" altLang="en-US" sz="6000" dirty="0">
              <a:solidFill>
                <a:srgbClr val="932E44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EA34FD9-A65B-9879-BD2B-6EA0132512EE}"/>
              </a:ext>
            </a:extLst>
          </p:cNvPr>
          <p:cNvSpPr txBox="1"/>
          <p:nvPr/>
        </p:nvSpPr>
        <p:spPr>
          <a:xfrm>
            <a:off x="575672" y="597362"/>
            <a:ext cx="3156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#</a:t>
            </a:r>
            <a:r>
              <a:rPr lang="ja-JP" altLang="en-US" sz="40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課題演習</a:t>
            </a:r>
            <a:r>
              <a:rPr lang="en-US" altLang="ja-JP" sz="40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C1</a:t>
            </a:r>
            <a:endParaRPr kumimoji="1" lang="ja-JP" alt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31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63"/>
    </mc:Choice>
    <mc:Fallback xmlns="">
      <p:transition spd="slow" advTm="566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6937A9-9E11-EAA4-07A8-1549D17BC501}"/>
              </a:ext>
            </a:extLst>
          </p:cNvPr>
          <p:cNvSpPr/>
          <p:nvPr/>
        </p:nvSpPr>
        <p:spPr>
          <a:xfrm>
            <a:off x="0" y="0"/>
            <a:ext cx="12192000" cy="1277655"/>
          </a:xfrm>
          <a:prstGeom prst="rect">
            <a:avLst/>
          </a:prstGeom>
          <a:solidFill>
            <a:srgbClr val="7E0484"/>
          </a:solidFill>
          <a:ln>
            <a:solidFill>
              <a:srgbClr val="7E0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5B46ADB-ED51-459C-FE2D-45E065D21A3C}"/>
              </a:ext>
            </a:extLst>
          </p:cNvPr>
          <p:cNvSpPr txBox="1"/>
          <p:nvPr/>
        </p:nvSpPr>
        <p:spPr>
          <a:xfrm>
            <a:off x="375780" y="177162"/>
            <a:ext cx="5775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>
                <a:solidFill>
                  <a:schemeClr val="bg1"/>
                </a:solidFill>
              </a:rPr>
              <a:t>これまで</a:t>
            </a:r>
            <a:r>
              <a:rPr lang="en-US" altLang="ja-JP" sz="5400" b="1" dirty="0">
                <a:solidFill>
                  <a:schemeClr val="bg1"/>
                </a:solidFill>
              </a:rPr>
              <a:t>/</a:t>
            </a:r>
            <a:r>
              <a:rPr lang="ja-JP" altLang="en-US" sz="5400" b="1" dirty="0">
                <a:solidFill>
                  <a:schemeClr val="bg1"/>
                </a:solidFill>
              </a:rPr>
              <a:t>～</a:t>
            </a:r>
            <a:r>
              <a:rPr lang="en-US" altLang="ja-JP" sz="5400" b="1" dirty="0">
                <a:solidFill>
                  <a:schemeClr val="bg1"/>
                </a:solidFill>
              </a:rPr>
              <a:t>7</a:t>
            </a:r>
            <a:r>
              <a:rPr lang="ja-JP" altLang="en-US" sz="5400" b="1" dirty="0">
                <a:solidFill>
                  <a:schemeClr val="bg1"/>
                </a:solidFill>
              </a:rPr>
              <a:t>月末</a:t>
            </a:r>
            <a:endParaRPr kumimoji="1" lang="ja-JP" altLang="en-US" sz="540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97D96D8-F99D-6332-0D4E-D03B2E496DDC}"/>
              </a:ext>
            </a:extLst>
          </p:cNvPr>
          <p:cNvSpPr txBox="1"/>
          <p:nvPr/>
        </p:nvSpPr>
        <p:spPr>
          <a:xfrm>
            <a:off x="8039100" y="177162"/>
            <a:ext cx="4127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altLang="ja-JP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/14</a:t>
            </a:r>
            <a:endParaRPr kumimoji="1" lang="ja-JP" altLang="en-US" sz="5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1165BFA-975F-DE27-A118-A31CB0E9D995}"/>
              </a:ext>
            </a:extLst>
          </p:cNvPr>
          <p:cNvSpPr txBox="1"/>
          <p:nvPr/>
        </p:nvSpPr>
        <p:spPr>
          <a:xfrm>
            <a:off x="215467" y="1579776"/>
            <a:ext cx="7224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>
                <a:solidFill>
                  <a:srgbClr val="7E0484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衝撃波管問題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1D5CC8B-FA91-93F8-8F23-BB17B9D3F3EC}"/>
              </a:ext>
            </a:extLst>
          </p:cNvPr>
          <p:cNvSpPr/>
          <p:nvPr/>
        </p:nvSpPr>
        <p:spPr>
          <a:xfrm>
            <a:off x="1236137" y="2853267"/>
            <a:ext cx="4859864" cy="2260600"/>
          </a:xfrm>
          <a:prstGeom prst="rect">
            <a:avLst/>
          </a:prstGeom>
          <a:noFill/>
          <a:ln w="762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1C6A2B6-0B68-CC07-D35E-6894915008FF}"/>
              </a:ext>
            </a:extLst>
          </p:cNvPr>
          <p:cNvSpPr/>
          <p:nvPr/>
        </p:nvSpPr>
        <p:spPr>
          <a:xfrm>
            <a:off x="6095999" y="2853267"/>
            <a:ext cx="4859864" cy="2260600"/>
          </a:xfrm>
          <a:prstGeom prst="rect">
            <a:avLst/>
          </a:prstGeom>
          <a:noFill/>
          <a:ln w="762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8D095E-EFD7-7C97-EFF2-CC3162EE4BB8}"/>
              </a:ext>
            </a:extLst>
          </p:cNvPr>
          <p:cNvSpPr txBox="1"/>
          <p:nvPr/>
        </p:nvSpPr>
        <p:spPr>
          <a:xfrm>
            <a:off x="2958182" y="3568067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高圧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F84ED69-9EFB-6B59-1DF3-28255D51BFCD}"/>
              </a:ext>
            </a:extLst>
          </p:cNvPr>
          <p:cNvSpPr txBox="1"/>
          <p:nvPr/>
        </p:nvSpPr>
        <p:spPr>
          <a:xfrm>
            <a:off x="8039100" y="3568068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低圧</a:t>
            </a:r>
          </a:p>
        </p:txBody>
      </p:sp>
    </p:spTree>
    <p:extLst>
      <p:ext uri="{BB962C8B-B14F-4D97-AF65-F5344CB8AC3E}">
        <p14:creationId xmlns:p14="http://schemas.microsoft.com/office/powerpoint/2010/main" val="317088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44"/>
    </mc:Choice>
    <mc:Fallback xmlns="">
      <p:transition spd="slow" advTm="394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6937A9-9E11-EAA4-07A8-1549D17BC501}"/>
              </a:ext>
            </a:extLst>
          </p:cNvPr>
          <p:cNvSpPr/>
          <p:nvPr/>
        </p:nvSpPr>
        <p:spPr>
          <a:xfrm>
            <a:off x="0" y="0"/>
            <a:ext cx="12192000" cy="1277655"/>
          </a:xfrm>
          <a:prstGeom prst="rect">
            <a:avLst/>
          </a:prstGeom>
          <a:solidFill>
            <a:srgbClr val="7E0484"/>
          </a:solidFill>
          <a:ln>
            <a:solidFill>
              <a:srgbClr val="7E0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5B46ADB-ED51-459C-FE2D-45E065D21A3C}"/>
              </a:ext>
            </a:extLst>
          </p:cNvPr>
          <p:cNvSpPr txBox="1"/>
          <p:nvPr/>
        </p:nvSpPr>
        <p:spPr>
          <a:xfrm>
            <a:off x="375780" y="177162"/>
            <a:ext cx="5775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>
                <a:solidFill>
                  <a:schemeClr val="bg1"/>
                </a:solidFill>
              </a:rPr>
              <a:t>これまで</a:t>
            </a:r>
            <a:r>
              <a:rPr lang="en-US" altLang="ja-JP" sz="5400" b="1" dirty="0">
                <a:solidFill>
                  <a:schemeClr val="bg1"/>
                </a:solidFill>
              </a:rPr>
              <a:t>/</a:t>
            </a:r>
            <a:r>
              <a:rPr lang="ja-JP" altLang="en-US" sz="5400" b="1" dirty="0">
                <a:solidFill>
                  <a:schemeClr val="bg1"/>
                </a:solidFill>
              </a:rPr>
              <a:t>～</a:t>
            </a:r>
            <a:r>
              <a:rPr lang="en-US" altLang="ja-JP" sz="5400" b="1" dirty="0">
                <a:solidFill>
                  <a:schemeClr val="bg1"/>
                </a:solidFill>
              </a:rPr>
              <a:t>7</a:t>
            </a:r>
            <a:r>
              <a:rPr lang="ja-JP" altLang="en-US" sz="5400" b="1" dirty="0">
                <a:solidFill>
                  <a:schemeClr val="bg1"/>
                </a:solidFill>
              </a:rPr>
              <a:t>月末</a:t>
            </a:r>
            <a:endParaRPr kumimoji="1" lang="ja-JP" altLang="en-US" sz="540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97D96D8-F99D-6332-0D4E-D03B2E496DDC}"/>
              </a:ext>
            </a:extLst>
          </p:cNvPr>
          <p:cNvSpPr txBox="1"/>
          <p:nvPr/>
        </p:nvSpPr>
        <p:spPr>
          <a:xfrm>
            <a:off x="8039100" y="177162"/>
            <a:ext cx="4127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r>
              <a:rPr lang="en-US" altLang="ja-JP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/14</a:t>
            </a:r>
            <a:endParaRPr kumimoji="1" lang="ja-JP" altLang="en-US" sz="5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A233719-D813-4AE6-5F50-E0313662C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500" y="1380707"/>
            <a:ext cx="60750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89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44"/>
    </mc:Choice>
    <mc:Fallback xmlns="">
      <p:transition spd="slow" advTm="394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6937A9-9E11-EAA4-07A8-1549D17BC501}"/>
              </a:ext>
            </a:extLst>
          </p:cNvPr>
          <p:cNvSpPr/>
          <p:nvPr/>
        </p:nvSpPr>
        <p:spPr>
          <a:xfrm>
            <a:off x="0" y="0"/>
            <a:ext cx="12192000" cy="1277655"/>
          </a:xfrm>
          <a:prstGeom prst="rect">
            <a:avLst/>
          </a:prstGeom>
          <a:solidFill>
            <a:srgbClr val="7E0484"/>
          </a:solidFill>
          <a:ln>
            <a:solidFill>
              <a:srgbClr val="7E0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5B46ADB-ED51-459C-FE2D-45E065D21A3C}"/>
              </a:ext>
            </a:extLst>
          </p:cNvPr>
          <p:cNvSpPr txBox="1"/>
          <p:nvPr/>
        </p:nvSpPr>
        <p:spPr>
          <a:xfrm>
            <a:off x="375780" y="177162"/>
            <a:ext cx="5775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>
                <a:solidFill>
                  <a:schemeClr val="bg1"/>
                </a:solidFill>
              </a:rPr>
              <a:t>これまで</a:t>
            </a:r>
            <a:r>
              <a:rPr lang="en-US" altLang="ja-JP" sz="5400" b="1" dirty="0">
                <a:solidFill>
                  <a:schemeClr val="bg1"/>
                </a:solidFill>
              </a:rPr>
              <a:t>/</a:t>
            </a:r>
            <a:r>
              <a:rPr lang="ja-JP" altLang="en-US" sz="5400" b="1" dirty="0">
                <a:solidFill>
                  <a:schemeClr val="bg1"/>
                </a:solidFill>
              </a:rPr>
              <a:t>～</a:t>
            </a:r>
            <a:r>
              <a:rPr lang="en-US" altLang="ja-JP" sz="5400" b="1" dirty="0">
                <a:solidFill>
                  <a:schemeClr val="bg1"/>
                </a:solidFill>
              </a:rPr>
              <a:t>7</a:t>
            </a:r>
            <a:r>
              <a:rPr lang="ja-JP" altLang="en-US" sz="5400" b="1" dirty="0">
                <a:solidFill>
                  <a:schemeClr val="bg1"/>
                </a:solidFill>
              </a:rPr>
              <a:t>月末</a:t>
            </a:r>
            <a:endParaRPr kumimoji="1" lang="ja-JP" altLang="en-US" sz="540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97D96D8-F99D-6332-0D4E-D03B2E496DDC}"/>
              </a:ext>
            </a:extLst>
          </p:cNvPr>
          <p:cNvSpPr txBox="1"/>
          <p:nvPr/>
        </p:nvSpPr>
        <p:spPr>
          <a:xfrm>
            <a:off x="8039100" y="177162"/>
            <a:ext cx="4127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  <a:r>
              <a:rPr lang="en-US" altLang="ja-JP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/14</a:t>
            </a:r>
            <a:endParaRPr kumimoji="1" lang="ja-JP" altLang="en-US" sz="5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3A4A5F8E-588C-A133-A05A-E83A91C47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502" y="1378615"/>
            <a:ext cx="42000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CB345781-4B5F-689C-AD57-3649E18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139" y="1378615"/>
            <a:ext cx="4199999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14D3DABD-8B03-2F6E-4A0E-BA213C01D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128" y="1378615"/>
            <a:ext cx="42000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92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44"/>
    </mc:Choice>
    <mc:Fallback xmlns="">
      <p:transition spd="slow" advTm="394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6937A9-9E11-EAA4-07A8-1549D17BC501}"/>
              </a:ext>
            </a:extLst>
          </p:cNvPr>
          <p:cNvSpPr/>
          <p:nvPr/>
        </p:nvSpPr>
        <p:spPr>
          <a:xfrm>
            <a:off x="0" y="0"/>
            <a:ext cx="12192000" cy="1277655"/>
          </a:xfrm>
          <a:prstGeom prst="rect">
            <a:avLst/>
          </a:prstGeom>
          <a:solidFill>
            <a:srgbClr val="7E0484"/>
          </a:solidFill>
          <a:ln>
            <a:solidFill>
              <a:srgbClr val="7E0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5B46ADB-ED51-459C-FE2D-45E065D21A3C}"/>
              </a:ext>
            </a:extLst>
          </p:cNvPr>
          <p:cNvSpPr txBox="1"/>
          <p:nvPr/>
        </p:nvSpPr>
        <p:spPr>
          <a:xfrm>
            <a:off x="375780" y="177162"/>
            <a:ext cx="5775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>
                <a:solidFill>
                  <a:schemeClr val="bg1"/>
                </a:solidFill>
              </a:rPr>
              <a:t>これまで</a:t>
            </a:r>
            <a:r>
              <a:rPr lang="en-US" altLang="ja-JP" sz="5400" b="1" dirty="0">
                <a:solidFill>
                  <a:schemeClr val="bg1"/>
                </a:solidFill>
              </a:rPr>
              <a:t>/</a:t>
            </a:r>
            <a:r>
              <a:rPr lang="ja-JP" altLang="en-US" sz="5400" b="1" dirty="0">
                <a:solidFill>
                  <a:schemeClr val="bg1"/>
                </a:solidFill>
              </a:rPr>
              <a:t>～</a:t>
            </a:r>
            <a:r>
              <a:rPr lang="en-US" altLang="ja-JP" sz="5400" b="1" dirty="0">
                <a:solidFill>
                  <a:schemeClr val="bg1"/>
                </a:solidFill>
              </a:rPr>
              <a:t>7</a:t>
            </a:r>
            <a:r>
              <a:rPr lang="ja-JP" altLang="en-US" sz="5400" b="1" dirty="0">
                <a:solidFill>
                  <a:schemeClr val="bg1"/>
                </a:solidFill>
              </a:rPr>
              <a:t>月末</a:t>
            </a:r>
            <a:endParaRPr kumimoji="1" lang="ja-JP" altLang="en-US" sz="540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97D96D8-F99D-6332-0D4E-D03B2E496DDC}"/>
              </a:ext>
            </a:extLst>
          </p:cNvPr>
          <p:cNvSpPr txBox="1"/>
          <p:nvPr/>
        </p:nvSpPr>
        <p:spPr>
          <a:xfrm>
            <a:off x="8039100" y="177162"/>
            <a:ext cx="4127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  <a:r>
              <a:rPr lang="en-US" altLang="ja-JP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/14</a:t>
            </a:r>
            <a:endParaRPr kumimoji="1" lang="ja-JP" altLang="en-US" sz="5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4F95945-E735-76C8-EAB4-8C653EF85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000" y="1365505"/>
            <a:ext cx="42000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19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44"/>
    </mc:Choice>
    <mc:Fallback xmlns="">
      <p:transition spd="slow" advTm="394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6937A9-9E11-EAA4-07A8-1549D17BC501}"/>
              </a:ext>
            </a:extLst>
          </p:cNvPr>
          <p:cNvSpPr/>
          <p:nvPr/>
        </p:nvSpPr>
        <p:spPr>
          <a:xfrm>
            <a:off x="0" y="0"/>
            <a:ext cx="12192000" cy="1277655"/>
          </a:xfrm>
          <a:prstGeom prst="rect">
            <a:avLst/>
          </a:prstGeom>
          <a:solidFill>
            <a:srgbClr val="7E0484"/>
          </a:solidFill>
          <a:ln>
            <a:solidFill>
              <a:srgbClr val="7E0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5B46ADB-ED51-459C-FE2D-45E065D21A3C}"/>
              </a:ext>
            </a:extLst>
          </p:cNvPr>
          <p:cNvSpPr txBox="1"/>
          <p:nvPr/>
        </p:nvSpPr>
        <p:spPr>
          <a:xfrm>
            <a:off x="375780" y="177162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>
                <a:solidFill>
                  <a:schemeClr val="bg1"/>
                </a:solidFill>
              </a:rPr>
              <a:t>これから</a:t>
            </a:r>
            <a:endParaRPr kumimoji="1" lang="ja-JP" altLang="en-US" sz="540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97D96D8-F99D-6332-0D4E-D03B2E496DDC}"/>
              </a:ext>
            </a:extLst>
          </p:cNvPr>
          <p:cNvSpPr txBox="1"/>
          <p:nvPr/>
        </p:nvSpPr>
        <p:spPr>
          <a:xfrm>
            <a:off x="8039100" y="177162"/>
            <a:ext cx="4127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54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altLang="ja-JP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altLang="ja-JP" sz="3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/14</a:t>
            </a:r>
            <a:endParaRPr kumimoji="1" lang="ja-JP" altLang="en-US" sz="5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FE5DC8B-CF1D-25BE-E542-751ADE87C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606" y="1375577"/>
            <a:ext cx="6532788" cy="5432526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68F21E1-24AA-86DA-E4D3-C7541C0C28BB}"/>
              </a:ext>
            </a:extLst>
          </p:cNvPr>
          <p:cNvSpPr txBox="1"/>
          <p:nvPr/>
        </p:nvSpPr>
        <p:spPr>
          <a:xfrm>
            <a:off x="9983329" y="6346438"/>
            <a:ext cx="220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松本ら </a:t>
            </a:r>
            <a:r>
              <a:rPr lang="en-US" altLang="ja-JP" sz="24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(2024)</a:t>
            </a:r>
            <a:endParaRPr kumimoji="1" lang="ja-JP" altLang="en-US" sz="2400" dirty="0">
              <a:solidFill>
                <a:srgbClr val="7E0484"/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01F9CB6-20A6-7567-B846-00873CBF95F9}"/>
              </a:ext>
            </a:extLst>
          </p:cNvPr>
          <p:cNvSpPr/>
          <p:nvPr/>
        </p:nvSpPr>
        <p:spPr>
          <a:xfrm>
            <a:off x="3916680" y="3576320"/>
            <a:ext cx="594360" cy="243840"/>
          </a:xfrm>
          <a:prstGeom prst="rect">
            <a:avLst/>
          </a:prstGeom>
          <a:noFill/>
          <a:ln w="57150">
            <a:solidFill>
              <a:srgbClr val="7E0484">
                <a:alpha val="4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CBBBC34-36E4-0ECA-F9D8-39FB7875AAF4}"/>
              </a:ext>
            </a:extLst>
          </p:cNvPr>
          <p:cNvSpPr/>
          <p:nvPr/>
        </p:nvSpPr>
        <p:spPr>
          <a:xfrm>
            <a:off x="6202680" y="5308600"/>
            <a:ext cx="1071880" cy="1249680"/>
          </a:xfrm>
          <a:prstGeom prst="rect">
            <a:avLst/>
          </a:prstGeom>
          <a:noFill/>
          <a:ln w="57150">
            <a:solidFill>
              <a:srgbClr val="7E0484">
                <a:alpha val="4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F4E6FF7-E858-F326-F25B-5D9BD2D171B8}"/>
              </a:ext>
            </a:extLst>
          </p:cNvPr>
          <p:cNvSpPr/>
          <p:nvPr/>
        </p:nvSpPr>
        <p:spPr>
          <a:xfrm>
            <a:off x="7645400" y="5305038"/>
            <a:ext cx="1503680" cy="1041400"/>
          </a:xfrm>
          <a:prstGeom prst="rect">
            <a:avLst/>
          </a:prstGeom>
          <a:noFill/>
          <a:ln w="57150">
            <a:solidFill>
              <a:srgbClr val="7E0484">
                <a:alpha val="4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A6CDF59-77DF-0CE5-7640-4E47CEB658F2}"/>
              </a:ext>
            </a:extLst>
          </p:cNvPr>
          <p:cNvSpPr/>
          <p:nvPr/>
        </p:nvSpPr>
        <p:spPr>
          <a:xfrm>
            <a:off x="7215292" y="3576320"/>
            <a:ext cx="2021840" cy="1292454"/>
          </a:xfrm>
          <a:prstGeom prst="rect">
            <a:avLst/>
          </a:prstGeom>
          <a:noFill/>
          <a:ln w="57150">
            <a:solidFill>
              <a:srgbClr val="7E04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28AD133-F6E3-4798-6F98-33BCB02B747E}"/>
              </a:ext>
            </a:extLst>
          </p:cNvPr>
          <p:cNvSpPr/>
          <p:nvPr/>
        </p:nvSpPr>
        <p:spPr>
          <a:xfrm>
            <a:off x="5303518" y="3903133"/>
            <a:ext cx="1713654" cy="1075266"/>
          </a:xfrm>
          <a:prstGeom prst="rect">
            <a:avLst/>
          </a:prstGeom>
          <a:noFill/>
          <a:ln w="57150">
            <a:solidFill>
              <a:srgbClr val="7E04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78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44"/>
    </mc:Choice>
    <mc:Fallback xmlns="">
      <p:transition spd="slow" advTm="394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6937A9-9E11-EAA4-07A8-1549D17BC501}"/>
              </a:ext>
            </a:extLst>
          </p:cNvPr>
          <p:cNvSpPr/>
          <p:nvPr/>
        </p:nvSpPr>
        <p:spPr>
          <a:xfrm>
            <a:off x="0" y="0"/>
            <a:ext cx="12192000" cy="1277655"/>
          </a:xfrm>
          <a:prstGeom prst="rect">
            <a:avLst/>
          </a:prstGeom>
          <a:solidFill>
            <a:srgbClr val="7E0484"/>
          </a:solidFill>
          <a:ln>
            <a:solidFill>
              <a:srgbClr val="7E0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5B46ADB-ED51-459C-FE2D-45E065D21A3C}"/>
              </a:ext>
            </a:extLst>
          </p:cNvPr>
          <p:cNvSpPr txBox="1"/>
          <p:nvPr/>
        </p:nvSpPr>
        <p:spPr>
          <a:xfrm>
            <a:off x="375780" y="177162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>
                <a:solidFill>
                  <a:schemeClr val="bg1"/>
                </a:solidFill>
              </a:rPr>
              <a:t>おまけ</a:t>
            </a:r>
            <a:endParaRPr kumimoji="1" lang="ja-JP" altLang="en-US" sz="5400" b="1" dirty="0">
              <a:solidFill>
                <a:schemeClr val="bg1"/>
              </a:solidFill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15E095B-1338-7F62-2172-5808920D3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067" y="1409700"/>
            <a:ext cx="7145866" cy="535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37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44"/>
    </mc:Choice>
    <mc:Fallback xmlns="">
      <p:transition spd="slow" advTm="3944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6937A9-9E11-EAA4-07A8-1549D17BC501}"/>
              </a:ext>
            </a:extLst>
          </p:cNvPr>
          <p:cNvSpPr/>
          <p:nvPr/>
        </p:nvSpPr>
        <p:spPr>
          <a:xfrm>
            <a:off x="0" y="0"/>
            <a:ext cx="12192000" cy="1277655"/>
          </a:xfrm>
          <a:prstGeom prst="rect">
            <a:avLst/>
          </a:prstGeom>
          <a:solidFill>
            <a:srgbClr val="7E0484"/>
          </a:solidFill>
          <a:ln>
            <a:solidFill>
              <a:srgbClr val="7E0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5B46ADB-ED51-459C-FE2D-45E065D21A3C}"/>
              </a:ext>
            </a:extLst>
          </p:cNvPr>
          <p:cNvSpPr txBox="1"/>
          <p:nvPr/>
        </p:nvSpPr>
        <p:spPr>
          <a:xfrm>
            <a:off x="375780" y="177162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>
                <a:solidFill>
                  <a:schemeClr val="bg1"/>
                </a:solidFill>
              </a:rPr>
              <a:t>おまけ</a:t>
            </a:r>
            <a:endParaRPr kumimoji="1" lang="ja-JP" altLang="en-US" sz="5400" b="1" dirty="0">
              <a:solidFill>
                <a:schemeClr val="bg1"/>
              </a:solidFill>
            </a:endParaRPr>
          </a:p>
        </p:txBody>
      </p:sp>
      <p:pic>
        <p:nvPicPr>
          <p:cNvPr id="10244" name="Picture 4" descr="画像">
            <a:extLst>
              <a:ext uri="{FF2B5EF4-FFF2-40B4-BE49-F238E27FC236}">
                <a16:creationId xmlns:a16="http://schemas.microsoft.com/office/drawing/2014/main" id="{C9557A59-4FAC-5E82-01BA-52030E576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999" y="1294588"/>
            <a:ext cx="7392001" cy="55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06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44"/>
    </mc:Choice>
    <mc:Fallback xmlns="">
      <p:transition spd="slow" advTm="394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6937A9-9E11-EAA4-07A8-1549D17BC501}"/>
              </a:ext>
            </a:extLst>
          </p:cNvPr>
          <p:cNvSpPr/>
          <p:nvPr/>
        </p:nvSpPr>
        <p:spPr>
          <a:xfrm>
            <a:off x="0" y="0"/>
            <a:ext cx="12192000" cy="1277655"/>
          </a:xfrm>
          <a:prstGeom prst="rect">
            <a:avLst/>
          </a:prstGeom>
          <a:solidFill>
            <a:srgbClr val="7E0484"/>
          </a:solidFill>
          <a:ln>
            <a:solidFill>
              <a:srgbClr val="7E0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5B46ADB-ED51-459C-FE2D-45E065D21A3C}"/>
              </a:ext>
            </a:extLst>
          </p:cNvPr>
          <p:cNvSpPr txBox="1"/>
          <p:nvPr/>
        </p:nvSpPr>
        <p:spPr>
          <a:xfrm>
            <a:off x="375780" y="177162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>
                <a:solidFill>
                  <a:schemeClr val="bg1"/>
                </a:solidFill>
              </a:rPr>
              <a:t>おまけ</a:t>
            </a:r>
            <a:endParaRPr kumimoji="1" lang="ja-JP" altLang="en-US" sz="5400" b="1" dirty="0">
              <a:solidFill>
                <a:schemeClr val="bg1"/>
              </a:solidFill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FE9BE25D-FE7D-DA85-F25C-1F0198AD4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996" y="1387081"/>
            <a:ext cx="6628172" cy="54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96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44"/>
    </mc:Choice>
    <mc:Fallback xmlns="">
      <p:transition spd="slow" advTm="3944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6937A9-9E11-EAA4-07A8-1549D17BC501}"/>
              </a:ext>
            </a:extLst>
          </p:cNvPr>
          <p:cNvSpPr/>
          <p:nvPr/>
        </p:nvSpPr>
        <p:spPr>
          <a:xfrm>
            <a:off x="0" y="0"/>
            <a:ext cx="12192000" cy="1277655"/>
          </a:xfrm>
          <a:prstGeom prst="rect">
            <a:avLst/>
          </a:prstGeom>
          <a:solidFill>
            <a:srgbClr val="7E0484"/>
          </a:solidFill>
          <a:ln>
            <a:solidFill>
              <a:srgbClr val="7E0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5B46ADB-ED51-459C-FE2D-45E065D21A3C}"/>
              </a:ext>
            </a:extLst>
          </p:cNvPr>
          <p:cNvSpPr txBox="1"/>
          <p:nvPr/>
        </p:nvSpPr>
        <p:spPr>
          <a:xfrm>
            <a:off x="375780" y="177162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>
                <a:solidFill>
                  <a:schemeClr val="bg1"/>
                </a:solidFill>
              </a:rPr>
              <a:t>おまけ</a:t>
            </a:r>
            <a:endParaRPr kumimoji="1" lang="ja-JP" altLang="en-US" sz="5400" b="1" dirty="0">
              <a:solidFill>
                <a:schemeClr val="bg1"/>
              </a:solidFill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70B091AD-3BEF-121C-F08A-CF47FD615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1328456"/>
            <a:ext cx="72000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96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44"/>
    </mc:Choice>
    <mc:Fallback xmlns="">
      <p:transition spd="slow" advTm="3944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861E6D9A-21BC-38C5-571D-160413FB8C26}"/>
              </a:ext>
            </a:extLst>
          </p:cNvPr>
          <p:cNvGrpSpPr/>
          <p:nvPr/>
        </p:nvGrpSpPr>
        <p:grpSpPr>
          <a:xfrm>
            <a:off x="3901440" y="3829070"/>
            <a:ext cx="4389120" cy="2323410"/>
            <a:chOff x="2213811" y="1183907"/>
            <a:chExt cx="7546206" cy="3994636"/>
          </a:xfrm>
        </p:grpSpPr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C27A0B57-4D9E-8454-BE32-99B856BD714D}"/>
                </a:ext>
              </a:extLst>
            </p:cNvPr>
            <p:cNvCxnSpPr/>
            <p:nvPr/>
          </p:nvCxnSpPr>
          <p:spPr>
            <a:xfrm>
              <a:off x="2213811" y="5159141"/>
              <a:ext cx="754620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EB298B20-C7A7-2ECD-5835-3DFA7DD001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3811" y="1183907"/>
              <a:ext cx="0" cy="39752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9E17BB1D-7015-A492-C59A-780D9C9FF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63165" y="1578543"/>
              <a:ext cx="2232835" cy="360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79C1D974-CD59-4F47-D3C3-5E3F9D73B2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578543"/>
              <a:ext cx="0" cy="360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F11A1844-BF7D-F04B-57B4-2ADBD3C223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578543"/>
              <a:ext cx="3059369" cy="360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図 18">
            <a:extLst>
              <a:ext uri="{FF2B5EF4-FFF2-40B4-BE49-F238E27FC236}">
                <a16:creationId xmlns:a16="http://schemas.microsoft.com/office/drawing/2014/main" id="{49B18E4C-DF9B-2469-67B8-FEF518089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588" y="-754214"/>
            <a:ext cx="4572000" cy="4572000"/>
          </a:xfrm>
          <a:prstGeom prst="rect">
            <a:avLst/>
          </a:prstGeom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7790D71-05D4-B465-269C-2DE68633A8E3}"/>
              </a:ext>
            </a:extLst>
          </p:cNvPr>
          <p:cNvCxnSpPr/>
          <p:nvPr/>
        </p:nvCxnSpPr>
        <p:spPr>
          <a:xfrm>
            <a:off x="3901440" y="4726004"/>
            <a:ext cx="4203032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05B00C33-2F8C-5448-020D-3DA16005B1D5}"/>
              </a:ext>
            </a:extLst>
          </p:cNvPr>
          <p:cNvCxnSpPr>
            <a:cxnSpLocks/>
          </p:cNvCxnSpPr>
          <p:nvPr/>
        </p:nvCxnSpPr>
        <p:spPr>
          <a:xfrm flipV="1">
            <a:off x="6159448" y="4058603"/>
            <a:ext cx="959317" cy="2093877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3ED6310-9DC7-834A-F5E4-7C0C19DEFEC0}"/>
              </a:ext>
            </a:extLst>
          </p:cNvPr>
          <p:cNvCxnSpPr>
            <a:cxnSpLocks/>
          </p:cNvCxnSpPr>
          <p:nvPr/>
        </p:nvCxnSpPr>
        <p:spPr>
          <a:xfrm>
            <a:off x="5265017" y="-298383"/>
            <a:ext cx="0" cy="645086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B956613-4BCE-BFFE-04F4-CED69EEE2FAB}"/>
              </a:ext>
            </a:extLst>
          </p:cNvPr>
          <p:cNvCxnSpPr>
            <a:cxnSpLocks/>
          </p:cNvCxnSpPr>
          <p:nvPr/>
        </p:nvCxnSpPr>
        <p:spPr>
          <a:xfrm>
            <a:off x="6159448" y="-266960"/>
            <a:ext cx="0" cy="645086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3314A86-2994-4D5B-F6A1-0BEFF1511247}"/>
              </a:ext>
            </a:extLst>
          </p:cNvPr>
          <p:cNvCxnSpPr>
            <a:cxnSpLocks/>
          </p:cNvCxnSpPr>
          <p:nvPr/>
        </p:nvCxnSpPr>
        <p:spPr>
          <a:xfrm>
            <a:off x="6812360" y="-286211"/>
            <a:ext cx="0" cy="645086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7996B651-9C2E-B448-2532-0D36AC62381D}"/>
              </a:ext>
            </a:extLst>
          </p:cNvPr>
          <p:cNvCxnSpPr>
            <a:cxnSpLocks/>
          </p:cNvCxnSpPr>
          <p:nvPr/>
        </p:nvCxnSpPr>
        <p:spPr>
          <a:xfrm>
            <a:off x="7399503" y="-298383"/>
            <a:ext cx="0" cy="645086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7452DF5-EFDD-DBB6-1B75-2EC33DD92051}"/>
              </a:ext>
            </a:extLst>
          </p:cNvPr>
          <p:cNvSpPr txBox="1"/>
          <p:nvPr/>
        </p:nvSpPr>
        <p:spPr>
          <a:xfrm>
            <a:off x="5535073" y="4129945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74CD576-D697-BD9F-94B6-5E4D30A7A271}"/>
              </a:ext>
            </a:extLst>
          </p:cNvPr>
          <p:cNvSpPr txBox="1"/>
          <p:nvPr/>
        </p:nvSpPr>
        <p:spPr>
          <a:xfrm>
            <a:off x="6571823" y="399340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1134987-7434-2A5C-BC50-6CFA88419C62}"/>
              </a:ext>
            </a:extLst>
          </p:cNvPr>
          <p:cNvSpPr txBox="1"/>
          <p:nvPr/>
        </p:nvSpPr>
        <p:spPr>
          <a:xfrm>
            <a:off x="7669558" y="413778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2" name="オブジェクト 41">
            <a:extLst>
              <a:ext uri="{FF2B5EF4-FFF2-40B4-BE49-F238E27FC236}">
                <a16:creationId xmlns:a16="http://schemas.microsoft.com/office/drawing/2014/main" id="{F6B2F339-BF7A-0AD7-9560-148D80D720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434994"/>
              </p:ext>
            </p:extLst>
          </p:nvPr>
        </p:nvGraphicFramePr>
        <p:xfrm>
          <a:off x="4392540" y="4966822"/>
          <a:ext cx="605246" cy="640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5640" imgH="228600" progId="Equation.DSMT4">
                  <p:embed/>
                </p:oleObj>
              </mc:Choice>
              <mc:Fallback>
                <p:oleObj name="Equation" r:id="rId3" imgW="215640" imgH="228600" progId="Equation.DSMT4">
                  <p:embed/>
                  <p:pic>
                    <p:nvPicPr>
                      <p:cNvPr id="42" name="オブジェクト 41">
                        <a:extLst>
                          <a:ext uri="{FF2B5EF4-FFF2-40B4-BE49-F238E27FC236}">
                            <a16:creationId xmlns:a16="http://schemas.microsoft.com/office/drawing/2014/main" id="{F6B2F339-BF7A-0AD7-9560-148D80D720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2540" y="4966822"/>
                        <a:ext cx="605246" cy="6408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オブジェクト 42">
            <a:extLst>
              <a:ext uri="{FF2B5EF4-FFF2-40B4-BE49-F238E27FC236}">
                <a16:creationId xmlns:a16="http://schemas.microsoft.com/office/drawing/2014/main" id="{EB270638-7B72-9591-C07A-2FF3E248F2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55665"/>
              </p:ext>
            </p:extLst>
          </p:nvPr>
        </p:nvGraphicFramePr>
        <p:xfrm>
          <a:off x="7600599" y="5057890"/>
          <a:ext cx="514120" cy="54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5640" imgH="228600" progId="Equation.DSMT4">
                  <p:embed/>
                </p:oleObj>
              </mc:Choice>
              <mc:Fallback>
                <p:oleObj name="Equation" r:id="rId5" imgW="215640" imgH="228600" progId="Equation.DSMT4">
                  <p:embed/>
                  <p:pic>
                    <p:nvPicPr>
                      <p:cNvPr id="43" name="オブジェクト 42">
                        <a:extLst>
                          <a:ext uri="{FF2B5EF4-FFF2-40B4-BE49-F238E27FC236}">
                            <a16:creationId xmlns:a16="http://schemas.microsoft.com/office/drawing/2014/main" id="{EB270638-7B72-9591-C07A-2FF3E248F2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00599" y="5057890"/>
                        <a:ext cx="514120" cy="544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オブジェクト 43">
            <a:extLst>
              <a:ext uri="{FF2B5EF4-FFF2-40B4-BE49-F238E27FC236}">
                <a16:creationId xmlns:a16="http://schemas.microsoft.com/office/drawing/2014/main" id="{9C2270C9-D8B9-50B4-5BF2-2AA7A84E83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866263"/>
              </p:ext>
            </p:extLst>
          </p:nvPr>
        </p:nvGraphicFramePr>
        <p:xfrm>
          <a:off x="5974118" y="6183903"/>
          <a:ext cx="467360" cy="654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6720" imgH="177480" progId="Equation.DSMT4">
                  <p:embed/>
                </p:oleObj>
              </mc:Choice>
              <mc:Fallback>
                <p:oleObj name="Equation" r:id="rId7" imgW="126720" imgH="177480" progId="Equation.DSMT4">
                  <p:embed/>
                  <p:pic>
                    <p:nvPicPr>
                      <p:cNvPr id="44" name="オブジェクト 43">
                        <a:extLst>
                          <a:ext uri="{FF2B5EF4-FFF2-40B4-BE49-F238E27FC236}">
                            <a16:creationId xmlns:a16="http://schemas.microsoft.com/office/drawing/2014/main" id="{9C2270C9-D8B9-50B4-5BF2-2AA7A84E83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74118" y="6183903"/>
                        <a:ext cx="467360" cy="654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オブジェクト 44">
            <a:extLst>
              <a:ext uri="{FF2B5EF4-FFF2-40B4-BE49-F238E27FC236}">
                <a16:creationId xmlns:a16="http://schemas.microsoft.com/office/drawing/2014/main" id="{70B3E182-F12B-E94D-B347-346426C028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296036"/>
              </p:ext>
            </p:extLst>
          </p:nvPr>
        </p:nvGraphicFramePr>
        <p:xfrm>
          <a:off x="8165053" y="6078395"/>
          <a:ext cx="572722" cy="629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6720" imgH="139680" progId="Equation.DSMT4">
                  <p:embed/>
                </p:oleObj>
              </mc:Choice>
              <mc:Fallback>
                <p:oleObj name="Equation" r:id="rId9" imgW="126720" imgH="139680" progId="Equation.DSMT4">
                  <p:embed/>
                  <p:pic>
                    <p:nvPicPr>
                      <p:cNvPr id="45" name="オブジェクト 44">
                        <a:extLst>
                          <a:ext uri="{FF2B5EF4-FFF2-40B4-BE49-F238E27FC236}">
                            <a16:creationId xmlns:a16="http://schemas.microsoft.com/office/drawing/2014/main" id="{70B3E182-F12B-E94D-B347-346426C028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165053" y="6078395"/>
                        <a:ext cx="572722" cy="6299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オブジェクト 45">
            <a:extLst>
              <a:ext uri="{FF2B5EF4-FFF2-40B4-BE49-F238E27FC236}">
                <a16:creationId xmlns:a16="http://schemas.microsoft.com/office/drawing/2014/main" id="{6AA23043-1069-27D9-085C-660CED55EE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133545"/>
              </p:ext>
            </p:extLst>
          </p:nvPr>
        </p:nvGraphicFramePr>
        <p:xfrm>
          <a:off x="3508066" y="3429000"/>
          <a:ext cx="370024" cy="634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88560" imgH="152280" progId="Equation.DSMT4">
                  <p:embed/>
                </p:oleObj>
              </mc:Choice>
              <mc:Fallback>
                <p:oleObj name="Equation" r:id="rId11" imgW="88560" imgH="152280" progId="Equation.DSMT4">
                  <p:embed/>
                  <p:pic>
                    <p:nvPicPr>
                      <p:cNvPr id="46" name="オブジェクト 45">
                        <a:extLst>
                          <a:ext uri="{FF2B5EF4-FFF2-40B4-BE49-F238E27FC236}">
                            <a16:creationId xmlns:a16="http://schemas.microsoft.com/office/drawing/2014/main" id="{6AA23043-1069-27D9-085C-660CED55EE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08066" y="3429000"/>
                        <a:ext cx="370024" cy="634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47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6937A9-9E11-EAA4-07A8-1549D17BC501}"/>
              </a:ext>
            </a:extLst>
          </p:cNvPr>
          <p:cNvSpPr/>
          <p:nvPr/>
        </p:nvSpPr>
        <p:spPr>
          <a:xfrm>
            <a:off x="0" y="0"/>
            <a:ext cx="12192000" cy="1277655"/>
          </a:xfrm>
          <a:prstGeom prst="rect">
            <a:avLst/>
          </a:prstGeom>
          <a:solidFill>
            <a:srgbClr val="7E0484"/>
          </a:solidFill>
          <a:ln>
            <a:solidFill>
              <a:srgbClr val="7E0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5B46ADB-ED51-459C-FE2D-45E065D21A3C}"/>
              </a:ext>
            </a:extLst>
          </p:cNvPr>
          <p:cNvSpPr txBox="1"/>
          <p:nvPr/>
        </p:nvSpPr>
        <p:spPr>
          <a:xfrm>
            <a:off x="375780" y="177162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>
                <a:solidFill>
                  <a:schemeClr val="bg1"/>
                </a:solidFill>
              </a:rPr>
              <a:t>全体の流れ</a:t>
            </a:r>
            <a:endParaRPr kumimoji="1" lang="ja-JP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7554B4-EDE1-F046-C309-59D01AF46408}"/>
              </a:ext>
            </a:extLst>
          </p:cNvPr>
          <p:cNvSpPr txBox="1"/>
          <p:nvPr/>
        </p:nvSpPr>
        <p:spPr>
          <a:xfrm>
            <a:off x="8039100" y="177162"/>
            <a:ext cx="4127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altLang="ja-JP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/14</a:t>
            </a:r>
            <a:endParaRPr kumimoji="1" lang="ja-JP" altLang="en-US" sz="5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99FBA8D-7F58-881E-BFBC-CB9CECEADD68}"/>
              </a:ext>
            </a:extLst>
          </p:cNvPr>
          <p:cNvGrpSpPr/>
          <p:nvPr/>
        </p:nvGrpSpPr>
        <p:grpSpPr>
          <a:xfrm>
            <a:off x="1945576" y="2284068"/>
            <a:ext cx="8300849" cy="2923596"/>
            <a:chOff x="1945576" y="2428449"/>
            <a:chExt cx="8300849" cy="2923596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E2F81981-4B8B-B49B-1576-41BFC19539A6}"/>
                </a:ext>
              </a:extLst>
            </p:cNvPr>
            <p:cNvSpPr/>
            <p:nvPr/>
          </p:nvSpPr>
          <p:spPr>
            <a:xfrm>
              <a:off x="1945576" y="2500681"/>
              <a:ext cx="871200" cy="871200"/>
            </a:xfrm>
            <a:prstGeom prst="rect">
              <a:avLst/>
            </a:prstGeom>
            <a:solidFill>
              <a:srgbClr val="7E0484"/>
            </a:solidFill>
            <a:ln>
              <a:solidFill>
                <a:srgbClr val="7E04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F52E513-3CEA-F53A-38AD-B121D08EAA74}"/>
                </a:ext>
              </a:extLst>
            </p:cNvPr>
            <p:cNvSpPr/>
            <p:nvPr/>
          </p:nvSpPr>
          <p:spPr>
            <a:xfrm>
              <a:off x="2897816" y="2500680"/>
              <a:ext cx="7348609" cy="8721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E04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36C2D597-CAA2-9810-38A0-4CE1846378CD}"/>
                </a:ext>
              </a:extLst>
            </p:cNvPr>
            <p:cNvSpPr/>
            <p:nvPr/>
          </p:nvSpPr>
          <p:spPr>
            <a:xfrm>
              <a:off x="2897816" y="3465183"/>
              <a:ext cx="7348609" cy="8721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E04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C563BAEC-B387-3EB5-98A5-B59ED56E9513}"/>
                </a:ext>
              </a:extLst>
            </p:cNvPr>
            <p:cNvSpPr txBox="1"/>
            <p:nvPr/>
          </p:nvSpPr>
          <p:spPr>
            <a:xfrm>
              <a:off x="4202193" y="2582800"/>
              <a:ext cx="48013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40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これまでやったこと</a:t>
              </a:r>
              <a:endParaRPr kumimoji="1" lang="ja-JP" altLang="en-US" sz="4000" b="1" dirty="0"/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EC59EF79-E4A1-9094-FDCF-4CD74D4207A1}"/>
                </a:ext>
              </a:extLst>
            </p:cNvPr>
            <p:cNvSpPr txBox="1"/>
            <p:nvPr/>
          </p:nvSpPr>
          <p:spPr>
            <a:xfrm>
              <a:off x="4447890" y="3547303"/>
              <a:ext cx="4288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4000" b="1" dirty="0"/>
                <a:t>これからやること</a:t>
              </a:r>
              <a:endParaRPr kumimoji="1" lang="ja-JP" altLang="en-US" sz="4000" b="1" dirty="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BB5CDA3B-0F54-8484-65E7-FCFB1E310512}"/>
                </a:ext>
              </a:extLst>
            </p:cNvPr>
            <p:cNvSpPr txBox="1"/>
            <p:nvPr/>
          </p:nvSpPr>
          <p:spPr>
            <a:xfrm>
              <a:off x="2081254" y="2428449"/>
              <a:ext cx="59984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6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kumimoji="1" lang="ja-JP" alt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05693342-6E93-9EAC-4775-15738EB420F8}"/>
                </a:ext>
              </a:extLst>
            </p:cNvPr>
            <p:cNvSpPr/>
            <p:nvPr/>
          </p:nvSpPr>
          <p:spPr>
            <a:xfrm>
              <a:off x="1945576" y="3465183"/>
              <a:ext cx="871200" cy="871200"/>
            </a:xfrm>
            <a:prstGeom prst="rect">
              <a:avLst/>
            </a:prstGeom>
            <a:solidFill>
              <a:srgbClr val="7E0484"/>
            </a:solidFill>
            <a:ln>
              <a:solidFill>
                <a:srgbClr val="7E04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5712C602-6C01-7869-E57A-B57DC29C246C}"/>
                </a:ext>
              </a:extLst>
            </p:cNvPr>
            <p:cNvSpPr txBox="1"/>
            <p:nvPr/>
          </p:nvSpPr>
          <p:spPr>
            <a:xfrm>
              <a:off x="2081254" y="3392951"/>
              <a:ext cx="59984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6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kumimoji="1" lang="ja-JP" alt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A763C86-A866-9C14-0D38-EEDB3BD0BE79}"/>
                </a:ext>
              </a:extLst>
            </p:cNvPr>
            <p:cNvSpPr/>
            <p:nvPr/>
          </p:nvSpPr>
          <p:spPr>
            <a:xfrm>
              <a:off x="2897816" y="4408614"/>
              <a:ext cx="7348609" cy="8721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E04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E2A6063-D7AF-2217-3033-52ECA19F5447}"/>
                </a:ext>
              </a:extLst>
            </p:cNvPr>
            <p:cNvSpPr txBox="1"/>
            <p:nvPr/>
          </p:nvSpPr>
          <p:spPr>
            <a:xfrm>
              <a:off x="5765297" y="4490734"/>
              <a:ext cx="17235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4000" b="1" dirty="0"/>
                <a:t>まとめ</a:t>
              </a:r>
              <a:endParaRPr kumimoji="1" lang="ja-JP" altLang="en-US" sz="4000" b="1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72BFECAD-37F6-2CF2-CFF1-94E3A82BEA9C}"/>
                </a:ext>
              </a:extLst>
            </p:cNvPr>
            <p:cNvSpPr/>
            <p:nvPr/>
          </p:nvSpPr>
          <p:spPr>
            <a:xfrm>
              <a:off x="1945576" y="4408614"/>
              <a:ext cx="871200" cy="871200"/>
            </a:xfrm>
            <a:prstGeom prst="rect">
              <a:avLst/>
            </a:prstGeom>
            <a:solidFill>
              <a:srgbClr val="7E0484"/>
            </a:solidFill>
            <a:ln>
              <a:solidFill>
                <a:srgbClr val="7E04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F3553628-07C0-153E-4694-6C61F198D251}"/>
                </a:ext>
              </a:extLst>
            </p:cNvPr>
            <p:cNvSpPr txBox="1"/>
            <p:nvPr/>
          </p:nvSpPr>
          <p:spPr>
            <a:xfrm>
              <a:off x="2081254" y="4336382"/>
              <a:ext cx="59984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6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kumimoji="1" lang="ja-JP" alt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813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44"/>
    </mc:Choice>
    <mc:Fallback xmlns="">
      <p:transition spd="slow" advTm="394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717FDFF-A7B3-64EF-DDBE-17A51FC3AC4B}"/>
              </a:ext>
            </a:extLst>
          </p:cNvPr>
          <p:cNvCxnSpPr>
            <a:cxnSpLocks/>
            <a:endCxn id="22" idx="7"/>
          </p:cNvCxnSpPr>
          <p:nvPr/>
        </p:nvCxnSpPr>
        <p:spPr>
          <a:xfrm flipH="1">
            <a:off x="4419163" y="943555"/>
            <a:ext cx="1800081" cy="303386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B954B29-38A1-D321-7DB5-A168B0349B6C}"/>
              </a:ext>
            </a:extLst>
          </p:cNvPr>
          <p:cNvCxnSpPr>
            <a:cxnSpLocks/>
          </p:cNvCxnSpPr>
          <p:nvPr/>
        </p:nvCxnSpPr>
        <p:spPr>
          <a:xfrm>
            <a:off x="3061252" y="4898003"/>
            <a:ext cx="5192202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BB2951-A543-3C83-7651-1B80914DE5ED}"/>
              </a:ext>
            </a:extLst>
          </p:cNvPr>
          <p:cNvCxnSpPr>
            <a:cxnSpLocks/>
          </p:cNvCxnSpPr>
          <p:nvPr/>
        </p:nvCxnSpPr>
        <p:spPr>
          <a:xfrm>
            <a:off x="3753016" y="675861"/>
            <a:ext cx="0" cy="422214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6B9BD8F-73ED-5019-06A4-EA41E79B0E9D}"/>
              </a:ext>
            </a:extLst>
          </p:cNvPr>
          <p:cNvCxnSpPr>
            <a:cxnSpLocks/>
          </p:cNvCxnSpPr>
          <p:nvPr/>
        </p:nvCxnSpPr>
        <p:spPr>
          <a:xfrm>
            <a:off x="4994303" y="675861"/>
            <a:ext cx="0" cy="422214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FB35D48-8560-078D-24C1-21A15DAF1539}"/>
              </a:ext>
            </a:extLst>
          </p:cNvPr>
          <p:cNvCxnSpPr>
            <a:cxnSpLocks/>
          </p:cNvCxnSpPr>
          <p:nvPr/>
        </p:nvCxnSpPr>
        <p:spPr>
          <a:xfrm>
            <a:off x="6235590" y="675861"/>
            <a:ext cx="0" cy="422214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514E469-A3AE-DE57-6843-E0C13F839161}"/>
              </a:ext>
            </a:extLst>
          </p:cNvPr>
          <p:cNvCxnSpPr>
            <a:cxnSpLocks/>
          </p:cNvCxnSpPr>
          <p:nvPr/>
        </p:nvCxnSpPr>
        <p:spPr>
          <a:xfrm>
            <a:off x="7476878" y="675861"/>
            <a:ext cx="0" cy="422214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079D0948-825B-ACFC-A10B-A4174056925A}"/>
              </a:ext>
            </a:extLst>
          </p:cNvPr>
          <p:cNvSpPr/>
          <p:nvPr/>
        </p:nvSpPr>
        <p:spPr>
          <a:xfrm>
            <a:off x="4269849" y="4810537"/>
            <a:ext cx="174932" cy="1749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CB771A5C-54E4-2052-F2F4-F0C411C4D0C8}"/>
              </a:ext>
            </a:extLst>
          </p:cNvPr>
          <p:cNvSpPr/>
          <p:nvPr/>
        </p:nvSpPr>
        <p:spPr>
          <a:xfrm>
            <a:off x="5543826" y="4810537"/>
            <a:ext cx="174932" cy="1749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D9D31534-2CEC-D86D-AF77-75BA30C1C281}"/>
              </a:ext>
            </a:extLst>
          </p:cNvPr>
          <p:cNvSpPr/>
          <p:nvPr/>
        </p:nvSpPr>
        <p:spPr>
          <a:xfrm>
            <a:off x="6752423" y="4810537"/>
            <a:ext cx="174932" cy="1749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BA8F42F-D63D-E1C7-BCC5-0A76DF42DCD8}"/>
              </a:ext>
            </a:extLst>
          </p:cNvPr>
          <p:cNvCxnSpPr>
            <a:cxnSpLocks/>
          </p:cNvCxnSpPr>
          <p:nvPr/>
        </p:nvCxnSpPr>
        <p:spPr>
          <a:xfrm flipH="1">
            <a:off x="3753016" y="4039263"/>
            <a:ext cx="1241287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FCF7F3A-6BC5-FF2B-D646-BC6502A524AE}"/>
              </a:ext>
            </a:extLst>
          </p:cNvPr>
          <p:cNvCxnSpPr>
            <a:cxnSpLocks/>
          </p:cNvCxnSpPr>
          <p:nvPr/>
        </p:nvCxnSpPr>
        <p:spPr>
          <a:xfrm flipH="1">
            <a:off x="4994303" y="2005055"/>
            <a:ext cx="1241287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6176AD10-140D-562D-BB9C-074A9BC7063D}"/>
              </a:ext>
            </a:extLst>
          </p:cNvPr>
          <p:cNvCxnSpPr>
            <a:cxnSpLocks/>
          </p:cNvCxnSpPr>
          <p:nvPr/>
        </p:nvCxnSpPr>
        <p:spPr>
          <a:xfrm flipH="1">
            <a:off x="6235590" y="1671099"/>
            <a:ext cx="1241287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4BBF07AA-EE80-2654-70A0-8A52F8DE18B3}"/>
              </a:ext>
            </a:extLst>
          </p:cNvPr>
          <p:cNvSpPr/>
          <p:nvPr/>
        </p:nvSpPr>
        <p:spPr>
          <a:xfrm>
            <a:off x="4269849" y="3951797"/>
            <a:ext cx="174932" cy="1749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B8B2A1C3-3EDC-DA4F-7828-D9FCD7AE95CD}"/>
              </a:ext>
            </a:extLst>
          </p:cNvPr>
          <p:cNvSpPr/>
          <p:nvPr/>
        </p:nvSpPr>
        <p:spPr>
          <a:xfrm>
            <a:off x="5527480" y="1917589"/>
            <a:ext cx="174932" cy="1749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B818A4F5-E09A-AE57-4109-41A2CC8ED0F4}"/>
              </a:ext>
            </a:extLst>
          </p:cNvPr>
          <p:cNvSpPr/>
          <p:nvPr/>
        </p:nvSpPr>
        <p:spPr>
          <a:xfrm>
            <a:off x="6752423" y="1583633"/>
            <a:ext cx="174932" cy="1749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9" name="オブジェクト 28">
            <a:extLst>
              <a:ext uri="{FF2B5EF4-FFF2-40B4-BE49-F238E27FC236}">
                <a16:creationId xmlns:a16="http://schemas.microsoft.com/office/drawing/2014/main" id="{92E1E046-B003-1AEF-420E-BB4F54D192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78300" y="5072935"/>
          <a:ext cx="758030" cy="505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177480" progId="Equation.DSMT4">
                  <p:embed/>
                </p:oleObj>
              </mc:Choice>
              <mc:Fallback>
                <p:oleObj name="Equation" r:id="rId2" imgW="266400" imgH="177480" progId="Equation.DSMT4">
                  <p:embed/>
                  <p:pic>
                    <p:nvPicPr>
                      <p:cNvPr id="29" name="オブジェクト 28">
                        <a:extLst>
                          <a:ext uri="{FF2B5EF4-FFF2-40B4-BE49-F238E27FC236}">
                            <a16:creationId xmlns:a16="http://schemas.microsoft.com/office/drawing/2014/main" id="{92E1E046-B003-1AEF-420E-BB4F54D192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78300" y="5072935"/>
                        <a:ext cx="758030" cy="5053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オブジェクト 29">
            <a:extLst>
              <a:ext uri="{FF2B5EF4-FFF2-40B4-BE49-F238E27FC236}">
                <a16:creationId xmlns:a16="http://schemas.microsoft.com/office/drawing/2014/main" id="{966A6C86-DA4D-0870-1E77-DA84EBA7E4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686" y="5074289"/>
          <a:ext cx="271383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8560" imgH="164880" progId="Equation.DSMT4">
                  <p:embed/>
                </p:oleObj>
              </mc:Choice>
              <mc:Fallback>
                <p:oleObj name="Equation" r:id="rId4" imgW="88560" imgH="164880" progId="Equation.DSMT4">
                  <p:embed/>
                  <p:pic>
                    <p:nvPicPr>
                      <p:cNvPr id="30" name="オブジェクト 29">
                        <a:extLst>
                          <a:ext uri="{FF2B5EF4-FFF2-40B4-BE49-F238E27FC236}">
                            <a16:creationId xmlns:a16="http://schemas.microsoft.com/office/drawing/2014/main" id="{966A6C86-DA4D-0870-1E77-DA84EBA7E4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86686" y="5074289"/>
                        <a:ext cx="271383" cy="50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オブジェクト 30">
            <a:extLst>
              <a:ext uri="{FF2B5EF4-FFF2-40B4-BE49-F238E27FC236}">
                <a16:creationId xmlns:a16="http://schemas.microsoft.com/office/drawing/2014/main" id="{7F632917-F4EA-E4F8-FF23-A90343C684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0233" y="5074289"/>
          <a:ext cx="79200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9360" imgH="177480" progId="Equation.DSMT4">
                  <p:embed/>
                </p:oleObj>
              </mc:Choice>
              <mc:Fallback>
                <p:oleObj name="Equation" r:id="rId6" imgW="279360" imgH="177480" progId="Equation.DSMT4">
                  <p:embed/>
                  <p:pic>
                    <p:nvPicPr>
                      <p:cNvPr id="31" name="オブジェクト 30">
                        <a:extLst>
                          <a:ext uri="{FF2B5EF4-FFF2-40B4-BE49-F238E27FC236}">
                            <a16:creationId xmlns:a16="http://schemas.microsoft.com/office/drawing/2014/main" id="{7F632917-F4EA-E4F8-FF23-A90343C684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60233" y="5074289"/>
                        <a:ext cx="792000" cy="50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0158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6937A9-9E11-EAA4-07A8-1549D17BC501}"/>
              </a:ext>
            </a:extLst>
          </p:cNvPr>
          <p:cNvSpPr/>
          <p:nvPr/>
        </p:nvSpPr>
        <p:spPr>
          <a:xfrm>
            <a:off x="0" y="0"/>
            <a:ext cx="12192000" cy="1277655"/>
          </a:xfrm>
          <a:prstGeom prst="rect">
            <a:avLst/>
          </a:prstGeom>
          <a:solidFill>
            <a:srgbClr val="7E0484"/>
          </a:solidFill>
          <a:ln>
            <a:solidFill>
              <a:srgbClr val="7E0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5B46ADB-ED51-459C-FE2D-45E065D21A3C}"/>
              </a:ext>
            </a:extLst>
          </p:cNvPr>
          <p:cNvSpPr txBox="1"/>
          <p:nvPr/>
        </p:nvSpPr>
        <p:spPr>
          <a:xfrm>
            <a:off x="375780" y="177162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>
                <a:solidFill>
                  <a:schemeClr val="bg1"/>
                </a:solidFill>
              </a:rPr>
              <a:t>はじめに</a:t>
            </a:r>
            <a:endParaRPr kumimoji="1" lang="ja-JP" altLang="en-US" sz="540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97D96D8-F99D-6332-0D4E-D03B2E496DDC}"/>
              </a:ext>
            </a:extLst>
          </p:cNvPr>
          <p:cNvSpPr txBox="1"/>
          <p:nvPr/>
        </p:nvSpPr>
        <p:spPr>
          <a:xfrm>
            <a:off x="8039100" y="177162"/>
            <a:ext cx="4127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altLang="ja-JP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/14</a:t>
            </a:r>
            <a:endParaRPr kumimoji="1" lang="ja-JP" altLang="en-US" sz="5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03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44"/>
    </mc:Choice>
    <mc:Fallback xmlns="">
      <p:transition spd="slow" advTm="394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6937A9-9E11-EAA4-07A8-1549D17BC501}"/>
              </a:ext>
            </a:extLst>
          </p:cNvPr>
          <p:cNvSpPr/>
          <p:nvPr/>
        </p:nvSpPr>
        <p:spPr>
          <a:xfrm>
            <a:off x="0" y="0"/>
            <a:ext cx="12192000" cy="1277655"/>
          </a:xfrm>
          <a:prstGeom prst="rect">
            <a:avLst/>
          </a:prstGeom>
          <a:solidFill>
            <a:srgbClr val="7E0484"/>
          </a:solidFill>
          <a:ln>
            <a:solidFill>
              <a:srgbClr val="7E0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5B46ADB-ED51-459C-FE2D-45E065D21A3C}"/>
              </a:ext>
            </a:extLst>
          </p:cNvPr>
          <p:cNvSpPr txBox="1"/>
          <p:nvPr/>
        </p:nvSpPr>
        <p:spPr>
          <a:xfrm>
            <a:off x="375780" y="177162"/>
            <a:ext cx="6468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>
                <a:solidFill>
                  <a:schemeClr val="bg1"/>
                </a:solidFill>
              </a:rPr>
              <a:t>これまで</a:t>
            </a:r>
            <a:r>
              <a:rPr lang="en-US" altLang="ja-JP" sz="5400" b="1" dirty="0">
                <a:solidFill>
                  <a:schemeClr val="bg1"/>
                </a:solidFill>
              </a:rPr>
              <a:t>/</a:t>
            </a:r>
            <a:r>
              <a:rPr lang="ja-JP" altLang="en-US" sz="5400" b="1" dirty="0">
                <a:solidFill>
                  <a:schemeClr val="bg1"/>
                </a:solidFill>
              </a:rPr>
              <a:t>～</a:t>
            </a:r>
            <a:r>
              <a:rPr lang="en-US" altLang="ja-JP" sz="5400" b="1" dirty="0">
                <a:solidFill>
                  <a:schemeClr val="bg1"/>
                </a:solidFill>
              </a:rPr>
              <a:t>5</a:t>
            </a:r>
            <a:r>
              <a:rPr lang="ja-JP" altLang="en-US" sz="5400" b="1" dirty="0">
                <a:solidFill>
                  <a:schemeClr val="bg1"/>
                </a:solidFill>
              </a:rPr>
              <a:t>月初旬</a:t>
            </a:r>
            <a:endParaRPr kumimoji="1" lang="ja-JP" altLang="en-US" sz="5400" b="1" dirty="0">
              <a:solidFill>
                <a:schemeClr val="bg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BFA14CF-37F4-737D-3DEC-AF8A5FE0D585}"/>
              </a:ext>
            </a:extLst>
          </p:cNvPr>
          <p:cNvSpPr txBox="1"/>
          <p:nvPr/>
        </p:nvSpPr>
        <p:spPr>
          <a:xfrm>
            <a:off x="215467" y="1826261"/>
            <a:ext cx="7224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佐々木先生の演習問題</a:t>
            </a:r>
            <a:endParaRPr kumimoji="1" lang="ja-JP" altLang="en-US" sz="4800" b="1" dirty="0">
              <a:solidFill>
                <a:srgbClr val="7E0484"/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97D96D8-F99D-6332-0D4E-D03B2E496DDC}"/>
              </a:ext>
            </a:extLst>
          </p:cNvPr>
          <p:cNvSpPr txBox="1"/>
          <p:nvPr/>
        </p:nvSpPr>
        <p:spPr>
          <a:xfrm>
            <a:off x="8039100" y="177162"/>
            <a:ext cx="4127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altLang="ja-JP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/14</a:t>
            </a:r>
            <a:endParaRPr kumimoji="1" lang="ja-JP" altLang="en-US" sz="5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15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44"/>
    </mc:Choice>
    <mc:Fallback xmlns="">
      <p:transition spd="slow" advTm="394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6937A9-9E11-EAA4-07A8-1549D17BC501}"/>
              </a:ext>
            </a:extLst>
          </p:cNvPr>
          <p:cNvSpPr/>
          <p:nvPr/>
        </p:nvSpPr>
        <p:spPr>
          <a:xfrm>
            <a:off x="0" y="0"/>
            <a:ext cx="12192000" cy="1277655"/>
          </a:xfrm>
          <a:prstGeom prst="rect">
            <a:avLst/>
          </a:prstGeom>
          <a:solidFill>
            <a:srgbClr val="7E0484"/>
          </a:solidFill>
          <a:ln>
            <a:solidFill>
              <a:srgbClr val="7E0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5B46ADB-ED51-459C-FE2D-45E065D21A3C}"/>
              </a:ext>
            </a:extLst>
          </p:cNvPr>
          <p:cNvSpPr txBox="1"/>
          <p:nvPr/>
        </p:nvSpPr>
        <p:spPr>
          <a:xfrm>
            <a:off x="375780" y="177162"/>
            <a:ext cx="6468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>
                <a:solidFill>
                  <a:schemeClr val="bg1"/>
                </a:solidFill>
              </a:rPr>
              <a:t>これまで</a:t>
            </a:r>
            <a:r>
              <a:rPr lang="en-US" altLang="ja-JP" sz="5400" b="1" dirty="0">
                <a:solidFill>
                  <a:schemeClr val="bg1"/>
                </a:solidFill>
              </a:rPr>
              <a:t>/</a:t>
            </a:r>
            <a:r>
              <a:rPr lang="ja-JP" altLang="en-US" sz="5400" b="1" dirty="0">
                <a:solidFill>
                  <a:schemeClr val="bg1"/>
                </a:solidFill>
              </a:rPr>
              <a:t>～</a:t>
            </a:r>
            <a:r>
              <a:rPr lang="en-US" altLang="ja-JP" sz="5400" b="1" dirty="0">
                <a:solidFill>
                  <a:schemeClr val="bg1"/>
                </a:solidFill>
              </a:rPr>
              <a:t>6</a:t>
            </a:r>
            <a:r>
              <a:rPr lang="ja-JP" altLang="en-US" sz="5400" b="1" dirty="0">
                <a:solidFill>
                  <a:schemeClr val="bg1"/>
                </a:solidFill>
              </a:rPr>
              <a:t>月中旬</a:t>
            </a:r>
            <a:endParaRPr kumimoji="1" lang="ja-JP" altLang="en-US" sz="540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97D96D8-F99D-6332-0D4E-D03B2E496DDC}"/>
              </a:ext>
            </a:extLst>
          </p:cNvPr>
          <p:cNvSpPr txBox="1"/>
          <p:nvPr/>
        </p:nvSpPr>
        <p:spPr>
          <a:xfrm>
            <a:off x="8039100" y="177162"/>
            <a:ext cx="4127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en-US" altLang="ja-JP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/14</a:t>
            </a:r>
            <a:endParaRPr kumimoji="1" lang="ja-JP" altLang="en-US" sz="5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699815-CA85-A566-E251-A38CFD43BFB9}"/>
              </a:ext>
            </a:extLst>
          </p:cNvPr>
          <p:cNvSpPr txBox="1"/>
          <p:nvPr/>
        </p:nvSpPr>
        <p:spPr>
          <a:xfrm>
            <a:off x="215467" y="1579776"/>
            <a:ext cx="7224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b="1" dirty="0" err="1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Rosswog</a:t>
            </a:r>
            <a:r>
              <a:rPr lang="en-US" altLang="ja-JP" sz="48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 (2019)</a:t>
            </a:r>
            <a:endParaRPr kumimoji="1" lang="ja-JP" altLang="en-US" sz="4800" b="1" dirty="0">
              <a:solidFill>
                <a:srgbClr val="7E0484"/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390ABB-8BE1-6622-5A3D-21575F2238C6}"/>
              </a:ext>
            </a:extLst>
          </p:cNvPr>
          <p:cNvSpPr txBox="1"/>
          <p:nvPr/>
        </p:nvSpPr>
        <p:spPr>
          <a:xfrm>
            <a:off x="215467" y="2535258"/>
            <a:ext cx="7224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b="1" dirty="0">
                <a:solidFill>
                  <a:srgbClr val="7E0484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SPH</a:t>
            </a:r>
            <a:r>
              <a:rPr lang="ja-JP" altLang="en-US" sz="4800" b="1" dirty="0">
                <a:solidFill>
                  <a:srgbClr val="7E0484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法</a:t>
            </a:r>
            <a:r>
              <a:rPr lang="ja-JP" altLang="en-US" sz="48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のレビュー論文。</a:t>
            </a:r>
            <a:endParaRPr kumimoji="1" lang="ja-JP" altLang="en-US" sz="4800" dirty="0">
              <a:solidFill>
                <a:srgbClr val="7E0484"/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5DA7E0B-F0D8-9F6E-B587-543E6A547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428" y="3347380"/>
            <a:ext cx="8269616" cy="351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0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44"/>
    </mc:Choice>
    <mc:Fallback xmlns="">
      <p:transition spd="slow" advTm="394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6937A9-9E11-EAA4-07A8-1549D17BC501}"/>
              </a:ext>
            </a:extLst>
          </p:cNvPr>
          <p:cNvSpPr/>
          <p:nvPr/>
        </p:nvSpPr>
        <p:spPr>
          <a:xfrm>
            <a:off x="0" y="0"/>
            <a:ext cx="12192000" cy="1277655"/>
          </a:xfrm>
          <a:prstGeom prst="rect">
            <a:avLst/>
          </a:prstGeom>
          <a:solidFill>
            <a:srgbClr val="7E0484"/>
          </a:solidFill>
          <a:ln>
            <a:solidFill>
              <a:srgbClr val="7E0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5B46ADB-ED51-459C-FE2D-45E065D21A3C}"/>
              </a:ext>
            </a:extLst>
          </p:cNvPr>
          <p:cNvSpPr txBox="1"/>
          <p:nvPr/>
        </p:nvSpPr>
        <p:spPr>
          <a:xfrm>
            <a:off x="375780" y="177162"/>
            <a:ext cx="6468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>
                <a:solidFill>
                  <a:schemeClr val="bg1"/>
                </a:solidFill>
              </a:rPr>
              <a:t>これまで</a:t>
            </a:r>
            <a:r>
              <a:rPr lang="en-US" altLang="ja-JP" sz="5400" b="1" dirty="0">
                <a:solidFill>
                  <a:schemeClr val="bg1"/>
                </a:solidFill>
              </a:rPr>
              <a:t>/</a:t>
            </a:r>
            <a:r>
              <a:rPr lang="ja-JP" altLang="en-US" sz="5400" b="1" dirty="0">
                <a:solidFill>
                  <a:schemeClr val="bg1"/>
                </a:solidFill>
              </a:rPr>
              <a:t>～</a:t>
            </a:r>
            <a:r>
              <a:rPr lang="en-US" altLang="ja-JP" sz="5400" b="1" dirty="0">
                <a:solidFill>
                  <a:schemeClr val="bg1"/>
                </a:solidFill>
              </a:rPr>
              <a:t>6</a:t>
            </a:r>
            <a:r>
              <a:rPr lang="ja-JP" altLang="en-US" sz="5400" b="1" dirty="0">
                <a:solidFill>
                  <a:schemeClr val="bg1"/>
                </a:solidFill>
              </a:rPr>
              <a:t>月中旬</a:t>
            </a:r>
            <a:endParaRPr kumimoji="1" lang="ja-JP" altLang="en-US" sz="540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97D96D8-F99D-6332-0D4E-D03B2E496DDC}"/>
              </a:ext>
            </a:extLst>
          </p:cNvPr>
          <p:cNvSpPr txBox="1"/>
          <p:nvPr/>
        </p:nvSpPr>
        <p:spPr>
          <a:xfrm>
            <a:off x="8039100" y="177162"/>
            <a:ext cx="4127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altLang="ja-JP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/14</a:t>
            </a:r>
            <a:endParaRPr kumimoji="1" lang="ja-JP" altLang="en-US" sz="5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699815-CA85-A566-E251-A38CFD43BFB9}"/>
              </a:ext>
            </a:extLst>
          </p:cNvPr>
          <p:cNvSpPr txBox="1"/>
          <p:nvPr/>
        </p:nvSpPr>
        <p:spPr>
          <a:xfrm>
            <a:off x="215467" y="1579776"/>
            <a:ext cx="7224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SPH</a:t>
            </a:r>
            <a:r>
              <a:rPr lang="ja-JP" altLang="en-US" sz="48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法とは</a:t>
            </a:r>
            <a:endParaRPr kumimoji="1" lang="ja-JP" altLang="en-US" sz="4800" b="1" dirty="0">
              <a:solidFill>
                <a:srgbClr val="7E0484"/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C5F5CFCB-F302-4F23-3CB6-83ACFADEF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607" y="1454817"/>
            <a:ext cx="3438536" cy="528685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E6C5ACB-B803-1B5E-FAFE-AC16D7DDD9F3}"/>
              </a:ext>
            </a:extLst>
          </p:cNvPr>
          <p:cNvSpPr txBox="1"/>
          <p:nvPr/>
        </p:nvSpPr>
        <p:spPr>
          <a:xfrm>
            <a:off x="4414370" y="6218447"/>
            <a:ext cx="4650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松本</a:t>
            </a:r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, </a:t>
            </a:r>
            <a:r>
              <a:rPr kumimoji="1"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大須賀</a:t>
            </a:r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, </a:t>
            </a:r>
            <a:r>
              <a:rPr lang="ja-JP" altLang="en-US" sz="28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須佐 </a:t>
            </a:r>
            <a:r>
              <a:rPr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(2024)</a:t>
            </a:r>
            <a:endParaRPr kumimoji="1" lang="ja-JP" altLang="en-US" sz="2800" dirty="0"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7118884-A377-F1C1-CBE4-0D08A3DB8A7D}"/>
              </a:ext>
            </a:extLst>
          </p:cNvPr>
          <p:cNvSpPr txBox="1"/>
          <p:nvPr/>
        </p:nvSpPr>
        <p:spPr>
          <a:xfrm>
            <a:off x="215466" y="2439283"/>
            <a:ext cx="81731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・流体を粒子の重ね合わせで表現</a:t>
            </a:r>
            <a:endParaRPr lang="en-US" altLang="ja-JP" sz="4800" dirty="0"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  <a:p>
            <a:r>
              <a:rPr kumimoji="1" lang="ja-JP" altLang="en-US" sz="48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・</a:t>
            </a:r>
            <a:r>
              <a:rPr kumimoji="1" lang="en-US" altLang="ja-JP" sz="4800" dirty="0" err="1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Lagrangian</a:t>
            </a:r>
            <a:r>
              <a:rPr kumimoji="1" lang="ja-JP" altLang="en-US" sz="48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的な方法</a:t>
            </a:r>
            <a:endParaRPr kumimoji="1" lang="en-US" altLang="ja-JP" sz="4800" dirty="0"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  <a:p>
            <a:r>
              <a:rPr kumimoji="1" lang="ja-JP" altLang="en-US" sz="48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→移流を正しく解くのが容易</a:t>
            </a:r>
          </a:p>
        </p:txBody>
      </p:sp>
    </p:spTree>
    <p:extLst>
      <p:ext uri="{BB962C8B-B14F-4D97-AF65-F5344CB8AC3E}">
        <p14:creationId xmlns:p14="http://schemas.microsoft.com/office/powerpoint/2010/main" val="254703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44"/>
    </mc:Choice>
    <mc:Fallback xmlns="">
      <p:transition spd="slow" advTm="394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6937A9-9E11-EAA4-07A8-1549D17BC501}"/>
              </a:ext>
            </a:extLst>
          </p:cNvPr>
          <p:cNvSpPr/>
          <p:nvPr/>
        </p:nvSpPr>
        <p:spPr>
          <a:xfrm>
            <a:off x="0" y="0"/>
            <a:ext cx="12192000" cy="1277655"/>
          </a:xfrm>
          <a:prstGeom prst="rect">
            <a:avLst/>
          </a:prstGeom>
          <a:solidFill>
            <a:srgbClr val="7E0484"/>
          </a:solidFill>
          <a:ln>
            <a:solidFill>
              <a:srgbClr val="7E0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5B46ADB-ED51-459C-FE2D-45E065D21A3C}"/>
              </a:ext>
            </a:extLst>
          </p:cNvPr>
          <p:cNvSpPr txBox="1"/>
          <p:nvPr/>
        </p:nvSpPr>
        <p:spPr>
          <a:xfrm>
            <a:off x="375780" y="177162"/>
            <a:ext cx="6468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>
                <a:solidFill>
                  <a:schemeClr val="bg1"/>
                </a:solidFill>
              </a:rPr>
              <a:t>これまで</a:t>
            </a:r>
            <a:r>
              <a:rPr lang="en-US" altLang="ja-JP" sz="5400" b="1" dirty="0">
                <a:solidFill>
                  <a:schemeClr val="bg1"/>
                </a:solidFill>
              </a:rPr>
              <a:t>/</a:t>
            </a:r>
            <a:r>
              <a:rPr lang="ja-JP" altLang="en-US" sz="5400" b="1" dirty="0">
                <a:solidFill>
                  <a:schemeClr val="bg1"/>
                </a:solidFill>
              </a:rPr>
              <a:t>～</a:t>
            </a:r>
            <a:r>
              <a:rPr lang="en-US" altLang="ja-JP" sz="5400" b="1" dirty="0">
                <a:solidFill>
                  <a:schemeClr val="bg1"/>
                </a:solidFill>
              </a:rPr>
              <a:t>6</a:t>
            </a:r>
            <a:r>
              <a:rPr lang="ja-JP" altLang="en-US" sz="5400" b="1" dirty="0">
                <a:solidFill>
                  <a:schemeClr val="bg1"/>
                </a:solidFill>
              </a:rPr>
              <a:t>月中旬</a:t>
            </a:r>
            <a:endParaRPr kumimoji="1" lang="ja-JP" altLang="en-US" sz="540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97D96D8-F99D-6332-0D4E-D03B2E496DDC}"/>
              </a:ext>
            </a:extLst>
          </p:cNvPr>
          <p:cNvSpPr txBox="1"/>
          <p:nvPr/>
        </p:nvSpPr>
        <p:spPr>
          <a:xfrm>
            <a:off x="8039100" y="177162"/>
            <a:ext cx="4127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r>
              <a:rPr lang="en-US" altLang="ja-JP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/14</a:t>
            </a:r>
            <a:endParaRPr kumimoji="1" lang="ja-JP" altLang="en-US" sz="5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699815-CA85-A566-E251-A38CFD43BFB9}"/>
              </a:ext>
            </a:extLst>
          </p:cNvPr>
          <p:cNvSpPr txBox="1"/>
          <p:nvPr/>
        </p:nvSpPr>
        <p:spPr>
          <a:xfrm>
            <a:off x="215467" y="1579776"/>
            <a:ext cx="7224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具体的にやったこと</a:t>
            </a:r>
            <a:endParaRPr kumimoji="1" lang="ja-JP" altLang="en-US" sz="4800" b="1" dirty="0">
              <a:solidFill>
                <a:srgbClr val="7E0484"/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44C22B4-AB9D-D23E-A028-297D4912FFF2}"/>
              </a:ext>
            </a:extLst>
          </p:cNvPr>
          <p:cNvSpPr txBox="1"/>
          <p:nvPr/>
        </p:nvSpPr>
        <p:spPr>
          <a:xfrm>
            <a:off x="215466" y="2439283"/>
            <a:ext cx="118069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・衝撃波を扱えない</a:t>
            </a:r>
            <a:endParaRPr lang="en-US" altLang="ja-JP" sz="4800" dirty="0"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  <a:p>
            <a:r>
              <a:rPr kumimoji="1" lang="ja-JP" altLang="en-US" sz="48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→人工粘性の導入</a:t>
            </a:r>
            <a:endParaRPr kumimoji="1" lang="en-US" altLang="ja-JP" sz="4800" dirty="0"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  <a:p>
            <a:r>
              <a:rPr lang="ja-JP" altLang="en-US" sz="48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・計算量が</a:t>
            </a:r>
            <a:r>
              <a:rPr lang="en-US" altLang="ja-JP" sz="48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O(N^2)</a:t>
            </a:r>
          </a:p>
          <a:p>
            <a:r>
              <a:rPr kumimoji="1" lang="ja-JP" altLang="en-US" sz="48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→</a:t>
            </a:r>
            <a:r>
              <a:rPr kumimoji="1" lang="en-US" altLang="ja-JP" sz="48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O(</a:t>
            </a:r>
            <a:r>
              <a:rPr kumimoji="1" lang="en-US" altLang="ja-JP" sz="4800" dirty="0" err="1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NlogN</a:t>
            </a:r>
            <a:r>
              <a:rPr kumimoji="1" lang="en-US" altLang="ja-JP" sz="48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), </a:t>
            </a:r>
            <a:r>
              <a:rPr kumimoji="1" lang="ja-JP" altLang="en-US" sz="48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さらには</a:t>
            </a:r>
            <a:r>
              <a:rPr kumimoji="1" lang="en-US" altLang="ja-JP" sz="48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O(N)</a:t>
            </a:r>
            <a:r>
              <a:rPr kumimoji="1" lang="ja-JP" altLang="en-US" sz="48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まで落とせる</a:t>
            </a:r>
          </a:p>
        </p:txBody>
      </p:sp>
    </p:spTree>
    <p:extLst>
      <p:ext uri="{BB962C8B-B14F-4D97-AF65-F5344CB8AC3E}">
        <p14:creationId xmlns:p14="http://schemas.microsoft.com/office/powerpoint/2010/main" val="232191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44"/>
    </mc:Choice>
    <mc:Fallback xmlns="">
      <p:transition spd="slow" advTm="394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6937A9-9E11-EAA4-07A8-1549D17BC501}"/>
              </a:ext>
            </a:extLst>
          </p:cNvPr>
          <p:cNvSpPr/>
          <p:nvPr/>
        </p:nvSpPr>
        <p:spPr>
          <a:xfrm>
            <a:off x="0" y="0"/>
            <a:ext cx="12192000" cy="1277655"/>
          </a:xfrm>
          <a:prstGeom prst="rect">
            <a:avLst/>
          </a:prstGeom>
          <a:solidFill>
            <a:srgbClr val="7E0484"/>
          </a:solidFill>
          <a:ln>
            <a:solidFill>
              <a:srgbClr val="7E0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5B46ADB-ED51-459C-FE2D-45E065D21A3C}"/>
              </a:ext>
            </a:extLst>
          </p:cNvPr>
          <p:cNvSpPr txBox="1"/>
          <p:nvPr/>
        </p:nvSpPr>
        <p:spPr>
          <a:xfrm>
            <a:off x="375780" y="177162"/>
            <a:ext cx="5775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>
                <a:solidFill>
                  <a:schemeClr val="bg1"/>
                </a:solidFill>
              </a:rPr>
              <a:t>これまで</a:t>
            </a:r>
            <a:r>
              <a:rPr lang="en-US" altLang="ja-JP" sz="5400" b="1" dirty="0">
                <a:solidFill>
                  <a:schemeClr val="bg1"/>
                </a:solidFill>
              </a:rPr>
              <a:t>/</a:t>
            </a:r>
            <a:r>
              <a:rPr lang="ja-JP" altLang="en-US" sz="5400" b="1" dirty="0">
                <a:solidFill>
                  <a:schemeClr val="bg1"/>
                </a:solidFill>
              </a:rPr>
              <a:t>～</a:t>
            </a:r>
            <a:r>
              <a:rPr lang="en-US" altLang="ja-JP" sz="5400" b="1" dirty="0">
                <a:solidFill>
                  <a:schemeClr val="bg1"/>
                </a:solidFill>
              </a:rPr>
              <a:t>7</a:t>
            </a:r>
            <a:r>
              <a:rPr lang="ja-JP" altLang="en-US" sz="5400" b="1" dirty="0">
                <a:solidFill>
                  <a:schemeClr val="bg1"/>
                </a:solidFill>
              </a:rPr>
              <a:t>月末</a:t>
            </a:r>
            <a:endParaRPr kumimoji="1" lang="ja-JP" altLang="en-US" sz="540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97D96D8-F99D-6332-0D4E-D03B2E496DDC}"/>
              </a:ext>
            </a:extLst>
          </p:cNvPr>
          <p:cNvSpPr txBox="1"/>
          <p:nvPr/>
        </p:nvSpPr>
        <p:spPr>
          <a:xfrm>
            <a:off x="8039100" y="177162"/>
            <a:ext cx="4127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54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en-US" altLang="ja-JP" sz="3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/14</a:t>
            </a:r>
            <a:endParaRPr kumimoji="1" lang="ja-JP" altLang="en-US" sz="5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699815-CA85-A566-E251-A38CFD43BFB9}"/>
              </a:ext>
            </a:extLst>
          </p:cNvPr>
          <p:cNvSpPr txBox="1"/>
          <p:nvPr/>
        </p:nvSpPr>
        <p:spPr>
          <a:xfrm>
            <a:off x="5097564" y="5682649"/>
            <a:ext cx="3784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Toro (2009)</a:t>
            </a:r>
            <a:endParaRPr kumimoji="1" lang="ja-JP" altLang="en-US" sz="4800" dirty="0">
              <a:solidFill>
                <a:srgbClr val="7E0484"/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  <p:pic>
        <p:nvPicPr>
          <p:cNvPr id="1026" name="Picture 2" descr="Book cover">
            <a:extLst>
              <a:ext uri="{FF2B5EF4-FFF2-40B4-BE49-F238E27FC236}">
                <a16:creationId xmlns:a16="http://schemas.microsoft.com/office/drawing/2014/main" id="{683ECD98-B343-BCD1-5975-4BC352A52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178" y="1454817"/>
            <a:ext cx="3140910" cy="513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7F482F6-781C-5E8E-B081-C4BA7AB5C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36" y="1540320"/>
            <a:ext cx="3618592" cy="514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D63EEFA-DD5A-348C-53EC-EDA6BB52C626}"/>
              </a:ext>
            </a:extLst>
          </p:cNvPr>
          <p:cNvSpPr txBox="1"/>
          <p:nvPr/>
        </p:nvSpPr>
        <p:spPr>
          <a:xfrm>
            <a:off x="3785728" y="1652663"/>
            <a:ext cx="37840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松本</a:t>
            </a:r>
            <a:r>
              <a:rPr lang="en-US" altLang="ja-JP" sz="48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, </a:t>
            </a:r>
            <a:r>
              <a:rPr lang="ja-JP" altLang="en-US" sz="48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大須賀</a:t>
            </a:r>
            <a:r>
              <a:rPr lang="en-US" altLang="ja-JP" sz="48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, </a:t>
            </a:r>
            <a:r>
              <a:rPr lang="ja-JP" altLang="en-US" sz="48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須佐 </a:t>
            </a:r>
            <a:r>
              <a:rPr lang="en-US" altLang="ja-JP" sz="48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(2024)</a:t>
            </a:r>
            <a:endParaRPr kumimoji="1" lang="ja-JP" altLang="en-US" sz="4800" dirty="0">
              <a:solidFill>
                <a:srgbClr val="7E0484"/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47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44"/>
    </mc:Choice>
    <mc:Fallback xmlns="">
      <p:transition spd="slow" advTm="394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6937A9-9E11-EAA4-07A8-1549D17BC501}"/>
              </a:ext>
            </a:extLst>
          </p:cNvPr>
          <p:cNvSpPr/>
          <p:nvPr/>
        </p:nvSpPr>
        <p:spPr>
          <a:xfrm>
            <a:off x="0" y="0"/>
            <a:ext cx="12192000" cy="1277655"/>
          </a:xfrm>
          <a:prstGeom prst="rect">
            <a:avLst/>
          </a:prstGeom>
          <a:solidFill>
            <a:srgbClr val="7E0484"/>
          </a:solidFill>
          <a:ln>
            <a:solidFill>
              <a:srgbClr val="7E0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5B46ADB-ED51-459C-FE2D-45E065D21A3C}"/>
              </a:ext>
            </a:extLst>
          </p:cNvPr>
          <p:cNvSpPr txBox="1"/>
          <p:nvPr/>
        </p:nvSpPr>
        <p:spPr>
          <a:xfrm>
            <a:off x="375780" y="177162"/>
            <a:ext cx="5775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>
                <a:solidFill>
                  <a:schemeClr val="bg1"/>
                </a:solidFill>
              </a:rPr>
              <a:t>これまで</a:t>
            </a:r>
            <a:r>
              <a:rPr lang="en-US" altLang="ja-JP" sz="5400" b="1" dirty="0">
                <a:solidFill>
                  <a:schemeClr val="bg1"/>
                </a:solidFill>
              </a:rPr>
              <a:t>/</a:t>
            </a:r>
            <a:r>
              <a:rPr lang="ja-JP" altLang="en-US" sz="5400" b="1" dirty="0">
                <a:solidFill>
                  <a:schemeClr val="bg1"/>
                </a:solidFill>
              </a:rPr>
              <a:t>～</a:t>
            </a:r>
            <a:r>
              <a:rPr lang="en-US" altLang="ja-JP" sz="5400" b="1" dirty="0">
                <a:solidFill>
                  <a:schemeClr val="bg1"/>
                </a:solidFill>
              </a:rPr>
              <a:t>7</a:t>
            </a:r>
            <a:r>
              <a:rPr lang="ja-JP" altLang="en-US" sz="5400" b="1" dirty="0">
                <a:solidFill>
                  <a:schemeClr val="bg1"/>
                </a:solidFill>
              </a:rPr>
              <a:t>月末</a:t>
            </a:r>
            <a:endParaRPr kumimoji="1" lang="ja-JP" altLang="en-US" sz="540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97D96D8-F99D-6332-0D4E-D03B2E496DDC}"/>
              </a:ext>
            </a:extLst>
          </p:cNvPr>
          <p:cNvSpPr txBox="1"/>
          <p:nvPr/>
        </p:nvSpPr>
        <p:spPr>
          <a:xfrm>
            <a:off x="8039100" y="177162"/>
            <a:ext cx="4127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54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altLang="ja-JP" sz="3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/14</a:t>
            </a:r>
            <a:endParaRPr kumimoji="1" lang="ja-JP" altLang="en-US" sz="5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FE5DC8B-CF1D-25BE-E542-751ADE87C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606" y="1375577"/>
            <a:ext cx="6532788" cy="5432526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68F21E1-24AA-86DA-E4D3-C7541C0C28BB}"/>
              </a:ext>
            </a:extLst>
          </p:cNvPr>
          <p:cNvSpPr txBox="1"/>
          <p:nvPr/>
        </p:nvSpPr>
        <p:spPr>
          <a:xfrm>
            <a:off x="9983329" y="6346438"/>
            <a:ext cx="220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松本ら </a:t>
            </a:r>
            <a:r>
              <a:rPr lang="en-US" altLang="ja-JP" sz="24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(2024)</a:t>
            </a:r>
            <a:endParaRPr kumimoji="1" lang="ja-JP" altLang="en-US" sz="2400" dirty="0">
              <a:solidFill>
                <a:srgbClr val="7E0484"/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01F9CB6-20A6-7567-B846-00873CBF95F9}"/>
              </a:ext>
            </a:extLst>
          </p:cNvPr>
          <p:cNvSpPr/>
          <p:nvPr/>
        </p:nvSpPr>
        <p:spPr>
          <a:xfrm>
            <a:off x="3916680" y="3576320"/>
            <a:ext cx="594360" cy="243840"/>
          </a:xfrm>
          <a:prstGeom prst="rect">
            <a:avLst/>
          </a:prstGeom>
          <a:noFill/>
          <a:ln w="57150">
            <a:solidFill>
              <a:srgbClr val="7E04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CBBBC34-36E4-0ECA-F9D8-39FB7875AAF4}"/>
              </a:ext>
            </a:extLst>
          </p:cNvPr>
          <p:cNvSpPr/>
          <p:nvPr/>
        </p:nvSpPr>
        <p:spPr>
          <a:xfrm>
            <a:off x="6202680" y="5308600"/>
            <a:ext cx="1071880" cy="1249680"/>
          </a:xfrm>
          <a:prstGeom prst="rect">
            <a:avLst/>
          </a:prstGeom>
          <a:noFill/>
          <a:ln w="57150">
            <a:solidFill>
              <a:srgbClr val="7E04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F4E6FF7-E858-F326-F25B-5D9BD2D171B8}"/>
              </a:ext>
            </a:extLst>
          </p:cNvPr>
          <p:cNvSpPr/>
          <p:nvPr/>
        </p:nvSpPr>
        <p:spPr>
          <a:xfrm>
            <a:off x="7645400" y="5305038"/>
            <a:ext cx="1503680" cy="1041400"/>
          </a:xfrm>
          <a:prstGeom prst="rect">
            <a:avLst/>
          </a:prstGeom>
          <a:noFill/>
          <a:ln w="57150">
            <a:solidFill>
              <a:srgbClr val="7E04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46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44"/>
    </mc:Choice>
    <mc:Fallback xmlns="">
      <p:transition spd="slow" advTm="3944"/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271</Words>
  <Application>Microsoft Office PowerPoint</Application>
  <PresentationFormat>ワイド画面</PresentationFormat>
  <Paragraphs>84</Paragraphs>
  <Slides>20</Slides>
  <Notes>18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8" baseType="lpstr">
      <vt:lpstr>メイリオ</vt:lpstr>
      <vt:lpstr>游ゴシック</vt:lpstr>
      <vt:lpstr>游ゴシック Light</vt:lpstr>
      <vt:lpstr>Arial</vt:lpstr>
      <vt:lpstr>Segoe UI</vt:lpstr>
      <vt:lpstr>Times New Roman</vt:lpstr>
      <vt:lpstr>Office テーマ</vt:lpstr>
      <vt:lpstr>Equation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大平 達也</dc:creator>
  <cp:lastModifiedBy>達也 大平</cp:lastModifiedBy>
  <cp:revision>88</cp:revision>
  <dcterms:created xsi:type="dcterms:W3CDTF">2024-03-27T07:53:00Z</dcterms:created>
  <dcterms:modified xsi:type="dcterms:W3CDTF">2024-08-16T06:04:51Z</dcterms:modified>
</cp:coreProperties>
</file>