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5"/>
    <p:sldMasterId id="214748366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y="5143500" cx="9144000"/>
  <p:notesSz cx="6858000" cy="9144000"/>
  <p:embeddedFontLst>
    <p:embeddedFont>
      <p:font typeface="Gill Sans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11AFD3D-347F-4086-9EFA-8D6103D1E021}">
  <a:tblStyle styleId="{711AFD3D-347F-4086-9EFA-8D6103D1E02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GillSans-regular.fntdata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font" Target="fonts/GillSans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056837ab3_1_49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2c056837ab3_1_49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c056837ab3_1_17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2c056837ab3_1_176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052d35a73_0_109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c052d35a73_0_109:notes"/>
          <p:cNvSpPr/>
          <p:nvPr>
            <p:ph idx="2" type="sldImg"/>
          </p:nvPr>
        </p:nvSpPr>
        <p:spPr>
          <a:xfrm>
            <a:off x="1143225" y="685778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c056837ab3_1_20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2c056837ab3_1_202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056837ab3_1_209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2c056837ab3_1_209:notes"/>
          <p:cNvSpPr/>
          <p:nvPr>
            <p:ph idx="2" type="sldImg"/>
          </p:nvPr>
        </p:nvSpPr>
        <p:spPr>
          <a:xfrm>
            <a:off x="1143225" y="685778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c056837ab3_1_21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2c056837ab3_1_215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c056837ab3_1_22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2c056837ab3_1_221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c056837ab3_1_227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2c056837ab3_1_227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c056837ab3_1_23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2c056837ab3_1_233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c052d35a73_0_7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2c052d35a73_0_7:notes"/>
          <p:cNvSpPr/>
          <p:nvPr>
            <p:ph idx="2" type="sldImg"/>
          </p:nvPr>
        </p:nvSpPr>
        <p:spPr>
          <a:xfrm>
            <a:off x="1143225" y="685778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c056837ab3_1_239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2c056837ab3_1_239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056837ab3_1_5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c056837ab3_1_55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c052d35a73_0_10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2c052d35a73_0_100:notes"/>
          <p:cNvSpPr/>
          <p:nvPr>
            <p:ph idx="2" type="sldImg"/>
          </p:nvPr>
        </p:nvSpPr>
        <p:spPr>
          <a:xfrm>
            <a:off x="1143225" y="685778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c052d35a73_0_9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2c052d35a73_0_90:notes"/>
          <p:cNvSpPr/>
          <p:nvPr>
            <p:ph idx="2" type="sldImg"/>
          </p:nvPr>
        </p:nvSpPr>
        <p:spPr>
          <a:xfrm>
            <a:off x="1143225" y="685778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c052d35a73_0_2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2c052d35a73_0_24:notes"/>
          <p:cNvSpPr/>
          <p:nvPr>
            <p:ph idx="2" type="sldImg"/>
          </p:nvPr>
        </p:nvSpPr>
        <p:spPr>
          <a:xfrm>
            <a:off x="1143225" y="685778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c052d35a73_0_3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2c052d35a73_0_30:notes"/>
          <p:cNvSpPr/>
          <p:nvPr>
            <p:ph idx="2" type="sldImg"/>
          </p:nvPr>
        </p:nvSpPr>
        <p:spPr>
          <a:xfrm>
            <a:off x="1143225" y="685778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c052d35a73_0_5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2c052d35a73_0_56:notes"/>
          <p:cNvSpPr/>
          <p:nvPr>
            <p:ph idx="2" type="sldImg"/>
          </p:nvPr>
        </p:nvSpPr>
        <p:spPr>
          <a:xfrm>
            <a:off x="1143225" y="685778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c052d35a73_0_3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2c052d35a73_0_38:notes"/>
          <p:cNvSpPr/>
          <p:nvPr>
            <p:ph idx="2" type="sldImg"/>
          </p:nvPr>
        </p:nvSpPr>
        <p:spPr>
          <a:xfrm>
            <a:off x="1143225" y="685778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c052d35a73_0_4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2c052d35a73_0_48:notes"/>
          <p:cNvSpPr/>
          <p:nvPr>
            <p:ph idx="2" type="sldImg"/>
          </p:nvPr>
        </p:nvSpPr>
        <p:spPr>
          <a:xfrm>
            <a:off x="1143225" y="685778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c05db3dbb0_0_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2c05db3dbb0_0_0:notes"/>
          <p:cNvSpPr/>
          <p:nvPr>
            <p:ph idx="2" type="sldImg"/>
          </p:nvPr>
        </p:nvSpPr>
        <p:spPr>
          <a:xfrm>
            <a:off x="1143225" y="685778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056837ab3_1_6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c056837ab3_1_62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056837ab3_1_7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c056837ab3_1_70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056837ab3_1_9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c056837ab3_1_95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056837ab3_1_11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c056837ab3_1_110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056837ab3_1_137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c056837ab3_1_137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056837ab3_1_16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2c056837ab3_1_162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c056837ab3_1_169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c056837ab3_1_169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63E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" name="Google Shape;63;p14"/>
          <p:cNvSpPr/>
          <p:nvPr/>
        </p:nvSpPr>
        <p:spPr>
          <a:xfrm>
            <a:off x="30" y="2824500"/>
            <a:ext cx="7370445" cy="2319020"/>
          </a:xfrm>
          <a:custGeom>
            <a:rect b="b" l="l" r="r" t="t"/>
            <a:pathLst>
              <a:path extrusionOk="0" h="2319020" w="7370445">
                <a:moveTo>
                  <a:pt x="7370399" y="2318999"/>
                </a:moveTo>
                <a:lnTo>
                  <a:pt x="0" y="2318999"/>
                </a:lnTo>
                <a:lnTo>
                  <a:pt x="0" y="0"/>
                </a:lnTo>
                <a:lnTo>
                  <a:pt x="7370399" y="2318999"/>
                </a:lnTo>
                <a:close/>
              </a:path>
            </a:pathLst>
          </a:custGeom>
          <a:solidFill>
            <a:srgbClr val="0078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" name="Google Shape;64;p14"/>
          <p:cNvSpPr/>
          <p:nvPr/>
        </p:nvSpPr>
        <p:spPr>
          <a:xfrm>
            <a:off x="3582599" y="1550700"/>
            <a:ext cx="5561965" cy="3592829"/>
          </a:xfrm>
          <a:custGeom>
            <a:rect b="b" l="l" r="r" t="t"/>
            <a:pathLst>
              <a:path extrusionOk="0" h="3592829" w="5561965">
                <a:moveTo>
                  <a:pt x="5561399" y="3592799"/>
                </a:moveTo>
                <a:lnTo>
                  <a:pt x="0" y="3592799"/>
                </a:lnTo>
                <a:lnTo>
                  <a:pt x="5561399" y="0"/>
                </a:lnTo>
                <a:lnTo>
                  <a:pt x="5561399" y="3592799"/>
                </a:lnTo>
                <a:close/>
              </a:path>
            </a:pathLst>
          </a:custGeom>
          <a:solidFill>
            <a:srgbClr val="C4A1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" name="Google Shape;65;p14"/>
          <p:cNvSpPr/>
          <p:nvPr/>
        </p:nvSpPr>
        <p:spPr>
          <a:xfrm>
            <a:off x="5058904" y="0"/>
            <a:ext cx="4085590" cy="2052955"/>
          </a:xfrm>
          <a:custGeom>
            <a:rect b="b" l="l" r="r" t="t"/>
            <a:pathLst>
              <a:path extrusionOk="0" h="2052955" w="4085590">
                <a:moveTo>
                  <a:pt x="4085100" y="2052599"/>
                </a:moveTo>
                <a:lnTo>
                  <a:pt x="0" y="0"/>
                </a:lnTo>
                <a:lnTo>
                  <a:pt x="4085100" y="0"/>
                </a:lnTo>
                <a:lnTo>
                  <a:pt x="4085100" y="2052599"/>
                </a:lnTo>
                <a:close/>
              </a:path>
            </a:pathLst>
          </a:custGeom>
          <a:solidFill>
            <a:srgbClr val="23394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203263" y="596"/>
            <a:ext cx="8737600" cy="4937125"/>
          </a:xfrm>
          <a:custGeom>
            <a:rect b="b" l="l" r="r" t="t"/>
            <a:pathLst>
              <a:path extrusionOk="0" h="4937125" w="8737600">
                <a:moveTo>
                  <a:pt x="8737511" y="205663"/>
                </a:moveTo>
                <a:lnTo>
                  <a:pt x="1987232" y="205663"/>
                </a:lnTo>
                <a:lnTo>
                  <a:pt x="2302294" y="0"/>
                </a:lnTo>
                <a:lnTo>
                  <a:pt x="2160587" y="0"/>
                </a:lnTo>
                <a:lnTo>
                  <a:pt x="1845525" y="205663"/>
                </a:lnTo>
                <a:lnTo>
                  <a:pt x="1732800" y="205663"/>
                </a:lnTo>
                <a:lnTo>
                  <a:pt x="2047862" y="0"/>
                </a:lnTo>
                <a:lnTo>
                  <a:pt x="1906155" y="0"/>
                </a:lnTo>
                <a:lnTo>
                  <a:pt x="1591094" y="205663"/>
                </a:lnTo>
                <a:lnTo>
                  <a:pt x="1478368" y="205663"/>
                </a:lnTo>
                <a:lnTo>
                  <a:pt x="1793430" y="0"/>
                </a:lnTo>
                <a:lnTo>
                  <a:pt x="1651723" y="0"/>
                </a:lnTo>
                <a:lnTo>
                  <a:pt x="1336662" y="205663"/>
                </a:lnTo>
                <a:lnTo>
                  <a:pt x="0" y="205663"/>
                </a:lnTo>
                <a:lnTo>
                  <a:pt x="0" y="4936655"/>
                </a:lnTo>
                <a:lnTo>
                  <a:pt x="8737511" y="4936655"/>
                </a:lnTo>
                <a:lnTo>
                  <a:pt x="8737511" y="2056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" name="Google Shape;68;p14"/>
          <p:cNvSpPr/>
          <p:nvPr/>
        </p:nvSpPr>
        <p:spPr>
          <a:xfrm>
            <a:off x="905383" y="596"/>
            <a:ext cx="2250440" cy="1044575"/>
          </a:xfrm>
          <a:custGeom>
            <a:rect b="b" l="l" r="r" t="t"/>
            <a:pathLst>
              <a:path extrusionOk="0" h="1044575" w="2250440">
                <a:moveTo>
                  <a:pt x="1741500" y="0"/>
                </a:moveTo>
                <a:lnTo>
                  <a:pt x="1599806" y="0"/>
                </a:lnTo>
                <a:lnTo>
                  <a:pt x="0" y="1044308"/>
                </a:lnTo>
                <a:lnTo>
                  <a:pt x="141706" y="1044308"/>
                </a:lnTo>
                <a:lnTo>
                  <a:pt x="1741500" y="0"/>
                </a:lnTo>
                <a:close/>
              </a:path>
              <a:path extrusionOk="0" h="1044575" w="2250440">
                <a:moveTo>
                  <a:pt x="1995932" y="0"/>
                </a:moveTo>
                <a:lnTo>
                  <a:pt x="1854225" y="0"/>
                </a:lnTo>
                <a:lnTo>
                  <a:pt x="254431" y="1044308"/>
                </a:lnTo>
                <a:lnTo>
                  <a:pt x="396138" y="1044308"/>
                </a:lnTo>
                <a:lnTo>
                  <a:pt x="1995932" y="0"/>
                </a:lnTo>
                <a:close/>
              </a:path>
              <a:path extrusionOk="0" h="1044575" w="2250440">
                <a:moveTo>
                  <a:pt x="2250363" y="0"/>
                </a:moveTo>
                <a:lnTo>
                  <a:pt x="2108657" y="0"/>
                </a:lnTo>
                <a:lnTo>
                  <a:pt x="508863" y="1044308"/>
                </a:lnTo>
                <a:lnTo>
                  <a:pt x="650570" y="1044308"/>
                </a:lnTo>
                <a:lnTo>
                  <a:pt x="2250363" y="0"/>
                </a:lnTo>
                <a:close/>
              </a:path>
            </a:pathLst>
          </a:custGeom>
          <a:solidFill>
            <a:srgbClr val="163E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" name="Google Shape;69;p14"/>
          <p:cNvSpPr/>
          <p:nvPr/>
        </p:nvSpPr>
        <p:spPr>
          <a:xfrm>
            <a:off x="7057466" y="5092"/>
            <a:ext cx="1851660" cy="752475"/>
          </a:xfrm>
          <a:custGeom>
            <a:rect b="b" l="l" r="r" t="t"/>
            <a:pathLst>
              <a:path extrusionOk="0" h="752475" w="1851659">
                <a:moveTo>
                  <a:pt x="1249235" y="0"/>
                </a:moveTo>
                <a:lnTo>
                  <a:pt x="1188504" y="0"/>
                </a:lnTo>
                <a:lnTo>
                  <a:pt x="0" y="752106"/>
                </a:lnTo>
                <a:lnTo>
                  <a:pt x="60731" y="752106"/>
                </a:lnTo>
                <a:lnTo>
                  <a:pt x="1249235" y="0"/>
                </a:lnTo>
                <a:close/>
              </a:path>
              <a:path extrusionOk="0" h="752475" w="1851659">
                <a:moveTo>
                  <a:pt x="1550263" y="0"/>
                </a:moveTo>
                <a:lnTo>
                  <a:pt x="1489532" y="0"/>
                </a:lnTo>
                <a:lnTo>
                  <a:pt x="301015" y="752106"/>
                </a:lnTo>
                <a:lnTo>
                  <a:pt x="361746" y="752106"/>
                </a:lnTo>
                <a:lnTo>
                  <a:pt x="1550263" y="0"/>
                </a:lnTo>
                <a:close/>
              </a:path>
              <a:path extrusionOk="0" h="752475" w="1851659">
                <a:moveTo>
                  <a:pt x="1851279" y="0"/>
                </a:moveTo>
                <a:lnTo>
                  <a:pt x="1790547" y="0"/>
                </a:lnTo>
                <a:lnTo>
                  <a:pt x="602030" y="752106"/>
                </a:lnTo>
                <a:lnTo>
                  <a:pt x="662762" y="752106"/>
                </a:lnTo>
                <a:lnTo>
                  <a:pt x="1851279" y="0"/>
                </a:lnTo>
                <a:close/>
              </a:path>
            </a:pathLst>
          </a:custGeom>
          <a:solidFill>
            <a:srgbClr val="23394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" name="Google Shape;70;p14"/>
          <p:cNvSpPr/>
          <p:nvPr/>
        </p:nvSpPr>
        <p:spPr>
          <a:xfrm>
            <a:off x="6553022" y="4217860"/>
            <a:ext cx="2389505" cy="925830"/>
          </a:xfrm>
          <a:custGeom>
            <a:rect b="b" l="l" r="r" t="t"/>
            <a:pathLst>
              <a:path extrusionOk="0" h="925829" w="2389504">
                <a:moveTo>
                  <a:pt x="1612138" y="0"/>
                </a:moveTo>
                <a:lnTo>
                  <a:pt x="1462887" y="0"/>
                </a:lnTo>
                <a:lnTo>
                  <a:pt x="0" y="925728"/>
                </a:lnTo>
                <a:lnTo>
                  <a:pt x="149250" y="925728"/>
                </a:lnTo>
                <a:lnTo>
                  <a:pt x="1612138" y="0"/>
                </a:lnTo>
                <a:close/>
              </a:path>
              <a:path extrusionOk="0" h="925829" w="2389504">
                <a:moveTo>
                  <a:pt x="2000605" y="0"/>
                </a:moveTo>
                <a:lnTo>
                  <a:pt x="1851355" y="0"/>
                </a:lnTo>
                <a:lnTo>
                  <a:pt x="388467" y="925728"/>
                </a:lnTo>
                <a:lnTo>
                  <a:pt x="537718" y="925728"/>
                </a:lnTo>
                <a:lnTo>
                  <a:pt x="2000605" y="0"/>
                </a:lnTo>
                <a:close/>
              </a:path>
              <a:path extrusionOk="0" h="925829" w="2389504">
                <a:moveTo>
                  <a:pt x="2389073" y="0"/>
                </a:moveTo>
                <a:lnTo>
                  <a:pt x="2239822" y="0"/>
                </a:lnTo>
                <a:lnTo>
                  <a:pt x="776935" y="925728"/>
                </a:lnTo>
                <a:lnTo>
                  <a:pt x="926185" y="925728"/>
                </a:lnTo>
                <a:lnTo>
                  <a:pt x="23890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" name="Google Shape;71;p14"/>
          <p:cNvSpPr/>
          <p:nvPr/>
        </p:nvSpPr>
        <p:spPr>
          <a:xfrm>
            <a:off x="199148" y="4055655"/>
            <a:ext cx="2795905" cy="1083310"/>
          </a:xfrm>
          <a:custGeom>
            <a:rect b="b" l="l" r="r" t="t"/>
            <a:pathLst>
              <a:path extrusionOk="0" h="1083310" w="2795905">
                <a:moveTo>
                  <a:pt x="1886331" y="0"/>
                </a:moveTo>
                <a:lnTo>
                  <a:pt x="1711883" y="0"/>
                </a:lnTo>
                <a:lnTo>
                  <a:pt x="0" y="1083310"/>
                </a:lnTo>
                <a:lnTo>
                  <a:pt x="174447" y="1083310"/>
                </a:lnTo>
                <a:lnTo>
                  <a:pt x="1886331" y="0"/>
                </a:lnTo>
                <a:close/>
              </a:path>
              <a:path extrusionOk="0" h="1083310" w="2795905">
                <a:moveTo>
                  <a:pt x="2340876" y="0"/>
                </a:moveTo>
                <a:lnTo>
                  <a:pt x="2166416" y="0"/>
                </a:lnTo>
                <a:lnTo>
                  <a:pt x="454533" y="1083310"/>
                </a:lnTo>
                <a:lnTo>
                  <a:pt x="628980" y="1083310"/>
                </a:lnTo>
                <a:lnTo>
                  <a:pt x="2340876" y="0"/>
                </a:lnTo>
                <a:close/>
              </a:path>
              <a:path extrusionOk="0" h="1083310" w="2795905">
                <a:moveTo>
                  <a:pt x="2795409" y="0"/>
                </a:moveTo>
                <a:lnTo>
                  <a:pt x="2620949" y="0"/>
                </a:lnTo>
                <a:lnTo>
                  <a:pt x="909066" y="1083310"/>
                </a:lnTo>
                <a:lnTo>
                  <a:pt x="1083525" y="1083310"/>
                </a:lnTo>
                <a:lnTo>
                  <a:pt x="2795409" y="0"/>
                </a:lnTo>
                <a:close/>
              </a:path>
            </a:pathLst>
          </a:custGeom>
          <a:solidFill>
            <a:srgbClr val="0078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" name="Google Shape;72;p14"/>
          <p:cNvSpPr txBox="1"/>
          <p:nvPr>
            <p:ph type="ctrTitle"/>
          </p:nvPr>
        </p:nvSpPr>
        <p:spPr>
          <a:xfrm>
            <a:off x="2000597" y="1935751"/>
            <a:ext cx="5659755" cy="1183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>
                <a:solidFill>
                  <a:srgbClr val="AE7A5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1" type="ftr"/>
          </p:nvPr>
        </p:nvSpPr>
        <p:spPr>
          <a:xfrm>
            <a:off x="7054450" y="4404309"/>
            <a:ext cx="1254824" cy="1746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0" type="dt"/>
          </p:nvPr>
        </p:nvSpPr>
        <p:spPr>
          <a:xfrm>
            <a:off x="7054450" y="4704022"/>
            <a:ext cx="1593914" cy="1746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892175" y="449134"/>
            <a:ext cx="6838315" cy="936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>
                <a:solidFill>
                  <a:srgbClr val="AE7A5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1021083" y="2044238"/>
            <a:ext cx="6958330" cy="2239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1" type="ftr"/>
          </p:nvPr>
        </p:nvSpPr>
        <p:spPr>
          <a:xfrm>
            <a:off x="7054450" y="4404309"/>
            <a:ext cx="1254824" cy="1746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0" type="dt"/>
          </p:nvPr>
        </p:nvSpPr>
        <p:spPr>
          <a:xfrm>
            <a:off x="7054450" y="4704022"/>
            <a:ext cx="1593914" cy="1746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892175" y="449134"/>
            <a:ext cx="6838315" cy="936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>
                <a:solidFill>
                  <a:srgbClr val="AE7A5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1" type="ftr"/>
          </p:nvPr>
        </p:nvSpPr>
        <p:spPr>
          <a:xfrm>
            <a:off x="7054450" y="4404309"/>
            <a:ext cx="1254824" cy="1746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0" type="dt"/>
          </p:nvPr>
        </p:nvSpPr>
        <p:spPr>
          <a:xfrm>
            <a:off x="7054450" y="4704022"/>
            <a:ext cx="1593914" cy="1746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1" type="ftr"/>
          </p:nvPr>
        </p:nvSpPr>
        <p:spPr>
          <a:xfrm>
            <a:off x="7054450" y="4404309"/>
            <a:ext cx="1254824" cy="1746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0" type="dt"/>
          </p:nvPr>
        </p:nvSpPr>
        <p:spPr>
          <a:xfrm>
            <a:off x="7054450" y="4704022"/>
            <a:ext cx="1593914" cy="1746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892175" y="449134"/>
            <a:ext cx="6838315" cy="936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>
                <a:solidFill>
                  <a:srgbClr val="AE7A5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1" type="ftr"/>
          </p:nvPr>
        </p:nvSpPr>
        <p:spPr>
          <a:xfrm>
            <a:off x="7054450" y="4404309"/>
            <a:ext cx="1254824" cy="1746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0" type="dt"/>
          </p:nvPr>
        </p:nvSpPr>
        <p:spPr>
          <a:xfrm>
            <a:off x="7054450" y="4704022"/>
            <a:ext cx="1593914" cy="1746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3394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" name="Google Shape;52;p13"/>
          <p:cNvSpPr/>
          <p:nvPr/>
        </p:nvSpPr>
        <p:spPr>
          <a:xfrm>
            <a:off x="3582599" y="1550700"/>
            <a:ext cx="5561965" cy="3592829"/>
          </a:xfrm>
          <a:custGeom>
            <a:rect b="b" l="l" r="r" t="t"/>
            <a:pathLst>
              <a:path extrusionOk="0" h="3592829" w="5561965">
                <a:moveTo>
                  <a:pt x="5561399" y="3592799"/>
                </a:moveTo>
                <a:lnTo>
                  <a:pt x="0" y="3592799"/>
                </a:lnTo>
                <a:lnTo>
                  <a:pt x="5561399" y="0"/>
                </a:lnTo>
                <a:lnTo>
                  <a:pt x="5561399" y="3592799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" name="Google Shape;53;p13"/>
          <p:cNvSpPr/>
          <p:nvPr/>
        </p:nvSpPr>
        <p:spPr>
          <a:xfrm>
            <a:off x="30" y="2824500"/>
            <a:ext cx="7370445" cy="2319020"/>
          </a:xfrm>
          <a:custGeom>
            <a:rect b="b" l="l" r="r" t="t"/>
            <a:pathLst>
              <a:path extrusionOk="0" h="2319020" w="7370445">
                <a:moveTo>
                  <a:pt x="7370399" y="2318999"/>
                </a:moveTo>
                <a:lnTo>
                  <a:pt x="0" y="2318999"/>
                </a:lnTo>
                <a:lnTo>
                  <a:pt x="0" y="0"/>
                </a:lnTo>
                <a:lnTo>
                  <a:pt x="7370399" y="2318999"/>
                </a:lnTo>
                <a:close/>
              </a:path>
            </a:pathLst>
          </a:custGeom>
          <a:solidFill>
            <a:srgbClr val="C4A1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203224" y="206250"/>
            <a:ext cx="8737600" cy="4731385"/>
          </a:xfrm>
          <a:custGeom>
            <a:rect b="b" l="l" r="r" t="t"/>
            <a:pathLst>
              <a:path extrusionOk="0" h="4731385" w="8737600">
                <a:moveTo>
                  <a:pt x="8737499" y="4730999"/>
                </a:moveTo>
                <a:lnTo>
                  <a:pt x="0" y="4730999"/>
                </a:lnTo>
                <a:lnTo>
                  <a:pt x="0" y="0"/>
                </a:lnTo>
                <a:lnTo>
                  <a:pt x="8737499" y="0"/>
                </a:lnTo>
                <a:lnTo>
                  <a:pt x="8737499" y="4730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892175" y="449134"/>
            <a:ext cx="6838315" cy="936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rgbClr val="AE7A5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1021083" y="2044238"/>
            <a:ext cx="6958330" cy="2239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7054450" y="4404309"/>
            <a:ext cx="1254824" cy="1746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Google Shape;59;p13"/>
          <p:cNvSpPr txBox="1"/>
          <p:nvPr>
            <p:ph idx="10" type="dt"/>
          </p:nvPr>
        </p:nvSpPr>
        <p:spPr>
          <a:xfrm>
            <a:off x="7054450" y="4704022"/>
            <a:ext cx="1593914" cy="1746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Relationship Id="rId5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hyperlink" Target="https://docs.xilinx.com/r/NsrqATHzUj6if4Toia~ORQ/p1F0EuhVsjxykELGl70DF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ctrTitle"/>
          </p:nvPr>
        </p:nvSpPr>
        <p:spPr>
          <a:xfrm>
            <a:off x="2000597" y="1935751"/>
            <a:ext cx="5659755" cy="1183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205355" lvl="0" marL="221742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Vitis High Level Synthesis (HLS)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3490600" y="3369890"/>
            <a:ext cx="20967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50">
            <a:spAutoFit/>
          </a:bodyPr>
          <a:lstStyle/>
          <a:p>
            <a:pPr indent="226059" lvl="0" marL="12700" marR="5080" rtl="0" algn="l">
              <a:lnSpc>
                <a:spcPct val="97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AE7A51"/>
                </a:solidFill>
                <a:latin typeface="Calibri"/>
                <a:ea typeface="Calibri"/>
                <a:cs typeface="Calibri"/>
                <a:sym typeface="Calibri"/>
              </a:rPr>
              <a:t>Eng. Amr Alaa</a:t>
            </a:r>
            <a:endParaRPr sz="1350">
              <a:solidFill>
                <a:srgbClr val="AE7A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226059" lvl="0" marL="12700" marR="5080" rtl="0" algn="l">
              <a:lnSpc>
                <a:spcPct val="97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AE7A51"/>
                </a:solidFill>
                <a:latin typeface="Calibri"/>
                <a:ea typeface="Calibri"/>
                <a:cs typeface="Calibri"/>
                <a:sym typeface="Calibri"/>
              </a:rPr>
              <a:t>Eng. Mamdouh Ellamei Prof. Mohamed Abd El-Ghany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892175" y="449134"/>
            <a:ext cx="6838315" cy="936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6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ap_ctrl_hs</a:t>
            </a:r>
            <a:endParaRPr/>
          </a:p>
        </p:txBody>
      </p:sp>
      <p:sp>
        <p:nvSpPr>
          <p:cNvPr id="223" name="Google Shape;223;p28"/>
          <p:cNvSpPr txBox="1"/>
          <p:nvPr/>
        </p:nvSpPr>
        <p:spPr>
          <a:xfrm>
            <a:off x="586500" y="2021840"/>
            <a:ext cx="3443604" cy="551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786B"/>
                </a:solidFill>
                <a:latin typeface="Calibri"/>
                <a:ea typeface="Calibri"/>
                <a:cs typeface="Calibri"/>
                <a:sym typeface="Calibri"/>
              </a:rPr>
              <a:t>Used with Vivado IP to concatenate multiple blocks.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8"/>
          <p:cNvSpPr txBox="1"/>
          <p:nvPr/>
        </p:nvSpPr>
        <p:spPr>
          <a:xfrm>
            <a:off x="586500" y="2735326"/>
            <a:ext cx="3585845" cy="603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ap_done: When the design has completed operation.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115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ap_idle: Indicates if the design is idle.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586500" y="3495802"/>
            <a:ext cx="3818890" cy="603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ap_ready: When the block is ready to accept new inputs.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115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ap_start: when the block can start processing data.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6" name="Google Shape;226;p28"/>
          <p:cNvGrpSpPr/>
          <p:nvPr/>
        </p:nvGrpSpPr>
        <p:grpSpPr>
          <a:xfrm>
            <a:off x="4858375" y="2374527"/>
            <a:ext cx="914700" cy="31750"/>
            <a:chOff x="4858375" y="2374527"/>
            <a:chExt cx="914700" cy="31750"/>
          </a:xfrm>
        </p:grpSpPr>
        <p:sp>
          <p:nvSpPr>
            <p:cNvPr id="227" name="Google Shape;227;p28"/>
            <p:cNvSpPr/>
            <p:nvPr/>
          </p:nvSpPr>
          <p:spPr>
            <a:xfrm>
              <a:off x="4858375" y="2390259"/>
              <a:ext cx="871219" cy="9525"/>
            </a:xfrm>
            <a:custGeom>
              <a:rect b="b" l="l" r="r" t="t"/>
              <a:pathLst>
                <a:path extrusionOk="0" h="9525" w="871220">
                  <a:moveTo>
                    <a:pt x="0" y="9290"/>
                  </a:moveTo>
                  <a:lnTo>
                    <a:pt x="871052" y="0"/>
                  </a:lnTo>
                </a:path>
              </a:pathLst>
            </a:custGeom>
            <a:noFill/>
            <a:ln cap="flat" cmpd="sng" w="9525">
              <a:solidFill>
                <a:srgbClr val="2339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5729260" y="2374527"/>
              <a:ext cx="43815" cy="31750"/>
            </a:xfrm>
            <a:custGeom>
              <a:rect b="b" l="l" r="r" t="t"/>
              <a:pathLst>
                <a:path extrusionOk="0" h="31750" w="43814">
                  <a:moveTo>
                    <a:pt x="335" y="31463"/>
                  </a:moveTo>
                  <a:lnTo>
                    <a:pt x="0" y="0"/>
                  </a:lnTo>
                  <a:lnTo>
                    <a:pt x="43390" y="15270"/>
                  </a:lnTo>
                  <a:lnTo>
                    <a:pt x="335" y="31463"/>
                  </a:lnTo>
                  <a:close/>
                </a:path>
              </a:pathLst>
            </a:custGeom>
            <a:solidFill>
              <a:srgbClr val="2339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5729260" y="2374527"/>
              <a:ext cx="43815" cy="31750"/>
            </a:xfrm>
            <a:custGeom>
              <a:rect b="b" l="l" r="r" t="t"/>
              <a:pathLst>
                <a:path extrusionOk="0" h="31750" w="43814">
                  <a:moveTo>
                    <a:pt x="335" y="31463"/>
                  </a:moveTo>
                  <a:lnTo>
                    <a:pt x="43390" y="15270"/>
                  </a:lnTo>
                  <a:lnTo>
                    <a:pt x="0" y="0"/>
                  </a:lnTo>
                  <a:lnTo>
                    <a:pt x="335" y="31463"/>
                  </a:lnTo>
                  <a:close/>
                </a:path>
              </a:pathLst>
            </a:custGeom>
            <a:noFill/>
            <a:ln cap="flat" cmpd="sng" w="9525">
              <a:solidFill>
                <a:srgbClr val="2339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30" name="Google Shape;230;p28"/>
          <p:cNvSpPr txBox="1"/>
          <p:nvPr/>
        </p:nvSpPr>
        <p:spPr>
          <a:xfrm>
            <a:off x="4891950" y="2011238"/>
            <a:ext cx="62420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alibri"/>
                <a:ea typeface="Calibri"/>
                <a:cs typeface="Calibri"/>
                <a:sym typeface="Calibri"/>
              </a:rPr>
              <a:t>ap_start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1" name="Google Shape;231;p28"/>
          <p:cNvGrpSpPr/>
          <p:nvPr/>
        </p:nvGrpSpPr>
        <p:grpSpPr>
          <a:xfrm>
            <a:off x="8731309" y="2220827"/>
            <a:ext cx="43815" cy="31750"/>
            <a:chOff x="8731309" y="2220827"/>
            <a:chExt cx="43815" cy="31750"/>
          </a:xfrm>
        </p:grpSpPr>
        <p:sp>
          <p:nvSpPr>
            <p:cNvPr id="232" name="Google Shape;232;p28"/>
            <p:cNvSpPr/>
            <p:nvPr/>
          </p:nvSpPr>
          <p:spPr>
            <a:xfrm>
              <a:off x="8731309" y="2220827"/>
              <a:ext cx="43815" cy="31750"/>
            </a:xfrm>
            <a:custGeom>
              <a:rect b="b" l="l" r="r" t="t"/>
              <a:pathLst>
                <a:path extrusionOk="0" h="31750" w="43815">
                  <a:moveTo>
                    <a:pt x="335" y="31463"/>
                  </a:moveTo>
                  <a:lnTo>
                    <a:pt x="0" y="0"/>
                  </a:lnTo>
                  <a:lnTo>
                    <a:pt x="43391" y="15270"/>
                  </a:lnTo>
                  <a:lnTo>
                    <a:pt x="335" y="31463"/>
                  </a:lnTo>
                  <a:close/>
                </a:path>
              </a:pathLst>
            </a:custGeom>
            <a:solidFill>
              <a:srgbClr val="2339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8731309" y="2220827"/>
              <a:ext cx="43815" cy="31750"/>
            </a:xfrm>
            <a:custGeom>
              <a:rect b="b" l="l" r="r" t="t"/>
              <a:pathLst>
                <a:path extrusionOk="0" h="31750" w="43815">
                  <a:moveTo>
                    <a:pt x="335" y="31463"/>
                  </a:moveTo>
                  <a:lnTo>
                    <a:pt x="43391" y="15270"/>
                  </a:lnTo>
                  <a:lnTo>
                    <a:pt x="0" y="0"/>
                  </a:lnTo>
                  <a:lnTo>
                    <a:pt x="335" y="31463"/>
                  </a:lnTo>
                  <a:close/>
                </a:path>
              </a:pathLst>
            </a:custGeom>
            <a:noFill/>
            <a:ln cap="flat" cmpd="sng" w="9525">
              <a:solidFill>
                <a:srgbClr val="2339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234" name="Google Shape;234;p28"/>
          <p:cNvGrpSpPr/>
          <p:nvPr/>
        </p:nvGrpSpPr>
        <p:grpSpPr>
          <a:xfrm>
            <a:off x="8731309" y="2739877"/>
            <a:ext cx="43815" cy="31750"/>
            <a:chOff x="8731309" y="2739877"/>
            <a:chExt cx="43815" cy="31750"/>
          </a:xfrm>
        </p:grpSpPr>
        <p:sp>
          <p:nvSpPr>
            <p:cNvPr id="235" name="Google Shape;235;p28"/>
            <p:cNvSpPr/>
            <p:nvPr/>
          </p:nvSpPr>
          <p:spPr>
            <a:xfrm>
              <a:off x="8731309" y="2739877"/>
              <a:ext cx="43815" cy="31750"/>
            </a:xfrm>
            <a:custGeom>
              <a:rect b="b" l="l" r="r" t="t"/>
              <a:pathLst>
                <a:path extrusionOk="0" h="31750" w="43815">
                  <a:moveTo>
                    <a:pt x="335" y="31463"/>
                  </a:moveTo>
                  <a:lnTo>
                    <a:pt x="0" y="0"/>
                  </a:lnTo>
                  <a:lnTo>
                    <a:pt x="43391" y="15270"/>
                  </a:lnTo>
                  <a:lnTo>
                    <a:pt x="335" y="31463"/>
                  </a:lnTo>
                  <a:close/>
                </a:path>
              </a:pathLst>
            </a:custGeom>
            <a:solidFill>
              <a:srgbClr val="2339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8731309" y="2739877"/>
              <a:ext cx="43815" cy="31750"/>
            </a:xfrm>
            <a:custGeom>
              <a:rect b="b" l="l" r="r" t="t"/>
              <a:pathLst>
                <a:path extrusionOk="0" h="31750" w="43815">
                  <a:moveTo>
                    <a:pt x="335" y="31463"/>
                  </a:moveTo>
                  <a:lnTo>
                    <a:pt x="43391" y="15270"/>
                  </a:lnTo>
                  <a:lnTo>
                    <a:pt x="0" y="0"/>
                  </a:lnTo>
                  <a:lnTo>
                    <a:pt x="335" y="31463"/>
                  </a:lnTo>
                  <a:close/>
                </a:path>
              </a:pathLst>
            </a:custGeom>
            <a:noFill/>
            <a:ln cap="flat" cmpd="sng" w="9525">
              <a:solidFill>
                <a:srgbClr val="2339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237" name="Google Shape;237;p28"/>
          <p:cNvGrpSpPr/>
          <p:nvPr/>
        </p:nvGrpSpPr>
        <p:grpSpPr>
          <a:xfrm>
            <a:off x="8731309" y="3147727"/>
            <a:ext cx="43815" cy="31750"/>
            <a:chOff x="8731309" y="3147727"/>
            <a:chExt cx="43815" cy="31750"/>
          </a:xfrm>
        </p:grpSpPr>
        <p:sp>
          <p:nvSpPr>
            <p:cNvPr id="238" name="Google Shape;238;p28"/>
            <p:cNvSpPr/>
            <p:nvPr/>
          </p:nvSpPr>
          <p:spPr>
            <a:xfrm>
              <a:off x="8731309" y="3147727"/>
              <a:ext cx="43815" cy="31750"/>
            </a:xfrm>
            <a:custGeom>
              <a:rect b="b" l="l" r="r" t="t"/>
              <a:pathLst>
                <a:path extrusionOk="0" h="31750" w="43815">
                  <a:moveTo>
                    <a:pt x="335" y="31463"/>
                  </a:moveTo>
                  <a:lnTo>
                    <a:pt x="0" y="0"/>
                  </a:lnTo>
                  <a:lnTo>
                    <a:pt x="43391" y="15270"/>
                  </a:lnTo>
                  <a:lnTo>
                    <a:pt x="335" y="31463"/>
                  </a:lnTo>
                  <a:close/>
                </a:path>
              </a:pathLst>
            </a:custGeom>
            <a:solidFill>
              <a:srgbClr val="2339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8731309" y="3147727"/>
              <a:ext cx="43815" cy="31750"/>
            </a:xfrm>
            <a:custGeom>
              <a:rect b="b" l="l" r="r" t="t"/>
              <a:pathLst>
                <a:path extrusionOk="0" h="31750" w="43815">
                  <a:moveTo>
                    <a:pt x="335" y="31463"/>
                  </a:moveTo>
                  <a:lnTo>
                    <a:pt x="43391" y="15270"/>
                  </a:lnTo>
                  <a:lnTo>
                    <a:pt x="0" y="0"/>
                  </a:lnTo>
                  <a:lnTo>
                    <a:pt x="335" y="31463"/>
                  </a:lnTo>
                  <a:close/>
                </a:path>
              </a:pathLst>
            </a:custGeom>
            <a:noFill/>
            <a:ln cap="flat" cmpd="sng" w="9525">
              <a:solidFill>
                <a:srgbClr val="2339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40" name="Google Shape;240;p28"/>
          <p:cNvSpPr txBox="1"/>
          <p:nvPr/>
        </p:nvSpPr>
        <p:spPr>
          <a:xfrm>
            <a:off x="7933449" y="1788763"/>
            <a:ext cx="66167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alibri"/>
                <a:ea typeface="Calibri"/>
                <a:cs typeface="Calibri"/>
                <a:sym typeface="Calibri"/>
              </a:rPr>
              <a:t>ap_done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1" name="Google Shape;241;p28"/>
          <p:cNvGraphicFramePr/>
          <p:nvPr/>
        </p:nvGraphicFramePr>
        <p:xfrm>
          <a:off x="5801562" y="21182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{711AFD3D-347F-4086-9EFA-8D6103D1E021}</a:tableStyleId>
              </a:tblPr>
              <a:tblGrid>
                <a:gridCol w="2054225"/>
                <a:gridCol w="875675"/>
              </a:tblGrid>
              <a:tr h="118100"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Example function block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3394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3394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3394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3394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3394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23394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18800">
                <a:tc vMerge="1"/>
                <a:tc>
                  <a:txBody>
                    <a:bodyPr/>
                    <a:lstStyle/>
                    <a:p>
                      <a:pPr indent="0" lvl="0" marL="149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ap_ready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37800" marB="0" marR="0" marL="0">
                    <a:lnL cap="flat" cmpd="sng" w="9525">
                      <a:solidFill>
                        <a:srgbClr val="23394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23394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3394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076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3394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23394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3394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3394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23394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2" name="Google Shape;242;p28"/>
          <p:cNvSpPr txBox="1"/>
          <p:nvPr/>
        </p:nvSpPr>
        <p:spPr>
          <a:xfrm>
            <a:off x="7996975" y="3339963"/>
            <a:ext cx="55626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alibri"/>
                <a:ea typeface="Calibri"/>
                <a:cs typeface="Calibri"/>
                <a:sym typeface="Calibri"/>
              </a:rPr>
              <a:t>ap_idle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>
            <p:ph type="title"/>
          </p:nvPr>
        </p:nvSpPr>
        <p:spPr>
          <a:xfrm>
            <a:off x="892175" y="449134"/>
            <a:ext cx="68382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6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Datatypes</a:t>
            </a:r>
            <a:endParaRPr/>
          </a:p>
        </p:txBody>
      </p:sp>
      <p:sp>
        <p:nvSpPr>
          <p:cNvPr id="248" name="Google Shape;248;p29"/>
          <p:cNvSpPr txBox="1"/>
          <p:nvPr/>
        </p:nvSpPr>
        <p:spPr>
          <a:xfrm>
            <a:off x="421350" y="1720125"/>
            <a:ext cx="8301300" cy="30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33944"/>
              </a:buClr>
              <a:buSzPts val="1300"/>
              <a:buChar char="●"/>
            </a:pPr>
            <a:r>
              <a:rPr lang="en-GB" sz="13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GB" sz="13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p_uint&lt;N&gt;: </a:t>
            </a:r>
            <a:r>
              <a:rPr lang="en-GB" sz="13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ap_uint allows the use of arbitrary number of bits (N) for an integer variable.</a:t>
            </a:r>
            <a:endParaRPr sz="1300">
              <a:solidFill>
                <a:srgbClr val="2339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339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33944"/>
              </a:buClr>
              <a:buSzPts val="1300"/>
              <a:buChar char="●"/>
            </a:pPr>
            <a:r>
              <a:rPr lang="en-GB" sz="13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ap_int&lt;N&gt;: This is the signed version of ap_uint. It represents arbitrary precision signed integers.</a:t>
            </a:r>
            <a:endParaRPr sz="1300">
              <a:solidFill>
                <a:srgbClr val="2339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339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33944"/>
              </a:buClr>
              <a:buSzPts val="1300"/>
              <a:buChar char="●"/>
            </a:pPr>
            <a:r>
              <a:rPr lang="en-GB" sz="13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ap_fixed: This is a data type for fixed-point arithmetic. It allows you to specify the total number of bits as well as the number of integer bits.</a:t>
            </a:r>
            <a:endParaRPr sz="1300">
              <a:solidFill>
                <a:srgbClr val="2339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339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33944"/>
              </a:buClr>
              <a:buSzPts val="1300"/>
              <a:buChar char="●"/>
            </a:pPr>
            <a:r>
              <a:rPr lang="en-GB" sz="13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float: If you need to represent real numbers, you can use the float data type. However, keep in mind that floating-point arithmetic can be more resource-intensive than integer or fixed-point arithmetic.</a:t>
            </a:r>
            <a:endParaRPr sz="1300">
              <a:solidFill>
                <a:srgbClr val="2339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339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33944"/>
              </a:buClr>
              <a:buSzPts val="1300"/>
              <a:buChar char="●"/>
            </a:pPr>
            <a:r>
              <a:rPr lang="en-GB" sz="13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Structures: You can define your own data types using structures. For example, you could create a structure that contains multiple ap_uint fields.</a:t>
            </a:r>
            <a:endParaRPr sz="1300">
              <a:solidFill>
                <a:srgbClr val="2339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339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33944"/>
              </a:buClr>
              <a:buSzPts val="1300"/>
              <a:buChar char="●"/>
            </a:pPr>
            <a:r>
              <a:rPr lang="en-GB" sz="13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Arrays: If you need to work with multiple ap_uint values at once, you can use an array</a:t>
            </a:r>
            <a:endParaRPr sz="1300">
              <a:solidFill>
                <a:srgbClr val="2339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339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892175" y="449134"/>
            <a:ext cx="6838315" cy="936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a new project</a:t>
            </a:r>
            <a:endParaRPr/>
          </a:p>
        </p:txBody>
      </p:sp>
      <p:pic>
        <p:nvPicPr>
          <p:cNvPr id="254" name="Google Shape;2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525" y="960100"/>
            <a:ext cx="7270275" cy="384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670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689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689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698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684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150" y="363075"/>
            <a:ext cx="8113925" cy="209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150" y="2571750"/>
            <a:ext cx="8113925" cy="1737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/>
          <p:nvPr>
            <p:ph type="title"/>
          </p:nvPr>
        </p:nvSpPr>
        <p:spPr>
          <a:xfrm>
            <a:off x="892175" y="133350"/>
            <a:ext cx="44451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write a test bench</a:t>
            </a:r>
            <a:endParaRPr/>
          </a:p>
        </p:txBody>
      </p:sp>
      <p:pic>
        <p:nvPicPr>
          <p:cNvPr id="291" name="Google Shape;2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175" y="652675"/>
            <a:ext cx="7192956" cy="422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892175" y="903385"/>
            <a:ext cx="185801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HLS?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998071" y="2019045"/>
            <a:ext cx="7077075" cy="142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51790" lvl="0" marL="363855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Vitis HLS allows the user to easily create complex FPGA-based algorithms using C/C++ code.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51790" lvl="0" marL="363855" marR="180975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It supports complex data types (floating-points, fixed-points,…) and math functions (sine, arctan, sqrt,…).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51790" lvl="0" marL="363855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474747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It also supports AXI4-Stream to easily exchange data with other IPs.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 txBox="1"/>
          <p:nvPr>
            <p:ph type="title"/>
          </p:nvPr>
        </p:nvSpPr>
        <p:spPr>
          <a:xfrm>
            <a:off x="892175" y="228600"/>
            <a:ext cx="44451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run a test bench</a:t>
            </a:r>
            <a:endParaRPr/>
          </a:p>
        </p:txBody>
      </p:sp>
      <p:pic>
        <p:nvPicPr>
          <p:cNvPr id="297" name="Google Shape;29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050" y="800088"/>
            <a:ext cx="3019425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2700" y="1023938"/>
            <a:ext cx="272415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275" y="2910250"/>
            <a:ext cx="8567449" cy="108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988" y="254225"/>
            <a:ext cx="4094025" cy="82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550" y="1217650"/>
            <a:ext cx="5714900" cy="167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2924" y="3031900"/>
            <a:ext cx="5978150" cy="182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650" y="247650"/>
            <a:ext cx="2307675" cy="46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4775" y="775450"/>
            <a:ext cx="4009423" cy="348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7663" y="4326550"/>
            <a:ext cx="3128651" cy="6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25" y="178950"/>
            <a:ext cx="8708552" cy="46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50" y="830875"/>
            <a:ext cx="8743298" cy="3939774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2"/>
          <p:cNvSpPr txBox="1"/>
          <p:nvPr/>
        </p:nvSpPr>
        <p:spPr>
          <a:xfrm>
            <a:off x="572300" y="287375"/>
            <a:ext cx="76566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Synthesis Report</a:t>
            </a:r>
            <a:endParaRPr b="1" sz="2100">
              <a:solidFill>
                <a:srgbClr val="2339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3"/>
          <p:cNvSpPr txBox="1"/>
          <p:nvPr/>
        </p:nvSpPr>
        <p:spPr>
          <a:xfrm>
            <a:off x="572300" y="363575"/>
            <a:ext cx="76566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Add the .vhd file to your existing project in Vivado:</a:t>
            </a:r>
            <a:endParaRPr b="1" sz="2100">
              <a:solidFill>
                <a:srgbClr val="2339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0" name="Google Shape;33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058225"/>
            <a:ext cx="1619075" cy="14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5850" y="1102175"/>
            <a:ext cx="6449975" cy="141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213" y="2803675"/>
            <a:ext cx="8435576" cy="16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698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/>
          <p:nvPr/>
        </p:nvSpPr>
        <p:spPr>
          <a:xfrm>
            <a:off x="443775" y="393625"/>
            <a:ext cx="80898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  <a:endParaRPr b="1" sz="3600">
              <a:solidFill>
                <a:srgbClr val="2339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339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339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Design a 4-bit adder, multiplier, &amp; divider in C++, then use HLS to synthesize into RTL.</a:t>
            </a:r>
            <a:endParaRPr sz="2000">
              <a:solidFill>
                <a:srgbClr val="2339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2339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2339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892175" y="449134"/>
            <a:ext cx="6838315" cy="936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0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Vitis HLS Development Flow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8775" y="1605600"/>
            <a:ext cx="3461775" cy="30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570939" y="1599376"/>
            <a:ext cx="4076065" cy="2329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-354330" lvl="0" marL="3663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Gill Sans"/>
              <a:buAutoNum type="arabicPeriod"/>
            </a:pPr>
            <a:r>
              <a:rPr lang="en-GB" sz="1200">
                <a:solidFill>
                  <a:srgbClr val="444444"/>
                </a:solidFill>
                <a:latin typeface="Gill Sans"/>
                <a:ea typeface="Gill Sans"/>
                <a:cs typeface="Gill Sans"/>
                <a:sym typeface="Gill Sans"/>
              </a:rPr>
              <a:t>Architect the algorithm based on the </a:t>
            </a:r>
            <a:r>
              <a:rPr lang="en-GB" sz="12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Design Principles</a:t>
            </a:r>
            <a:endParaRPr sz="1200">
              <a:latin typeface="Gill Sans"/>
              <a:ea typeface="Gill Sans"/>
              <a:cs typeface="Gill Sans"/>
              <a:sym typeface="Gill Sans"/>
            </a:endParaRPr>
          </a:p>
          <a:p>
            <a:pPr indent="-354330" lvl="0" marL="366395" marR="15367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Gill Sans"/>
              <a:buAutoNum type="arabicPeriod"/>
            </a:pPr>
            <a:r>
              <a:rPr lang="en-GB" sz="1200">
                <a:solidFill>
                  <a:srgbClr val="444444"/>
                </a:solidFill>
                <a:latin typeface="Gill Sans"/>
                <a:ea typeface="Gill Sans"/>
                <a:cs typeface="Gill Sans"/>
                <a:sym typeface="Gill Sans"/>
              </a:rPr>
              <a:t>(C-Simulation) Verify the C/C++ Code with the C/C++ testbench</a:t>
            </a:r>
            <a:endParaRPr sz="1200">
              <a:latin typeface="Gill Sans"/>
              <a:ea typeface="Gill Sans"/>
              <a:cs typeface="Gill Sans"/>
              <a:sym typeface="Gill Sans"/>
            </a:endParaRPr>
          </a:p>
          <a:p>
            <a:pPr indent="-354330" lvl="0" marL="366395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Gill Sans"/>
              <a:buAutoNum type="arabicPeriod"/>
            </a:pPr>
            <a:r>
              <a:rPr lang="en-GB" sz="1200">
                <a:solidFill>
                  <a:srgbClr val="444444"/>
                </a:solidFill>
                <a:latin typeface="Gill Sans"/>
                <a:ea typeface="Gill Sans"/>
                <a:cs typeface="Gill Sans"/>
                <a:sym typeface="Gill Sans"/>
              </a:rPr>
              <a:t>(C-Synthesis) Generate the RTL using HLS</a:t>
            </a:r>
            <a:endParaRPr sz="1200">
              <a:latin typeface="Gill Sans"/>
              <a:ea typeface="Gill Sans"/>
              <a:cs typeface="Gill Sans"/>
              <a:sym typeface="Gill Sans"/>
            </a:endParaRPr>
          </a:p>
          <a:p>
            <a:pPr indent="-354330" lvl="0" marL="366395" marR="178435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Gill Sans"/>
              <a:buAutoNum type="arabicPeriod"/>
            </a:pPr>
            <a:r>
              <a:rPr lang="en-GB" sz="1200">
                <a:solidFill>
                  <a:srgbClr val="444444"/>
                </a:solidFill>
                <a:latin typeface="Gill Sans"/>
                <a:ea typeface="Gill Sans"/>
                <a:cs typeface="Gill Sans"/>
                <a:sym typeface="Gill Sans"/>
              </a:rPr>
              <a:t>(Co-Simulation) Verify the kernel generated with C++ outputs</a:t>
            </a:r>
            <a:endParaRPr sz="1200">
              <a:latin typeface="Gill Sans"/>
              <a:ea typeface="Gill Sans"/>
              <a:cs typeface="Gill Sans"/>
              <a:sym typeface="Gill Sans"/>
            </a:endParaRPr>
          </a:p>
          <a:p>
            <a:pPr indent="-354330" lvl="0" marL="366395" marR="487044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Gill Sans"/>
              <a:buAutoNum type="arabicPeriod"/>
            </a:pPr>
            <a:r>
              <a:rPr lang="en-GB" sz="1200">
                <a:solidFill>
                  <a:srgbClr val="444444"/>
                </a:solidFill>
                <a:latin typeface="Gill Sans"/>
                <a:ea typeface="Gill Sans"/>
                <a:cs typeface="Gill Sans"/>
                <a:sym typeface="Gill Sans"/>
              </a:rPr>
              <a:t>(Analyze) Review the HLS synthesis reports and co-simulation reports, analyze</a:t>
            </a:r>
            <a:endParaRPr sz="1200">
              <a:latin typeface="Gill Sans"/>
              <a:ea typeface="Gill Sans"/>
              <a:cs typeface="Gill Sans"/>
              <a:sym typeface="Gill Sans"/>
            </a:endParaRPr>
          </a:p>
          <a:p>
            <a:pPr indent="-354330" lvl="0" marL="366395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Gill Sans"/>
              <a:buAutoNum type="arabicPeriod"/>
            </a:pPr>
            <a:r>
              <a:rPr lang="en-GB" sz="1200">
                <a:solidFill>
                  <a:srgbClr val="444444"/>
                </a:solidFill>
                <a:latin typeface="Gill Sans"/>
                <a:ea typeface="Gill Sans"/>
                <a:cs typeface="Gill Sans"/>
                <a:sym typeface="Gill Sans"/>
              </a:rPr>
              <a:t>Re-run previous steps until performance goals are met.</a:t>
            </a:r>
            <a:endParaRPr sz="12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704825" y="370159"/>
            <a:ext cx="584454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Port protocol (Interface Synthesis)</a:t>
            </a: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447730" y="983377"/>
            <a:ext cx="8281034" cy="8680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1425">
            <a:spAutoFit/>
          </a:bodyPr>
          <a:lstStyle/>
          <a:p>
            <a:pPr indent="-359410" lvl="0" marL="3714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3944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00786B"/>
                </a:solidFill>
                <a:latin typeface="Calibri"/>
                <a:ea typeface="Calibri"/>
                <a:cs typeface="Calibri"/>
                <a:sym typeface="Calibri"/>
              </a:rPr>
              <a:t>ap_none: </a:t>
            </a:r>
            <a:r>
              <a:rPr lang="en-GB" sz="1350">
                <a:latin typeface="Gill Sans"/>
                <a:ea typeface="Gill Sans"/>
                <a:cs typeface="Gill Sans"/>
                <a:sym typeface="Gill Sans"/>
              </a:rPr>
              <a:t>No protocol. The interface is a data port.</a:t>
            </a:r>
            <a:endParaRPr sz="1350">
              <a:latin typeface="Gill Sans"/>
              <a:ea typeface="Gill Sans"/>
              <a:cs typeface="Gill Sans"/>
              <a:sym typeface="Gill Sans"/>
            </a:endParaRPr>
          </a:p>
          <a:p>
            <a:pPr indent="-332740" lvl="0" marL="371475" marR="5080" rtl="0" algn="l">
              <a:lnSpc>
                <a:spcPct val="118235"/>
              </a:lnSpc>
              <a:spcBef>
                <a:spcPts val="365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●"/>
            </a:pPr>
            <a:r>
              <a:rPr lang="en-GB" sz="1700">
                <a:solidFill>
                  <a:srgbClr val="00786B"/>
                </a:solidFill>
                <a:latin typeface="Calibri"/>
                <a:ea typeface="Calibri"/>
                <a:cs typeface="Calibri"/>
                <a:sym typeface="Calibri"/>
              </a:rPr>
              <a:t>ap_stable:</a:t>
            </a:r>
            <a:r>
              <a:rPr lang="en-GB" sz="1350">
                <a:latin typeface="Gill Sans"/>
                <a:ea typeface="Gill Sans"/>
                <a:cs typeface="Gill Sans"/>
                <a:sym typeface="Gill Sans"/>
              </a:rPr>
              <a:t>No protocol. The interface is a data port. Vivado HLS assumes the data port is always stable after reset, which allows internal optimizations to remove unnecessary registers.</a:t>
            </a:r>
            <a:endParaRPr sz="135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5151614" y="1876059"/>
            <a:ext cx="454800" cy="238500"/>
          </a:xfrm>
          <a:prstGeom prst="rect">
            <a:avLst/>
          </a:prstGeom>
          <a:solidFill>
            <a:srgbClr val="F9F1F4"/>
          </a:solidFill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C7254E"/>
                </a:solidFill>
                <a:latin typeface="Courier New"/>
                <a:ea typeface="Courier New"/>
                <a:cs typeface="Courier New"/>
                <a:sym typeface="Courier New"/>
              </a:rPr>
              <a:t>valid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5759220" y="1911873"/>
            <a:ext cx="2887980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latin typeface="Gill Sans"/>
                <a:ea typeface="Gill Sans"/>
                <a:cs typeface="Gill Sans"/>
                <a:sym typeface="Gill Sans"/>
              </a:rPr>
              <a:t>port to indicate when the data is valid for</a:t>
            </a:r>
            <a:endParaRPr sz="125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447730" y="1798763"/>
            <a:ext cx="4826635" cy="572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00">
            <a:spAutoFit/>
          </a:bodyPr>
          <a:lstStyle/>
          <a:p>
            <a:pPr indent="-359410" lvl="0" marL="371475" marR="5080" rtl="0" algn="l">
              <a:lnSpc>
                <a:spcPct val="115900"/>
              </a:lnSpc>
              <a:spcBef>
                <a:spcPts val="0"/>
              </a:spcBef>
              <a:spcAft>
                <a:spcPts val="0"/>
              </a:spcAft>
              <a:buClr>
                <a:srgbClr val="233944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00786B"/>
                </a:solidFill>
                <a:latin typeface="Calibri"/>
                <a:ea typeface="Calibri"/>
                <a:cs typeface="Calibri"/>
                <a:sym typeface="Calibri"/>
              </a:rPr>
              <a:t>ap_ovld: </a:t>
            </a:r>
            <a:r>
              <a:rPr lang="en-GB" sz="1250">
                <a:latin typeface="Gill Sans"/>
                <a:ea typeface="Gill Sans"/>
                <a:cs typeface="Gill Sans"/>
                <a:sym typeface="Gill Sans"/>
              </a:rPr>
              <a:t>Implements the output data port with an associated reading or writing.</a:t>
            </a:r>
            <a:endParaRPr sz="125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1261707" y="2764551"/>
            <a:ext cx="600710" cy="190500"/>
          </a:xfrm>
          <a:custGeom>
            <a:rect b="b" l="l" r="r" t="t"/>
            <a:pathLst>
              <a:path extrusionOk="0" h="190500" w="600710">
                <a:moveTo>
                  <a:pt x="600172" y="190500"/>
                </a:moveTo>
                <a:lnTo>
                  <a:pt x="0" y="190500"/>
                </a:lnTo>
                <a:lnTo>
                  <a:pt x="0" y="0"/>
                </a:lnTo>
                <a:lnTo>
                  <a:pt x="600172" y="0"/>
                </a:lnTo>
                <a:lnTo>
                  <a:pt x="600172" y="190500"/>
                </a:lnTo>
                <a:close/>
              </a:path>
            </a:pathLst>
          </a:custGeom>
          <a:solidFill>
            <a:srgbClr val="F9F1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8" name="Google Shape;128;p22"/>
          <p:cNvSpPr txBox="1"/>
          <p:nvPr/>
        </p:nvSpPr>
        <p:spPr>
          <a:xfrm>
            <a:off x="806675" y="2497851"/>
            <a:ext cx="7619365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50">
                <a:latin typeface="Gill Sans"/>
                <a:ea typeface="Gill Sans"/>
                <a:cs typeface="Gill Sans"/>
                <a:sym typeface="Gill Sans"/>
              </a:rPr>
              <a:t>IMPORTANT!: </a:t>
            </a:r>
            <a:r>
              <a:rPr lang="en-GB" sz="1250">
                <a:latin typeface="Gill Sans"/>
                <a:ea typeface="Gill Sans"/>
                <a:cs typeface="Gill Sans"/>
                <a:sym typeface="Gill Sans"/>
              </a:rPr>
              <a:t>Vivado HLS implements the input argument or the input half of any read/write arguments with mode </a:t>
            </a:r>
            <a:r>
              <a:rPr lang="en-GB" sz="1150">
                <a:solidFill>
                  <a:srgbClr val="C7254E"/>
                </a:solidFill>
                <a:latin typeface="Courier New"/>
                <a:ea typeface="Courier New"/>
                <a:cs typeface="Courier New"/>
                <a:sym typeface="Courier New"/>
              </a:rPr>
              <a:t>ap_none</a:t>
            </a:r>
            <a:r>
              <a:rPr lang="en-GB" sz="1250"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sz="125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4541427" y="3123326"/>
            <a:ext cx="454800" cy="238500"/>
          </a:xfrm>
          <a:prstGeom prst="rect">
            <a:avLst/>
          </a:prstGeom>
          <a:solidFill>
            <a:srgbClr val="F9F1F4"/>
          </a:solidFill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C7254E"/>
                </a:solidFill>
                <a:latin typeface="Courier New"/>
                <a:ea typeface="Courier New"/>
                <a:cs typeface="Courier New"/>
                <a:sym typeface="Courier New"/>
              </a:rPr>
              <a:t>valid</a:t>
            </a:r>
            <a:endParaRPr sz="11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5149034" y="3159140"/>
            <a:ext cx="3636645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latin typeface="Gill Sans"/>
                <a:ea typeface="Gill Sans"/>
                <a:cs typeface="Gill Sans"/>
                <a:sym typeface="Gill Sans"/>
              </a:rPr>
              <a:t>port to indicate when the data is valid for reading or</a:t>
            </a:r>
            <a:endParaRPr sz="125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447730" y="3046029"/>
            <a:ext cx="4217035" cy="572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00">
            <a:spAutoFit/>
          </a:bodyPr>
          <a:lstStyle/>
          <a:p>
            <a:pPr indent="-359410" lvl="0" marL="371475" marR="5080" rtl="0" algn="l">
              <a:lnSpc>
                <a:spcPct val="115900"/>
              </a:lnSpc>
              <a:spcBef>
                <a:spcPts val="0"/>
              </a:spcBef>
              <a:spcAft>
                <a:spcPts val="0"/>
              </a:spcAft>
              <a:buClr>
                <a:srgbClr val="233944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00786B"/>
                </a:solidFill>
                <a:latin typeface="Calibri"/>
                <a:ea typeface="Calibri"/>
                <a:cs typeface="Calibri"/>
                <a:sym typeface="Calibri"/>
              </a:rPr>
              <a:t>ap_vld: </a:t>
            </a:r>
            <a:r>
              <a:rPr lang="en-GB" sz="1250">
                <a:latin typeface="Gill Sans"/>
                <a:ea typeface="Gill Sans"/>
                <a:cs typeface="Gill Sans"/>
                <a:sym typeface="Gill Sans"/>
              </a:rPr>
              <a:t>Implements the data port with an associated writing.</a:t>
            </a:r>
            <a:endParaRPr sz="125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4830589" y="3640343"/>
            <a:ext cx="1069200" cy="241200"/>
          </a:xfrm>
          <a:prstGeom prst="rect">
            <a:avLst/>
          </a:prstGeom>
          <a:solidFill>
            <a:srgbClr val="F9F1F4"/>
          </a:solidFill>
          <a:ln>
            <a:noFill/>
          </a:ln>
        </p:spPr>
        <p:txBody>
          <a:bodyPr anchorCtr="0" anchor="t" bIns="0" lIns="0" spcFirstLastPara="1" rIns="0" wrap="square" tIns="482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C7254E"/>
                </a:solidFill>
                <a:latin typeface="Courier New"/>
                <a:ea typeface="Courier New"/>
                <a:cs typeface="Courier New"/>
                <a:sym typeface="Courier New"/>
              </a:rPr>
              <a:t>acknowledge</a:t>
            </a:r>
            <a:endParaRPr sz="12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6081516" y="3663457"/>
            <a:ext cx="2585085" cy="231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latin typeface="Gill Sans"/>
                <a:ea typeface="Gill Sans"/>
                <a:cs typeface="Gill Sans"/>
                <a:sym typeface="Gill Sans"/>
              </a:rPr>
              <a:t>port to acknowledge that the data</a:t>
            </a:r>
            <a:endParaRPr sz="135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447730" y="3567831"/>
            <a:ext cx="4499610" cy="582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-359410" lvl="0" marL="371475" marR="5080" rtl="0" algn="l">
              <a:lnSpc>
                <a:spcPct val="115700"/>
              </a:lnSpc>
              <a:spcBef>
                <a:spcPts val="0"/>
              </a:spcBef>
              <a:spcAft>
                <a:spcPts val="0"/>
              </a:spcAft>
              <a:buClr>
                <a:srgbClr val="233944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00786B"/>
                </a:solidFill>
                <a:latin typeface="Calibri"/>
                <a:ea typeface="Calibri"/>
                <a:cs typeface="Calibri"/>
                <a:sym typeface="Calibri"/>
              </a:rPr>
              <a:t>ap_ack: </a:t>
            </a:r>
            <a:r>
              <a:rPr lang="en-GB" sz="1350">
                <a:latin typeface="Gill Sans"/>
                <a:ea typeface="Gill Sans"/>
                <a:cs typeface="Gill Sans"/>
                <a:sym typeface="Gill Sans"/>
              </a:rPr>
              <a:t>Implements the data port with an associated was read or written.</a:t>
            </a:r>
            <a:endParaRPr sz="135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447730" y="4153550"/>
            <a:ext cx="41751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59410" lvl="0" marL="3714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3944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00786B"/>
                </a:solidFill>
                <a:latin typeface="Calibri"/>
                <a:ea typeface="Calibri"/>
                <a:cs typeface="Calibri"/>
                <a:sym typeface="Calibri"/>
              </a:rPr>
              <a:t>ap_hs: </a:t>
            </a:r>
            <a:r>
              <a:rPr lang="en-GB" sz="1350">
                <a:latin typeface="Gill Sans"/>
                <a:ea typeface="Gill Sans"/>
                <a:cs typeface="Gill Sans"/>
                <a:sym typeface="Gill Sans"/>
              </a:rPr>
              <a:t>Implements the data port with associated</a:t>
            </a:r>
            <a:endParaRPr sz="135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4505347" y="4174886"/>
            <a:ext cx="486300" cy="241200"/>
          </a:xfrm>
          <a:prstGeom prst="rect">
            <a:avLst/>
          </a:prstGeom>
          <a:solidFill>
            <a:srgbClr val="F9F1F4"/>
          </a:solidFill>
          <a:ln>
            <a:noFill/>
          </a:ln>
        </p:spPr>
        <p:txBody>
          <a:bodyPr anchorCtr="0" anchor="t" bIns="0" lIns="0" spcFirstLastPara="1" rIns="0" wrap="square" tIns="482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C7254E"/>
                </a:solidFill>
                <a:latin typeface="Courier New"/>
                <a:ea typeface="Courier New"/>
                <a:cs typeface="Courier New"/>
                <a:sym typeface="Courier New"/>
              </a:rPr>
              <a:t>valid</a:t>
            </a:r>
            <a:endParaRPr sz="12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5173250" y="4198000"/>
            <a:ext cx="309880" cy="231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latin typeface="Gill Sans"/>
                <a:ea typeface="Gill Sans"/>
                <a:cs typeface="Gill Sans"/>
                <a:sym typeface="Gill Sans"/>
              </a:rPr>
              <a:t>and</a:t>
            </a:r>
            <a:endParaRPr sz="135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5513039" y="4174886"/>
            <a:ext cx="1069340" cy="259079"/>
          </a:xfrm>
          <a:prstGeom prst="rect">
            <a:avLst/>
          </a:prstGeom>
          <a:solidFill>
            <a:srgbClr val="F9F1F4"/>
          </a:solidFill>
          <a:ln>
            <a:noFill/>
          </a:ln>
        </p:spPr>
        <p:txBody>
          <a:bodyPr anchorCtr="0" anchor="t" bIns="0" lIns="0" spcFirstLastPara="1" rIns="0" wrap="square" tIns="482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C7254E"/>
                </a:solidFill>
                <a:latin typeface="Courier New"/>
                <a:ea typeface="Courier New"/>
                <a:cs typeface="Courier New"/>
                <a:sym typeface="Courier New"/>
              </a:rPr>
              <a:t>acknowledge</a:t>
            </a:r>
            <a:endParaRPr sz="12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6611566" y="4198000"/>
            <a:ext cx="2032000" cy="231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latin typeface="Gill Sans"/>
                <a:ea typeface="Gill Sans"/>
                <a:cs typeface="Gill Sans"/>
                <a:sym typeface="Gill Sans"/>
              </a:rPr>
              <a:t>ports to provide a two-way</a:t>
            </a:r>
            <a:endParaRPr sz="135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806675" y="4453270"/>
            <a:ext cx="7704455" cy="231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latin typeface="Gill Sans"/>
                <a:ea typeface="Gill Sans"/>
                <a:cs typeface="Gill Sans"/>
                <a:sym typeface="Gill Sans"/>
              </a:rPr>
              <a:t>handshake to indicate when the data is valid for reading and writing and to acknowledge that the data</a:t>
            </a:r>
            <a:endParaRPr sz="135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806675" y="4689871"/>
            <a:ext cx="1525270" cy="231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latin typeface="Gill Sans"/>
                <a:ea typeface="Gill Sans"/>
                <a:cs typeface="Gill Sans"/>
                <a:sym typeface="Gill Sans"/>
              </a:rPr>
              <a:t>was read or written.</a:t>
            </a:r>
            <a:endParaRPr sz="135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892175" y="449134"/>
            <a:ext cx="6838315" cy="936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6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ap_none</a:t>
            </a:r>
            <a:endParaRPr/>
          </a:p>
        </p:txBody>
      </p:sp>
      <p:sp>
        <p:nvSpPr>
          <p:cNvPr id="147" name="Google Shape;147;p23"/>
          <p:cNvSpPr txBox="1"/>
          <p:nvPr/>
        </p:nvSpPr>
        <p:spPr>
          <a:xfrm>
            <a:off x="892175" y="2057146"/>
            <a:ext cx="1466215" cy="223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void example(char x){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892175" y="2437384"/>
            <a:ext cx="2682875" cy="223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#pragma HLS interface ap_none port=x;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892175" y="2817622"/>
            <a:ext cx="77470" cy="223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5529850" y="2300800"/>
            <a:ext cx="2054225" cy="127381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2339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2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57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Example function block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" name="Google Shape;151;p23"/>
          <p:cNvGrpSpPr/>
          <p:nvPr/>
        </p:nvGrpSpPr>
        <p:grpSpPr>
          <a:xfrm>
            <a:off x="4512750" y="2531942"/>
            <a:ext cx="1023465" cy="31750"/>
            <a:chOff x="4512750" y="2531942"/>
            <a:chExt cx="1023465" cy="31750"/>
          </a:xfrm>
        </p:grpSpPr>
        <p:sp>
          <p:nvSpPr>
            <p:cNvPr id="152" name="Google Shape;152;p23"/>
            <p:cNvSpPr/>
            <p:nvPr/>
          </p:nvSpPr>
          <p:spPr>
            <a:xfrm>
              <a:off x="4512750" y="2547674"/>
              <a:ext cx="979805" cy="0"/>
            </a:xfrm>
            <a:custGeom>
              <a:rect b="b" l="l" r="r" t="t"/>
              <a:pathLst>
                <a:path extrusionOk="0" h="120000" w="979804">
                  <a:moveTo>
                    <a:pt x="0" y="0"/>
                  </a:moveTo>
                  <a:lnTo>
                    <a:pt x="979649" y="0"/>
                  </a:lnTo>
                </a:path>
              </a:pathLst>
            </a:custGeom>
            <a:noFill/>
            <a:ln cap="flat" cmpd="sng" w="9525">
              <a:solidFill>
                <a:srgbClr val="2339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5492400" y="2531942"/>
              <a:ext cx="43815" cy="31750"/>
            </a:xfrm>
            <a:custGeom>
              <a:rect b="b" l="l" r="r" t="t"/>
              <a:pathLst>
                <a:path extrusionOk="0" h="31750" w="43814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2339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5492400" y="2531942"/>
              <a:ext cx="43815" cy="31750"/>
            </a:xfrm>
            <a:custGeom>
              <a:rect b="b" l="l" r="r" t="t"/>
              <a:pathLst>
                <a:path extrusionOk="0" h="31750" w="43814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noFill/>
            <a:ln cap="flat" cmpd="sng" w="9525">
              <a:solidFill>
                <a:srgbClr val="2339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5" name="Google Shape;155;p23"/>
          <p:cNvSpPr txBox="1"/>
          <p:nvPr/>
        </p:nvSpPr>
        <p:spPr>
          <a:xfrm>
            <a:off x="4427775" y="2637663"/>
            <a:ext cx="49339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alibri"/>
                <a:ea typeface="Calibri"/>
                <a:cs typeface="Calibri"/>
                <a:sym typeface="Calibri"/>
              </a:rPr>
              <a:t>X (8:0)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892175" y="449134"/>
            <a:ext cx="6838315" cy="936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6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ap_vld</a:t>
            </a:r>
            <a:endParaRPr/>
          </a:p>
        </p:txBody>
      </p:sp>
      <p:sp>
        <p:nvSpPr>
          <p:cNvPr id="161" name="Google Shape;161;p24"/>
          <p:cNvSpPr txBox="1"/>
          <p:nvPr/>
        </p:nvSpPr>
        <p:spPr>
          <a:xfrm>
            <a:off x="892175" y="1866621"/>
            <a:ext cx="1466215" cy="223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void example(char x){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892175" y="2246859"/>
            <a:ext cx="2539365" cy="223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#pragma HLS interface ap_vld port=x;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892175" y="2627097"/>
            <a:ext cx="77470" cy="223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4457400" y="2544462"/>
            <a:ext cx="62293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alibri"/>
                <a:ea typeface="Calibri"/>
                <a:cs typeface="Calibri"/>
                <a:sym typeface="Calibri"/>
              </a:rPr>
              <a:t>X_i (8:0)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5" name="Google Shape;165;p24"/>
          <p:cNvGrpSpPr/>
          <p:nvPr/>
        </p:nvGrpSpPr>
        <p:grpSpPr>
          <a:xfrm>
            <a:off x="4493050" y="2556017"/>
            <a:ext cx="1023465" cy="31750"/>
            <a:chOff x="4493050" y="2556017"/>
            <a:chExt cx="1023465" cy="31750"/>
          </a:xfrm>
        </p:grpSpPr>
        <p:sp>
          <p:nvSpPr>
            <p:cNvPr id="166" name="Google Shape;166;p24"/>
            <p:cNvSpPr/>
            <p:nvPr/>
          </p:nvSpPr>
          <p:spPr>
            <a:xfrm>
              <a:off x="4493050" y="2571749"/>
              <a:ext cx="979805" cy="0"/>
            </a:xfrm>
            <a:custGeom>
              <a:rect b="b" l="l" r="r" t="t"/>
              <a:pathLst>
                <a:path extrusionOk="0" h="120000" w="979804">
                  <a:moveTo>
                    <a:pt x="0" y="0"/>
                  </a:moveTo>
                  <a:lnTo>
                    <a:pt x="979649" y="0"/>
                  </a:lnTo>
                </a:path>
              </a:pathLst>
            </a:custGeom>
            <a:noFill/>
            <a:ln cap="flat" cmpd="sng" w="9525">
              <a:solidFill>
                <a:srgbClr val="2339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5472700" y="2556017"/>
              <a:ext cx="43815" cy="31750"/>
            </a:xfrm>
            <a:custGeom>
              <a:rect b="b" l="l" r="r" t="t"/>
              <a:pathLst>
                <a:path extrusionOk="0" h="31750" w="43814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2339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5472700" y="2556017"/>
              <a:ext cx="43815" cy="31750"/>
            </a:xfrm>
            <a:custGeom>
              <a:rect b="b" l="l" r="r" t="t"/>
              <a:pathLst>
                <a:path extrusionOk="0" h="31750" w="43814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noFill/>
            <a:ln cap="flat" cmpd="sng" w="9525">
              <a:solidFill>
                <a:srgbClr val="2339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169" name="Google Shape;169;p24"/>
          <p:cNvGrpSpPr/>
          <p:nvPr/>
        </p:nvGrpSpPr>
        <p:grpSpPr>
          <a:xfrm>
            <a:off x="8563599" y="2462817"/>
            <a:ext cx="43815" cy="31750"/>
            <a:chOff x="8563599" y="2462817"/>
            <a:chExt cx="43815" cy="31750"/>
          </a:xfrm>
        </p:grpSpPr>
        <p:sp>
          <p:nvSpPr>
            <p:cNvPr id="170" name="Google Shape;170;p24"/>
            <p:cNvSpPr/>
            <p:nvPr/>
          </p:nvSpPr>
          <p:spPr>
            <a:xfrm>
              <a:off x="8563599" y="2462817"/>
              <a:ext cx="43815" cy="31750"/>
            </a:xfrm>
            <a:custGeom>
              <a:rect b="b" l="l" r="r" t="t"/>
              <a:pathLst>
                <a:path extrusionOk="0" h="31750" w="43815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2339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8563599" y="2462817"/>
              <a:ext cx="43815" cy="31750"/>
            </a:xfrm>
            <a:custGeom>
              <a:rect b="b" l="l" r="r" t="t"/>
              <a:pathLst>
                <a:path extrusionOk="0" h="31750" w="43815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noFill/>
            <a:ln cap="flat" cmpd="sng" w="9525">
              <a:solidFill>
                <a:srgbClr val="2339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172" name="Google Shape;172;p24"/>
          <p:cNvGrpSpPr/>
          <p:nvPr/>
        </p:nvGrpSpPr>
        <p:grpSpPr>
          <a:xfrm>
            <a:off x="8563599" y="2921967"/>
            <a:ext cx="43815" cy="31750"/>
            <a:chOff x="8563599" y="2921967"/>
            <a:chExt cx="43815" cy="31750"/>
          </a:xfrm>
        </p:grpSpPr>
        <p:sp>
          <p:nvSpPr>
            <p:cNvPr id="173" name="Google Shape;173;p24"/>
            <p:cNvSpPr/>
            <p:nvPr/>
          </p:nvSpPr>
          <p:spPr>
            <a:xfrm>
              <a:off x="8563599" y="2921967"/>
              <a:ext cx="43815" cy="31750"/>
            </a:xfrm>
            <a:custGeom>
              <a:rect b="b" l="l" r="r" t="t"/>
              <a:pathLst>
                <a:path extrusionOk="0" h="31750" w="43815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2339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8563599" y="2921967"/>
              <a:ext cx="43815" cy="31750"/>
            </a:xfrm>
            <a:custGeom>
              <a:rect b="b" l="l" r="r" t="t"/>
              <a:pathLst>
                <a:path extrusionOk="0" h="31750" w="43815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noFill/>
            <a:ln cap="flat" cmpd="sng" w="9525">
              <a:solidFill>
                <a:srgbClr val="2339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5" name="Google Shape;175;p24"/>
          <p:cNvSpPr txBox="1"/>
          <p:nvPr/>
        </p:nvSpPr>
        <p:spPr>
          <a:xfrm>
            <a:off x="7720350" y="2005188"/>
            <a:ext cx="67564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alibri"/>
                <a:ea typeface="Calibri"/>
                <a:cs typeface="Calibri"/>
                <a:sym typeface="Calibri"/>
              </a:rPr>
              <a:t>X_o (8:0)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6" name="Google Shape;176;p24"/>
          <p:cNvGraphicFramePr/>
          <p:nvPr/>
        </p:nvGraphicFramePr>
        <p:xfrm>
          <a:off x="5525087" y="22960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{711AFD3D-347F-4086-9EFA-8D6103D1E021}</a:tableStyleId>
              </a:tblPr>
              <a:tblGrid>
                <a:gridCol w="2054225"/>
                <a:gridCol w="998225"/>
              </a:tblGrid>
              <a:tr h="177175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Example function block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3394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3394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3394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3394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20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3394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23394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9100">
                <a:tc vMerge="1"/>
                <a:tc>
                  <a:txBody>
                    <a:bodyPr/>
                    <a:lstStyle/>
                    <a:p>
                      <a:pPr indent="0" lvl="0" marL="0" marR="120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3394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23394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3394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36275">
                <a:tc vMerge="1"/>
                <a:tc>
                  <a:txBody>
                    <a:bodyPr/>
                    <a:lstStyle/>
                    <a:p>
                      <a:pPr indent="0" lvl="0" marL="0" marR="120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485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X_o_ap_vld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3394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23394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77" name="Google Shape;177;p24"/>
          <p:cNvGrpSpPr/>
          <p:nvPr/>
        </p:nvGrpSpPr>
        <p:grpSpPr>
          <a:xfrm>
            <a:off x="4493050" y="3204267"/>
            <a:ext cx="1023465" cy="31750"/>
            <a:chOff x="4493050" y="3204267"/>
            <a:chExt cx="1023465" cy="31750"/>
          </a:xfrm>
        </p:grpSpPr>
        <p:sp>
          <p:nvSpPr>
            <p:cNvPr id="178" name="Google Shape;178;p24"/>
            <p:cNvSpPr/>
            <p:nvPr/>
          </p:nvSpPr>
          <p:spPr>
            <a:xfrm>
              <a:off x="4493050" y="3219999"/>
              <a:ext cx="979805" cy="0"/>
            </a:xfrm>
            <a:custGeom>
              <a:rect b="b" l="l" r="r" t="t"/>
              <a:pathLst>
                <a:path extrusionOk="0" h="120000" w="979804">
                  <a:moveTo>
                    <a:pt x="0" y="0"/>
                  </a:moveTo>
                  <a:lnTo>
                    <a:pt x="979649" y="0"/>
                  </a:lnTo>
                </a:path>
              </a:pathLst>
            </a:custGeom>
            <a:noFill/>
            <a:ln cap="flat" cmpd="sng" w="9525">
              <a:solidFill>
                <a:srgbClr val="2339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5472700" y="3204267"/>
              <a:ext cx="43815" cy="31750"/>
            </a:xfrm>
            <a:custGeom>
              <a:rect b="b" l="l" r="r" t="t"/>
              <a:pathLst>
                <a:path extrusionOk="0" h="31750" w="43814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2339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5472700" y="3204267"/>
              <a:ext cx="43815" cy="31750"/>
            </a:xfrm>
            <a:custGeom>
              <a:rect b="b" l="l" r="r" t="t"/>
              <a:pathLst>
                <a:path extrusionOk="0" h="31750" w="43814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noFill/>
            <a:ln cap="flat" cmpd="sng" w="9525">
              <a:solidFill>
                <a:srgbClr val="2339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1" name="Google Shape;181;p24"/>
          <p:cNvSpPr txBox="1"/>
          <p:nvPr/>
        </p:nvSpPr>
        <p:spPr>
          <a:xfrm>
            <a:off x="4457400" y="3409213"/>
            <a:ext cx="817244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alibri"/>
                <a:ea typeface="Calibri"/>
                <a:cs typeface="Calibri"/>
                <a:sym typeface="Calibri"/>
              </a:rPr>
              <a:t>X_i_ap_vld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892175" y="903375"/>
            <a:ext cx="1204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ap_hs</a:t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852675" y="2062421"/>
            <a:ext cx="1466215" cy="223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void example(char x){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852675" y="2458660"/>
            <a:ext cx="2491105" cy="223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#pragma HLS interface ap_hs port=x;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852675" y="2854901"/>
            <a:ext cx="77470" cy="223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5529850" y="2300800"/>
            <a:ext cx="2054225" cy="127381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2339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20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57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Example function block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4457400" y="2544462"/>
            <a:ext cx="62293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alibri"/>
                <a:ea typeface="Calibri"/>
                <a:cs typeface="Calibri"/>
                <a:sym typeface="Calibri"/>
              </a:rPr>
              <a:t>X_i (8:0)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25"/>
          <p:cNvGrpSpPr/>
          <p:nvPr/>
        </p:nvGrpSpPr>
        <p:grpSpPr>
          <a:xfrm>
            <a:off x="4493050" y="2556017"/>
            <a:ext cx="1023465" cy="31750"/>
            <a:chOff x="4493050" y="2556017"/>
            <a:chExt cx="1023465" cy="31750"/>
          </a:xfrm>
        </p:grpSpPr>
        <p:sp>
          <p:nvSpPr>
            <p:cNvPr id="193" name="Google Shape;193;p25"/>
            <p:cNvSpPr/>
            <p:nvPr/>
          </p:nvSpPr>
          <p:spPr>
            <a:xfrm>
              <a:off x="4493050" y="2571749"/>
              <a:ext cx="979805" cy="0"/>
            </a:xfrm>
            <a:custGeom>
              <a:rect b="b" l="l" r="r" t="t"/>
              <a:pathLst>
                <a:path extrusionOk="0" h="120000" w="979804">
                  <a:moveTo>
                    <a:pt x="0" y="0"/>
                  </a:moveTo>
                  <a:lnTo>
                    <a:pt x="979649" y="0"/>
                  </a:lnTo>
                </a:path>
              </a:pathLst>
            </a:custGeom>
            <a:noFill/>
            <a:ln cap="flat" cmpd="sng" w="9525">
              <a:solidFill>
                <a:srgbClr val="2339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5472700" y="2556017"/>
              <a:ext cx="43815" cy="31750"/>
            </a:xfrm>
            <a:custGeom>
              <a:rect b="b" l="l" r="r" t="t"/>
              <a:pathLst>
                <a:path extrusionOk="0" h="31750" w="43814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2339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5472700" y="2556017"/>
              <a:ext cx="43815" cy="31750"/>
            </a:xfrm>
            <a:custGeom>
              <a:rect b="b" l="l" r="r" t="t"/>
              <a:pathLst>
                <a:path extrusionOk="0" h="31750" w="43814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noFill/>
            <a:ln cap="flat" cmpd="sng" w="9525">
              <a:solidFill>
                <a:srgbClr val="2339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196" name="Google Shape;196;p25"/>
          <p:cNvGrpSpPr/>
          <p:nvPr/>
        </p:nvGrpSpPr>
        <p:grpSpPr>
          <a:xfrm>
            <a:off x="4493050" y="3402292"/>
            <a:ext cx="1023465" cy="31750"/>
            <a:chOff x="4493050" y="3402292"/>
            <a:chExt cx="1023465" cy="31750"/>
          </a:xfrm>
        </p:grpSpPr>
        <p:sp>
          <p:nvSpPr>
            <p:cNvPr id="197" name="Google Shape;197;p25"/>
            <p:cNvSpPr/>
            <p:nvPr/>
          </p:nvSpPr>
          <p:spPr>
            <a:xfrm>
              <a:off x="4493050" y="3418025"/>
              <a:ext cx="979805" cy="0"/>
            </a:xfrm>
            <a:custGeom>
              <a:rect b="b" l="l" r="r" t="t"/>
              <a:pathLst>
                <a:path extrusionOk="0" h="120000" w="979804">
                  <a:moveTo>
                    <a:pt x="0" y="0"/>
                  </a:moveTo>
                  <a:lnTo>
                    <a:pt x="979649" y="0"/>
                  </a:lnTo>
                </a:path>
              </a:pathLst>
            </a:custGeom>
            <a:noFill/>
            <a:ln cap="flat" cmpd="sng" w="9525">
              <a:solidFill>
                <a:srgbClr val="2339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5472700" y="3402292"/>
              <a:ext cx="43815" cy="31750"/>
            </a:xfrm>
            <a:custGeom>
              <a:rect b="b" l="l" r="r" t="t"/>
              <a:pathLst>
                <a:path extrusionOk="0" h="31750" w="43814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2339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5472700" y="3402292"/>
              <a:ext cx="43815" cy="31750"/>
            </a:xfrm>
            <a:custGeom>
              <a:rect b="b" l="l" r="r" t="t"/>
              <a:pathLst>
                <a:path extrusionOk="0" h="31750" w="43814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noFill/>
            <a:ln cap="flat" cmpd="sng" w="9525">
              <a:solidFill>
                <a:srgbClr val="2339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00" name="Google Shape;200;p25"/>
          <p:cNvSpPr txBox="1"/>
          <p:nvPr/>
        </p:nvSpPr>
        <p:spPr>
          <a:xfrm>
            <a:off x="3420675" y="2951938"/>
            <a:ext cx="71437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alibri"/>
                <a:ea typeface="Calibri"/>
                <a:cs typeface="Calibri"/>
                <a:sym typeface="Calibri"/>
              </a:rPr>
              <a:t>X_ap_ack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" name="Google Shape;201;p25"/>
          <p:cNvGrpSpPr/>
          <p:nvPr/>
        </p:nvGrpSpPr>
        <p:grpSpPr>
          <a:xfrm>
            <a:off x="4493050" y="3070392"/>
            <a:ext cx="1023465" cy="31750"/>
            <a:chOff x="4493050" y="3070392"/>
            <a:chExt cx="1023465" cy="31750"/>
          </a:xfrm>
        </p:grpSpPr>
        <p:sp>
          <p:nvSpPr>
            <p:cNvPr id="202" name="Google Shape;202;p25"/>
            <p:cNvSpPr/>
            <p:nvPr/>
          </p:nvSpPr>
          <p:spPr>
            <a:xfrm>
              <a:off x="4493050" y="3086124"/>
              <a:ext cx="979805" cy="0"/>
            </a:xfrm>
            <a:custGeom>
              <a:rect b="b" l="l" r="r" t="t"/>
              <a:pathLst>
                <a:path extrusionOk="0" h="120000" w="979804">
                  <a:moveTo>
                    <a:pt x="0" y="0"/>
                  </a:moveTo>
                  <a:lnTo>
                    <a:pt x="979649" y="0"/>
                  </a:lnTo>
                </a:path>
              </a:pathLst>
            </a:custGeom>
            <a:noFill/>
            <a:ln cap="flat" cmpd="sng" w="9525">
              <a:solidFill>
                <a:srgbClr val="2339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5472700" y="3070392"/>
              <a:ext cx="43815" cy="31750"/>
            </a:xfrm>
            <a:custGeom>
              <a:rect b="b" l="l" r="r" t="t"/>
              <a:pathLst>
                <a:path extrusionOk="0" h="31750" w="43814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2339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5472700" y="3070392"/>
              <a:ext cx="43815" cy="31750"/>
            </a:xfrm>
            <a:custGeom>
              <a:rect b="b" l="l" r="r" t="t"/>
              <a:pathLst>
                <a:path extrusionOk="0" h="31750" w="43814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noFill/>
            <a:ln cap="flat" cmpd="sng" w="9525">
              <a:solidFill>
                <a:srgbClr val="2339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05" name="Google Shape;205;p25"/>
          <p:cNvSpPr txBox="1"/>
          <p:nvPr/>
        </p:nvSpPr>
        <p:spPr>
          <a:xfrm>
            <a:off x="4645025" y="3409213"/>
            <a:ext cx="68834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alibri"/>
                <a:ea typeface="Calibri"/>
                <a:cs typeface="Calibri"/>
                <a:sym typeface="Calibri"/>
              </a:rPr>
              <a:t>X_ap_vld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892175" y="409659"/>
            <a:ext cx="368935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Port protocol (Cont’d)</a:t>
            </a:r>
            <a:endParaRPr/>
          </a:p>
        </p:txBody>
      </p:sp>
      <p:sp>
        <p:nvSpPr>
          <p:cNvPr id="211" name="Google Shape;211;p26"/>
          <p:cNvSpPr txBox="1"/>
          <p:nvPr/>
        </p:nvSpPr>
        <p:spPr>
          <a:xfrm>
            <a:off x="990430" y="1186777"/>
            <a:ext cx="1448435" cy="1813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1425">
            <a:spAutoFit/>
          </a:bodyPr>
          <a:lstStyle/>
          <a:p>
            <a:pPr indent="-359410" lvl="0" marL="3714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3944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ap_bus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59410" lvl="0" marL="371475" rtl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>
                <a:srgbClr val="233944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ap_fifo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59410" lvl="0" marL="371475" rtl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>
                <a:srgbClr val="233944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ap_memory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59410" lvl="0" marL="371475" rtl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>
                <a:srgbClr val="233944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axis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59410" lvl="0" marL="371475" rtl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Clr>
                <a:srgbClr val="233944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m_axi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59410" lvl="0" marL="371475" rtl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>
                <a:srgbClr val="233944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s_axilite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892175" y="449134"/>
            <a:ext cx="6838315" cy="936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84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Function block protocol (Interface Synthesis)</a:t>
            </a:r>
            <a:endParaRPr sz="2700"/>
          </a:p>
        </p:txBody>
      </p:sp>
      <p:sp>
        <p:nvSpPr>
          <p:cNvPr id="217" name="Google Shape;217;p27"/>
          <p:cNvSpPr txBox="1"/>
          <p:nvPr/>
        </p:nvSpPr>
        <p:spPr>
          <a:xfrm>
            <a:off x="428525" y="1883410"/>
            <a:ext cx="7988934" cy="18910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59689" lvl="0" marL="72390" marR="5080" rtl="0" algn="l">
              <a:lnSpc>
                <a:spcPct val="150500"/>
              </a:lnSpc>
              <a:spcBef>
                <a:spcPts val="0"/>
              </a:spcBef>
              <a:spcAft>
                <a:spcPts val="0"/>
              </a:spcAft>
              <a:buClr>
                <a:srgbClr val="233944"/>
              </a:buClr>
              <a:buSzPts val="2200"/>
              <a:buFont typeface="Arial"/>
              <a:buChar char="●"/>
            </a:pPr>
            <a:r>
              <a:rPr lang="en-GB" sz="22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ap_ctrl_none: no control signals for function (Combinational logic) For Sequential Logic and Pipelined logic: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97510" lvl="0" marL="469900" rtl="0" algn="l">
              <a:lnSpc>
                <a:spcPct val="100000"/>
              </a:lnSpc>
              <a:spcBef>
                <a:spcPts val="1335"/>
              </a:spcBef>
              <a:spcAft>
                <a:spcPts val="0"/>
              </a:spcAft>
              <a:buClr>
                <a:srgbClr val="233944"/>
              </a:buClr>
              <a:buSzPts val="2200"/>
              <a:buFont typeface="Arial"/>
              <a:buChar char="●"/>
            </a:pPr>
            <a:r>
              <a:rPr lang="en-GB" sz="22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ap_ctrl_hs: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97510" lvl="0" marL="46990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>
                <a:srgbClr val="233944"/>
              </a:buClr>
              <a:buSzPts val="2200"/>
              <a:buFont typeface="Arial"/>
              <a:buChar char="●"/>
            </a:pPr>
            <a:r>
              <a:rPr lang="en-GB" sz="2200">
                <a:solidFill>
                  <a:srgbClr val="233944"/>
                </a:solidFill>
                <a:latin typeface="Calibri"/>
                <a:ea typeface="Calibri"/>
                <a:cs typeface="Calibri"/>
                <a:sym typeface="Calibri"/>
              </a:rPr>
              <a:t>ap_ctrl_chain: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AAAAAA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