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57" r:id="rId9"/>
    <p:sldId id="25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DC177-90B2-49A0-867D-B3127CA79BB1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FD2FC-C50C-42CB-B26A-AFCFE7D8A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00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11eff24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11eff248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11eff24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11eff248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1eff248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11eff248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11eff248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11eff248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11eff248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11eff248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11eff248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11eff248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6B72-2A5D-41B8-91E7-290C835B457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7E91-1DFF-4AF6-A474-FF2277539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1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6B72-2A5D-41B8-91E7-290C835B457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7E91-1DFF-4AF6-A474-FF2277539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67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6B72-2A5D-41B8-91E7-290C835B457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7E91-1DFF-4AF6-A474-FF2277539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701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001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6B72-2A5D-41B8-91E7-290C835B457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7E91-1DFF-4AF6-A474-FF2277539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45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6B72-2A5D-41B8-91E7-290C835B457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7E91-1DFF-4AF6-A474-FF2277539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85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6B72-2A5D-41B8-91E7-290C835B457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7E91-1DFF-4AF6-A474-FF2277539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86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6B72-2A5D-41B8-91E7-290C835B457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7E91-1DFF-4AF6-A474-FF2277539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6B72-2A5D-41B8-91E7-290C835B457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7E91-1DFF-4AF6-A474-FF2277539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66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6B72-2A5D-41B8-91E7-290C835B457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7E91-1DFF-4AF6-A474-FF2277539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62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6B72-2A5D-41B8-91E7-290C835B457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7E91-1DFF-4AF6-A474-FF2277539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2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6B72-2A5D-41B8-91E7-290C835B457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7E91-1DFF-4AF6-A474-FF2277539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2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F6B72-2A5D-41B8-91E7-290C835B457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07E91-1DFF-4AF6-A474-FF2277539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43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0%BE%D0%BB%D0%B8%D1%87%D0%B5%D1%81%D1%82%D0%B2%D0%B5%D0%BD%D0%BD%D1%8B%D0%B9_%D0%BF%D1%80%D0%B8%D0%B7%D0%BD%D0%B0%D0%BA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ru.wikipedia.org/wiki/%D0%A1%D1%86%D0%B5%D0%BF%D0%BB%D0%B5%D0%BD%D0%BD%D0%BE%D0%B5_%D0%BD%D0%B0%D1%81%D0%BB%D0%B5%D0%B4%D0%BE%D0%B2%D0%B0%D0%BD%D0%B8%D0%B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u.wikipedia.org/wiki/%D0%94%D0%9D%D0%9A" TargetMode="External"/><Relationship Id="rId5" Type="http://schemas.openxmlformats.org/officeDocument/2006/relationships/hyperlink" Target="https://ru.wikipedia.org/wiki/%D0%90%D0%BD%D0%B3%D0%BB%D0%B8%D0%B9%D1%81%D0%BA%D0%B8%D0%B9_%D1%8F%D0%B7%D1%8B%D0%BA" TargetMode="External"/><Relationship Id="rId10" Type="http://schemas.openxmlformats.org/officeDocument/2006/relationships/hyperlink" Target="https://ru.wikipedia.org/wiki/%D0%93%D0%B5%D0%BD" TargetMode="External"/><Relationship Id="rId4" Type="http://schemas.openxmlformats.org/officeDocument/2006/relationships/hyperlink" Target="https://ru.wikipedia.org/wiki/%D0%9B%D0%BE%D0%BA%D1%83%D1%81" TargetMode="External"/><Relationship Id="rId9" Type="http://schemas.openxmlformats.org/officeDocument/2006/relationships/hyperlink" Target="https://ru.wikipedia.org/wiki/%D0%9F%D0%BE%D0%BB%D0%B8%D0%B3%D0%B5%D0%B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/>
          <a:p>
            <a:r>
              <a:rPr lang="ru-RU" b="1" dirty="0" smtClean="0"/>
              <a:t>Данные</a:t>
            </a:r>
            <a:endParaRPr lang="ru-RU" b="1" dirty="0"/>
          </a:p>
        </p:txBody>
      </p:sp>
      <p:pic>
        <p:nvPicPr>
          <p:cNvPr id="4" name="Picture 2" descr="https://lh5.googleusercontent.com/ooDK8lGc10iCd0BeV-KQ8jZ8nXrZ2POXMwXRIqAVlemtKAMwEzP-Nm4NybIL_522gzyFZhGK5zCKHIXoaYSuRzDGALNprIFQZrkF7iFbEmdIL_wueYGWCI7h-s5gUCDojycGmPEZag1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80728"/>
            <a:ext cx="5472608" cy="573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3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154725" y="1124744"/>
            <a:ext cx="2905500" cy="4646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1200" dirty="0"/>
              <a:t>Начиная с 1971 года, скрещивания </a:t>
            </a:r>
            <a:r>
              <a:rPr lang="ru-RU" sz="1200" u="sng" dirty="0"/>
              <a:t>двух инбредных лабораторных мышей — C57BL/6J и DBA/2J</a:t>
            </a:r>
            <a:r>
              <a:rPr lang="ru-RU" sz="1200" dirty="0"/>
              <a:t> — использовались для получения </a:t>
            </a:r>
            <a:r>
              <a:rPr lang="ru-RU" sz="1200" u="sng" dirty="0"/>
              <a:t>нескольких когорт рекомбинантного инбредного потомства B-</a:t>
            </a:r>
            <a:r>
              <a:rPr lang="ru-RU" sz="1200" u="sng" dirty="0" err="1"/>
              <a:t>by</a:t>
            </a:r>
            <a:r>
              <a:rPr lang="ru-RU" sz="1200" u="sng" dirty="0"/>
              <a:t>-D</a:t>
            </a:r>
            <a:r>
              <a:rPr lang="ru-RU" sz="1200" dirty="0"/>
              <a:t> (</a:t>
            </a:r>
            <a:r>
              <a:rPr lang="ru-RU" sz="1200" dirty="0" smtClean="0"/>
              <a:t>или) </a:t>
            </a:r>
            <a:r>
              <a:rPr lang="ru-RU" sz="1200" dirty="0"/>
              <a:t>(15). Каждая из линий BXD представляет собой уникальную </a:t>
            </a:r>
            <a:r>
              <a:rPr lang="ru-RU" sz="1200" u="sng" dirty="0"/>
              <a:t>линейную мозаику </a:t>
            </a:r>
            <a:r>
              <a:rPr lang="ru-RU" sz="1200" u="sng" dirty="0" err="1"/>
              <a:t>гаплотипов</a:t>
            </a:r>
            <a:r>
              <a:rPr lang="ru-RU" sz="1200" u="sng" dirty="0"/>
              <a:t> B и D </a:t>
            </a:r>
            <a:r>
              <a:rPr lang="ru-RU" sz="1200" dirty="0"/>
              <a:t>и накопила мутации зародышевой линии </a:t>
            </a:r>
            <a:r>
              <a:rPr lang="ru-RU" sz="1200" dirty="0" err="1"/>
              <a:t>de</a:t>
            </a:r>
            <a:r>
              <a:rPr lang="ru-RU" sz="1200" dirty="0"/>
              <a:t> </a:t>
            </a:r>
            <a:r>
              <a:rPr lang="ru-RU" sz="1200" dirty="0" err="1"/>
              <a:t>novo</a:t>
            </a:r>
            <a:r>
              <a:rPr lang="ru-RU" sz="1200" dirty="0"/>
              <a:t> на постоянном генетическом фоне на протяжении многих поколений инбридинга братьев и сестер в контролируемой среде. Недавно </a:t>
            </a:r>
            <a:r>
              <a:rPr lang="ru-RU" sz="1200" dirty="0" smtClean="0"/>
              <a:t>авторы статьи </a:t>
            </a:r>
            <a:r>
              <a:rPr lang="ru-RU" sz="1200" dirty="0" err="1"/>
              <a:t>секвенировали</a:t>
            </a:r>
            <a:r>
              <a:rPr lang="ru-RU" sz="1200" dirty="0"/>
              <a:t> геномы 153 BXD, чтобы </a:t>
            </a:r>
            <a:r>
              <a:rPr lang="ru-RU" sz="1200" u="sng" dirty="0"/>
              <a:t>идентифицировать мутации, уникальные для каждого BXD</a:t>
            </a:r>
            <a:r>
              <a:rPr lang="ru-RU" sz="1200" dirty="0"/>
              <a:t> и отсутствующие в обеих родительских линиях. </a:t>
            </a:r>
            <a:endParaRPr sz="1200" dirty="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50" y="1124745"/>
            <a:ext cx="5401024" cy="51638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457200" y="44624"/>
            <a:ext cx="8229600" cy="9361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 b="1" dirty="0" smtClean="0"/>
              <a:t>Линии C57BL/6J </a:t>
            </a:r>
            <a:r>
              <a:rPr lang="ru-RU" b="1" dirty="0"/>
              <a:t>и </a:t>
            </a:r>
            <a:r>
              <a:rPr lang="ru-RU" b="1" dirty="0" smtClean="0"/>
              <a:t>DBA/2J -</a:t>
            </a:r>
            <a:r>
              <a:rPr lang="en-US" b="1" dirty="0" smtClean="0"/>
              <a:t>&gt; </a:t>
            </a:r>
            <a:r>
              <a:rPr lang="ru-RU" b="1" dirty="0"/>
              <a:t>BXD</a:t>
            </a:r>
            <a:r>
              <a:rPr lang="en-US" b="1" dirty="0" smtClean="0"/>
              <a:t>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957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4873575" y="908720"/>
            <a:ext cx="4136700" cy="4535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100" dirty="0"/>
              <a:t>Семейство BXD было создано в результате серии из </a:t>
            </a:r>
            <a:r>
              <a:rPr lang="ru-RU" sz="1100" u="sng" dirty="0"/>
              <a:t>шести эпох размножения</a:t>
            </a:r>
            <a:r>
              <a:rPr lang="ru-RU" sz="1100" dirty="0"/>
              <a:t>, инициированных </a:t>
            </a:r>
            <a:r>
              <a:rPr lang="ru-RU" sz="1100" u="sng" dirty="0"/>
              <a:t>между 1971 и 2014 </a:t>
            </a:r>
            <a:r>
              <a:rPr lang="ru-RU" sz="1100" dirty="0"/>
              <a:t>годами (15) (рис. S1). Каждая эпоха включает от 7 до 49 рекомбинантных инбредных линий потомства; </a:t>
            </a:r>
            <a:r>
              <a:rPr lang="ru-RU" sz="1100" dirty="0" smtClean="0"/>
              <a:t>они </a:t>
            </a:r>
            <a:r>
              <a:rPr lang="ru-RU" sz="1100" dirty="0"/>
              <a:t>включили в </a:t>
            </a:r>
            <a:r>
              <a:rPr lang="ru-RU" sz="1100" dirty="0" smtClean="0"/>
              <a:t>свой </a:t>
            </a:r>
            <a:r>
              <a:rPr lang="ru-RU" sz="1100" dirty="0"/>
              <a:t>анализ в общей сложности </a:t>
            </a:r>
            <a:r>
              <a:rPr lang="ru-RU" sz="1100" u="sng" dirty="0"/>
              <a:t>94 BXD из пяти из этих эпох </a:t>
            </a:r>
            <a:r>
              <a:rPr lang="ru-RU" sz="1100" dirty="0"/>
              <a:t>— все они были инбредными на протяжении как минимум 20 поколений (таблица S1). Чтобы оценить частоту мутаций зародышевой линии и спектры для каждого члена семейства BXD, </a:t>
            </a:r>
            <a:r>
              <a:rPr lang="ru-RU" sz="1100" dirty="0" smtClean="0"/>
              <a:t>они </a:t>
            </a:r>
            <a:r>
              <a:rPr lang="ru-RU" sz="1100" dirty="0"/>
              <a:t>сначала определили </a:t>
            </a:r>
            <a:r>
              <a:rPr lang="ru-RU" sz="1100" u="sng" dirty="0"/>
              <a:t>высококачественные одноэлементные варианты, уникальные для каждого генома </a:t>
            </a:r>
            <a:r>
              <a:rPr lang="ru-RU" sz="1100" dirty="0"/>
              <a:t>(Материалы и </a:t>
            </a:r>
            <a:r>
              <a:rPr lang="ru-RU" sz="1100" dirty="0" smtClean="0"/>
              <a:t>методы в статье). </a:t>
            </a:r>
            <a:r>
              <a:rPr lang="ru-RU" sz="1100" dirty="0"/>
              <a:t>После </a:t>
            </a:r>
            <a:r>
              <a:rPr lang="ru-RU" sz="1100" u="sng" dirty="0"/>
              <a:t>маскирования потенциально подверженных ошибкам повторов и сегментных дупликаций</a:t>
            </a:r>
            <a:r>
              <a:rPr lang="ru-RU" sz="1100" dirty="0"/>
              <a:t> </a:t>
            </a:r>
            <a:r>
              <a:rPr lang="ru-RU" sz="1100" dirty="0" smtClean="0"/>
              <a:t>они </a:t>
            </a:r>
            <a:r>
              <a:rPr lang="ru-RU" sz="1100" dirty="0"/>
              <a:t>обнаружили 63 914 аутосомно-гомозиготных </a:t>
            </a:r>
            <a:r>
              <a:rPr lang="ru-RU" sz="1100" dirty="0" err="1"/>
              <a:t>синглетонов</a:t>
            </a:r>
            <a:r>
              <a:rPr lang="ru-RU" sz="1100" dirty="0"/>
              <a:t> с высокой достоверностью во всех геномах (рис. 1а). 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Подсчеты значительно различались среди BXD и, как и ожидалось, положительно коррелировали с количеством поколений инбридинга (регрессия Пуассона p &lt; 2,2 x 10-16, рис. 1a). В целом, в спектрах одиночных мутаций преобладали переходы C&gt;T (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Fig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. 1b), и они были подобны спектрам, ранее полученным из мутаций зародышевой линии 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de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novo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 у мышей (18). </a:t>
            </a:r>
            <a:r>
              <a:rPr lang="ru-RU" sz="1100" dirty="0" smtClean="0"/>
              <a:t>Они </a:t>
            </a:r>
            <a:r>
              <a:rPr lang="ru-RU" sz="1100" dirty="0"/>
              <a:t>предположили, что </a:t>
            </a:r>
            <a:r>
              <a:rPr lang="ru-RU" sz="1100" u="sng" dirty="0"/>
              <a:t>некоторые из вариаций спектра мутаций в семействе BXD могут быть вызваны одним или несколькими </a:t>
            </a:r>
            <a:r>
              <a:rPr lang="ru-RU" sz="1100" u="sng" dirty="0" err="1"/>
              <a:t>мутаторными</a:t>
            </a:r>
            <a:r>
              <a:rPr lang="ru-RU" sz="1100" u="sng" dirty="0"/>
              <a:t> локусами, где аллель B оказывает другое функциональное влияние на репарацию ДНК или точность репликации, чем аллель D</a:t>
            </a:r>
            <a:r>
              <a:rPr lang="ru-RU" sz="1100" dirty="0"/>
              <a:t>. </a:t>
            </a:r>
            <a:endParaRPr sz="1100" b="1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25" y="3717033"/>
            <a:ext cx="4670927" cy="243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1" y="1057913"/>
            <a:ext cx="4696049" cy="23710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4624"/>
            <a:ext cx="8229600" cy="9361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85000" lnSpcReduction="10000"/>
          </a:bodyPr>
          <a:lstStyle>
            <a:lvl1pPr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 b="1" dirty="0"/>
              <a:t>Ш</a:t>
            </a:r>
            <a:r>
              <a:rPr lang="ru-RU" b="1" dirty="0" smtClean="0"/>
              <a:t>ести </a:t>
            </a:r>
            <a:r>
              <a:rPr lang="ru-RU" b="1" dirty="0"/>
              <a:t>эпох </a:t>
            </a:r>
            <a:r>
              <a:rPr lang="ru-RU" b="1" dirty="0" smtClean="0"/>
              <a:t>размножения (1971 - 2014)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910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4374603" y="1556792"/>
            <a:ext cx="4622100" cy="4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000" dirty="0"/>
              <a:t>Когда </a:t>
            </a:r>
            <a:r>
              <a:rPr lang="ru-RU" sz="1000" dirty="0" smtClean="0"/>
              <a:t>они </a:t>
            </a:r>
            <a:r>
              <a:rPr lang="ru-RU" sz="1000" dirty="0"/>
              <a:t>выполнили </a:t>
            </a:r>
            <a:r>
              <a:rPr lang="ru-RU" sz="1000" u="sng" dirty="0"/>
              <a:t>сканирование QTL </a:t>
            </a:r>
            <a:r>
              <a:rPr lang="ru-RU" sz="1000" dirty="0"/>
              <a:t>для доли одноэлементных мутаций </a:t>
            </a:r>
            <a:r>
              <a:rPr lang="ru-RU" sz="1000" u="sng" dirty="0"/>
              <a:t>C&gt;A</a:t>
            </a:r>
            <a:r>
              <a:rPr lang="ru-RU" sz="1000" dirty="0"/>
              <a:t>, </a:t>
            </a:r>
            <a:r>
              <a:rPr lang="ru-RU" sz="1000" dirty="0" smtClean="0"/>
              <a:t>они </a:t>
            </a:r>
            <a:r>
              <a:rPr lang="ru-RU" sz="1000" dirty="0"/>
              <a:t>обнаружили один </a:t>
            </a:r>
            <a:r>
              <a:rPr lang="ru-RU" sz="1000" u="sng" dirty="0" err="1"/>
              <a:t>высокозначимый</a:t>
            </a:r>
            <a:r>
              <a:rPr lang="ru-RU" sz="1000" u="sng" dirty="0"/>
              <a:t> пик на хромосоме 4</a:t>
            </a:r>
            <a:r>
              <a:rPr lang="ru-RU" sz="1000" dirty="0"/>
              <a:t> </a:t>
            </a: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(рис. 2a-b; максимальный LOD 18,1 при 116,8 </a:t>
            </a:r>
            <a:r>
              <a:rPr lang="ru-RU" sz="1000" dirty="0" err="1">
                <a:solidFill>
                  <a:schemeClr val="bg1">
                    <a:lumMod val="50000"/>
                  </a:schemeClr>
                </a:solidFill>
              </a:rPr>
              <a:t>Мбп</a:t>
            </a: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; 95-процентный доверительный интервал Байеса = 114,8–118,3). Мбит/с</a:t>
            </a:r>
            <a:r>
              <a:rPr lang="ru-RU" sz="1000" dirty="0"/>
              <a:t>). Члены семейства BXD с </a:t>
            </a:r>
            <a:r>
              <a:rPr lang="ru-RU" sz="1000" dirty="0" err="1"/>
              <a:t>гаплотипами</a:t>
            </a:r>
            <a:r>
              <a:rPr lang="ru-RU" sz="1000" dirty="0"/>
              <a:t> D в этом локусе имеют </a:t>
            </a:r>
            <a:r>
              <a:rPr lang="ru-RU" sz="1000" u="sng" dirty="0"/>
              <a:t>значительно более высокие доли одиночных мутаций C&gt;A</a:t>
            </a:r>
            <a:r>
              <a:rPr lang="ru-RU" sz="1000" dirty="0"/>
              <a:t>, чем члены с </a:t>
            </a:r>
            <a:r>
              <a:rPr lang="ru-RU" sz="1000" dirty="0" err="1"/>
              <a:t>гаплотипами</a:t>
            </a:r>
            <a:r>
              <a:rPr lang="ru-RU" sz="1000" dirty="0"/>
              <a:t> B </a:t>
            </a: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(рис. 2c; t-критерий Уэлча p &lt; 2,2 x 10-16). </a:t>
            </a:r>
            <a:r>
              <a:rPr lang="ru-RU" sz="1000" dirty="0"/>
              <a:t>Когда </a:t>
            </a:r>
            <a:r>
              <a:rPr lang="ru-RU" sz="1000" dirty="0" smtClean="0"/>
              <a:t>они выполнили </a:t>
            </a:r>
            <a:r>
              <a:rPr lang="ru-RU" sz="1000" dirty="0"/>
              <a:t>сканирование QTL для частоты мутаций C&gt;A, </a:t>
            </a:r>
            <a:r>
              <a:rPr lang="ru-RU" sz="1000" dirty="0" smtClean="0"/>
              <a:t>они </a:t>
            </a:r>
            <a:r>
              <a:rPr lang="ru-RU" sz="1000" dirty="0"/>
              <a:t>обнаружили </a:t>
            </a:r>
            <a:r>
              <a:rPr lang="ru-RU" sz="1000" u="sng" dirty="0"/>
              <a:t>пик LOD в том же месте на хромосоме 4 </a:t>
            </a:r>
            <a:r>
              <a:rPr lang="ru-RU" sz="1000" dirty="0"/>
              <a:t>(</a:t>
            </a: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рис. 2a-b; максимальный LOD 7,0 при 116,8 </a:t>
            </a:r>
            <a:r>
              <a:rPr lang="ru-RU" sz="1000" dirty="0" err="1">
                <a:solidFill>
                  <a:schemeClr val="bg1">
                    <a:lumMod val="50000"/>
                  </a:schemeClr>
                </a:solidFill>
              </a:rPr>
              <a:t>Мбп</a:t>
            </a: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; 95-процентный доверительный интервал Байеса = 114,8–118,8). Мбит/с). </a:t>
            </a:r>
            <a:r>
              <a:rPr lang="ru-RU" sz="1000" u="sng" dirty="0"/>
              <a:t>BXD с </a:t>
            </a:r>
            <a:r>
              <a:rPr lang="ru-RU" sz="1000" u="sng" dirty="0" err="1"/>
              <a:t>гаплотипом</a:t>
            </a:r>
            <a:r>
              <a:rPr lang="ru-RU" sz="1000" u="sng" dirty="0"/>
              <a:t> D в QTL накапливают мутации C&gt;A более чем в 1,5 раза чаще, чем штаммы с </a:t>
            </a:r>
            <a:r>
              <a:rPr lang="ru-RU" sz="1000" u="sng" dirty="0" err="1"/>
              <a:t>гаплотипом</a:t>
            </a:r>
            <a:r>
              <a:rPr lang="ru-RU" sz="1000" u="sng" dirty="0"/>
              <a:t> B </a:t>
            </a:r>
            <a:r>
              <a:rPr lang="ru-RU" sz="1000" dirty="0"/>
              <a:t>(1,22 x 10-9 и 7,32 x 10-10 на пару оснований на поколение соответственно). Рисунок 2: Локус количественного признака </a:t>
            </a:r>
            <a:r>
              <a:rPr lang="ru-RU" sz="1000" dirty="0" smtClean="0"/>
              <a:t> (</a:t>
            </a:r>
            <a:r>
              <a:rPr lang="en-US" sz="1000" dirty="0" smtClean="0"/>
              <a:t>QTL) </a:t>
            </a:r>
            <a:r>
              <a:rPr lang="ru-RU" sz="1000" dirty="0" smtClean="0"/>
              <a:t>на </a:t>
            </a:r>
            <a:r>
              <a:rPr lang="ru-RU" sz="1000" dirty="0"/>
              <a:t>хромосоме 4 для </a:t>
            </a:r>
            <a:r>
              <a:rPr lang="ru-RU" sz="1000" u="sng" dirty="0"/>
              <a:t>скорости мутации зародышевой линии C&gt;A </a:t>
            </a:r>
            <a:r>
              <a:rPr lang="ru-RU" sz="1000" dirty="0"/>
              <a:t>(</a:t>
            </a:r>
            <a:r>
              <a:rPr lang="ru-RU" sz="1000" b="1" dirty="0"/>
              <a:t>a) </a:t>
            </a:r>
            <a:r>
              <a:rPr lang="ru-RU" sz="1000" dirty="0"/>
              <a:t>баллы LOD либо для центрированного логарифмического отношения трансформированной доли, либо для нетрансформированной скорости мутаций C&gt;A. </a:t>
            </a:r>
            <a:r>
              <a:rPr lang="ru-RU" sz="1000" u="sng" dirty="0"/>
              <a:t>Синие и зеленые пунктирные линии обозначают пороги значимости для всего генома </a:t>
            </a: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(с использованием 1000 перестановок и альфа = 0,05/15)</a:t>
            </a:r>
            <a:r>
              <a:rPr lang="ru-RU" sz="1000" dirty="0"/>
              <a:t> для сканирования </a:t>
            </a:r>
            <a:r>
              <a:rPr lang="ru-RU" sz="1000" u="sng" dirty="0"/>
              <a:t>фракции и скорости </a:t>
            </a:r>
            <a:r>
              <a:rPr lang="ru-RU" sz="1000" dirty="0"/>
              <a:t>соответственно. </a:t>
            </a: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Фенотипы фракции C&gt;A и скорости включены в базу данных </a:t>
            </a:r>
            <a:r>
              <a:rPr lang="ru-RU" sz="1000" dirty="0" err="1">
                <a:solidFill>
                  <a:schemeClr val="bg1">
                    <a:lumMod val="50000"/>
                  </a:schemeClr>
                </a:solidFill>
              </a:rPr>
              <a:t>GeneNetwork</a:t>
            </a: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 как BXD_24430 и BXD_24437 соответственно</a:t>
            </a:r>
            <a:r>
              <a:rPr lang="ru-RU" sz="1000" dirty="0"/>
              <a:t>. </a:t>
            </a:r>
            <a:r>
              <a:rPr lang="ru-RU" sz="1000" b="1" dirty="0"/>
              <a:t>(b) </a:t>
            </a:r>
            <a:r>
              <a:rPr lang="ru-RU" sz="1000" dirty="0"/>
              <a:t>То же, что (a), но увеличено, чтобы показать только хромосому 4. </a:t>
            </a:r>
            <a:r>
              <a:rPr lang="ru-RU" sz="1000" b="1" dirty="0"/>
              <a:t>(c) </a:t>
            </a:r>
            <a:r>
              <a:rPr lang="ru-RU" sz="1000" dirty="0"/>
              <a:t>Одноэлементные фракции C&gt;A в штаммах BXD, которые </a:t>
            </a:r>
            <a:r>
              <a:rPr lang="ru-RU" sz="1000" dirty="0" err="1"/>
              <a:t>гомозиготны</a:t>
            </a:r>
            <a:r>
              <a:rPr lang="ru-RU" sz="1000" dirty="0"/>
              <a:t> по </a:t>
            </a:r>
            <a:r>
              <a:rPr lang="ru-RU" sz="1000" dirty="0" err="1"/>
              <a:t>гаплотипу</a:t>
            </a:r>
            <a:r>
              <a:rPr lang="ru-RU" sz="1000" dirty="0"/>
              <a:t> D или B в QTL на хромосоме 4. Вертикальные полосы показывают +/ - </a:t>
            </a:r>
            <a:r>
              <a:rPr lang="ru-RU" sz="1000" dirty="0" smtClean="0"/>
              <a:t>2-кратная </a:t>
            </a:r>
            <a:r>
              <a:rPr lang="ru-RU" sz="1000" dirty="0"/>
              <a:t>стандартная ошибка среднего; среднее значение изображено в виде горизонтальной полосы. C&gt; Фракция выброса представляет собой BXD68 и не была включена в сканирование QTL. </a:t>
            </a:r>
            <a:r>
              <a:rPr lang="ru-RU" sz="1000" b="1" dirty="0"/>
              <a:t>( d )</a:t>
            </a:r>
            <a:r>
              <a:rPr lang="ru-RU" sz="1000" dirty="0"/>
              <a:t> График анализа основных компонентов 6-мерного спектра мутаций </a:t>
            </a:r>
            <a:r>
              <a:rPr lang="ru-RU" sz="1000" dirty="0" err="1"/>
              <a:t>синглетонов</a:t>
            </a:r>
            <a:r>
              <a:rPr lang="ru-RU" sz="1000" dirty="0"/>
              <a:t> в каждом BXD RIL ( n = 94). BXD обозначаются как скрещивания и окрашиваются по родительскому происхождению в QTL на хромосоме 4 (D или B). </a:t>
            </a: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Спектры штаммов-частных мутаций для DBA/2J и C57BL/6NJ из (16) были включены в PCA для справки, и эти два штамма обозначены кружками на графике. Ниже приведены нагрузки для каждого типа мутации. Фракции каждого типа мутации центрировали по логарифмическому соотношению трансформаций до PCA. </a:t>
            </a:r>
            <a:endParaRPr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6" y="1713421"/>
            <a:ext cx="4290027" cy="39478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457200" y="44624"/>
            <a:ext cx="8229600" cy="9361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 smtClean="0"/>
              <a:t>C</a:t>
            </a:r>
            <a:r>
              <a:rPr lang="ru-RU" b="1" dirty="0" err="1" smtClean="0"/>
              <a:t>канирование</a:t>
            </a:r>
            <a:r>
              <a:rPr lang="ru-RU" b="1" dirty="0" smtClean="0"/>
              <a:t> </a:t>
            </a:r>
            <a:r>
              <a:rPr lang="ru-RU" b="1" dirty="0"/>
              <a:t>QTL </a:t>
            </a:r>
            <a:r>
              <a:rPr lang="en-US" b="1" dirty="0" smtClean="0"/>
              <a:t>(</a:t>
            </a:r>
            <a:r>
              <a:rPr lang="ru-RU" b="1" dirty="0" smtClean="0"/>
              <a:t>C&gt;A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088603" y="710140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hlinkClick r:id="rId4" tooltip="Локус"/>
              </a:rPr>
              <a:t>Локусы</a:t>
            </a:r>
            <a:r>
              <a:rPr lang="ru-RU" b="1" dirty="0" smtClean="0"/>
              <a:t> количественных признаков</a:t>
            </a:r>
            <a:r>
              <a:rPr lang="ru-RU" dirty="0" smtClean="0"/>
              <a:t>, сокращённо — </a:t>
            </a:r>
            <a:r>
              <a:rPr lang="ru-RU" b="1" dirty="0" smtClean="0"/>
              <a:t>ЛКП</a:t>
            </a:r>
            <a:r>
              <a:rPr lang="ru-RU" dirty="0" smtClean="0"/>
              <a:t> (от </a:t>
            </a:r>
            <a:r>
              <a:rPr lang="ru-RU" dirty="0" smtClean="0">
                <a:hlinkClick r:id="rId5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ru-RU" i="1" dirty="0" err="1" smtClean="0">
                <a:effectLst/>
              </a:rPr>
              <a:t>Quantitative</a:t>
            </a:r>
            <a:r>
              <a:rPr lang="ru-RU" i="1" dirty="0" smtClean="0">
                <a:effectLst/>
              </a:rPr>
              <a:t> </a:t>
            </a:r>
            <a:r>
              <a:rPr lang="ru-RU" i="1" dirty="0" err="1" smtClean="0">
                <a:effectLst/>
              </a:rPr>
              <a:t>Trait</a:t>
            </a:r>
            <a:r>
              <a:rPr lang="ru-RU" i="1" dirty="0" smtClean="0">
                <a:effectLst/>
              </a:rPr>
              <a:t> </a:t>
            </a:r>
            <a:r>
              <a:rPr lang="ru-RU" i="1" dirty="0" err="1" smtClean="0">
                <a:effectLst/>
              </a:rPr>
              <a:t>Loci</a:t>
            </a:r>
            <a:r>
              <a:rPr lang="ru-RU" i="1" dirty="0" smtClean="0">
                <a:effectLst/>
              </a:rPr>
              <a:t> — </a:t>
            </a:r>
            <a:r>
              <a:rPr lang="ru-RU" i="1" dirty="0" err="1" smtClean="0">
                <a:effectLst/>
              </a:rPr>
              <a:t>QTLs</a:t>
            </a:r>
            <a:r>
              <a:rPr lang="ru-RU" dirty="0" smtClean="0"/>
              <a:t>), являются участками </a:t>
            </a:r>
            <a:r>
              <a:rPr lang="ru-RU" dirty="0" smtClean="0">
                <a:hlinkClick r:id="rId6" tooltip="ДНК"/>
              </a:rPr>
              <a:t>ДНК</a:t>
            </a:r>
            <a:r>
              <a:rPr lang="ru-RU" dirty="0" smtClean="0"/>
              <a:t>, либо содержащими гены, либо </a:t>
            </a:r>
            <a:r>
              <a:rPr lang="ru-RU" dirty="0" smtClean="0">
                <a:hlinkClick r:id="rId7" tooltip="Сцепленное наследование"/>
              </a:rPr>
              <a:t>сцепленными</a:t>
            </a:r>
            <a:r>
              <a:rPr lang="ru-RU" dirty="0" smtClean="0"/>
              <a:t> с генами, которые отвечают за тот или иной </a:t>
            </a:r>
            <a:r>
              <a:rPr lang="ru-RU" dirty="0" smtClean="0">
                <a:hlinkClick r:id="rId8" tooltip="Количественный признак"/>
              </a:rPr>
              <a:t>количественный признак</a:t>
            </a:r>
            <a:r>
              <a:rPr lang="ru-RU" dirty="0" smtClean="0"/>
              <a:t>. </a:t>
            </a:r>
            <a:r>
              <a:rPr lang="ru-RU" b="1" dirty="0" smtClean="0"/>
              <a:t>Количественные признаки</a:t>
            </a:r>
            <a:r>
              <a:rPr lang="ru-RU" dirty="0" smtClean="0"/>
              <a:t> относятся к характеристикам, которые различаются по степени своего выражения и могут быть отнесены к </a:t>
            </a:r>
            <a:r>
              <a:rPr lang="ru-RU" dirty="0" smtClean="0">
                <a:hlinkClick r:id="rId9" tooltip="Полиген"/>
              </a:rPr>
              <a:t>полигенным</a:t>
            </a:r>
            <a:r>
              <a:rPr lang="ru-RU" dirty="0" smtClean="0"/>
              <a:t> эффектам, то есть являются продуктом двух или более </a:t>
            </a:r>
            <a:r>
              <a:rPr lang="ru-RU" dirty="0" smtClean="0">
                <a:hlinkClick r:id="rId10" tooltip="Ген"/>
              </a:rPr>
              <a:t>генов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1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193650" y="816844"/>
            <a:ext cx="8756700" cy="26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ru-RU" sz="1400" dirty="0"/>
              <a:t>Байесовский 95% достоверный интервал, окружающий QTL, охватывает примерно 4 Мб на хромосоме 4 и содержит 76 генов, кодирующих белок. Мы использовали </a:t>
            </a:r>
            <a:r>
              <a:rPr lang="ru-RU" sz="1400" dirty="0" err="1"/>
              <a:t>SnpEff</a:t>
            </a:r>
            <a:r>
              <a:rPr lang="ru-RU" sz="1400" dirty="0"/>
              <a:t> для оценки вероятного влияния вариации в пределах этого интервала на структуру или функцию белка и обнаружили, что 21 ген в QTL содержит различия в последовательностях между C57BL/6J и DBA/2J, аннотированные как имеющие УМЕРЕННОЕ или ВЫСОКОЕ влияние на любой комплекс </a:t>
            </a:r>
            <a:r>
              <a:rPr lang="ru-RU" sz="1400" dirty="0" err="1"/>
              <a:t>Ensembl</a:t>
            </a:r>
            <a:r>
              <a:rPr lang="ru-RU" sz="1400" dirty="0"/>
              <a:t>. стенограммы (61 вариант УМЕРЕННОГО воздействия, 5 вариантов ВЫСОКОГО воздействия). Из этих генов только один аннотирован термином «репарация ДНК» или «клеточный ответ на повреждение ДНК» в генной онтологии: использование гомолога ДНК-</a:t>
            </a:r>
            <a:r>
              <a:rPr lang="ru-RU" sz="1400" dirty="0" err="1"/>
              <a:t>гликозилазы</a:t>
            </a:r>
            <a:r>
              <a:rPr lang="ru-RU" sz="1400" dirty="0"/>
              <a:t> </a:t>
            </a:r>
            <a:r>
              <a:rPr lang="ru-RU" sz="1400" dirty="0" err="1"/>
              <a:t>mutY</a:t>
            </a:r>
            <a:r>
              <a:rPr lang="ru-RU" sz="1400" dirty="0"/>
              <a:t>, </a:t>
            </a:r>
            <a:r>
              <a:rPr lang="ru-RU" sz="1400" dirty="0" err="1"/>
              <a:t>Mutyh</a:t>
            </a:r>
            <a:r>
              <a:rPr lang="ru-RU" sz="1400" dirty="0"/>
              <a:t>. Мы обнаружили 5 </a:t>
            </a:r>
            <a:r>
              <a:rPr lang="ru-RU" sz="1400" dirty="0" err="1"/>
              <a:t>несинонимичных</a:t>
            </a:r>
            <a:r>
              <a:rPr lang="ru-RU" sz="1400" dirty="0"/>
              <a:t> различий между DBA/2J и C57BL. /6J в гене </a:t>
            </a:r>
            <a:r>
              <a:rPr lang="ru-RU" sz="1400" dirty="0" err="1"/>
              <a:t>Mutyh</a:t>
            </a:r>
            <a:r>
              <a:rPr lang="ru-RU" sz="1400" dirty="0"/>
              <a:t>, все из которых были аннотированы как оказывающие УМЕРЕННОЕ влияние в соответствии с </a:t>
            </a:r>
            <a:r>
              <a:rPr lang="ru-RU" sz="1400" dirty="0" err="1"/>
              <a:t>SnpEff</a:t>
            </a:r>
            <a:r>
              <a:rPr lang="ru-RU" sz="1400" dirty="0"/>
              <a:t> (таблица 1). Белок MUTYH необходим для </a:t>
            </a:r>
            <a:r>
              <a:rPr lang="ru-RU" sz="1400" dirty="0" err="1"/>
              <a:t>эксцизионной</a:t>
            </a:r>
            <a:r>
              <a:rPr lang="ru-RU" sz="1400" dirty="0"/>
              <a:t> репарации оснований модифицированных 8-оксогуанином (8-oxoG) нуклеотидов. Если не </a:t>
            </a:r>
            <a:r>
              <a:rPr lang="ru-RU" sz="1400" dirty="0" err="1"/>
              <a:t>репарировать</a:t>
            </a:r>
            <a:r>
              <a:rPr lang="ru-RU" sz="1400" dirty="0"/>
              <a:t>, 8 - Известно, что </a:t>
            </a:r>
            <a:r>
              <a:rPr lang="ru-RU" sz="1400" dirty="0" err="1"/>
              <a:t>oxoG</a:t>
            </a:r>
            <a:r>
              <a:rPr lang="ru-RU" sz="1400" dirty="0"/>
              <a:t> неправильно сочетается с </a:t>
            </a:r>
            <a:r>
              <a:rPr lang="ru-RU" sz="1400" dirty="0" err="1"/>
              <a:t>аденинами</a:t>
            </a:r>
            <a:r>
              <a:rPr lang="ru-RU" sz="1400" dirty="0"/>
              <a:t>, что приводит к мутациям G:C&gt;T:A во время последующей репликации ДНК.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592" y="3501008"/>
            <a:ext cx="7105600" cy="31409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457200" y="44624"/>
            <a:ext cx="8229600" cy="9361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b="1" dirty="0" err="1" smtClean="0"/>
              <a:t>Mutyh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438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5091708" y="3212976"/>
            <a:ext cx="3597000" cy="3364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000" dirty="0"/>
              <a:t>Чтобы рассмотреть </a:t>
            </a:r>
            <a:r>
              <a:rPr lang="ru-RU" sz="1000" u="sng" dirty="0"/>
              <a:t>возможность того, что регуляторная, а не кодирующая вариация может быть ответственна за QTL C&gt;A</a:t>
            </a:r>
            <a:r>
              <a:rPr lang="ru-RU" sz="1000" dirty="0"/>
              <a:t>, </a:t>
            </a:r>
            <a:r>
              <a:rPr lang="ru-RU" sz="1000" dirty="0" smtClean="0"/>
              <a:t>они </a:t>
            </a:r>
            <a:r>
              <a:rPr lang="ru-RU" sz="1000" dirty="0"/>
              <a:t>использовали </a:t>
            </a:r>
            <a:r>
              <a:rPr lang="ru-RU" sz="1000" u="sng" dirty="0" err="1"/>
              <a:t>GeneNetwork</a:t>
            </a:r>
            <a:r>
              <a:rPr lang="ru-RU" sz="1000" dirty="0"/>
              <a:t> (22), чтобы выяснить, был ли маркер с наивысшим значением LOD в QTL (rs52263933) связан с экспрессией белок-кодирующие гены, которые могут быть связаны с </a:t>
            </a:r>
            <a:r>
              <a:rPr lang="ru-RU" sz="1000" dirty="0" err="1"/>
              <a:t>мутаторным</a:t>
            </a:r>
            <a:r>
              <a:rPr lang="ru-RU" sz="1000" dirty="0"/>
              <a:t> фенотипом C&gt;A (Материалы и </a:t>
            </a:r>
            <a:r>
              <a:rPr lang="ru-RU" sz="1000" dirty="0" smtClean="0"/>
              <a:t>методы в статье). Они </a:t>
            </a:r>
            <a:r>
              <a:rPr lang="ru-RU" sz="1000" dirty="0"/>
              <a:t>обнаружили значительные корреляции между генотипами rs52263933 и экспрессией </a:t>
            </a:r>
            <a:r>
              <a:rPr lang="ru-RU" sz="1000" dirty="0" err="1"/>
              <a:t>Mutyh</a:t>
            </a:r>
            <a:r>
              <a:rPr lang="ru-RU" sz="1000" dirty="0"/>
              <a:t> в нескольких тканях, включая селезенку, печень и гемопоэтические стволовые клетки; в каждом случае аллель B был связан с более высокой экспрессией </a:t>
            </a:r>
            <a:r>
              <a:rPr lang="ru-RU" sz="1000" dirty="0" err="1"/>
              <a:t>Mutyh</a:t>
            </a:r>
            <a:r>
              <a:rPr lang="ru-RU" sz="1000" dirty="0"/>
              <a:t> (рис. S4). </a:t>
            </a:r>
            <a:r>
              <a:rPr lang="ru-RU" sz="1000" dirty="0" smtClean="0"/>
              <a:t>Они </a:t>
            </a:r>
            <a:r>
              <a:rPr lang="ru-RU" sz="1000" dirty="0"/>
              <a:t>не обнаружили значительных корреляций между генотипами rs52263933 и экспрессией </a:t>
            </a:r>
            <a:r>
              <a:rPr lang="ru-RU" sz="1000" dirty="0" err="1"/>
              <a:t>Mutyh</a:t>
            </a:r>
            <a:r>
              <a:rPr lang="ru-RU" sz="1000" dirty="0"/>
              <a:t> в других тканях, таких как сетчатка, почки и миндалина (рис. S4), </a:t>
            </a: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и 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</a:rPr>
              <a:t>они </a:t>
            </a: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не смогли запросить данные об экспрессии BXD из семенников или яичников, тканей, где зародышевый происходят мутации.</a:t>
            </a:r>
            <a:r>
              <a:rPr lang="ru-RU" sz="1000" dirty="0"/>
              <a:t> Тем не менее, возможно, что как регуляторные, так и кодирующие вариации в интервале QTL взаимодействуют, влияя на частоту C&gt;A. возможно, что как регуляторные, так и кодирующие вариации в интервале QTL взаимодействуют, влияя на скорость зародышевой мутации C&gt;A в BXD. 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6792"/>
            <a:ext cx="4713000" cy="502094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5061868" y="1772816"/>
            <a:ext cx="35505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sz="1600" dirty="0" smtClean="0"/>
              <a:t>Генотип rs52263933, как и в B, связан с высокой экспрессией </a:t>
            </a:r>
            <a:r>
              <a:rPr lang="ru-RU" sz="1600" dirty="0" err="1" smtClean="0"/>
              <a:t>Mutyh</a:t>
            </a:r>
            <a:r>
              <a:rPr lang="ru-RU" sz="1600" dirty="0" smtClean="0"/>
              <a:t> (более низкий мутагенез C&gt;A в B) </a:t>
            </a:r>
            <a:endParaRPr sz="1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4624"/>
            <a:ext cx="8229600" cy="9361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 b="1" dirty="0"/>
              <a:t>Генотип rs52263933</a:t>
            </a:r>
          </a:p>
        </p:txBody>
      </p:sp>
    </p:spTree>
    <p:extLst>
      <p:ext uri="{BB962C8B-B14F-4D97-AF65-F5344CB8AC3E}">
        <p14:creationId xmlns:p14="http://schemas.microsoft.com/office/powerpoint/2010/main" val="22074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179512" y="188640"/>
            <a:ext cx="914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/>
            <a:r>
              <a:rPr lang="ru-RU" sz="3600" b="1" dirty="0" err="1"/>
              <a:t>Митохондриальный</a:t>
            </a:r>
            <a:r>
              <a:rPr lang="ru-RU" sz="3600" b="1" dirty="0"/>
              <a:t> </a:t>
            </a:r>
            <a:r>
              <a:rPr lang="ru-RU" sz="3600" b="1" dirty="0" smtClean="0"/>
              <a:t>мутационный спектр </a:t>
            </a:r>
            <a:endParaRPr sz="3600" b="1" dirty="0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dirty="0"/>
              <a:t>=&gt; мы планируем проверить влияние </a:t>
            </a:r>
            <a:r>
              <a:rPr lang="ru-RU" dirty="0" err="1"/>
              <a:t>Mutyh</a:t>
            </a:r>
            <a:r>
              <a:rPr lang="ru-RU" dirty="0"/>
              <a:t> на зародышевую линию </a:t>
            </a:r>
            <a:r>
              <a:rPr lang="ru-RU" dirty="0" err="1"/>
              <a:t>мтДНК</a:t>
            </a:r>
            <a:r>
              <a:rPr lang="ru-RU" dirty="0"/>
              <a:t> и соматические мутации. Чтобы получить замены зародышевой линии, нам нужно сравнить </a:t>
            </a:r>
            <a:r>
              <a:rPr lang="ru-RU" dirty="0" err="1"/>
              <a:t>секвенированную</a:t>
            </a:r>
            <a:r>
              <a:rPr lang="ru-RU" dirty="0"/>
              <a:t> </a:t>
            </a:r>
            <a:r>
              <a:rPr lang="ru-RU" dirty="0" err="1"/>
              <a:t>мтДНК</a:t>
            </a:r>
            <a:r>
              <a:rPr lang="ru-RU" dirty="0"/>
              <a:t> из линий BXD с </a:t>
            </a:r>
            <a:r>
              <a:rPr lang="ru-RU" dirty="0" err="1"/>
              <a:t>мтДНК</a:t>
            </a:r>
            <a:r>
              <a:rPr lang="ru-RU" dirty="0"/>
              <a:t> предковой матери (некоторые из них известны здесь: https://www.dropbox.com/s/3juku7wrkhyk8zu/Table_S1_20_Nov_2020.xlsx?dl=0). Для соматических мутаций мы можем просто принять во внимание все </a:t>
            </a:r>
            <a:r>
              <a:rPr lang="ru-RU" dirty="0" err="1"/>
              <a:t>гетероплазматические</a:t>
            </a:r>
            <a:r>
              <a:rPr lang="ru-RU" dirty="0"/>
              <a:t> варианты.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93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208" y="-50204"/>
            <a:ext cx="8229600" cy="814908"/>
          </a:xfrm>
        </p:spPr>
        <p:txBody>
          <a:bodyPr/>
          <a:lstStyle/>
          <a:p>
            <a:r>
              <a:rPr lang="ru-RU" b="1" dirty="0" err="1" smtClean="0"/>
              <a:t>Пайплайн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699592"/>
            <a:ext cx="74888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Searching variants by Mutect2 (bam -&gt; </a:t>
            </a:r>
            <a:r>
              <a:rPr lang="en-US" b="1" dirty="0" err="1" smtClean="0"/>
              <a:t>vcf</a:t>
            </a:r>
            <a:r>
              <a:rPr lang="en-US" b="1" dirty="0" smtClean="0"/>
              <a:t>)</a:t>
            </a:r>
            <a:endParaRPr lang="ru-RU" b="1" dirty="0" smtClean="0"/>
          </a:p>
          <a:p>
            <a:endParaRPr lang="ru-RU" b="1" dirty="0" smtClean="0"/>
          </a:p>
          <a:p>
            <a:r>
              <a:rPr lang="en-US" b="1" dirty="0" smtClean="0"/>
              <a:t>Decomposing and normalization by VT:</a:t>
            </a:r>
          </a:p>
          <a:p>
            <a:r>
              <a:rPr lang="en-US" dirty="0" smtClean="0"/>
              <a:t>vt_mutect.py</a:t>
            </a:r>
          </a:p>
          <a:p>
            <a:r>
              <a:rPr lang="en-US" dirty="0" smtClean="0"/>
              <a:t>input </a:t>
            </a:r>
            <a:r>
              <a:rPr lang="en-US" dirty="0" err="1" smtClean="0"/>
              <a:t>Mutect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output temp3 folder</a:t>
            </a:r>
          </a:p>
          <a:p>
            <a:endParaRPr lang="en-US" dirty="0" smtClean="0"/>
          </a:p>
          <a:p>
            <a:r>
              <a:rPr lang="en-US" b="1" dirty="0" smtClean="0"/>
              <a:t>Annotation by </a:t>
            </a:r>
            <a:r>
              <a:rPr lang="en-US" b="1" dirty="0" err="1" smtClean="0"/>
              <a:t>SnpEff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snp_ann_mutect.py</a:t>
            </a:r>
          </a:p>
          <a:p>
            <a:r>
              <a:rPr lang="en-US" dirty="0" smtClean="0"/>
              <a:t>input temp3 folder</a:t>
            </a:r>
          </a:p>
          <a:p>
            <a:r>
              <a:rPr lang="en-US" dirty="0" smtClean="0"/>
              <a:t>output </a:t>
            </a:r>
            <a:r>
              <a:rPr lang="en-US" dirty="0" err="1" smtClean="0"/>
              <a:t>MutectVTSnpEff</a:t>
            </a:r>
            <a:r>
              <a:rPr lang="en-US" dirty="0" smtClean="0"/>
              <a:t> folder</a:t>
            </a:r>
          </a:p>
          <a:p>
            <a:endParaRPr lang="en-US" dirty="0" smtClean="0"/>
          </a:p>
          <a:p>
            <a:r>
              <a:rPr lang="en-US" b="1" dirty="0" smtClean="0"/>
              <a:t>Parsing from VCF to CSV:</a:t>
            </a:r>
          </a:p>
          <a:p>
            <a:r>
              <a:rPr lang="en-US" dirty="0" smtClean="0"/>
              <a:t>extracter_mutect_split.py</a:t>
            </a:r>
          </a:p>
          <a:p>
            <a:r>
              <a:rPr lang="en-US" dirty="0" smtClean="0"/>
              <a:t>input </a:t>
            </a:r>
            <a:r>
              <a:rPr lang="en-US" dirty="0" err="1" smtClean="0"/>
              <a:t>MutectVTSnpEff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output </a:t>
            </a:r>
            <a:r>
              <a:rPr lang="en-US" dirty="0" err="1" smtClean="0"/>
              <a:t>MutectVTSnpEff_split</a:t>
            </a:r>
            <a:r>
              <a:rPr lang="en-US" dirty="0" smtClean="0"/>
              <a:t> folder and all_annmax.csv file</a:t>
            </a:r>
          </a:p>
          <a:p>
            <a:endParaRPr lang="en-US" dirty="0" smtClean="0"/>
          </a:p>
          <a:p>
            <a:r>
              <a:rPr lang="en-US" b="1" dirty="0" smtClean="0"/>
              <a:t>Deleting rest of </a:t>
            </a:r>
            <a:r>
              <a:rPr lang="en-US" b="1" dirty="0" err="1" smtClean="0"/>
              <a:t>snps</a:t>
            </a:r>
            <a:r>
              <a:rPr lang="ru-RU" b="1" dirty="0" smtClean="0"/>
              <a:t> (</a:t>
            </a:r>
            <a:r>
              <a:rPr lang="en-US" b="1" dirty="0" smtClean="0"/>
              <a:t>Filtration):</a:t>
            </a:r>
          </a:p>
          <a:p>
            <a:r>
              <a:rPr lang="en-US" dirty="0" smtClean="0"/>
              <a:t>single.py</a:t>
            </a:r>
          </a:p>
          <a:p>
            <a:r>
              <a:rPr lang="en-US" dirty="0" smtClean="0"/>
              <a:t>input all_annmax.csv</a:t>
            </a:r>
          </a:p>
          <a:p>
            <a:r>
              <a:rPr lang="en-US" dirty="0" smtClean="0"/>
              <a:t>output all_annmax_single.csv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3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5983" y="6648"/>
            <a:ext cx="8229600" cy="1143000"/>
          </a:xfrm>
        </p:spPr>
        <p:txBody>
          <a:bodyPr/>
          <a:lstStyle/>
          <a:p>
            <a:r>
              <a:rPr lang="ru-RU" b="1" dirty="0" smtClean="0"/>
              <a:t>Результаты</a:t>
            </a:r>
            <a:r>
              <a:rPr lang="en-US" b="1" dirty="0" smtClean="0"/>
              <a:t> </a:t>
            </a:r>
            <a:r>
              <a:rPr lang="ru-RU" b="1" dirty="0" smtClean="0"/>
              <a:t>?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5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1271</Words>
  <Application>Microsoft Office PowerPoint</Application>
  <PresentationFormat>Экран (4:3)</PresentationFormat>
  <Paragraphs>40</Paragraphs>
  <Slides>9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Данные</vt:lpstr>
      <vt:lpstr>Начиная с 1971 года, скрещивания двух инбредных лабораторных мышей — C57BL/6J и DBA/2J — использовались для получения нескольких когорт рекомбинантного инбредного потомства B-by-D (или) (15). Каждая из линий BXD представляет собой уникальную линейную мозаику гаплотипов B и D и накопила мутации зародышевой линии de novo на постоянном генетическом фоне на протяжении многих поколений инбридинга братьев и сестер в контролируемой среде. Недавно авторы статьи секвенировали геномы 153 BXD, чтобы идентифицировать мутации, уникальные для каждого BXD и отсутствующие в обеих родительских линиях. </vt:lpstr>
      <vt:lpstr>Презентация PowerPoint</vt:lpstr>
      <vt:lpstr>Презентация PowerPoint</vt:lpstr>
      <vt:lpstr>Презентация PowerPoint</vt:lpstr>
      <vt:lpstr>Презентация PowerPoint</vt:lpstr>
      <vt:lpstr>Митохондриальный мутационный спектр </vt:lpstr>
      <vt:lpstr>Пайплайн</vt:lpstr>
      <vt:lpstr>Результаты ?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Шаманский Виктор</dc:creator>
  <cp:lastModifiedBy>Шаманский Виктор</cp:lastModifiedBy>
  <cp:revision>6</cp:revision>
  <dcterms:created xsi:type="dcterms:W3CDTF">2022-03-18T14:13:59Z</dcterms:created>
  <dcterms:modified xsi:type="dcterms:W3CDTF">2022-03-18T16:33:18Z</dcterms:modified>
</cp:coreProperties>
</file>