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2" r:id="rId7"/>
    <p:sldId id="264"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68617-DB69-4A58-9561-A34ED0C30C58}" v="257" dt="2019-03-22T14:57:16.44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a8c4895ee0b5e64" providerId="LiveId" clId="{8A468617-DB69-4A58-9561-A34ED0C30C58}"/>
    <pc:docChg chg="undo custSel addSld modSld">
      <pc:chgData name="" userId="aa8c4895ee0b5e64" providerId="LiveId" clId="{8A468617-DB69-4A58-9561-A34ED0C30C58}" dt="2019-03-22T14:57:16.440" v="1636"/>
      <pc:docMkLst>
        <pc:docMk/>
      </pc:docMkLst>
      <pc:sldChg chg="modSp">
        <pc:chgData name="" userId="aa8c4895ee0b5e64" providerId="LiveId" clId="{8A468617-DB69-4A58-9561-A34ED0C30C58}" dt="2019-03-22T14:44:57.076" v="30" actId="1076"/>
        <pc:sldMkLst>
          <pc:docMk/>
          <pc:sldMk cId="3744551089" sldId="257"/>
        </pc:sldMkLst>
        <pc:spChg chg="mod">
          <ac:chgData name="" userId="aa8c4895ee0b5e64" providerId="LiveId" clId="{8A468617-DB69-4A58-9561-A34ED0C30C58}" dt="2019-03-22T14:42:31.450" v="10" actId="1076"/>
          <ac:spMkLst>
            <pc:docMk/>
            <pc:sldMk cId="3744551089" sldId="257"/>
            <ac:spMk id="2" creationId="{0F327284-307F-4D77-A15F-92126DC8BF3B}"/>
          </ac:spMkLst>
        </pc:spChg>
        <pc:spChg chg="mod">
          <ac:chgData name="" userId="aa8c4895ee0b5e64" providerId="LiveId" clId="{8A468617-DB69-4A58-9561-A34ED0C30C58}" dt="2019-03-22T14:44:27.205" v="26" actId="552"/>
          <ac:spMkLst>
            <pc:docMk/>
            <pc:sldMk cId="3744551089" sldId="257"/>
            <ac:spMk id="3" creationId="{A7E80C24-B596-4B36-B9BF-43FF7858D690}"/>
          </ac:spMkLst>
        </pc:spChg>
        <pc:spChg chg="mod">
          <ac:chgData name="" userId="aa8c4895ee0b5e64" providerId="LiveId" clId="{8A468617-DB69-4A58-9561-A34ED0C30C58}" dt="2019-03-22T14:44:57.076" v="30" actId="1076"/>
          <ac:spMkLst>
            <pc:docMk/>
            <pc:sldMk cId="3744551089" sldId="257"/>
            <ac:spMk id="5" creationId="{53AF06F9-0582-45A3-810A-3AD84E4AE37E}"/>
          </ac:spMkLst>
        </pc:spChg>
      </pc:sldChg>
      <pc:sldChg chg="modSp">
        <pc:chgData name="" userId="aa8c4895ee0b5e64" providerId="LiveId" clId="{8A468617-DB69-4A58-9561-A34ED0C30C58}" dt="2019-03-22T14:45:47.702" v="39" actId="1076"/>
        <pc:sldMkLst>
          <pc:docMk/>
          <pc:sldMk cId="464813344" sldId="258"/>
        </pc:sldMkLst>
        <pc:spChg chg="mod">
          <ac:chgData name="" userId="aa8c4895ee0b5e64" providerId="LiveId" clId="{8A468617-DB69-4A58-9561-A34ED0C30C58}" dt="2019-03-22T14:45:19.563" v="34" actId="1076"/>
          <ac:spMkLst>
            <pc:docMk/>
            <pc:sldMk cId="464813344" sldId="258"/>
            <ac:spMk id="2" creationId="{0F327284-307F-4D77-A15F-92126DC8BF3B}"/>
          </ac:spMkLst>
        </pc:spChg>
        <pc:spChg chg="mod">
          <ac:chgData name="" userId="aa8c4895ee0b5e64" providerId="LiveId" clId="{8A468617-DB69-4A58-9561-A34ED0C30C58}" dt="2019-03-22T14:45:41.332" v="37" actId="1076"/>
          <ac:spMkLst>
            <pc:docMk/>
            <pc:sldMk cId="464813344" sldId="258"/>
            <ac:spMk id="3" creationId="{A7E80C24-B596-4B36-B9BF-43FF7858D690}"/>
          </ac:spMkLst>
        </pc:spChg>
        <pc:spChg chg="mod">
          <ac:chgData name="" userId="aa8c4895ee0b5e64" providerId="LiveId" clId="{8A468617-DB69-4A58-9561-A34ED0C30C58}" dt="2019-03-22T14:45:47.702" v="39" actId="1076"/>
          <ac:spMkLst>
            <pc:docMk/>
            <pc:sldMk cId="464813344" sldId="258"/>
            <ac:spMk id="5" creationId="{53AF06F9-0582-45A3-810A-3AD84E4AE37E}"/>
          </ac:spMkLst>
        </pc:spChg>
        <pc:spChg chg="mod">
          <ac:chgData name="" userId="aa8c4895ee0b5e64" providerId="LiveId" clId="{8A468617-DB69-4A58-9561-A34ED0C30C58}" dt="2019-03-22T14:45:43.929" v="38" actId="1076"/>
          <ac:spMkLst>
            <pc:docMk/>
            <pc:sldMk cId="464813344" sldId="258"/>
            <ac:spMk id="6" creationId="{70A22FCB-F629-4C46-A63C-0C6793FE9A9E}"/>
          </ac:spMkLst>
        </pc:spChg>
      </pc:sldChg>
      <pc:sldChg chg="addSp modSp">
        <pc:chgData name="" userId="aa8c4895ee0b5e64" providerId="LiveId" clId="{8A468617-DB69-4A58-9561-A34ED0C30C58}" dt="2019-03-22T14:47:54.226" v="237"/>
        <pc:sldMkLst>
          <pc:docMk/>
          <pc:sldMk cId="4166046930" sldId="260"/>
        </pc:sldMkLst>
        <pc:spChg chg="mod">
          <ac:chgData name="" userId="aa8c4895ee0b5e64" providerId="LiveId" clId="{8A468617-DB69-4A58-9561-A34ED0C30C58}" dt="2019-03-22T14:47:25.872" v="175" actId="13926"/>
          <ac:spMkLst>
            <pc:docMk/>
            <pc:sldMk cId="4166046930" sldId="260"/>
            <ac:spMk id="6" creationId="{70A22FCB-F629-4C46-A63C-0C6793FE9A9E}"/>
          </ac:spMkLst>
        </pc:spChg>
        <pc:spChg chg="add mod">
          <ac:chgData name="" userId="aa8c4895ee0b5e64" providerId="LiveId" clId="{8A468617-DB69-4A58-9561-A34ED0C30C58}" dt="2019-03-22T14:46:41.111" v="160" actId="207"/>
          <ac:spMkLst>
            <pc:docMk/>
            <pc:sldMk cId="4166046930" sldId="260"/>
            <ac:spMk id="9" creationId="{156870CC-9CB9-4F88-979B-45A1FFA4AE0E}"/>
          </ac:spMkLst>
        </pc:spChg>
        <pc:spChg chg="mod">
          <ac:chgData name="" userId="aa8c4895ee0b5e64" providerId="LiveId" clId="{8A468617-DB69-4A58-9561-A34ED0C30C58}" dt="2019-03-22T14:47:54.226" v="237"/>
          <ac:spMkLst>
            <pc:docMk/>
            <pc:sldMk cId="4166046930" sldId="260"/>
            <ac:spMk id="12" creationId="{6BDE125B-C781-4DC9-A86D-C6053190822D}"/>
          </ac:spMkLst>
        </pc:spChg>
      </pc:sldChg>
      <pc:sldChg chg="addSp delSp modSp add">
        <pc:chgData name="" userId="aa8c4895ee0b5e64" providerId="LiveId" clId="{8A468617-DB69-4A58-9561-A34ED0C30C58}" dt="2019-03-22T14:55:08.313" v="1234" actId="478"/>
        <pc:sldMkLst>
          <pc:docMk/>
          <pc:sldMk cId="3635445730" sldId="261"/>
        </pc:sldMkLst>
        <pc:spChg chg="mod">
          <ac:chgData name="" userId="aa8c4895ee0b5e64" providerId="LiveId" clId="{8A468617-DB69-4A58-9561-A34ED0C30C58}" dt="2019-03-22T14:50:26.534" v="533" actId="20577"/>
          <ac:spMkLst>
            <pc:docMk/>
            <pc:sldMk cId="3635445730" sldId="261"/>
            <ac:spMk id="6" creationId="{70A22FCB-F629-4C46-A63C-0C6793FE9A9E}"/>
          </ac:spMkLst>
        </pc:spChg>
        <pc:spChg chg="del mod">
          <ac:chgData name="" userId="aa8c4895ee0b5e64" providerId="LiveId" clId="{8A468617-DB69-4A58-9561-A34ED0C30C58}" dt="2019-03-22T14:55:08.313" v="1234" actId="478"/>
          <ac:spMkLst>
            <pc:docMk/>
            <pc:sldMk cId="3635445730" sldId="261"/>
            <ac:spMk id="8" creationId="{CD674649-2A70-4CAE-B5DB-F26E71619A4E}"/>
          </ac:spMkLst>
        </pc:spChg>
        <pc:spChg chg="mod">
          <ac:chgData name="" userId="aa8c4895ee0b5e64" providerId="LiveId" clId="{8A468617-DB69-4A58-9561-A34ED0C30C58}" dt="2019-03-22T14:49:50.299" v="445" actId="207"/>
          <ac:spMkLst>
            <pc:docMk/>
            <pc:sldMk cId="3635445730" sldId="261"/>
            <ac:spMk id="9" creationId="{156870CC-9CB9-4F88-979B-45A1FFA4AE0E}"/>
          </ac:spMkLst>
        </pc:spChg>
        <pc:spChg chg="add mod">
          <ac:chgData name="" userId="aa8c4895ee0b5e64" providerId="LiveId" clId="{8A468617-DB69-4A58-9561-A34ED0C30C58}" dt="2019-03-22T14:52:07.159" v="701" actId="1076"/>
          <ac:spMkLst>
            <pc:docMk/>
            <pc:sldMk cId="3635445730" sldId="261"/>
            <ac:spMk id="10" creationId="{EE03B13F-7E38-41D5-89E2-5AFF729A464F}"/>
          </ac:spMkLst>
        </pc:spChg>
        <pc:spChg chg="add del mod">
          <ac:chgData name="" userId="aa8c4895ee0b5e64" providerId="LiveId" clId="{8A468617-DB69-4A58-9561-A34ED0C30C58}" dt="2019-03-22T14:52:10.787" v="702" actId="478"/>
          <ac:spMkLst>
            <pc:docMk/>
            <pc:sldMk cId="3635445730" sldId="261"/>
            <ac:spMk id="11" creationId="{9D71103D-33F3-4A61-9184-5D3402370527}"/>
          </ac:spMkLst>
        </pc:spChg>
        <pc:spChg chg="del">
          <ac:chgData name="" userId="aa8c4895ee0b5e64" providerId="LiveId" clId="{8A468617-DB69-4A58-9561-A34ED0C30C58}" dt="2019-03-22T14:48:33.788" v="260" actId="478"/>
          <ac:spMkLst>
            <pc:docMk/>
            <pc:sldMk cId="3635445730" sldId="261"/>
            <ac:spMk id="12" creationId="{6BDE125B-C781-4DC9-A86D-C6053190822D}"/>
          </ac:spMkLst>
        </pc:spChg>
        <pc:spChg chg="add mod">
          <ac:chgData name="" userId="aa8c4895ee0b5e64" providerId="LiveId" clId="{8A468617-DB69-4A58-9561-A34ED0C30C58}" dt="2019-03-22T14:53:18.622" v="908"/>
          <ac:spMkLst>
            <pc:docMk/>
            <pc:sldMk cId="3635445730" sldId="261"/>
            <ac:spMk id="13" creationId="{D1908764-CC85-4839-A78A-7B4E301C9F15}"/>
          </ac:spMkLst>
        </pc:spChg>
        <pc:spChg chg="add mod">
          <ac:chgData name="" userId="aa8c4895ee0b5e64" providerId="LiveId" clId="{8A468617-DB69-4A58-9561-A34ED0C30C58}" dt="2019-03-22T14:55:02.166" v="1233"/>
          <ac:spMkLst>
            <pc:docMk/>
            <pc:sldMk cId="3635445730" sldId="261"/>
            <ac:spMk id="14" creationId="{F8C3C4FF-F0DD-446A-B6F5-F135D591199D}"/>
          </ac:spMkLst>
        </pc:spChg>
      </pc:sldChg>
      <pc:sldChg chg="delSp modSp add">
        <pc:chgData name="" userId="aa8c4895ee0b5e64" providerId="LiveId" clId="{8A468617-DB69-4A58-9561-A34ED0C30C58}" dt="2019-03-22T14:57:16.440" v="1636"/>
        <pc:sldMkLst>
          <pc:docMk/>
          <pc:sldMk cId="3834794341" sldId="262"/>
        </pc:sldMkLst>
        <pc:spChg chg="mod">
          <ac:chgData name="" userId="aa8c4895ee0b5e64" providerId="LiveId" clId="{8A468617-DB69-4A58-9561-A34ED0C30C58}" dt="2019-03-22T14:56:25.302" v="1455"/>
          <ac:spMkLst>
            <pc:docMk/>
            <pc:sldMk cId="3834794341" sldId="262"/>
            <ac:spMk id="6" creationId="{70A22FCB-F629-4C46-A63C-0C6793FE9A9E}"/>
          </ac:spMkLst>
        </pc:spChg>
        <pc:spChg chg="mod">
          <ac:chgData name="" userId="aa8c4895ee0b5e64" providerId="LiveId" clId="{8A468617-DB69-4A58-9561-A34ED0C30C58}" dt="2019-03-22T14:55:33.835" v="1271"/>
          <ac:spMkLst>
            <pc:docMk/>
            <pc:sldMk cId="3834794341" sldId="262"/>
            <ac:spMk id="9" creationId="{156870CC-9CB9-4F88-979B-45A1FFA4AE0E}"/>
          </ac:spMkLst>
        </pc:spChg>
        <pc:spChg chg="mod">
          <ac:chgData name="" userId="aa8c4895ee0b5e64" providerId="LiveId" clId="{8A468617-DB69-4A58-9561-A34ED0C30C58}" dt="2019-03-22T14:56:41.361" v="1520"/>
          <ac:spMkLst>
            <pc:docMk/>
            <pc:sldMk cId="3834794341" sldId="262"/>
            <ac:spMk id="10" creationId="{EE03B13F-7E38-41D5-89E2-5AFF729A464F}"/>
          </ac:spMkLst>
        </pc:spChg>
        <pc:spChg chg="del">
          <ac:chgData name="" userId="aa8c4895ee0b5e64" providerId="LiveId" clId="{8A468617-DB69-4A58-9561-A34ED0C30C58}" dt="2019-03-22T14:56:44.015" v="1521" actId="478"/>
          <ac:spMkLst>
            <pc:docMk/>
            <pc:sldMk cId="3834794341" sldId="262"/>
            <ac:spMk id="13" creationId="{D1908764-CC85-4839-A78A-7B4E301C9F15}"/>
          </ac:spMkLst>
        </pc:spChg>
        <pc:spChg chg="mod">
          <ac:chgData name="" userId="aa8c4895ee0b5e64" providerId="LiveId" clId="{8A468617-DB69-4A58-9561-A34ED0C30C58}" dt="2019-03-22T14:57:16.440" v="1636"/>
          <ac:spMkLst>
            <pc:docMk/>
            <pc:sldMk cId="3834794341" sldId="262"/>
            <ac:spMk id="14" creationId="{F8C3C4FF-F0DD-446A-B6F5-F135D59119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0BC615D-D4C0-48D1-99A4-EB3913250E2A}" type="datetimeFigureOut">
              <a:rPr kumimoji="1" lang="ja-JP" altLang="en-US" smtClean="0"/>
              <a:t>2019/3/24</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3001AE2D-80F0-4DD3-A843-286B8BF43828}"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6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BC615D-D4C0-48D1-99A4-EB3913250E2A}" type="datetimeFigureOut">
              <a:rPr kumimoji="1" lang="ja-JP" altLang="en-US" smtClean="0"/>
              <a:t>2019/3/24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01AE2D-80F0-4DD3-A843-286B8BF43828}"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870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BC615D-D4C0-48D1-99A4-EB3913250E2A}" type="datetimeFigureOut">
              <a:rPr kumimoji="1" lang="ja-JP" altLang="en-US" smtClean="0"/>
              <a:t>2019/3/24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01AE2D-80F0-4DD3-A843-286B8BF43828}"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215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BC615D-D4C0-48D1-99A4-EB3913250E2A}" type="datetimeFigureOut">
              <a:rPr kumimoji="1" lang="ja-JP" altLang="en-US" smtClean="0"/>
              <a:t>2019/3/24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01AE2D-80F0-4DD3-A843-286B8BF43828}"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518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BC615D-D4C0-48D1-99A4-EB3913250E2A}" type="datetimeFigureOut">
              <a:rPr kumimoji="1" lang="ja-JP" altLang="en-US" smtClean="0"/>
              <a:t>2019/3/24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01AE2D-80F0-4DD3-A843-286B8BF43828}"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62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0BC615D-D4C0-48D1-99A4-EB3913250E2A}" type="datetimeFigureOut">
              <a:rPr kumimoji="1" lang="ja-JP" altLang="en-US" smtClean="0"/>
              <a:t>2019/3/24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01AE2D-80F0-4DD3-A843-286B8BF43828}"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158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0BC615D-D4C0-48D1-99A4-EB3913250E2A}" type="datetimeFigureOut">
              <a:rPr kumimoji="1" lang="ja-JP" altLang="en-US" smtClean="0"/>
              <a:t>2019/3/24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001AE2D-80F0-4DD3-A843-286B8BF43828}"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521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0BC615D-D4C0-48D1-99A4-EB3913250E2A}" type="datetimeFigureOut">
              <a:rPr kumimoji="1" lang="ja-JP" altLang="en-US" smtClean="0"/>
              <a:t>2019/3/24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01AE2D-80F0-4DD3-A843-286B8BF43828}"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019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C615D-D4C0-48D1-99A4-EB3913250E2A}" type="datetimeFigureOut">
              <a:rPr kumimoji="1" lang="ja-JP" altLang="en-US" smtClean="0"/>
              <a:t>2019/3/24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001AE2D-80F0-4DD3-A843-286B8BF43828}" type="slidenum">
              <a:rPr kumimoji="1" lang="ja-JP" altLang="en-US" smtClean="0"/>
              <a:t>‹#›</a:t>
            </a:fld>
            <a:endParaRPr kumimoji="1" lang="ja-JP" altLang="en-US"/>
          </a:p>
        </p:txBody>
      </p:sp>
    </p:spTree>
    <p:extLst>
      <p:ext uri="{BB962C8B-B14F-4D97-AF65-F5344CB8AC3E}">
        <p14:creationId xmlns:p14="http://schemas.microsoft.com/office/powerpoint/2010/main" val="348343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0BC615D-D4C0-48D1-99A4-EB3913250E2A}" type="datetimeFigureOut">
              <a:rPr kumimoji="1" lang="ja-JP" altLang="en-US" smtClean="0"/>
              <a:t>2019/3/24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01AE2D-80F0-4DD3-A843-286B8BF43828}"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344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0BC615D-D4C0-48D1-99A4-EB3913250E2A}" type="datetimeFigureOut">
              <a:rPr kumimoji="1" lang="ja-JP" altLang="en-US" smtClean="0"/>
              <a:t>2019/3/24</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3001AE2D-80F0-4DD3-A843-286B8BF43828}"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858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0BC615D-D4C0-48D1-99A4-EB3913250E2A}" type="datetimeFigureOut">
              <a:rPr kumimoji="1" lang="ja-JP" altLang="en-US" smtClean="0"/>
              <a:t>2019/3/24</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001AE2D-80F0-4DD3-A843-286B8BF43828}"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73067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qiita.com/morrr/items/8bcb5b0fc643267d6bcf"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C4335-82D8-4E16-B70F-FB9E6CB06A9B}"/>
              </a:ext>
            </a:extLst>
          </p:cNvPr>
          <p:cNvSpPr>
            <a:spLocks noGrp="1"/>
          </p:cNvSpPr>
          <p:nvPr>
            <p:ph type="ctrTitle"/>
          </p:nvPr>
        </p:nvSpPr>
        <p:spPr>
          <a:xfrm>
            <a:off x="1777463" y="856677"/>
            <a:ext cx="8637073" cy="2541431"/>
          </a:xfrm>
        </p:spPr>
        <p:txBody>
          <a:bodyPr/>
          <a:lstStyle/>
          <a:p>
            <a:pPr algn="ctr"/>
            <a:r>
              <a:rPr kumimoji="1" lang="ja-JP" altLang="en-US" dirty="0">
                <a:latin typeface="HGPｺﾞｼｯｸE" panose="020B0900000000000000" pitchFamily="50" charset="-128"/>
                <a:ea typeface="HGPｺﾞｼｯｸE" panose="020B0900000000000000" pitchFamily="50" charset="-128"/>
              </a:rPr>
              <a:t>ネット上の情報を</a:t>
            </a:r>
            <a:br>
              <a:rPr kumimoji="1" lang="en-US" altLang="ja-JP" dirty="0">
                <a:latin typeface="HGPｺﾞｼｯｸE" panose="020B0900000000000000" pitchFamily="50" charset="-128"/>
                <a:ea typeface="HGPｺﾞｼｯｸE" panose="020B0900000000000000" pitchFamily="50" charset="-128"/>
              </a:rPr>
            </a:br>
            <a:r>
              <a:rPr kumimoji="1" lang="ja-JP" altLang="en-US" dirty="0">
                <a:latin typeface="HGPｺﾞｼｯｸE" panose="020B0900000000000000" pitchFamily="50" charset="-128"/>
                <a:ea typeface="HGPｺﾞｼｯｸE" panose="020B0900000000000000" pitchFamily="50" charset="-128"/>
              </a:rPr>
              <a:t>ラクラク収集</a:t>
            </a:r>
          </a:p>
        </p:txBody>
      </p:sp>
      <p:sp>
        <p:nvSpPr>
          <p:cNvPr id="4" name="テキスト ボックス 3">
            <a:extLst>
              <a:ext uri="{FF2B5EF4-FFF2-40B4-BE49-F238E27FC236}">
                <a16:creationId xmlns:a16="http://schemas.microsoft.com/office/drawing/2014/main" id="{30CA1293-55D0-40DE-8A66-B1E9677453C3}"/>
              </a:ext>
            </a:extLst>
          </p:cNvPr>
          <p:cNvSpPr txBox="1"/>
          <p:nvPr/>
        </p:nvSpPr>
        <p:spPr>
          <a:xfrm>
            <a:off x="3620528" y="3756453"/>
            <a:ext cx="4950941" cy="523220"/>
          </a:xfrm>
          <a:prstGeom prst="rect">
            <a:avLst/>
          </a:prstGeom>
          <a:noFill/>
        </p:spPr>
        <p:txBody>
          <a:bodyPr wrap="square" rtlCol="0">
            <a:spAutoFit/>
          </a:bodyPr>
          <a:lstStyle/>
          <a:p>
            <a:pPr algn="ctr"/>
            <a:r>
              <a:rPr kumimoji="1" lang="en-US" altLang="ja-JP" sz="2800" dirty="0" err="1">
                <a:solidFill>
                  <a:srgbClr val="00B0F0"/>
                </a:solidFill>
                <a:latin typeface="HGP明朝E" panose="02020900000000000000" pitchFamily="18" charset="-128"/>
                <a:ea typeface="HGP明朝E" panose="02020900000000000000" pitchFamily="18" charset="-128"/>
              </a:rPr>
              <a:t>Scrapy</a:t>
            </a:r>
            <a:r>
              <a:rPr kumimoji="1" lang="ja-JP" altLang="en-US" sz="2800" dirty="0">
                <a:latin typeface="HGP明朝E" panose="02020900000000000000" pitchFamily="18" charset="-128"/>
                <a:ea typeface="HGP明朝E" panose="02020900000000000000" pitchFamily="18" charset="-128"/>
              </a:rPr>
              <a:t>と</a:t>
            </a:r>
            <a:r>
              <a:rPr kumimoji="1" lang="en-US" altLang="ja-JP" sz="2800" dirty="0">
                <a:solidFill>
                  <a:srgbClr val="00B050"/>
                </a:solidFill>
                <a:latin typeface="HGP明朝E" panose="02020900000000000000" pitchFamily="18" charset="-128"/>
                <a:ea typeface="HGP明朝E" panose="02020900000000000000" pitchFamily="18" charset="-128"/>
              </a:rPr>
              <a:t>MongoDB</a:t>
            </a:r>
            <a:r>
              <a:rPr kumimoji="1" lang="ja-JP" altLang="en-US" sz="2800" dirty="0">
                <a:latin typeface="HGP明朝E" panose="02020900000000000000" pitchFamily="18" charset="-128"/>
                <a:ea typeface="HGP明朝E" panose="02020900000000000000" pitchFamily="18" charset="-128"/>
              </a:rPr>
              <a:t>のススメ</a:t>
            </a:r>
            <a:endParaRPr kumimoji="1" lang="en-US" altLang="ja-JP" sz="2800"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60009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コネクタ 6">
            <a:extLst>
              <a:ext uri="{FF2B5EF4-FFF2-40B4-BE49-F238E27FC236}">
                <a16:creationId xmlns:a16="http://schemas.microsoft.com/office/drawing/2014/main" id="{41D7132E-7790-4614-B73D-E091A7A7CBE2}"/>
              </a:ext>
            </a:extLst>
          </p:cNvPr>
          <p:cNvCxnSpPr/>
          <p:nvPr/>
        </p:nvCxnSpPr>
        <p:spPr>
          <a:xfrm>
            <a:off x="683741" y="922638"/>
            <a:ext cx="10289059" cy="0"/>
          </a:xfrm>
          <a:prstGeom prst="line">
            <a:avLst/>
          </a:prstGeom>
          <a:ln w="38100">
            <a:solidFill>
              <a:schemeClr val="accent1"/>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6870CC-9CB9-4F88-979B-45A1FFA4AE0E}"/>
              </a:ext>
            </a:extLst>
          </p:cNvPr>
          <p:cNvSpPr txBox="1"/>
          <p:nvPr/>
        </p:nvSpPr>
        <p:spPr>
          <a:xfrm>
            <a:off x="683741" y="460973"/>
            <a:ext cx="6112475" cy="461665"/>
          </a:xfrm>
          <a:prstGeom prst="rect">
            <a:avLst/>
          </a:prstGeom>
          <a:noFill/>
        </p:spPr>
        <p:txBody>
          <a:bodyPr wrap="square" rtlCol="0">
            <a:spAutoFit/>
          </a:bodyPr>
          <a:lstStyle/>
          <a:p>
            <a:r>
              <a:rPr kumimoji="1" lang="en-US" altLang="ja-JP" sz="2400" dirty="0">
                <a:latin typeface="HGｺﾞｼｯｸE" panose="020B0909000000000000" pitchFamily="49" charset="-128"/>
                <a:ea typeface="HGｺﾞｼｯｸE" panose="020B0909000000000000" pitchFamily="49" charset="-128"/>
              </a:rPr>
              <a:t>MongoDB</a:t>
            </a:r>
            <a:r>
              <a:rPr kumimoji="1" lang="ja-JP" altLang="en-US" sz="2400" dirty="0">
                <a:latin typeface="HGｺﾞｼｯｸE" panose="020B0909000000000000" pitchFamily="49" charset="-128"/>
                <a:ea typeface="HGｺﾞｼｯｸE" panose="020B0909000000000000" pitchFamily="49" charset="-128"/>
              </a:rPr>
              <a:t>の操作</a:t>
            </a:r>
            <a:endParaRPr kumimoji="1" lang="ja-JP" altLang="en-US" dirty="0"/>
          </a:p>
        </p:txBody>
      </p:sp>
      <p:sp>
        <p:nvSpPr>
          <p:cNvPr id="12" name="テキスト ボックス 11">
            <a:extLst>
              <a:ext uri="{FF2B5EF4-FFF2-40B4-BE49-F238E27FC236}">
                <a16:creationId xmlns:a16="http://schemas.microsoft.com/office/drawing/2014/main" id="{33088C8F-9CCC-4E95-882F-ED96B42F33A6}"/>
              </a:ext>
            </a:extLst>
          </p:cNvPr>
          <p:cNvSpPr txBox="1"/>
          <p:nvPr/>
        </p:nvSpPr>
        <p:spPr>
          <a:xfrm>
            <a:off x="683741" y="1384303"/>
            <a:ext cx="9617675" cy="3970318"/>
          </a:xfrm>
          <a:prstGeom prst="rect">
            <a:avLst/>
          </a:prstGeom>
          <a:noFill/>
        </p:spPr>
        <p:txBody>
          <a:bodyPr wrap="square" rtlCol="0">
            <a:spAutoFit/>
          </a:bodyPr>
          <a:lstStyle/>
          <a:p>
            <a:r>
              <a:rPr kumimoji="1" lang="en-US" altLang="ja-JP" dirty="0"/>
              <a:t>mongo</a:t>
            </a:r>
          </a:p>
          <a:p>
            <a:r>
              <a:rPr kumimoji="1" lang="en-US" altLang="ja-JP" dirty="0"/>
              <a:t>  MongoDB</a:t>
            </a:r>
            <a:r>
              <a:rPr kumimoji="1" lang="ja-JP" altLang="en-US" dirty="0"/>
              <a:t>を起動</a:t>
            </a:r>
            <a:endParaRPr kumimoji="1" lang="en-US" altLang="ja-JP" dirty="0"/>
          </a:p>
          <a:p>
            <a:endParaRPr kumimoji="1" lang="en-US" altLang="ja-JP" dirty="0"/>
          </a:p>
          <a:p>
            <a:r>
              <a:rPr kumimoji="1" lang="en-US" altLang="ja-JP" dirty="0"/>
              <a:t>Show </a:t>
            </a:r>
            <a:r>
              <a:rPr kumimoji="1" lang="en-US" altLang="ja-JP" dirty="0" err="1"/>
              <a:t>dbs</a:t>
            </a:r>
            <a:endParaRPr kumimoji="1" lang="en-US" altLang="ja-JP" dirty="0"/>
          </a:p>
          <a:p>
            <a:r>
              <a:rPr kumimoji="1" lang="en-US" altLang="ja-JP" dirty="0"/>
              <a:t>  </a:t>
            </a:r>
            <a:r>
              <a:rPr kumimoji="1" lang="ja-JP" altLang="en-US" dirty="0"/>
              <a:t>現在あるデータベース一覧です。</a:t>
            </a:r>
            <a:endParaRPr kumimoji="1" lang="en-US" altLang="ja-JP" dirty="0"/>
          </a:p>
          <a:p>
            <a:endParaRPr kumimoji="1" lang="en-US" altLang="ja-JP" dirty="0"/>
          </a:p>
          <a:p>
            <a:r>
              <a:rPr kumimoji="1" lang="en-US" altLang="ja-JP" dirty="0"/>
              <a:t>use</a:t>
            </a:r>
            <a:r>
              <a:rPr kumimoji="1" lang="ja-JP" altLang="en-US" dirty="0"/>
              <a:t> データベース名</a:t>
            </a:r>
            <a:endParaRPr kumimoji="1" lang="en-US" altLang="ja-JP" dirty="0"/>
          </a:p>
          <a:p>
            <a:r>
              <a:rPr kumimoji="1" lang="en-US" altLang="ja-JP" dirty="0"/>
              <a:t> switched to </a:t>
            </a:r>
            <a:r>
              <a:rPr kumimoji="1" lang="ja-JP" altLang="en-US" dirty="0"/>
              <a:t>データベース名   が出れば</a:t>
            </a:r>
            <a:r>
              <a:rPr kumimoji="1" lang="en-US" altLang="ja-JP" dirty="0"/>
              <a:t>DB</a:t>
            </a:r>
            <a:r>
              <a:rPr kumimoji="1" lang="ja-JP" altLang="en-US" dirty="0"/>
              <a:t>へアクセスできました</a:t>
            </a:r>
            <a:endParaRPr kumimoji="1" lang="en-US" altLang="ja-JP" dirty="0"/>
          </a:p>
          <a:p>
            <a:endParaRPr kumimoji="1" lang="en-US" altLang="ja-JP" dirty="0"/>
          </a:p>
          <a:p>
            <a:r>
              <a:rPr kumimoji="1" lang="en-US" altLang="ja-JP" dirty="0"/>
              <a:t>db.</a:t>
            </a:r>
            <a:r>
              <a:rPr kumimoji="1" lang="ja-JP" altLang="en-US" dirty="0"/>
              <a:t>コレクション名</a:t>
            </a:r>
            <a:r>
              <a:rPr kumimoji="1" lang="en-US" altLang="ja-JP" dirty="0"/>
              <a:t>.find()</a:t>
            </a:r>
          </a:p>
          <a:p>
            <a:r>
              <a:rPr kumimoji="1" lang="en-US" altLang="ja-JP" dirty="0"/>
              <a:t>  </a:t>
            </a:r>
            <a:r>
              <a:rPr kumimoji="1" lang="ja-JP" altLang="en-US" dirty="0"/>
              <a:t>コレクションのデータ</a:t>
            </a:r>
            <a:r>
              <a:rPr kumimoji="1" lang="ja-JP" altLang="en-US" dirty="0" err="1"/>
              <a:t>そ</a:t>
            </a:r>
            <a:r>
              <a:rPr kumimoji="1" lang="ja-JP" altLang="en-US" dirty="0"/>
              <a:t>全て取得します。　</a:t>
            </a:r>
            <a:r>
              <a:rPr kumimoji="1" lang="en-US" altLang="ja-JP" dirty="0"/>
              <a:t>find</a:t>
            </a:r>
            <a:r>
              <a:rPr kumimoji="1" lang="ja-JP" altLang="en-US" dirty="0"/>
              <a:t>の中に条件を書くことで、抽出したデータ　</a:t>
            </a:r>
            <a:endParaRPr kumimoji="1" lang="en-US" altLang="ja-JP" dirty="0"/>
          </a:p>
          <a:p>
            <a:r>
              <a:rPr kumimoji="1" lang="ja-JP" altLang="en-US" dirty="0"/>
              <a:t>  を取得できます。</a:t>
            </a:r>
            <a:endParaRPr kumimoji="1" lang="en-US" altLang="ja-JP" dirty="0"/>
          </a:p>
          <a:p>
            <a:endParaRPr kumimoji="1" lang="en-US" altLang="ja-JP" dirty="0"/>
          </a:p>
          <a:p>
            <a:r>
              <a:rPr kumimoji="1" lang="en-US" altLang="ja-JP" dirty="0"/>
              <a:t>DB</a:t>
            </a:r>
            <a:r>
              <a:rPr kumimoji="1" lang="ja-JP" altLang="en-US" dirty="0"/>
              <a:t>の詳しい操作は　</a:t>
            </a:r>
            <a:r>
              <a:rPr lang="en-US" altLang="ja-JP" dirty="0">
                <a:hlinkClick r:id="rId2"/>
              </a:rPr>
              <a:t>https://qiita.com/morrr/items/8bcb5b0fc643267d6bcf</a:t>
            </a:r>
            <a:r>
              <a:rPr lang="ja-JP" altLang="en-US" dirty="0"/>
              <a:t>　などを見てください。</a:t>
            </a:r>
            <a:endParaRPr kumimoji="1" lang="en-US" altLang="ja-JP" dirty="0"/>
          </a:p>
        </p:txBody>
      </p:sp>
    </p:spTree>
    <p:extLst>
      <p:ext uri="{BB962C8B-B14F-4D97-AF65-F5344CB8AC3E}">
        <p14:creationId xmlns:p14="http://schemas.microsoft.com/office/powerpoint/2010/main" val="170143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327284-307F-4D77-A15F-92126DC8BF3B}"/>
              </a:ext>
            </a:extLst>
          </p:cNvPr>
          <p:cNvSpPr txBox="1"/>
          <p:nvPr/>
        </p:nvSpPr>
        <p:spPr>
          <a:xfrm>
            <a:off x="683741" y="410426"/>
            <a:ext cx="6112475" cy="461665"/>
          </a:xfrm>
          <a:prstGeom prst="rect">
            <a:avLst/>
          </a:prstGeom>
          <a:noFill/>
        </p:spPr>
        <p:txBody>
          <a:bodyPr wrap="square" rtlCol="0">
            <a:spAutoFit/>
          </a:bodyPr>
          <a:lstStyle/>
          <a:p>
            <a:r>
              <a:rPr kumimoji="1" lang="en-US" altLang="ja-JP" sz="2400" b="1" dirty="0" err="1">
                <a:solidFill>
                  <a:srgbClr val="00B0F0"/>
                </a:solidFill>
                <a:latin typeface="HGｺﾞｼｯｸE" panose="020B0909000000000000" pitchFamily="49" charset="-128"/>
                <a:ea typeface="HGｺﾞｼｯｸE" panose="020B0909000000000000" pitchFamily="49" charset="-128"/>
              </a:rPr>
              <a:t>Scrapy</a:t>
            </a:r>
            <a:r>
              <a:rPr kumimoji="1" lang="ja-JP" altLang="en-US" sz="2400" b="1" dirty="0" err="1">
                <a:latin typeface="HGｺﾞｼｯｸE" panose="020B0909000000000000" pitchFamily="49" charset="-128"/>
                <a:ea typeface="HGｺﾞｼｯｸE" panose="020B0909000000000000" pitchFamily="49" charset="-128"/>
              </a:rPr>
              <a:t>ってな</a:t>
            </a:r>
            <a:r>
              <a:rPr kumimoji="1" lang="ja-JP" altLang="en-US" sz="2400" b="1" dirty="0">
                <a:latin typeface="HGｺﾞｼｯｸE" panose="020B0909000000000000" pitchFamily="49" charset="-128"/>
                <a:ea typeface="HGｺﾞｼｯｸE" panose="020B0909000000000000" pitchFamily="49" charset="-128"/>
              </a:rPr>
              <a:t>～に？</a:t>
            </a:r>
          </a:p>
        </p:txBody>
      </p:sp>
      <p:sp>
        <p:nvSpPr>
          <p:cNvPr id="3" name="テキスト ボックス 2">
            <a:extLst>
              <a:ext uri="{FF2B5EF4-FFF2-40B4-BE49-F238E27FC236}">
                <a16:creationId xmlns:a16="http://schemas.microsoft.com/office/drawing/2014/main" id="{A7E80C24-B596-4B36-B9BF-43FF7858D690}"/>
              </a:ext>
            </a:extLst>
          </p:cNvPr>
          <p:cNvSpPr txBox="1"/>
          <p:nvPr/>
        </p:nvSpPr>
        <p:spPr>
          <a:xfrm>
            <a:off x="782592" y="1294274"/>
            <a:ext cx="9617675" cy="646331"/>
          </a:xfrm>
          <a:prstGeom prst="rect">
            <a:avLst/>
          </a:prstGeom>
          <a:noFill/>
        </p:spPr>
        <p:txBody>
          <a:bodyPr wrap="square" rtlCol="0">
            <a:spAutoFit/>
          </a:bodyPr>
          <a:lstStyle/>
          <a:p>
            <a:r>
              <a:rPr lang="en-US" altLang="ja-JP" dirty="0"/>
              <a:t>Python </a:t>
            </a:r>
            <a:r>
              <a:rPr lang="ja-JP" altLang="en-US" dirty="0"/>
              <a:t>でクローラーを実装するためのフレームワークです</a:t>
            </a:r>
            <a:endParaRPr lang="en-US" altLang="ja-JP" dirty="0"/>
          </a:p>
          <a:p>
            <a:r>
              <a:rPr kumimoji="1" lang="ja-JP" altLang="en-US" dirty="0"/>
              <a:t>クローラーとは</a:t>
            </a:r>
            <a:r>
              <a:rPr kumimoji="1" lang="en-US" altLang="ja-JP" dirty="0"/>
              <a:t>WEB</a:t>
            </a:r>
            <a:r>
              <a:rPr kumimoji="1" lang="ja-JP" altLang="en-US" dirty="0"/>
              <a:t>上のデータを自動で巡回して収集する仕組みです。</a:t>
            </a:r>
            <a:endParaRPr kumimoji="1" lang="en-US" altLang="ja-JP" dirty="0"/>
          </a:p>
        </p:txBody>
      </p:sp>
      <p:sp>
        <p:nvSpPr>
          <p:cNvPr id="5" name="テキスト ボックス 4">
            <a:extLst>
              <a:ext uri="{FF2B5EF4-FFF2-40B4-BE49-F238E27FC236}">
                <a16:creationId xmlns:a16="http://schemas.microsoft.com/office/drawing/2014/main" id="{53AF06F9-0582-45A3-810A-3AD84E4AE37E}"/>
              </a:ext>
            </a:extLst>
          </p:cNvPr>
          <p:cNvSpPr txBox="1"/>
          <p:nvPr/>
        </p:nvSpPr>
        <p:spPr>
          <a:xfrm>
            <a:off x="782592" y="3815143"/>
            <a:ext cx="6652056" cy="646331"/>
          </a:xfrm>
          <a:prstGeom prst="rect">
            <a:avLst/>
          </a:prstGeom>
          <a:noFill/>
        </p:spPr>
        <p:txBody>
          <a:bodyPr wrap="square" rtlCol="0">
            <a:spAutoFit/>
          </a:bodyPr>
          <a:lstStyle/>
          <a:p>
            <a:r>
              <a:rPr kumimoji="1" lang="en-US" altLang="ja-JP" dirty="0"/>
              <a:t>Python</a:t>
            </a:r>
            <a:r>
              <a:rPr kumimoji="1" lang="ja-JP" altLang="en-US" dirty="0"/>
              <a:t>ではいくつかのライブラリでクローリングができますが、</a:t>
            </a:r>
            <a:endParaRPr kumimoji="1" lang="en-US" altLang="ja-JP" dirty="0"/>
          </a:p>
          <a:p>
            <a:r>
              <a:rPr kumimoji="1" lang="en-US" altLang="ja-JP" b="1" u="sng" dirty="0" err="1">
                <a:solidFill>
                  <a:srgbClr val="FF0000"/>
                </a:solidFill>
              </a:rPr>
              <a:t>Scrapy</a:t>
            </a:r>
            <a:r>
              <a:rPr kumimoji="1" lang="ja-JP" altLang="en-US" b="1" u="sng" dirty="0">
                <a:solidFill>
                  <a:srgbClr val="FF0000"/>
                </a:solidFill>
              </a:rPr>
              <a:t>はそれ１つで高度なクローリング</a:t>
            </a:r>
            <a:r>
              <a:rPr kumimoji="1" lang="ja-JP" altLang="en-US" dirty="0"/>
              <a:t>ができます！！</a:t>
            </a:r>
            <a:endParaRPr kumimoji="1" lang="en-US" altLang="ja-JP" dirty="0"/>
          </a:p>
        </p:txBody>
      </p:sp>
      <p:cxnSp>
        <p:nvCxnSpPr>
          <p:cNvPr id="7" name="直線コネクタ 6">
            <a:extLst>
              <a:ext uri="{FF2B5EF4-FFF2-40B4-BE49-F238E27FC236}">
                <a16:creationId xmlns:a16="http://schemas.microsoft.com/office/drawing/2014/main" id="{DC27A0FF-D882-4F32-BAAE-6E6E9F5C5B19}"/>
              </a:ext>
            </a:extLst>
          </p:cNvPr>
          <p:cNvCxnSpPr/>
          <p:nvPr/>
        </p:nvCxnSpPr>
        <p:spPr>
          <a:xfrm>
            <a:off x="683741" y="922638"/>
            <a:ext cx="10289059" cy="0"/>
          </a:xfrm>
          <a:prstGeom prst="line">
            <a:avLst/>
          </a:prstGeom>
          <a:ln w="38100">
            <a:solidFill>
              <a:schemeClr val="accent1"/>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EE176C1-33AF-4067-8E3D-9A65928EAAC2}"/>
              </a:ext>
            </a:extLst>
          </p:cNvPr>
          <p:cNvSpPr txBox="1"/>
          <p:nvPr/>
        </p:nvSpPr>
        <p:spPr>
          <a:xfrm>
            <a:off x="2524896" y="2197012"/>
            <a:ext cx="7142207" cy="1200329"/>
          </a:xfrm>
          <a:prstGeom prst="rect">
            <a:avLst/>
          </a:prstGeom>
          <a:solidFill>
            <a:srgbClr val="FFFFCC"/>
          </a:solidFill>
        </p:spPr>
        <p:txBody>
          <a:bodyPr wrap="square" rtlCol="0">
            <a:spAutoFit/>
          </a:bodyPr>
          <a:lstStyle/>
          <a:p>
            <a:r>
              <a:rPr kumimoji="1" lang="ja-JP" altLang="en-US" dirty="0"/>
              <a:t>＜用語確認＞</a:t>
            </a:r>
            <a:endParaRPr kumimoji="1" lang="en-US" altLang="ja-JP" dirty="0"/>
          </a:p>
          <a:p>
            <a:r>
              <a:rPr kumimoji="1" lang="ja-JP" altLang="en-US" dirty="0"/>
              <a:t>クローリング　　・・・</a:t>
            </a:r>
            <a:r>
              <a:rPr kumimoji="1" lang="en-US" altLang="ja-JP" dirty="0"/>
              <a:t>WEB</a:t>
            </a:r>
            <a:r>
              <a:rPr kumimoji="1" lang="ja-JP" altLang="en-US" dirty="0"/>
              <a:t>上のデータを自動で収集すること</a:t>
            </a:r>
            <a:endParaRPr kumimoji="1" lang="en-US" altLang="ja-JP" dirty="0"/>
          </a:p>
          <a:p>
            <a:r>
              <a:rPr kumimoji="1" lang="ja-JP" altLang="en-US" dirty="0"/>
              <a:t>スクレイピング　・・・任意の情報を抽出する技術・行為のこと</a:t>
            </a:r>
            <a:endParaRPr kumimoji="1" lang="en-US" altLang="ja-JP" dirty="0"/>
          </a:p>
          <a:p>
            <a:endParaRPr kumimoji="1" lang="en-US" altLang="ja-JP" dirty="0"/>
          </a:p>
        </p:txBody>
      </p:sp>
    </p:spTree>
    <p:extLst>
      <p:ext uri="{BB962C8B-B14F-4D97-AF65-F5344CB8AC3E}">
        <p14:creationId xmlns:p14="http://schemas.microsoft.com/office/powerpoint/2010/main" val="374455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327284-307F-4D77-A15F-92126DC8BF3B}"/>
              </a:ext>
            </a:extLst>
          </p:cNvPr>
          <p:cNvSpPr txBox="1"/>
          <p:nvPr/>
        </p:nvSpPr>
        <p:spPr>
          <a:xfrm>
            <a:off x="683741" y="460973"/>
            <a:ext cx="6112475" cy="461665"/>
          </a:xfrm>
          <a:prstGeom prst="rect">
            <a:avLst/>
          </a:prstGeom>
          <a:noFill/>
        </p:spPr>
        <p:txBody>
          <a:bodyPr wrap="square" rtlCol="0">
            <a:spAutoFit/>
          </a:bodyPr>
          <a:lstStyle/>
          <a:p>
            <a:r>
              <a:rPr kumimoji="1" lang="en-US" altLang="ja-JP" sz="2400" dirty="0">
                <a:solidFill>
                  <a:srgbClr val="00B050"/>
                </a:solidFill>
                <a:latin typeface="HGｺﾞｼｯｸE" panose="020B0909000000000000" pitchFamily="49" charset="-128"/>
                <a:ea typeface="HGｺﾞｼｯｸE" panose="020B0909000000000000" pitchFamily="49" charset="-128"/>
              </a:rPr>
              <a:t>MongoDB</a:t>
            </a:r>
            <a:r>
              <a:rPr kumimoji="1" lang="ja-JP" altLang="en-US" dirty="0" err="1"/>
              <a:t>ってな</a:t>
            </a:r>
            <a:r>
              <a:rPr kumimoji="1" lang="ja-JP" altLang="en-US" dirty="0"/>
              <a:t>～に？</a:t>
            </a:r>
          </a:p>
        </p:txBody>
      </p:sp>
      <p:sp>
        <p:nvSpPr>
          <p:cNvPr id="3" name="テキスト ボックス 2">
            <a:extLst>
              <a:ext uri="{FF2B5EF4-FFF2-40B4-BE49-F238E27FC236}">
                <a16:creationId xmlns:a16="http://schemas.microsoft.com/office/drawing/2014/main" id="{A7E80C24-B596-4B36-B9BF-43FF7858D690}"/>
              </a:ext>
            </a:extLst>
          </p:cNvPr>
          <p:cNvSpPr txBox="1"/>
          <p:nvPr/>
        </p:nvSpPr>
        <p:spPr>
          <a:xfrm>
            <a:off x="683741" y="1283253"/>
            <a:ext cx="9617675" cy="646331"/>
          </a:xfrm>
          <a:prstGeom prst="rect">
            <a:avLst/>
          </a:prstGeom>
          <a:noFill/>
        </p:spPr>
        <p:txBody>
          <a:bodyPr wrap="square" rtlCol="0">
            <a:spAutoFit/>
          </a:bodyPr>
          <a:lstStyle/>
          <a:p>
            <a:r>
              <a:rPr lang="en-US" altLang="ja-JP" dirty="0"/>
              <a:t>NoSQL</a:t>
            </a:r>
            <a:r>
              <a:rPr lang="ja-JP" altLang="en-US" dirty="0"/>
              <a:t>ドキュメント指向データベースです</a:t>
            </a:r>
            <a:endParaRPr lang="en-US" altLang="ja-JP" dirty="0"/>
          </a:p>
          <a:p>
            <a:r>
              <a:rPr kumimoji="1" lang="ja-JP" altLang="en-US" dirty="0"/>
              <a:t>クロスプラットフォームなので</a:t>
            </a:r>
            <a:r>
              <a:rPr kumimoji="1" lang="en-US" altLang="ja-JP" dirty="0" err="1"/>
              <a:t>Windows,Mac,Linux</a:t>
            </a:r>
            <a:r>
              <a:rPr kumimoji="1" lang="ja-JP" altLang="en-US" dirty="0"/>
              <a:t>どれでも使えます。</a:t>
            </a:r>
            <a:endParaRPr kumimoji="1" lang="en-US" altLang="ja-JP" dirty="0"/>
          </a:p>
        </p:txBody>
      </p:sp>
      <p:sp>
        <p:nvSpPr>
          <p:cNvPr id="5" name="テキスト ボックス 4">
            <a:extLst>
              <a:ext uri="{FF2B5EF4-FFF2-40B4-BE49-F238E27FC236}">
                <a16:creationId xmlns:a16="http://schemas.microsoft.com/office/drawing/2014/main" id="{53AF06F9-0582-45A3-810A-3AD84E4AE37E}"/>
              </a:ext>
            </a:extLst>
          </p:cNvPr>
          <p:cNvSpPr txBox="1"/>
          <p:nvPr/>
        </p:nvSpPr>
        <p:spPr>
          <a:xfrm>
            <a:off x="683740" y="3624672"/>
            <a:ext cx="9617675" cy="369332"/>
          </a:xfrm>
          <a:prstGeom prst="rect">
            <a:avLst/>
          </a:prstGeom>
          <a:noFill/>
        </p:spPr>
        <p:txBody>
          <a:bodyPr wrap="square" rtlCol="0">
            <a:spAutoFit/>
          </a:bodyPr>
          <a:lstStyle/>
          <a:p>
            <a:r>
              <a:rPr kumimoji="1" lang="ja-JP" altLang="en-US" dirty="0"/>
              <a:t>機会学習とかはビッグデータを用いる事が多いので</a:t>
            </a:r>
            <a:r>
              <a:rPr kumimoji="1" lang="en-US" altLang="ja-JP" dirty="0"/>
              <a:t>MongoDB</a:t>
            </a:r>
            <a:r>
              <a:rPr kumimoji="1" lang="ja-JP" altLang="en-US" dirty="0"/>
              <a:t>を使う事が多いみたいです。</a:t>
            </a:r>
            <a:endParaRPr kumimoji="1" lang="en-US" altLang="ja-JP" dirty="0"/>
          </a:p>
        </p:txBody>
      </p:sp>
      <p:sp>
        <p:nvSpPr>
          <p:cNvPr id="6" name="テキスト ボックス 5">
            <a:extLst>
              <a:ext uri="{FF2B5EF4-FFF2-40B4-BE49-F238E27FC236}">
                <a16:creationId xmlns:a16="http://schemas.microsoft.com/office/drawing/2014/main" id="{70A22FCB-F629-4C46-A63C-0C6793FE9A9E}"/>
              </a:ext>
            </a:extLst>
          </p:cNvPr>
          <p:cNvSpPr txBox="1"/>
          <p:nvPr/>
        </p:nvSpPr>
        <p:spPr>
          <a:xfrm>
            <a:off x="1987378" y="2109170"/>
            <a:ext cx="9617675" cy="1200329"/>
          </a:xfrm>
          <a:prstGeom prst="rect">
            <a:avLst/>
          </a:prstGeom>
          <a:solidFill>
            <a:srgbClr val="FFFFCC"/>
          </a:solidFill>
        </p:spPr>
        <p:txBody>
          <a:bodyPr wrap="square" rtlCol="0">
            <a:spAutoFit/>
          </a:bodyPr>
          <a:lstStyle/>
          <a:p>
            <a:r>
              <a:rPr kumimoji="1" lang="ja-JP" altLang="en-US" dirty="0"/>
              <a:t>＜用語確認＞</a:t>
            </a:r>
            <a:endParaRPr kumimoji="1" lang="en-US" altLang="ja-JP" dirty="0"/>
          </a:p>
          <a:p>
            <a:r>
              <a:rPr kumimoji="1" lang="en-US" altLang="ja-JP" dirty="0"/>
              <a:t>NoSQL</a:t>
            </a:r>
            <a:r>
              <a:rPr kumimoji="1" lang="ja-JP" altLang="en-US" dirty="0"/>
              <a:t> ・・・非リレーショナル</a:t>
            </a:r>
            <a:r>
              <a:rPr kumimoji="1" lang="en-US" altLang="ja-JP" dirty="0"/>
              <a:t>DB</a:t>
            </a:r>
            <a:r>
              <a:rPr kumimoji="1" lang="ja-JP" altLang="en-US" dirty="0"/>
              <a:t>のこと。リレーショナル</a:t>
            </a:r>
            <a:r>
              <a:rPr kumimoji="1" lang="en-US" altLang="ja-JP" dirty="0"/>
              <a:t>DB</a:t>
            </a:r>
            <a:r>
              <a:rPr kumimoji="1" lang="ja-JP" altLang="en-US" dirty="0"/>
              <a:t>みたいにトランザクション機能とかがないので高速です。大量のデータを扱うのに向いてます。</a:t>
            </a:r>
            <a:endParaRPr kumimoji="1" lang="en-US" altLang="ja-JP" dirty="0"/>
          </a:p>
          <a:p>
            <a:r>
              <a:rPr kumimoji="1" lang="ja-JP" altLang="en-US" dirty="0"/>
              <a:t>詳しくは　⇒　</a:t>
            </a:r>
            <a:r>
              <a:rPr kumimoji="1" lang="en-US" altLang="ja-JP" dirty="0"/>
              <a:t>https://aws.amazon.com/jp/nosql/</a:t>
            </a:r>
          </a:p>
        </p:txBody>
      </p:sp>
      <p:cxnSp>
        <p:nvCxnSpPr>
          <p:cNvPr id="7" name="直線コネクタ 6">
            <a:extLst>
              <a:ext uri="{FF2B5EF4-FFF2-40B4-BE49-F238E27FC236}">
                <a16:creationId xmlns:a16="http://schemas.microsoft.com/office/drawing/2014/main" id="{41D7132E-7790-4614-B73D-E091A7A7CBE2}"/>
              </a:ext>
            </a:extLst>
          </p:cNvPr>
          <p:cNvCxnSpPr/>
          <p:nvPr/>
        </p:nvCxnSpPr>
        <p:spPr>
          <a:xfrm>
            <a:off x="683741" y="922638"/>
            <a:ext cx="10289059" cy="0"/>
          </a:xfrm>
          <a:prstGeom prst="line">
            <a:avLst/>
          </a:prstGeom>
          <a:ln w="38100">
            <a:solidFill>
              <a:schemeClr val="accent1"/>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81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0A22FCB-F629-4C46-A63C-0C6793FE9A9E}"/>
              </a:ext>
            </a:extLst>
          </p:cNvPr>
          <p:cNvSpPr txBox="1"/>
          <p:nvPr/>
        </p:nvSpPr>
        <p:spPr>
          <a:xfrm>
            <a:off x="683741" y="1103441"/>
            <a:ext cx="9617675" cy="1200329"/>
          </a:xfrm>
          <a:prstGeom prst="rect">
            <a:avLst/>
          </a:prstGeom>
          <a:noFill/>
        </p:spPr>
        <p:txBody>
          <a:bodyPr wrap="square" rtlCol="0">
            <a:spAutoFit/>
          </a:bodyPr>
          <a:lstStyle/>
          <a:p>
            <a:r>
              <a:rPr kumimoji="1" lang="en-US" altLang="ja-JP" dirty="0" err="1"/>
              <a:t>Scrapy</a:t>
            </a:r>
            <a:r>
              <a:rPr kumimoji="1" lang="ja-JP" altLang="en-US" dirty="0"/>
              <a:t>ではまずプロジェクトを作成します。</a:t>
            </a:r>
            <a:endParaRPr kumimoji="1" lang="en-US" altLang="ja-JP" dirty="0"/>
          </a:p>
          <a:p>
            <a:r>
              <a:rPr kumimoji="1" lang="ja-JP" altLang="en-US" dirty="0"/>
              <a:t>ターミナルやコマンドプロンプトで下記のコマンドを入力してください。</a:t>
            </a:r>
            <a:endParaRPr kumimoji="1" lang="en-US" altLang="ja-JP" dirty="0"/>
          </a:p>
          <a:p>
            <a:endParaRPr kumimoji="1" lang="en-US" altLang="ja-JP" dirty="0"/>
          </a:p>
          <a:p>
            <a:r>
              <a:rPr kumimoji="1" lang="ja-JP" altLang="en-US" dirty="0"/>
              <a:t>　　　　　</a:t>
            </a:r>
            <a:r>
              <a:rPr kumimoji="1" lang="en-US" altLang="ja-JP" dirty="0" err="1">
                <a:highlight>
                  <a:srgbClr val="FFFF00"/>
                </a:highlight>
              </a:rPr>
              <a:t>scrapy</a:t>
            </a:r>
            <a:r>
              <a:rPr kumimoji="1" lang="en-US" altLang="ja-JP" dirty="0">
                <a:highlight>
                  <a:srgbClr val="FFFF00"/>
                </a:highlight>
              </a:rPr>
              <a:t> </a:t>
            </a:r>
            <a:r>
              <a:rPr kumimoji="1" lang="en-US" altLang="ja-JP" dirty="0" err="1">
                <a:highlight>
                  <a:srgbClr val="FFFF00"/>
                </a:highlight>
              </a:rPr>
              <a:t>startproject</a:t>
            </a:r>
            <a:r>
              <a:rPr kumimoji="1" lang="en-US" altLang="ja-JP" dirty="0">
                <a:highlight>
                  <a:srgbClr val="FFFF00"/>
                </a:highlight>
              </a:rPr>
              <a:t> </a:t>
            </a:r>
            <a:r>
              <a:rPr kumimoji="1" lang="en-US" altLang="ja-JP" dirty="0" err="1">
                <a:highlight>
                  <a:srgbClr val="FFFF00"/>
                </a:highlight>
              </a:rPr>
              <a:t>pl_project</a:t>
            </a:r>
            <a:r>
              <a:rPr kumimoji="1" lang="en-US" altLang="ja-JP" dirty="0">
                <a:highlight>
                  <a:srgbClr val="FFFF00"/>
                </a:highlight>
              </a:rPr>
              <a:t> </a:t>
            </a:r>
            <a:r>
              <a:rPr kumimoji="1" lang="ja-JP" altLang="en-US" dirty="0"/>
              <a:t>　　</a:t>
            </a:r>
            <a:r>
              <a:rPr kumimoji="1" lang="en-US" altLang="ja-JP" dirty="0"/>
              <a:t> (</a:t>
            </a:r>
            <a:r>
              <a:rPr kumimoji="1" lang="en-US" altLang="ja-JP" dirty="0" err="1"/>
              <a:t>scrapy</a:t>
            </a:r>
            <a:r>
              <a:rPr kumimoji="1" lang="en-US" altLang="ja-JP" dirty="0"/>
              <a:t> </a:t>
            </a:r>
            <a:r>
              <a:rPr kumimoji="1" lang="en-US" altLang="ja-JP" dirty="0" err="1"/>
              <a:t>startproject</a:t>
            </a:r>
            <a:r>
              <a:rPr kumimoji="1" lang="en-US" altLang="ja-JP" dirty="0"/>
              <a:t> </a:t>
            </a:r>
            <a:r>
              <a:rPr kumimoji="1" lang="ja-JP" altLang="en-US" dirty="0"/>
              <a:t>プロジェクト名です）</a:t>
            </a:r>
            <a:endParaRPr kumimoji="1" lang="en-US" altLang="ja-JP" dirty="0"/>
          </a:p>
        </p:txBody>
      </p:sp>
      <p:cxnSp>
        <p:nvCxnSpPr>
          <p:cNvPr id="7" name="直線コネクタ 6">
            <a:extLst>
              <a:ext uri="{FF2B5EF4-FFF2-40B4-BE49-F238E27FC236}">
                <a16:creationId xmlns:a16="http://schemas.microsoft.com/office/drawing/2014/main" id="{41D7132E-7790-4614-B73D-E091A7A7CBE2}"/>
              </a:ext>
            </a:extLst>
          </p:cNvPr>
          <p:cNvCxnSpPr/>
          <p:nvPr/>
        </p:nvCxnSpPr>
        <p:spPr>
          <a:xfrm>
            <a:off x="683741" y="922638"/>
            <a:ext cx="10289059" cy="0"/>
          </a:xfrm>
          <a:prstGeom prst="line">
            <a:avLst/>
          </a:prstGeom>
          <a:ln w="38100">
            <a:solidFill>
              <a:schemeClr val="accent1"/>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D674649-2A70-4CAE-B5DB-F26E71619A4E}"/>
              </a:ext>
            </a:extLst>
          </p:cNvPr>
          <p:cNvSpPr txBox="1"/>
          <p:nvPr/>
        </p:nvSpPr>
        <p:spPr>
          <a:xfrm>
            <a:off x="1130644" y="2338239"/>
            <a:ext cx="3919152" cy="3416320"/>
          </a:xfrm>
          <a:prstGeom prst="rect">
            <a:avLst/>
          </a:prstGeom>
          <a:solidFill>
            <a:schemeClr val="bg1"/>
          </a:solidFill>
        </p:spPr>
        <p:txBody>
          <a:bodyPr wrap="square" rtlCol="0">
            <a:spAutoFit/>
          </a:bodyPr>
          <a:lstStyle/>
          <a:p>
            <a:r>
              <a:rPr kumimoji="1" lang="en-US" altLang="ja-JP" dirty="0" err="1"/>
              <a:t>Pl_project</a:t>
            </a:r>
            <a:r>
              <a:rPr kumimoji="1" lang="en-US" altLang="ja-JP" dirty="0"/>
              <a:t>/</a:t>
            </a:r>
          </a:p>
          <a:p>
            <a:r>
              <a:rPr kumimoji="1" lang="en-US" altLang="ja-JP" dirty="0"/>
              <a:t>├── </a:t>
            </a:r>
            <a:r>
              <a:rPr kumimoji="1" lang="en-US" altLang="ja-JP" dirty="0" err="1"/>
              <a:t>scrapy.cfg</a:t>
            </a:r>
            <a:endParaRPr kumimoji="1" lang="en-US" altLang="ja-JP" dirty="0"/>
          </a:p>
          <a:p>
            <a:r>
              <a:rPr kumimoji="1" lang="en-US" altLang="ja-JP" dirty="0"/>
              <a:t>└── </a:t>
            </a:r>
            <a:r>
              <a:rPr kumimoji="1" lang="en-US" altLang="ja-JP" dirty="0" err="1"/>
              <a:t>pl_project</a:t>
            </a:r>
            <a:endParaRPr kumimoji="1" lang="en-US" altLang="ja-JP" dirty="0"/>
          </a:p>
          <a:p>
            <a:r>
              <a:rPr kumimoji="1" lang="en-US" altLang="ja-JP" dirty="0"/>
              <a:t>    ├── __init__.py</a:t>
            </a:r>
          </a:p>
          <a:p>
            <a:r>
              <a:rPr kumimoji="1" lang="en-US" altLang="ja-JP" dirty="0"/>
              <a:t>    ├── __</a:t>
            </a:r>
            <a:r>
              <a:rPr kumimoji="1" lang="en-US" altLang="ja-JP" dirty="0" err="1"/>
              <a:t>pycache</a:t>
            </a:r>
            <a:r>
              <a:rPr kumimoji="1" lang="en-US" altLang="ja-JP" dirty="0"/>
              <a:t>__</a:t>
            </a:r>
          </a:p>
          <a:p>
            <a:r>
              <a:rPr kumimoji="1" lang="en-US" altLang="ja-JP" dirty="0"/>
              <a:t>    ├── </a:t>
            </a:r>
            <a:r>
              <a:rPr kumimoji="1" lang="en-US" altLang="ja-JP" dirty="0">
                <a:solidFill>
                  <a:srgbClr val="FF0000"/>
                </a:solidFill>
              </a:rPr>
              <a:t>items.py</a:t>
            </a:r>
          </a:p>
          <a:p>
            <a:r>
              <a:rPr kumimoji="1" lang="en-US" altLang="ja-JP" dirty="0"/>
              <a:t>    ├── middlewares.py</a:t>
            </a:r>
          </a:p>
          <a:p>
            <a:r>
              <a:rPr kumimoji="1" lang="en-US" altLang="ja-JP" dirty="0"/>
              <a:t>    ├── </a:t>
            </a:r>
            <a:r>
              <a:rPr kumimoji="1" lang="en-US" altLang="ja-JP" dirty="0">
                <a:solidFill>
                  <a:srgbClr val="FF0000"/>
                </a:solidFill>
              </a:rPr>
              <a:t>pipelines.py</a:t>
            </a:r>
          </a:p>
          <a:p>
            <a:r>
              <a:rPr kumimoji="1" lang="en-US" altLang="ja-JP" dirty="0"/>
              <a:t>    ├── </a:t>
            </a:r>
            <a:r>
              <a:rPr kumimoji="1" lang="en-US" altLang="ja-JP" dirty="0">
                <a:solidFill>
                  <a:srgbClr val="FF0000"/>
                </a:solidFill>
              </a:rPr>
              <a:t>settings.py</a:t>
            </a:r>
          </a:p>
          <a:p>
            <a:r>
              <a:rPr kumimoji="1" lang="en-US" altLang="ja-JP" dirty="0"/>
              <a:t>    └── </a:t>
            </a:r>
            <a:r>
              <a:rPr kumimoji="1" lang="en-US" altLang="ja-JP" dirty="0">
                <a:solidFill>
                  <a:srgbClr val="FF0000"/>
                </a:solidFill>
              </a:rPr>
              <a:t>spiders</a:t>
            </a:r>
          </a:p>
          <a:p>
            <a:r>
              <a:rPr kumimoji="1" lang="en-US" altLang="ja-JP" dirty="0"/>
              <a:t>        ├── __init__.py</a:t>
            </a:r>
          </a:p>
          <a:p>
            <a:r>
              <a:rPr kumimoji="1" lang="en-US" altLang="ja-JP" dirty="0"/>
              <a:t>        └── __</a:t>
            </a:r>
            <a:r>
              <a:rPr kumimoji="1" lang="en-US" altLang="ja-JP" dirty="0" err="1"/>
              <a:t>pycache</a:t>
            </a:r>
            <a:r>
              <a:rPr kumimoji="1" lang="en-US" altLang="ja-JP" dirty="0"/>
              <a:t>__</a:t>
            </a:r>
          </a:p>
        </p:txBody>
      </p:sp>
      <p:sp>
        <p:nvSpPr>
          <p:cNvPr id="12" name="テキスト ボックス 11">
            <a:extLst>
              <a:ext uri="{FF2B5EF4-FFF2-40B4-BE49-F238E27FC236}">
                <a16:creationId xmlns:a16="http://schemas.microsoft.com/office/drawing/2014/main" id="{6BDE125B-C781-4DC9-A86D-C6053190822D}"/>
              </a:ext>
            </a:extLst>
          </p:cNvPr>
          <p:cNvSpPr txBox="1"/>
          <p:nvPr/>
        </p:nvSpPr>
        <p:spPr>
          <a:xfrm>
            <a:off x="5399904" y="3577280"/>
            <a:ext cx="5844746" cy="646331"/>
          </a:xfrm>
          <a:prstGeom prst="rect">
            <a:avLst/>
          </a:prstGeom>
          <a:noFill/>
        </p:spPr>
        <p:txBody>
          <a:bodyPr wrap="square" rtlCol="0">
            <a:spAutoFit/>
          </a:bodyPr>
          <a:lstStyle/>
          <a:p>
            <a:r>
              <a:rPr kumimoji="1" lang="ja-JP" altLang="en-US" dirty="0"/>
              <a:t>左のような階層のディレクトリが出来上がります。</a:t>
            </a:r>
            <a:endParaRPr kumimoji="1" lang="en-US" altLang="ja-JP" dirty="0"/>
          </a:p>
          <a:p>
            <a:r>
              <a:rPr kumimoji="1" lang="ja-JP" altLang="en-US" dirty="0"/>
              <a:t>今回は</a:t>
            </a:r>
            <a:r>
              <a:rPr kumimoji="1" lang="ja-JP" altLang="en-US" dirty="0">
                <a:solidFill>
                  <a:srgbClr val="FF0000"/>
                </a:solidFill>
              </a:rPr>
              <a:t>赤字のファイル</a:t>
            </a:r>
            <a:r>
              <a:rPr kumimoji="1" lang="ja-JP" altLang="en-US" dirty="0"/>
              <a:t>の中身を書き換えます。</a:t>
            </a:r>
            <a:endParaRPr kumimoji="1" lang="en-US" altLang="ja-JP" dirty="0"/>
          </a:p>
        </p:txBody>
      </p:sp>
      <p:sp>
        <p:nvSpPr>
          <p:cNvPr id="9" name="テキスト ボックス 8">
            <a:extLst>
              <a:ext uri="{FF2B5EF4-FFF2-40B4-BE49-F238E27FC236}">
                <a16:creationId xmlns:a16="http://schemas.microsoft.com/office/drawing/2014/main" id="{156870CC-9CB9-4F88-979B-45A1FFA4AE0E}"/>
              </a:ext>
            </a:extLst>
          </p:cNvPr>
          <p:cNvSpPr txBox="1"/>
          <p:nvPr/>
        </p:nvSpPr>
        <p:spPr>
          <a:xfrm>
            <a:off x="683741" y="460973"/>
            <a:ext cx="6112475" cy="461665"/>
          </a:xfrm>
          <a:prstGeom prst="rect">
            <a:avLst/>
          </a:prstGeom>
          <a:noFill/>
        </p:spPr>
        <p:txBody>
          <a:bodyPr wrap="square" rtlCol="0">
            <a:spAutoFit/>
          </a:bodyPr>
          <a:lstStyle/>
          <a:p>
            <a:r>
              <a:rPr kumimoji="1" lang="en-US" altLang="ja-JP" sz="2400" dirty="0" err="1">
                <a:solidFill>
                  <a:srgbClr val="00B050"/>
                </a:solidFill>
                <a:latin typeface="HGｺﾞｼｯｸE" panose="020B0909000000000000" pitchFamily="49" charset="-128"/>
                <a:ea typeface="HGｺﾞｼｯｸE" panose="020B0909000000000000" pitchFamily="49" charset="-128"/>
              </a:rPr>
              <a:t>Scrapy</a:t>
            </a:r>
            <a:r>
              <a:rPr kumimoji="1" lang="ja-JP" altLang="en-US" sz="2400" dirty="0">
                <a:latin typeface="HGｺﾞｼｯｸE" panose="020B0909000000000000" pitchFamily="49" charset="-128"/>
                <a:ea typeface="HGｺﾞｼｯｸE" panose="020B0909000000000000" pitchFamily="49" charset="-128"/>
              </a:rPr>
              <a:t>を触ってみよう！</a:t>
            </a:r>
            <a:endParaRPr kumimoji="1" lang="ja-JP" altLang="en-US" dirty="0"/>
          </a:p>
        </p:txBody>
      </p:sp>
    </p:spTree>
    <p:extLst>
      <p:ext uri="{BB962C8B-B14F-4D97-AF65-F5344CB8AC3E}">
        <p14:creationId xmlns:p14="http://schemas.microsoft.com/office/powerpoint/2010/main" val="416604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0A22FCB-F629-4C46-A63C-0C6793FE9A9E}"/>
              </a:ext>
            </a:extLst>
          </p:cNvPr>
          <p:cNvSpPr txBox="1"/>
          <p:nvPr/>
        </p:nvSpPr>
        <p:spPr>
          <a:xfrm>
            <a:off x="683741" y="1259463"/>
            <a:ext cx="9617675" cy="369332"/>
          </a:xfrm>
          <a:prstGeom prst="rect">
            <a:avLst/>
          </a:prstGeom>
          <a:noFill/>
        </p:spPr>
        <p:txBody>
          <a:bodyPr wrap="square" rtlCol="0">
            <a:spAutoFit/>
          </a:bodyPr>
          <a:lstStyle/>
          <a:p>
            <a:r>
              <a:rPr kumimoji="1" lang="ja-JP" altLang="en-US" dirty="0"/>
              <a:t>クローリングする前に下記の３つのファイルの中身を書き換えます。</a:t>
            </a:r>
            <a:endParaRPr kumimoji="1" lang="en-US" altLang="ja-JP" dirty="0"/>
          </a:p>
        </p:txBody>
      </p:sp>
      <p:cxnSp>
        <p:nvCxnSpPr>
          <p:cNvPr id="7" name="直線コネクタ 6">
            <a:extLst>
              <a:ext uri="{FF2B5EF4-FFF2-40B4-BE49-F238E27FC236}">
                <a16:creationId xmlns:a16="http://schemas.microsoft.com/office/drawing/2014/main" id="{41D7132E-7790-4614-B73D-E091A7A7CBE2}"/>
              </a:ext>
            </a:extLst>
          </p:cNvPr>
          <p:cNvCxnSpPr/>
          <p:nvPr/>
        </p:nvCxnSpPr>
        <p:spPr>
          <a:xfrm>
            <a:off x="683741" y="922638"/>
            <a:ext cx="10289059" cy="0"/>
          </a:xfrm>
          <a:prstGeom prst="line">
            <a:avLst/>
          </a:prstGeom>
          <a:ln w="38100">
            <a:solidFill>
              <a:schemeClr val="accent1"/>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6870CC-9CB9-4F88-979B-45A1FFA4AE0E}"/>
              </a:ext>
            </a:extLst>
          </p:cNvPr>
          <p:cNvSpPr txBox="1"/>
          <p:nvPr/>
        </p:nvSpPr>
        <p:spPr>
          <a:xfrm>
            <a:off x="683741" y="460973"/>
            <a:ext cx="6112475" cy="461665"/>
          </a:xfrm>
          <a:prstGeom prst="rect">
            <a:avLst/>
          </a:prstGeom>
          <a:noFill/>
        </p:spPr>
        <p:txBody>
          <a:bodyPr wrap="square" rtlCol="0">
            <a:spAutoFit/>
          </a:bodyPr>
          <a:lstStyle/>
          <a:p>
            <a:r>
              <a:rPr kumimoji="1" lang="ja-JP" altLang="en-US" sz="2400" dirty="0">
                <a:latin typeface="HGｺﾞｼｯｸE" panose="020B0909000000000000" pitchFamily="49" charset="-128"/>
                <a:ea typeface="HGｺﾞｼｯｸE" panose="020B0909000000000000" pitchFamily="49" charset="-128"/>
              </a:rPr>
              <a:t>クローリングするための準備</a:t>
            </a:r>
            <a:endParaRPr kumimoji="1" lang="ja-JP" altLang="en-US" dirty="0"/>
          </a:p>
        </p:txBody>
      </p:sp>
      <p:sp>
        <p:nvSpPr>
          <p:cNvPr id="10" name="テキスト ボックス 9">
            <a:extLst>
              <a:ext uri="{FF2B5EF4-FFF2-40B4-BE49-F238E27FC236}">
                <a16:creationId xmlns:a16="http://schemas.microsoft.com/office/drawing/2014/main" id="{EE03B13F-7E38-41D5-89E2-5AFF729A464F}"/>
              </a:ext>
            </a:extLst>
          </p:cNvPr>
          <p:cNvSpPr txBox="1"/>
          <p:nvPr/>
        </p:nvSpPr>
        <p:spPr>
          <a:xfrm>
            <a:off x="902041" y="1780956"/>
            <a:ext cx="9617675" cy="923330"/>
          </a:xfrm>
          <a:prstGeom prst="rect">
            <a:avLst/>
          </a:prstGeom>
          <a:noFill/>
        </p:spPr>
        <p:txBody>
          <a:bodyPr wrap="square" rtlCol="0">
            <a:spAutoFit/>
          </a:bodyPr>
          <a:lstStyle/>
          <a:p>
            <a:r>
              <a:rPr kumimoji="1" lang="en-US" altLang="ja-JP" dirty="0">
                <a:solidFill>
                  <a:srgbClr val="FF0000"/>
                </a:solidFill>
              </a:rPr>
              <a:t>Items.py</a:t>
            </a:r>
            <a:r>
              <a:rPr kumimoji="1" lang="ja-JP" altLang="en-US" dirty="0"/>
              <a:t>　</a:t>
            </a:r>
            <a:endParaRPr kumimoji="1" lang="en-US" altLang="ja-JP" dirty="0"/>
          </a:p>
          <a:p>
            <a:r>
              <a:rPr kumimoji="1" lang="ja-JP" altLang="en-US" dirty="0"/>
              <a:t>クローリングで収集したデータを格納するためのファイルです。</a:t>
            </a:r>
            <a:endParaRPr kumimoji="1" lang="en-US" altLang="ja-JP" dirty="0"/>
          </a:p>
          <a:p>
            <a:r>
              <a:rPr kumimoji="1" lang="ja-JP" altLang="en-US" dirty="0"/>
              <a:t>収集したデータはここで定義したフィールドに格納されます。</a:t>
            </a:r>
            <a:endParaRPr kumimoji="1" lang="en-US" altLang="ja-JP" dirty="0"/>
          </a:p>
        </p:txBody>
      </p:sp>
      <p:sp>
        <p:nvSpPr>
          <p:cNvPr id="13" name="テキスト ボックス 12">
            <a:extLst>
              <a:ext uri="{FF2B5EF4-FFF2-40B4-BE49-F238E27FC236}">
                <a16:creationId xmlns:a16="http://schemas.microsoft.com/office/drawing/2014/main" id="{D1908764-CC85-4839-A78A-7B4E301C9F15}"/>
              </a:ext>
            </a:extLst>
          </p:cNvPr>
          <p:cNvSpPr txBox="1"/>
          <p:nvPr/>
        </p:nvSpPr>
        <p:spPr>
          <a:xfrm>
            <a:off x="902040" y="2704286"/>
            <a:ext cx="9617675" cy="923330"/>
          </a:xfrm>
          <a:prstGeom prst="rect">
            <a:avLst/>
          </a:prstGeom>
          <a:noFill/>
        </p:spPr>
        <p:txBody>
          <a:bodyPr wrap="square" rtlCol="0">
            <a:spAutoFit/>
          </a:bodyPr>
          <a:lstStyle/>
          <a:p>
            <a:r>
              <a:rPr kumimoji="1" lang="en-US" altLang="ja-JP" dirty="0">
                <a:solidFill>
                  <a:srgbClr val="FF0000"/>
                </a:solidFill>
              </a:rPr>
              <a:t>setting.py</a:t>
            </a:r>
          </a:p>
          <a:p>
            <a:r>
              <a:rPr kumimoji="1" lang="ja-JP" altLang="en-US" dirty="0"/>
              <a:t>クローリングする際にどんな風にクローリングするかの設定をするファイルです。</a:t>
            </a:r>
            <a:endParaRPr kumimoji="1" lang="en-US" altLang="ja-JP" dirty="0"/>
          </a:p>
          <a:p>
            <a:r>
              <a:rPr kumimoji="1" lang="ja-JP" altLang="en-US" dirty="0"/>
              <a:t>クローリング間隔とか</a:t>
            </a:r>
            <a:r>
              <a:rPr kumimoji="1" lang="en-US" altLang="ja-JP" dirty="0" err="1"/>
              <a:t>robot.text</a:t>
            </a:r>
            <a:r>
              <a:rPr kumimoji="1" lang="ja-JP" altLang="en-US" dirty="0"/>
              <a:t>に従うかどうかを設定します。</a:t>
            </a:r>
            <a:endParaRPr kumimoji="1" lang="en-US" altLang="ja-JP" dirty="0"/>
          </a:p>
        </p:txBody>
      </p:sp>
      <p:sp>
        <p:nvSpPr>
          <p:cNvPr id="14" name="テキスト ボックス 13">
            <a:extLst>
              <a:ext uri="{FF2B5EF4-FFF2-40B4-BE49-F238E27FC236}">
                <a16:creationId xmlns:a16="http://schemas.microsoft.com/office/drawing/2014/main" id="{F8C3C4FF-F0DD-446A-B6F5-F135D591199D}"/>
              </a:ext>
            </a:extLst>
          </p:cNvPr>
          <p:cNvSpPr txBox="1"/>
          <p:nvPr/>
        </p:nvSpPr>
        <p:spPr>
          <a:xfrm>
            <a:off x="902040" y="3692050"/>
            <a:ext cx="9617675" cy="1200329"/>
          </a:xfrm>
          <a:prstGeom prst="rect">
            <a:avLst/>
          </a:prstGeom>
          <a:noFill/>
        </p:spPr>
        <p:txBody>
          <a:bodyPr wrap="square" rtlCol="0">
            <a:spAutoFit/>
          </a:bodyPr>
          <a:lstStyle/>
          <a:p>
            <a:r>
              <a:rPr kumimoji="1" lang="en-US" altLang="ja-JP" dirty="0">
                <a:solidFill>
                  <a:srgbClr val="FF0000"/>
                </a:solidFill>
              </a:rPr>
              <a:t>pipeline.py</a:t>
            </a:r>
          </a:p>
          <a:p>
            <a:r>
              <a:rPr kumimoji="1" lang="ja-JP" altLang="en-US" dirty="0"/>
              <a:t>収集したデータを取捨選択したり、</a:t>
            </a:r>
            <a:r>
              <a:rPr kumimoji="1" lang="en-US" altLang="ja-JP" dirty="0"/>
              <a:t>DB</a:t>
            </a:r>
            <a:r>
              <a:rPr kumimoji="1" lang="ja-JP" altLang="en-US" dirty="0" err="1"/>
              <a:t>へ保</a:t>
            </a:r>
            <a:r>
              <a:rPr kumimoji="1" lang="ja-JP" altLang="en-US" dirty="0"/>
              <a:t>存したりするかどうかなどを行うファイルです。</a:t>
            </a:r>
            <a:endParaRPr kumimoji="1" lang="en-US" altLang="ja-JP" dirty="0"/>
          </a:p>
          <a:p>
            <a:r>
              <a:rPr kumimoji="1" lang="en-US" altLang="ja-JP" dirty="0"/>
              <a:t>MongoDB</a:t>
            </a:r>
            <a:r>
              <a:rPr kumimoji="1" lang="ja-JP" altLang="en-US" dirty="0"/>
              <a:t>の場合は</a:t>
            </a:r>
            <a:r>
              <a:rPr kumimoji="1" lang="en-US" altLang="ja-JP" dirty="0"/>
              <a:t>MongoDB</a:t>
            </a:r>
            <a:r>
              <a:rPr kumimoji="1" lang="ja-JP" altLang="en-US" dirty="0"/>
              <a:t>用ライブラリが別途あるためそれを使いますが、ここに直接書くことでも</a:t>
            </a:r>
            <a:r>
              <a:rPr kumimoji="1" lang="en-US" altLang="ja-JP" dirty="0"/>
              <a:t>MongoDB</a:t>
            </a:r>
            <a:r>
              <a:rPr kumimoji="1" lang="ja-JP" altLang="en-US" dirty="0"/>
              <a:t>へデータを保存できます。</a:t>
            </a:r>
            <a:endParaRPr kumimoji="1" lang="en-US" altLang="ja-JP" dirty="0"/>
          </a:p>
        </p:txBody>
      </p:sp>
    </p:spTree>
    <p:extLst>
      <p:ext uri="{BB962C8B-B14F-4D97-AF65-F5344CB8AC3E}">
        <p14:creationId xmlns:p14="http://schemas.microsoft.com/office/powerpoint/2010/main" val="363544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0A22FCB-F629-4C46-A63C-0C6793FE9A9E}"/>
              </a:ext>
            </a:extLst>
          </p:cNvPr>
          <p:cNvSpPr txBox="1"/>
          <p:nvPr/>
        </p:nvSpPr>
        <p:spPr>
          <a:xfrm>
            <a:off x="980303" y="1384303"/>
            <a:ext cx="9617675" cy="646331"/>
          </a:xfrm>
          <a:prstGeom prst="rect">
            <a:avLst/>
          </a:prstGeom>
          <a:noFill/>
        </p:spPr>
        <p:txBody>
          <a:bodyPr wrap="square" rtlCol="0">
            <a:spAutoFit/>
          </a:bodyPr>
          <a:lstStyle/>
          <a:p>
            <a:r>
              <a:rPr kumimoji="1" lang="ja-JP" altLang="en-US" dirty="0"/>
              <a:t>クローリングを行うファイルをスパイダー（</a:t>
            </a:r>
            <a:r>
              <a:rPr kumimoji="1" lang="en-US" altLang="ja-JP" dirty="0"/>
              <a:t>spider</a:t>
            </a:r>
            <a:r>
              <a:rPr kumimoji="1" lang="ja-JP" altLang="en-US" dirty="0"/>
              <a:t>）と呼びます。</a:t>
            </a:r>
            <a:endParaRPr kumimoji="1" lang="en-US" altLang="ja-JP" dirty="0"/>
          </a:p>
          <a:p>
            <a:r>
              <a:rPr kumimoji="1" lang="en-US" altLang="ja-JP" dirty="0" err="1"/>
              <a:t>Scrapy</a:t>
            </a:r>
            <a:r>
              <a:rPr kumimoji="1" lang="ja-JP" altLang="en-US" dirty="0"/>
              <a:t>では下記のコマンドでスパイダーを作成できます。</a:t>
            </a:r>
            <a:endParaRPr kumimoji="1" lang="en-US" altLang="ja-JP" dirty="0"/>
          </a:p>
        </p:txBody>
      </p:sp>
      <p:cxnSp>
        <p:nvCxnSpPr>
          <p:cNvPr id="7" name="直線コネクタ 6">
            <a:extLst>
              <a:ext uri="{FF2B5EF4-FFF2-40B4-BE49-F238E27FC236}">
                <a16:creationId xmlns:a16="http://schemas.microsoft.com/office/drawing/2014/main" id="{41D7132E-7790-4614-B73D-E091A7A7CBE2}"/>
              </a:ext>
            </a:extLst>
          </p:cNvPr>
          <p:cNvCxnSpPr/>
          <p:nvPr/>
        </p:nvCxnSpPr>
        <p:spPr>
          <a:xfrm>
            <a:off x="683741" y="922638"/>
            <a:ext cx="10289059" cy="0"/>
          </a:xfrm>
          <a:prstGeom prst="line">
            <a:avLst/>
          </a:prstGeom>
          <a:ln w="38100">
            <a:solidFill>
              <a:schemeClr val="accent1"/>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6870CC-9CB9-4F88-979B-45A1FFA4AE0E}"/>
              </a:ext>
            </a:extLst>
          </p:cNvPr>
          <p:cNvSpPr txBox="1"/>
          <p:nvPr/>
        </p:nvSpPr>
        <p:spPr>
          <a:xfrm>
            <a:off x="683741" y="460973"/>
            <a:ext cx="6112475" cy="461665"/>
          </a:xfrm>
          <a:prstGeom prst="rect">
            <a:avLst/>
          </a:prstGeom>
          <a:noFill/>
        </p:spPr>
        <p:txBody>
          <a:bodyPr wrap="square" rtlCol="0">
            <a:spAutoFit/>
          </a:bodyPr>
          <a:lstStyle/>
          <a:p>
            <a:r>
              <a:rPr kumimoji="1" lang="en-US" altLang="ja-JP" sz="2400" dirty="0">
                <a:latin typeface="HGｺﾞｼｯｸE" panose="020B0909000000000000" pitchFamily="49" charset="-128"/>
                <a:ea typeface="HGｺﾞｼｯｸE" panose="020B0909000000000000" pitchFamily="49" charset="-128"/>
              </a:rPr>
              <a:t>Spider</a:t>
            </a:r>
            <a:r>
              <a:rPr kumimoji="1" lang="ja-JP" altLang="en-US" sz="2400" dirty="0">
                <a:latin typeface="HGｺﾞｼｯｸE" panose="020B0909000000000000" pitchFamily="49" charset="-128"/>
                <a:ea typeface="HGｺﾞｼｯｸE" panose="020B0909000000000000" pitchFamily="49" charset="-128"/>
              </a:rPr>
              <a:t>を作ろう</a:t>
            </a:r>
            <a:endParaRPr kumimoji="1" lang="ja-JP" altLang="en-US" dirty="0"/>
          </a:p>
        </p:txBody>
      </p:sp>
      <p:sp>
        <p:nvSpPr>
          <p:cNvPr id="10" name="テキスト ボックス 9">
            <a:extLst>
              <a:ext uri="{FF2B5EF4-FFF2-40B4-BE49-F238E27FC236}">
                <a16:creationId xmlns:a16="http://schemas.microsoft.com/office/drawing/2014/main" id="{EE03B13F-7E38-41D5-89E2-5AFF729A464F}"/>
              </a:ext>
            </a:extLst>
          </p:cNvPr>
          <p:cNvSpPr txBox="1"/>
          <p:nvPr/>
        </p:nvSpPr>
        <p:spPr>
          <a:xfrm>
            <a:off x="980302" y="2352441"/>
            <a:ext cx="9617675" cy="369332"/>
          </a:xfrm>
          <a:prstGeom prst="rect">
            <a:avLst/>
          </a:prstGeom>
          <a:noFill/>
        </p:spPr>
        <p:txBody>
          <a:bodyPr wrap="square" rtlCol="0">
            <a:spAutoFit/>
          </a:bodyPr>
          <a:lstStyle/>
          <a:p>
            <a:r>
              <a:rPr kumimoji="1" lang="en-US" altLang="ja-JP" dirty="0" err="1">
                <a:highlight>
                  <a:srgbClr val="FFFF00"/>
                </a:highlight>
              </a:rPr>
              <a:t>scrapy</a:t>
            </a:r>
            <a:r>
              <a:rPr kumimoji="1" lang="en-US" altLang="ja-JP" dirty="0">
                <a:highlight>
                  <a:srgbClr val="FFFF00"/>
                </a:highlight>
              </a:rPr>
              <a:t> </a:t>
            </a:r>
            <a:r>
              <a:rPr kumimoji="1" lang="en-US" altLang="ja-JP" dirty="0" err="1">
                <a:highlight>
                  <a:srgbClr val="FFFF00"/>
                </a:highlight>
              </a:rPr>
              <a:t>genspider</a:t>
            </a:r>
            <a:r>
              <a:rPr kumimoji="1" lang="en-US" altLang="ja-JP" dirty="0">
                <a:highlight>
                  <a:srgbClr val="FFFF00"/>
                </a:highlight>
              </a:rPr>
              <a:t> </a:t>
            </a:r>
            <a:r>
              <a:rPr kumimoji="1" lang="en-US" altLang="ja-JP" dirty="0" err="1">
                <a:highlight>
                  <a:srgbClr val="FFFF00"/>
                </a:highlight>
              </a:rPr>
              <a:t>news_crawl</a:t>
            </a:r>
            <a:r>
              <a:rPr kumimoji="1" lang="en-US" altLang="ja-JP" dirty="0">
                <a:highlight>
                  <a:srgbClr val="FFFF00"/>
                </a:highlight>
              </a:rPr>
              <a:t>   </a:t>
            </a:r>
            <a:r>
              <a:rPr kumimoji="1" lang="en-US" altLang="ja-JP" dirty="0"/>
              <a:t>(</a:t>
            </a:r>
            <a:r>
              <a:rPr kumimoji="1" lang="en-US" altLang="ja-JP" dirty="0" err="1"/>
              <a:t>scrapy</a:t>
            </a:r>
            <a:r>
              <a:rPr kumimoji="1" lang="en-US" altLang="ja-JP" dirty="0"/>
              <a:t> </a:t>
            </a:r>
            <a:r>
              <a:rPr kumimoji="1" lang="en-US" altLang="ja-JP" dirty="0" err="1"/>
              <a:t>genspider</a:t>
            </a:r>
            <a:r>
              <a:rPr kumimoji="1" lang="en-US" altLang="ja-JP" dirty="0"/>
              <a:t> </a:t>
            </a:r>
            <a:r>
              <a:rPr kumimoji="1" lang="ja-JP" altLang="en-US" dirty="0"/>
              <a:t>スパイダー名）</a:t>
            </a:r>
            <a:endParaRPr kumimoji="1" lang="en-US" altLang="ja-JP" dirty="0"/>
          </a:p>
        </p:txBody>
      </p:sp>
      <p:sp>
        <p:nvSpPr>
          <p:cNvPr id="14" name="テキスト ボックス 13">
            <a:extLst>
              <a:ext uri="{FF2B5EF4-FFF2-40B4-BE49-F238E27FC236}">
                <a16:creationId xmlns:a16="http://schemas.microsoft.com/office/drawing/2014/main" id="{F8C3C4FF-F0DD-446A-B6F5-F135D591199D}"/>
              </a:ext>
            </a:extLst>
          </p:cNvPr>
          <p:cNvSpPr txBox="1"/>
          <p:nvPr/>
        </p:nvSpPr>
        <p:spPr>
          <a:xfrm>
            <a:off x="980302" y="3043581"/>
            <a:ext cx="9617675" cy="646331"/>
          </a:xfrm>
          <a:prstGeom prst="rect">
            <a:avLst/>
          </a:prstGeom>
          <a:noFill/>
        </p:spPr>
        <p:txBody>
          <a:bodyPr wrap="square" rtlCol="0">
            <a:spAutoFit/>
          </a:bodyPr>
          <a:lstStyle/>
          <a:p>
            <a:r>
              <a:rPr kumimoji="1" lang="en-US" altLang="ja-JP" dirty="0"/>
              <a:t>Spider</a:t>
            </a:r>
            <a:r>
              <a:rPr kumimoji="1" lang="ja-JP" altLang="en-US" dirty="0"/>
              <a:t>が作成できたら、クローリングの処理を書きましょう。</a:t>
            </a:r>
            <a:endParaRPr kumimoji="1" lang="en-US" altLang="ja-JP" dirty="0"/>
          </a:p>
          <a:p>
            <a:r>
              <a:rPr kumimoji="1" lang="ja-JP" altLang="en-US" dirty="0"/>
              <a:t>お手本の</a:t>
            </a:r>
            <a:r>
              <a:rPr kumimoji="1" lang="en-US" altLang="ja-JP" dirty="0" err="1"/>
              <a:t>py_ld</a:t>
            </a:r>
            <a:r>
              <a:rPr kumimoji="1" lang="ja-JP" altLang="en-US" dirty="0"/>
              <a:t>プロジェクトに沿って、</a:t>
            </a:r>
            <a:r>
              <a:rPr kumimoji="1" lang="en-US" altLang="ja-JP" dirty="0"/>
              <a:t>spider</a:t>
            </a:r>
            <a:r>
              <a:rPr kumimoji="1" lang="ja-JP" altLang="en-US" dirty="0"/>
              <a:t>の処理を書いていきましょう。</a:t>
            </a:r>
            <a:endParaRPr kumimoji="1" lang="en-US" altLang="ja-JP" dirty="0"/>
          </a:p>
        </p:txBody>
      </p:sp>
    </p:spTree>
    <p:extLst>
      <p:ext uri="{BB962C8B-B14F-4D97-AF65-F5344CB8AC3E}">
        <p14:creationId xmlns:p14="http://schemas.microsoft.com/office/powerpoint/2010/main" val="383479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0A22FCB-F629-4C46-A63C-0C6793FE9A9E}"/>
              </a:ext>
            </a:extLst>
          </p:cNvPr>
          <p:cNvSpPr txBox="1"/>
          <p:nvPr/>
        </p:nvSpPr>
        <p:spPr>
          <a:xfrm>
            <a:off x="807308" y="1302018"/>
            <a:ext cx="9617675" cy="923330"/>
          </a:xfrm>
          <a:prstGeom prst="rect">
            <a:avLst/>
          </a:prstGeom>
          <a:noFill/>
        </p:spPr>
        <p:txBody>
          <a:bodyPr wrap="square" rtlCol="0">
            <a:spAutoFit/>
          </a:bodyPr>
          <a:lstStyle/>
          <a:p>
            <a:r>
              <a:rPr kumimoji="1" lang="en-US" altLang="ja-JP" dirty="0"/>
              <a:t>Spider</a:t>
            </a:r>
            <a:r>
              <a:rPr kumimoji="1" lang="ja-JP" altLang="en-US" dirty="0"/>
              <a:t>内の処理で、抜き出したい部分を</a:t>
            </a:r>
            <a:r>
              <a:rPr kumimoji="1" lang="en-US" altLang="ja-JP" dirty="0"/>
              <a:t>CSS</a:t>
            </a:r>
            <a:r>
              <a:rPr kumimoji="1" lang="ja-JP" altLang="en-US" dirty="0"/>
              <a:t>セレクターにて特定する必要があります。</a:t>
            </a:r>
            <a:endParaRPr kumimoji="1" lang="en-US" altLang="ja-JP" dirty="0"/>
          </a:p>
          <a:p>
            <a:r>
              <a:rPr kumimoji="1" lang="en-US" altLang="ja-JP" dirty="0"/>
              <a:t>CSS</a:t>
            </a:r>
            <a:r>
              <a:rPr kumimoji="1" lang="ja-JP" altLang="en-US" dirty="0"/>
              <a:t>の仕組みをしらなくても、</a:t>
            </a:r>
            <a:r>
              <a:rPr kumimoji="1" lang="en-US" altLang="ja-JP" dirty="0" err="1"/>
              <a:t>chorome</a:t>
            </a:r>
            <a:r>
              <a:rPr kumimoji="1" lang="ja-JP" altLang="en-US" dirty="0"/>
              <a:t>の検証機能で容易に特定できます。</a:t>
            </a:r>
            <a:endParaRPr kumimoji="1" lang="en-US" altLang="ja-JP" dirty="0"/>
          </a:p>
          <a:p>
            <a:r>
              <a:rPr kumimoji="1" lang="ja-JP" altLang="en-US" dirty="0"/>
              <a:t>抜き出したいページで　</a:t>
            </a:r>
            <a:r>
              <a:rPr kumimoji="1" lang="ja-JP" altLang="en-US" dirty="0">
                <a:solidFill>
                  <a:srgbClr val="FF0000"/>
                </a:solidFill>
              </a:rPr>
              <a:t>右クリック　⇒　検証</a:t>
            </a:r>
            <a:r>
              <a:rPr kumimoji="1" lang="ja-JP" altLang="en-US" dirty="0"/>
              <a:t>　の機能を使うと下記の画面がでます。</a:t>
            </a:r>
            <a:endParaRPr kumimoji="1" lang="en-US" altLang="ja-JP" dirty="0"/>
          </a:p>
        </p:txBody>
      </p:sp>
      <p:cxnSp>
        <p:nvCxnSpPr>
          <p:cNvPr id="7" name="直線コネクタ 6">
            <a:extLst>
              <a:ext uri="{FF2B5EF4-FFF2-40B4-BE49-F238E27FC236}">
                <a16:creationId xmlns:a16="http://schemas.microsoft.com/office/drawing/2014/main" id="{41D7132E-7790-4614-B73D-E091A7A7CBE2}"/>
              </a:ext>
            </a:extLst>
          </p:cNvPr>
          <p:cNvCxnSpPr/>
          <p:nvPr/>
        </p:nvCxnSpPr>
        <p:spPr>
          <a:xfrm>
            <a:off x="683741" y="922638"/>
            <a:ext cx="10289059" cy="0"/>
          </a:xfrm>
          <a:prstGeom prst="line">
            <a:avLst/>
          </a:prstGeom>
          <a:ln w="38100">
            <a:solidFill>
              <a:schemeClr val="accent1"/>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6870CC-9CB9-4F88-979B-45A1FFA4AE0E}"/>
              </a:ext>
            </a:extLst>
          </p:cNvPr>
          <p:cNvSpPr txBox="1"/>
          <p:nvPr/>
        </p:nvSpPr>
        <p:spPr>
          <a:xfrm>
            <a:off x="683741" y="460973"/>
            <a:ext cx="6112475" cy="369332"/>
          </a:xfrm>
          <a:prstGeom prst="rect">
            <a:avLst/>
          </a:prstGeom>
          <a:noFill/>
        </p:spPr>
        <p:txBody>
          <a:bodyPr wrap="square" rtlCol="0">
            <a:spAutoFit/>
          </a:bodyPr>
          <a:lstStyle/>
          <a:p>
            <a:r>
              <a:rPr kumimoji="1" lang="en-US" altLang="ja-JP" dirty="0"/>
              <a:t>CSS</a:t>
            </a:r>
            <a:r>
              <a:rPr kumimoji="1" lang="ja-JP" altLang="en-US" dirty="0"/>
              <a:t>セレクターの簡単な取得方法</a:t>
            </a:r>
          </a:p>
        </p:txBody>
      </p:sp>
      <p:pic>
        <p:nvPicPr>
          <p:cNvPr id="3" name="図 2">
            <a:extLst>
              <a:ext uri="{FF2B5EF4-FFF2-40B4-BE49-F238E27FC236}">
                <a16:creationId xmlns:a16="http://schemas.microsoft.com/office/drawing/2014/main" id="{DA45A20E-4CEA-44F1-AF77-9C4CE272AC2C}"/>
              </a:ext>
            </a:extLst>
          </p:cNvPr>
          <p:cNvPicPr>
            <a:picLocks noChangeAspect="1"/>
          </p:cNvPicPr>
          <p:nvPr/>
        </p:nvPicPr>
        <p:blipFill rotWithShape="1">
          <a:blip r:embed="rId2"/>
          <a:srcRect l="5608" t="22440" r="7446" b="13453"/>
          <a:stretch/>
        </p:blipFill>
        <p:spPr>
          <a:xfrm>
            <a:off x="807308" y="2711667"/>
            <a:ext cx="6858000" cy="2844315"/>
          </a:xfrm>
          <a:prstGeom prst="rect">
            <a:avLst/>
          </a:prstGeom>
        </p:spPr>
      </p:pic>
      <p:sp>
        <p:nvSpPr>
          <p:cNvPr id="11" name="テキスト ボックス 10">
            <a:extLst>
              <a:ext uri="{FF2B5EF4-FFF2-40B4-BE49-F238E27FC236}">
                <a16:creationId xmlns:a16="http://schemas.microsoft.com/office/drawing/2014/main" id="{86389A07-13ED-45CF-A0B0-E340A7145A6F}"/>
              </a:ext>
            </a:extLst>
          </p:cNvPr>
          <p:cNvSpPr txBox="1"/>
          <p:nvPr/>
        </p:nvSpPr>
        <p:spPr>
          <a:xfrm>
            <a:off x="7892069" y="2604727"/>
            <a:ext cx="4108622" cy="2308324"/>
          </a:xfrm>
          <a:prstGeom prst="rect">
            <a:avLst/>
          </a:prstGeom>
          <a:noFill/>
        </p:spPr>
        <p:txBody>
          <a:bodyPr wrap="square" rtlCol="0">
            <a:spAutoFit/>
          </a:bodyPr>
          <a:lstStyle/>
          <a:p>
            <a:r>
              <a:rPr kumimoji="1" lang="ja-JP" altLang="en-US" dirty="0"/>
              <a:t>薄い青色で囲われた部分がその部分</a:t>
            </a:r>
            <a:r>
              <a:rPr kumimoji="1" lang="en-US" altLang="ja-JP" dirty="0"/>
              <a:t>html</a:t>
            </a:r>
            <a:r>
              <a:rPr kumimoji="1" lang="ja-JP" altLang="en-US" dirty="0"/>
              <a:t>となるので、そこで</a:t>
            </a:r>
            <a:endParaRPr kumimoji="1" lang="en-US" altLang="ja-JP" dirty="0"/>
          </a:p>
          <a:p>
            <a:r>
              <a:rPr kumimoji="1" lang="ja-JP" altLang="en-US" dirty="0">
                <a:solidFill>
                  <a:srgbClr val="FF0000"/>
                </a:solidFill>
              </a:rPr>
              <a:t>右クリック　⇒　</a:t>
            </a:r>
            <a:r>
              <a:rPr kumimoji="1" lang="en-US" altLang="ja-JP" dirty="0">
                <a:solidFill>
                  <a:srgbClr val="FF0000"/>
                </a:solidFill>
              </a:rPr>
              <a:t>copy</a:t>
            </a:r>
            <a:r>
              <a:rPr kumimoji="1" lang="ja-JP" altLang="en-US" dirty="0">
                <a:solidFill>
                  <a:srgbClr val="FF0000"/>
                </a:solidFill>
              </a:rPr>
              <a:t>　</a:t>
            </a:r>
            <a:endParaRPr kumimoji="1" lang="en-US" altLang="ja-JP" dirty="0">
              <a:solidFill>
                <a:srgbClr val="FF0000"/>
              </a:solidFill>
            </a:endParaRPr>
          </a:p>
          <a:p>
            <a:r>
              <a:rPr kumimoji="1" lang="ja-JP" altLang="en-US" dirty="0">
                <a:solidFill>
                  <a:srgbClr val="FF0000"/>
                </a:solidFill>
              </a:rPr>
              <a:t>⇒　</a:t>
            </a:r>
            <a:r>
              <a:rPr kumimoji="1" lang="en-US" altLang="ja-JP" dirty="0">
                <a:solidFill>
                  <a:srgbClr val="FF0000"/>
                </a:solidFill>
              </a:rPr>
              <a:t>Copy</a:t>
            </a:r>
            <a:r>
              <a:rPr kumimoji="1" lang="ja-JP" altLang="en-US" dirty="0">
                <a:solidFill>
                  <a:srgbClr val="FF0000"/>
                </a:solidFill>
              </a:rPr>
              <a:t>　</a:t>
            </a:r>
            <a:r>
              <a:rPr kumimoji="1" lang="en-US" altLang="ja-JP" dirty="0">
                <a:solidFill>
                  <a:srgbClr val="FF0000"/>
                </a:solidFill>
              </a:rPr>
              <a:t>selector</a:t>
            </a:r>
          </a:p>
          <a:p>
            <a:r>
              <a:rPr kumimoji="1" lang="ja-JP" altLang="en-US" dirty="0"/>
              <a:t>で目的の</a:t>
            </a:r>
            <a:r>
              <a:rPr kumimoji="1" lang="en-US" altLang="ja-JP" dirty="0"/>
              <a:t>CSS</a:t>
            </a:r>
            <a:r>
              <a:rPr kumimoji="1" lang="ja-JP" altLang="en-US" dirty="0"/>
              <a:t>セレクターが取得できます。</a:t>
            </a:r>
            <a:endParaRPr kumimoji="1" lang="en-US" altLang="ja-JP" dirty="0"/>
          </a:p>
          <a:p>
            <a:r>
              <a:rPr kumimoji="1" lang="ja-JP" altLang="en-US" dirty="0"/>
              <a:t>正し長いので、ある程度構文を覚えて短くするといいと思います。</a:t>
            </a:r>
            <a:endParaRPr kumimoji="1" lang="en-US" altLang="ja-JP" dirty="0"/>
          </a:p>
        </p:txBody>
      </p:sp>
      <p:sp>
        <p:nvSpPr>
          <p:cNvPr id="4" name="正方形/長方形 3">
            <a:extLst>
              <a:ext uri="{FF2B5EF4-FFF2-40B4-BE49-F238E27FC236}">
                <a16:creationId xmlns:a16="http://schemas.microsoft.com/office/drawing/2014/main" id="{638BC76D-90C2-4B34-8798-4DD82DCABA40}"/>
              </a:ext>
            </a:extLst>
          </p:cNvPr>
          <p:cNvSpPr/>
          <p:nvPr/>
        </p:nvSpPr>
        <p:spPr>
          <a:xfrm>
            <a:off x="6186727" y="4133824"/>
            <a:ext cx="815546" cy="306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FAC81B2-7CE7-4EF3-B59C-B7C62FAE483A}"/>
              </a:ext>
            </a:extLst>
          </p:cNvPr>
          <p:cNvSpPr/>
          <p:nvPr/>
        </p:nvSpPr>
        <p:spPr>
          <a:xfrm>
            <a:off x="6849762" y="4637903"/>
            <a:ext cx="815546" cy="197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853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0A22FCB-F629-4C46-A63C-0C6793FE9A9E}"/>
              </a:ext>
            </a:extLst>
          </p:cNvPr>
          <p:cNvSpPr txBox="1"/>
          <p:nvPr/>
        </p:nvSpPr>
        <p:spPr>
          <a:xfrm>
            <a:off x="683741" y="1291797"/>
            <a:ext cx="9617675" cy="646331"/>
          </a:xfrm>
          <a:prstGeom prst="rect">
            <a:avLst/>
          </a:prstGeom>
          <a:noFill/>
        </p:spPr>
        <p:txBody>
          <a:bodyPr wrap="square" rtlCol="0">
            <a:spAutoFit/>
          </a:bodyPr>
          <a:lstStyle/>
          <a:p>
            <a:r>
              <a:rPr kumimoji="1" lang="en-US" altLang="ja-JP" dirty="0"/>
              <a:t>Spider</a:t>
            </a:r>
            <a:r>
              <a:rPr kumimoji="1" lang="ja-JP" altLang="en-US" dirty="0"/>
              <a:t>が出来上がったら早速実行してみましょう。</a:t>
            </a:r>
            <a:endParaRPr kumimoji="1" lang="en-US" altLang="ja-JP" dirty="0"/>
          </a:p>
          <a:p>
            <a:r>
              <a:rPr kumimoji="1" lang="ja-JP" altLang="en-US" dirty="0"/>
              <a:t>下記のコマンドを</a:t>
            </a:r>
            <a:r>
              <a:rPr kumimoji="1" lang="en-US" altLang="ja-JP" dirty="0"/>
              <a:t>setteing.py</a:t>
            </a:r>
            <a:r>
              <a:rPr kumimoji="1" lang="ja-JP" altLang="en-US" dirty="0"/>
              <a:t>のある階層で実行してください。</a:t>
            </a:r>
            <a:endParaRPr kumimoji="1" lang="en-US" altLang="ja-JP" dirty="0"/>
          </a:p>
        </p:txBody>
      </p:sp>
      <p:cxnSp>
        <p:nvCxnSpPr>
          <p:cNvPr id="7" name="直線コネクタ 6">
            <a:extLst>
              <a:ext uri="{FF2B5EF4-FFF2-40B4-BE49-F238E27FC236}">
                <a16:creationId xmlns:a16="http://schemas.microsoft.com/office/drawing/2014/main" id="{41D7132E-7790-4614-B73D-E091A7A7CBE2}"/>
              </a:ext>
            </a:extLst>
          </p:cNvPr>
          <p:cNvCxnSpPr/>
          <p:nvPr/>
        </p:nvCxnSpPr>
        <p:spPr>
          <a:xfrm>
            <a:off x="683741" y="922638"/>
            <a:ext cx="10289059" cy="0"/>
          </a:xfrm>
          <a:prstGeom prst="line">
            <a:avLst/>
          </a:prstGeom>
          <a:ln w="38100">
            <a:solidFill>
              <a:schemeClr val="accent1"/>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6870CC-9CB9-4F88-979B-45A1FFA4AE0E}"/>
              </a:ext>
            </a:extLst>
          </p:cNvPr>
          <p:cNvSpPr txBox="1"/>
          <p:nvPr/>
        </p:nvSpPr>
        <p:spPr>
          <a:xfrm>
            <a:off x="683741" y="460973"/>
            <a:ext cx="6112475" cy="461665"/>
          </a:xfrm>
          <a:prstGeom prst="rect">
            <a:avLst/>
          </a:prstGeom>
          <a:noFill/>
        </p:spPr>
        <p:txBody>
          <a:bodyPr wrap="square" rtlCol="0">
            <a:spAutoFit/>
          </a:bodyPr>
          <a:lstStyle/>
          <a:p>
            <a:r>
              <a:rPr kumimoji="1" lang="en-US" altLang="ja-JP" sz="2400" dirty="0">
                <a:latin typeface="HGｺﾞｼｯｸE" panose="020B0909000000000000" pitchFamily="49" charset="-128"/>
                <a:ea typeface="HGｺﾞｼｯｸE" panose="020B0909000000000000" pitchFamily="49" charset="-128"/>
              </a:rPr>
              <a:t>Spider</a:t>
            </a:r>
            <a:r>
              <a:rPr kumimoji="1" lang="ja-JP" altLang="en-US" sz="2400" dirty="0">
                <a:latin typeface="HGｺﾞｼｯｸE" panose="020B0909000000000000" pitchFamily="49" charset="-128"/>
                <a:ea typeface="HGｺﾞｼｯｸE" panose="020B0909000000000000" pitchFamily="49" charset="-128"/>
              </a:rPr>
              <a:t>を実行しよう</a:t>
            </a:r>
            <a:endParaRPr kumimoji="1" lang="ja-JP" altLang="en-US" dirty="0"/>
          </a:p>
        </p:txBody>
      </p:sp>
      <p:sp>
        <p:nvSpPr>
          <p:cNvPr id="8" name="テキスト ボックス 7">
            <a:extLst>
              <a:ext uri="{FF2B5EF4-FFF2-40B4-BE49-F238E27FC236}">
                <a16:creationId xmlns:a16="http://schemas.microsoft.com/office/drawing/2014/main" id="{77994D0D-2901-497A-B3C3-D2D4D076A948}"/>
              </a:ext>
            </a:extLst>
          </p:cNvPr>
          <p:cNvSpPr txBox="1"/>
          <p:nvPr/>
        </p:nvSpPr>
        <p:spPr>
          <a:xfrm>
            <a:off x="683741" y="2235222"/>
            <a:ext cx="9617675" cy="369332"/>
          </a:xfrm>
          <a:prstGeom prst="rect">
            <a:avLst/>
          </a:prstGeom>
          <a:noFill/>
        </p:spPr>
        <p:txBody>
          <a:bodyPr wrap="square" rtlCol="0">
            <a:spAutoFit/>
          </a:bodyPr>
          <a:lstStyle/>
          <a:p>
            <a:r>
              <a:rPr kumimoji="1" lang="en-US" altLang="ja-JP" dirty="0" err="1">
                <a:highlight>
                  <a:srgbClr val="FFFF00"/>
                </a:highlight>
              </a:rPr>
              <a:t>scrapy</a:t>
            </a:r>
            <a:r>
              <a:rPr kumimoji="1" lang="en-US" altLang="ja-JP" dirty="0">
                <a:highlight>
                  <a:srgbClr val="FFFF00"/>
                </a:highlight>
              </a:rPr>
              <a:t> crawl </a:t>
            </a:r>
            <a:r>
              <a:rPr kumimoji="1" lang="en-US" altLang="ja-JP" dirty="0" err="1">
                <a:highlight>
                  <a:srgbClr val="FFFF00"/>
                </a:highlight>
              </a:rPr>
              <a:t>news_crawl</a:t>
            </a:r>
            <a:r>
              <a:rPr kumimoji="1" lang="en-US" altLang="ja-JP" dirty="0">
                <a:highlight>
                  <a:srgbClr val="FFFF00"/>
                </a:highlight>
              </a:rPr>
              <a:t>   </a:t>
            </a:r>
            <a:r>
              <a:rPr kumimoji="1" lang="en-US" altLang="ja-JP" dirty="0"/>
              <a:t>(</a:t>
            </a:r>
            <a:r>
              <a:rPr kumimoji="1" lang="en-US" altLang="ja-JP" dirty="0" err="1"/>
              <a:t>scrapy</a:t>
            </a:r>
            <a:r>
              <a:rPr kumimoji="1" lang="en-US" altLang="ja-JP" dirty="0"/>
              <a:t> crawl </a:t>
            </a:r>
            <a:r>
              <a:rPr kumimoji="1" lang="ja-JP" altLang="en-US" dirty="0"/>
              <a:t>スパイダー名）</a:t>
            </a:r>
            <a:endParaRPr kumimoji="1" lang="en-US" altLang="ja-JP" dirty="0"/>
          </a:p>
        </p:txBody>
      </p:sp>
      <p:sp>
        <p:nvSpPr>
          <p:cNvPr id="11" name="テキスト ボックス 10">
            <a:extLst>
              <a:ext uri="{FF2B5EF4-FFF2-40B4-BE49-F238E27FC236}">
                <a16:creationId xmlns:a16="http://schemas.microsoft.com/office/drawing/2014/main" id="{7A9ED5B3-AA36-4D0F-A3A2-7552E8B8EAB7}"/>
              </a:ext>
            </a:extLst>
          </p:cNvPr>
          <p:cNvSpPr txBox="1"/>
          <p:nvPr/>
        </p:nvSpPr>
        <p:spPr>
          <a:xfrm>
            <a:off x="683741" y="3105834"/>
            <a:ext cx="9617675" cy="646331"/>
          </a:xfrm>
          <a:prstGeom prst="rect">
            <a:avLst/>
          </a:prstGeom>
          <a:noFill/>
        </p:spPr>
        <p:txBody>
          <a:bodyPr wrap="square" rtlCol="0">
            <a:spAutoFit/>
          </a:bodyPr>
          <a:lstStyle/>
          <a:p>
            <a:r>
              <a:rPr kumimoji="1" lang="ja-JP" altLang="en-US" dirty="0"/>
              <a:t>画面上のログを見ると、</a:t>
            </a:r>
            <a:r>
              <a:rPr kumimoji="1" lang="en-US" altLang="ja-JP" dirty="0"/>
              <a:t>Yahoo</a:t>
            </a:r>
            <a:r>
              <a:rPr kumimoji="1" lang="ja-JP" altLang="en-US" dirty="0"/>
              <a:t>ニュースのタイトルと本文が抜き出せています。</a:t>
            </a:r>
            <a:endParaRPr kumimoji="1" lang="en-US" altLang="ja-JP" dirty="0"/>
          </a:p>
          <a:p>
            <a:r>
              <a:rPr kumimoji="1" lang="ja-JP" altLang="en-US" dirty="0"/>
              <a:t>そして、それが</a:t>
            </a:r>
            <a:r>
              <a:rPr kumimoji="1" lang="en-US" altLang="ja-JP" dirty="0"/>
              <a:t>MongoDB</a:t>
            </a:r>
            <a:r>
              <a:rPr kumimoji="1" lang="ja-JP" altLang="en-US" dirty="0" err="1"/>
              <a:t>に保</a:t>
            </a:r>
            <a:r>
              <a:rPr kumimoji="1" lang="ja-JP" altLang="en-US" dirty="0"/>
              <a:t>存されています。</a:t>
            </a:r>
            <a:endParaRPr kumimoji="1" lang="en-US" altLang="ja-JP" dirty="0"/>
          </a:p>
        </p:txBody>
      </p:sp>
    </p:spTree>
    <p:extLst>
      <p:ext uri="{BB962C8B-B14F-4D97-AF65-F5344CB8AC3E}">
        <p14:creationId xmlns:p14="http://schemas.microsoft.com/office/powerpoint/2010/main" val="137932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0A22FCB-F629-4C46-A63C-0C6793FE9A9E}"/>
              </a:ext>
            </a:extLst>
          </p:cNvPr>
          <p:cNvSpPr txBox="1"/>
          <p:nvPr/>
        </p:nvSpPr>
        <p:spPr>
          <a:xfrm>
            <a:off x="683741" y="1291797"/>
            <a:ext cx="9617675" cy="369332"/>
          </a:xfrm>
          <a:prstGeom prst="rect">
            <a:avLst/>
          </a:prstGeom>
          <a:noFill/>
        </p:spPr>
        <p:txBody>
          <a:bodyPr wrap="square" rtlCol="0">
            <a:spAutoFit/>
          </a:bodyPr>
          <a:lstStyle/>
          <a:p>
            <a:r>
              <a:rPr kumimoji="1" lang="en-US" altLang="ja-JP" dirty="0"/>
              <a:t>MongoDB</a:t>
            </a:r>
            <a:r>
              <a:rPr kumimoji="1" lang="ja-JP" altLang="en-US" dirty="0"/>
              <a:t>は</a:t>
            </a:r>
            <a:r>
              <a:rPr kumimoji="1" lang="en-US" altLang="ja-JP" dirty="0"/>
              <a:t>NoSQL</a:t>
            </a:r>
            <a:r>
              <a:rPr kumimoji="1" lang="ja-JP" altLang="en-US" dirty="0"/>
              <a:t>のため</a:t>
            </a:r>
            <a:r>
              <a:rPr kumimoji="1" lang="en-US" altLang="ja-JP" dirty="0"/>
              <a:t>SQL</a:t>
            </a:r>
            <a:r>
              <a:rPr kumimoji="1" lang="ja-JP" altLang="en-US" dirty="0"/>
              <a:t>とは</a:t>
            </a:r>
            <a:r>
              <a:rPr kumimoji="1" lang="en-US" altLang="ja-JP" dirty="0"/>
              <a:t>DB</a:t>
            </a:r>
            <a:r>
              <a:rPr kumimoji="1" lang="ja-JP" altLang="en-US" dirty="0"/>
              <a:t>で使われている言葉が違います。</a:t>
            </a:r>
            <a:endParaRPr kumimoji="1" lang="en-US" altLang="ja-JP" dirty="0"/>
          </a:p>
        </p:txBody>
      </p:sp>
      <p:cxnSp>
        <p:nvCxnSpPr>
          <p:cNvPr id="7" name="直線コネクタ 6">
            <a:extLst>
              <a:ext uri="{FF2B5EF4-FFF2-40B4-BE49-F238E27FC236}">
                <a16:creationId xmlns:a16="http://schemas.microsoft.com/office/drawing/2014/main" id="{41D7132E-7790-4614-B73D-E091A7A7CBE2}"/>
              </a:ext>
            </a:extLst>
          </p:cNvPr>
          <p:cNvCxnSpPr/>
          <p:nvPr/>
        </p:nvCxnSpPr>
        <p:spPr>
          <a:xfrm>
            <a:off x="683741" y="922638"/>
            <a:ext cx="10289059" cy="0"/>
          </a:xfrm>
          <a:prstGeom prst="line">
            <a:avLst/>
          </a:prstGeom>
          <a:ln w="38100">
            <a:solidFill>
              <a:schemeClr val="accent1"/>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6870CC-9CB9-4F88-979B-45A1FFA4AE0E}"/>
              </a:ext>
            </a:extLst>
          </p:cNvPr>
          <p:cNvSpPr txBox="1"/>
          <p:nvPr/>
        </p:nvSpPr>
        <p:spPr>
          <a:xfrm>
            <a:off x="683741" y="460973"/>
            <a:ext cx="6112475" cy="461665"/>
          </a:xfrm>
          <a:prstGeom prst="rect">
            <a:avLst/>
          </a:prstGeom>
          <a:noFill/>
        </p:spPr>
        <p:txBody>
          <a:bodyPr wrap="square" rtlCol="0">
            <a:spAutoFit/>
          </a:bodyPr>
          <a:lstStyle/>
          <a:p>
            <a:r>
              <a:rPr kumimoji="1" lang="en-US" altLang="ja-JP" sz="2400" dirty="0">
                <a:latin typeface="HGｺﾞｼｯｸE" panose="020B0909000000000000" pitchFamily="49" charset="-128"/>
                <a:ea typeface="HGｺﾞｼｯｸE" panose="020B0909000000000000" pitchFamily="49" charset="-128"/>
              </a:rPr>
              <a:t>MongoDB</a:t>
            </a:r>
            <a:r>
              <a:rPr kumimoji="1" lang="ja-JP" altLang="en-US" sz="2400" dirty="0">
                <a:latin typeface="HGｺﾞｼｯｸE" panose="020B0909000000000000" pitchFamily="49" charset="-128"/>
                <a:ea typeface="HGｺﾞｼｯｸE" panose="020B0909000000000000" pitchFamily="49" charset="-128"/>
              </a:rPr>
              <a:t>を覗いてみよう</a:t>
            </a:r>
            <a:endParaRPr kumimoji="1" lang="ja-JP" altLang="en-US" dirty="0"/>
          </a:p>
        </p:txBody>
      </p:sp>
      <p:graphicFrame>
        <p:nvGraphicFramePr>
          <p:cNvPr id="2" name="表 1">
            <a:extLst>
              <a:ext uri="{FF2B5EF4-FFF2-40B4-BE49-F238E27FC236}">
                <a16:creationId xmlns:a16="http://schemas.microsoft.com/office/drawing/2014/main" id="{098680DE-A579-4E00-9665-6CC32D7A15D8}"/>
              </a:ext>
            </a:extLst>
          </p:cNvPr>
          <p:cNvGraphicFramePr>
            <a:graphicFrameLocks noGrp="1"/>
          </p:cNvGraphicFramePr>
          <p:nvPr>
            <p:extLst>
              <p:ext uri="{D42A27DB-BD31-4B8C-83A1-F6EECF244321}">
                <p14:modId xmlns:p14="http://schemas.microsoft.com/office/powerpoint/2010/main" val="1105420269"/>
              </p:ext>
            </p:extLst>
          </p:nvPr>
        </p:nvGraphicFramePr>
        <p:xfrm>
          <a:off x="2590113" y="1897676"/>
          <a:ext cx="4206103" cy="1112520"/>
        </p:xfrm>
        <a:graphic>
          <a:graphicData uri="http://schemas.openxmlformats.org/drawingml/2006/table">
            <a:tbl>
              <a:tblPr firstRow="1" bandRow="1">
                <a:tableStyleId>{5C22544A-7EE6-4342-B048-85BDC9FD1C3A}</a:tableStyleId>
              </a:tblPr>
              <a:tblGrid>
                <a:gridCol w="2088979">
                  <a:extLst>
                    <a:ext uri="{9D8B030D-6E8A-4147-A177-3AD203B41FA5}">
                      <a16:colId xmlns:a16="http://schemas.microsoft.com/office/drawing/2014/main" val="3564179624"/>
                    </a:ext>
                  </a:extLst>
                </a:gridCol>
                <a:gridCol w="2117124">
                  <a:extLst>
                    <a:ext uri="{9D8B030D-6E8A-4147-A177-3AD203B41FA5}">
                      <a16:colId xmlns:a16="http://schemas.microsoft.com/office/drawing/2014/main" val="3329227014"/>
                    </a:ext>
                  </a:extLst>
                </a:gridCol>
              </a:tblGrid>
              <a:tr h="370840">
                <a:tc>
                  <a:txBody>
                    <a:bodyPr/>
                    <a:lstStyle/>
                    <a:p>
                      <a:pPr algn="ctr"/>
                      <a:r>
                        <a:rPr kumimoji="1" lang="en-US" altLang="ja-JP" dirty="0"/>
                        <a:t>MongoDB</a:t>
                      </a:r>
                      <a:endParaRPr kumimoji="1" lang="ja-JP" altLang="en-US" dirty="0"/>
                    </a:p>
                  </a:txBody>
                  <a:tcPr/>
                </a:tc>
                <a:tc>
                  <a:txBody>
                    <a:bodyPr/>
                    <a:lstStyle/>
                    <a:p>
                      <a:pPr algn="ctr"/>
                      <a:r>
                        <a:rPr kumimoji="1" lang="en-US" altLang="ja-JP" dirty="0"/>
                        <a:t>SQL</a:t>
                      </a:r>
                      <a:endParaRPr kumimoji="1" lang="ja-JP" altLang="en-US" dirty="0"/>
                    </a:p>
                  </a:txBody>
                  <a:tcPr/>
                </a:tc>
                <a:extLst>
                  <a:ext uri="{0D108BD9-81ED-4DB2-BD59-A6C34878D82A}">
                    <a16:rowId xmlns:a16="http://schemas.microsoft.com/office/drawing/2014/main" val="1923936290"/>
                  </a:ext>
                </a:extLst>
              </a:tr>
              <a:tr h="370840">
                <a:tc>
                  <a:txBody>
                    <a:bodyPr/>
                    <a:lstStyle/>
                    <a:p>
                      <a:r>
                        <a:rPr kumimoji="1" lang="ja-JP" altLang="en-US" dirty="0"/>
                        <a:t>コレクション</a:t>
                      </a:r>
                    </a:p>
                  </a:txBody>
                  <a:tcPr/>
                </a:tc>
                <a:tc>
                  <a:txBody>
                    <a:bodyPr/>
                    <a:lstStyle/>
                    <a:p>
                      <a:r>
                        <a:rPr kumimoji="1" lang="ja-JP" altLang="en-US" dirty="0"/>
                        <a:t>テーブル</a:t>
                      </a:r>
                    </a:p>
                  </a:txBody>
                  <a:tcPr/>
                </a:tc>
                <a:extLst>
                  <a:ext uri="{0D108BD9-81ED-4DB2-BD59-A6C34878D82A}">
                    <a16:rowId xmlns:a16="http://schemas.microsoft.com/office/drawing/2014/main" val="3468477699"/>
                  </a:ext>
                </a:extLst>
              </a:tr>
              <a:tr h="370840">
                <a:tc>
                  <a:txBody>
                    <a:bodyPr/>
                    <a:lstStyle/>
                    <a:p>
                      <a:r>
                        <a:rPr kumimoji="1" lang="ja-JP" altLang="en-US" dirty="0"/>
                        <a:t>ドキュメント</a:t>
                      </a:r>
                    </a:p>
                  </a:txBody>
                  <a:tcPr/>
                </a:tc>
                <a:tc>
                  <a:txBody>
                    <a:bodyPr/>
                    <a:lstStyle/>
                    <a:p>
                      <a:r>
                        <a:rPr kumimoji="1" lang="ja-JP" altLang="en-US" dirty="0"/>
                        <a:t>レコード</a:t>
                      </a:r>
                    </a:p>
                  </a:txBody>
                  <a:tcPr/>
                </a:tc>
                <a:extLst>
                  <a:ext uri="{0D108BD9-81ED-4DB2-BD59-A6C34878D82A}">
                    <a16:rowId xmlns:a16="http://schemas.microsoft.com/office/drawing/2014/main" val="1429965810"/>
                  </a:ext>
                </a:extLst>
              </a:tr>
            </a:tbl>
          </a:graphicData>
        </a:graphic>
      </p:graphicFrame>
      <p:sp>
        <p:nvSpPr>
          <p:cNvPr id="12" name="テキスト ボックス 11">
            <a:extLst>
              <a:ext uri="{FF2B5EF4-FFF2-40B4-BE49-F238E27FC236}">
                <a16:creationId xmlns:a16="http://schemas.microsoft.com/office/drawing/2014/main" id="{33088C8F-9CCC-4E95-882F-ED96B42F33A6}"/>
              </a:ext>
            </a:extLst>
          </p:cNvPr>
          <p:cNvSpPr txBox="1"/>
          <p:nvPr/>
        </p:nvSpPr>
        <p:spPr>
          <a:xfrm>
            <a:off x="683740" y="3429000"/>
            <a:ext cx="9617675" cy="923330"/>
          </a:xfrm>
          <a:prstGeom prst="rect">
            <a:avLst/>
          </a:prstGeom>
          <a:noFill/>
        </p:spPr>
        <p:txBody>
          <a:bodyPr wrap="square" rtlCol="0">
            <a:spAutoFit/>
          </a:bodyPr>
          <a:lstStyle/>
          <a:p>
            <a:r>
              <a:rPr kumimoji="1" lang="en-US" altLang="ja-JP" dirty="0"/>
              <a:t>MongoDB</a:t>
            </a:r>
            <a:r>
              <a:rPr kumimoji="1" lang="ja-JP" altLang="en-US" dirty="0"/>
              <a:t>を操作するためにはターミナルや</a:t>
            </a:r>
            <a:r>
              <a:rPr kumimoji="1" lang="en-US" altLang="ja-JP" dirty="0"/>
              <a:t>CMD</a:t>
            </a:r>
            <a:r>
              <a:rPr kumimoji="1" lang="ja-JP" altLang="en-US" dirty="0"/>
              <a:t>で</a:t>
            </a:r>
            <a:r>
              <a:rPr kumimoji="1" lang="en-US" altLang="ja-JP" dirty="0"/>
              <a:t>mongo</a:t>
            </a:r>
            <a:r>
              <a:rPr kumimoji="1" lang="ja-JP" altLang="en-US" dirty="0"/>
              <a:t>と打ち込むか</a:t>
            </a:r>
            <a:endParaRPr kumimoji="1" lang="en-US" altLang="ja-JP" dirty="0"/>
          </a:p>
          <a:p>
            <a:r>
              <a:rPr kumimoji="1" lang="en-US" altLang="ja-JP" dirty="0"/>
              <a:t>GUI</a:t>
            </a:r>
            <a:r>
              <a:rPr kumimoji="1" lang="ja-JP" altLang="en-US" dirty="0"/>
              <a:t>（</a:t>
            </a:r>
            <a:r>
              <a:rPr kumimoji="1" lang="en-US" altLang="ja-JP" dirty="0"/>
              <a:t>Robo</a:t>
            </a:r>
            <a:r>
              <a:rPr kumimoji="1" lang="ja-JP" altLang="en-US" dirty="0"/>
              <a:t> </a:t>
            </a:r>
            <a:r>
              <a:rPr kumimoji="1" lang="en-US" altLang="ja-JP" dirty="0"/>
              <a:t>3T)</a:t>
            </a:r>
            <a:r>
              <a:rPr kumimoji="1" lang="ja-JP" altLang="en-US" dirty="0"/>
              <a:t>などを用いておこないます。</a:t>
            </a:r>
            <a:endParaRPr kumimoji="1" lang="en-US" altLang="ja-JP" dirty="0"/>
          </a:p>
          <a:p>
            <a:r>
              <a:rPr kumimoji="1" lang="ja-JP" altLang="en-US" dirty="0"/>
              <a:t>今回はコマンドで操作してみましょう。</a:t>
            </a:r>
            <a:endParaRPr kumimoji="1" lang="en-US" altLang="ja-JP" dirty="0"/>
          </a:p>
        </p:txBody>
      </p:sp>
    </p:spTree>
    <p:extLst>
      <p:ext uri="{BB962C8B-B14F-4D97-AF65-F5344CB8AC3E}">
        <p14:creationId xmlns:p14="http://schemas.microsoft.com/office/powerpoint/2010/main" val="3357641048"/>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TM10001114[[fn=ギャラリー]]</Template>
  <TotalTime>129</TotalTime>
  <Words>651</Words>
  <Application>Microsoft Office PowerPoint</Application>
  <PresentationFormat>ワイド画面</PresentationFormat>
  <Paragraphs>94</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HGPｺﾞｼｯｸE</vt:lpstr>
      <vt:lpstr>HGP明朝E</vt:lpstr>
      <vt:lpstr>HGｺﾞｼｯｸE</vt:lpstr>
      <vt:lpstr>Arial</vt:lpstr>
      <vt:lpstr>Gill Sans MT</vt:lpstr>
      <vt:lpstr>ギャラリー</vt:lpstr>
      <vt:lpstr>ネット上の情報を ラクラク収集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ネット上の情報を ラクラク収集</dc:title>
  <dc:creator>Mana</dc:creator>
  <cp:lastModifiedBy>Mana</cp:lastModifiedBy>
  <cp:revision>13</cp:revision>
  <dcterms:created xsi:type="dcterms:W3CDTF">2019-03-17T13:49:38Z</dcterms:created>
  <dcterms:modified xsi:type="dcterms:W3CDTF">2019-03-24T05:38:25Z</dcterms:modified>
</cp:coreProperties>
</file>