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8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83" r:id="rId10"/>
    <p:sldId id="276" r:id="rId11"/>
    <p:sldId id="284" r:id="rId12"/>
    <p:sldId id="277" r:id="rId13"/>
    <p:sldId id="286" r:id="rId14"/>
    <p:sldId id="285" r:id="rId15"/>
    <p:sldId id="288" r:id="rId16"/>
    <p:sldId id="287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/>
    <p:restoredTop sz="94776"/>
  </p:normalViewPr>
  <p:slideViewPr>
    <p:cSldViewPr snapToGrid="0">
      <p:cViewPr varScale="1">
        <p:scale>
          <a:sx n="75" d="100"/>
          <a:sy n="75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1C0E-2A83-1849-ABA2-56C6C42DACC3}" type="datetimeFigureOut">
              <a:rPr lang="en-CL" smtClean="0"/>
              <a:t>28-08-25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46F3D-934D-824A-98A4-04386C07DD91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5943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</a:t>
            </a:r>
            <a:r>
              <a:rPr lang="en-CL" dirty="0"/>
              <a:t>o es necesario dejar el numero de replicas en Git si lo dejamos al HPA</a:t>
            </a:r>
          </a:p>
          <a:p>
            <a:pPr marL="171450" indent="-171450">
              <a:buFontTx/>
              <a:buChar char="-"/>
            </a:pPr>
            <a:r>
              <a:rPr lang="en-CL" dirty="0"/>
              <a:t>Cuando usamos Helm o Kustomize, cuidado de no incluir cosas que podrían cambiar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46F3D-934D-824A-98A4-04386C07DD91}" type="slidenum">
              <a:rPr lang="en-CL" smtClean="0"/>
              <a:t>13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410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bg>
      <p:bgPr>
        <a:solidFill>
          <a:srgbClr val="F7E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473006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1796639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1920181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854294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6088181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2920223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5" name="Imagen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Imagen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23761009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673143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115173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ítulo">
    <p:bg>
      <p:bgPr>
        <a:solidFill>
          <a:srgbClr val="FFB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1205033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ítulo">
    <p:bg>
      <p:bgPr>
        <a:solidFill>
          <a:srgbClr val="FF7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153265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ítulo">
    <p:bg>
      <p:bgPr>
        <a:solidFill>
          <a:srgbClr val="C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23420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7968528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5283590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7313219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1612159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2656574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6708"/>
            <a:ext cx="24365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BF861B50-C6E2-CB4F-B1B5-8FCACD48B093}" type="slidenum">
              <a:rPr lang="en-CL" smtClean="0"/>
              <a:t>‹#›</a:t>
            </a:fld>
            <a:endParaRPr lang="en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F267C-E150-BF65-E849-5640F82DEE5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1750" y="6750050"/>
            <a:ext cx="202407" cy="76944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L" sz="5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D2F90-FEAD-5B97-FCF4-00B6AD4774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04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L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</a:t>
            </a:r>
          </a:p>
        </p:txBody>
      </p:sp>
    </p:spTree>
    <p:extLst>
      <p:ext uri="{BB962C8B-B14F-4D97-AF65-F5344CB8AC3E}">
        <p14:creationId xmlns:p14="http://schemas.microsoft.com/office/powerpoint/2010/main" val="38630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ransition spd="med"/>
  <p:txStyles>
    <p:titleStyle>
      <a:lvl1pPr marL="0" marR="0" indent="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22860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45720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68580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91440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14300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137160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60020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828800" algn="l" defTabSz="1219169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304800" marR="0" indent="-304800" algn="l" defTabSz="1219169" rtl="0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09600" marR="0" indent="-304800" algn="l" defTabSz="1219169" rtl="0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14400" marR="0" indent="-304800" algn="l" defTabSz="1219169" rtl="0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19200" marR="0" indent="-304800" algn="l" defTabSz="1219169" rtl="0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24000" marR="0" indent="-304800" algn="l" defTabSz="1219169" rtl="0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28800" marR="0" indent="-304800" algn="l" defTabSz="1219169" rtl="0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33600" marR="0" indent="-304800" algn="l" defTabSz="1219169" rtl="0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438400" marR="0" indent="-304800" algn="l" defTabSz="1219169" rtl="0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743200" marR="0" indent="-304800" algn="l" defTabSz="1219169" rtl="0" eaLnBrk="1" latinLnBrk="0" hangingPunct="1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921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Agrupar"/>
          <p:cNvGrpSpPr/>
          <p:nvPr/>
        </p:nvGrpSpPr>
        <p:grpSpPr>
          <a:xfrm>
            <a:off x="3553380" y="2949233"/>
            <a:ext cx="5085241" cy="959534"/>
            <a:chOff x="0" y="0"/>
            <a:chExt cx="10170481" cy="1919066"/>
          </a:xfrm>
        </p:grpSpPr>
        <p:pic>
          <p:nvPicPr>
            <p:cNvPr id="161" name="image6.png" descr="image6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298677"/>
              <a:ext cx="5717643" cy="11458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Línea"/>
            <p:cNvSpPr/>
            <p:nvPr/>
          </p:nvSpPr>
          <p:spPr>
            <a:xfrm flipV="1">
              <a:off x="6329310" y="0"/>
              <a:ext cx="1" cy="1919067"/>
            </a:xfrm>
            <a:prstGeom prst="line">
              <a:avLst/>
            </a:prstGeom>
            <a:noFill/>
            <a:ln w="38100" cap="flat">
              <a:solidFill>
                <a:srgbClr val="343E46"/>
              </a:solidFill>
              <a:prstDash val="solid"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endParaRPr sz="1200"/>
            </a:p>
          </p:txBody>
        </p:sp>
        <p:pic>
          <p:nvPicPr>
            <p:cNvPr id="163" name="Imagen" descr="Image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7899" y="302384"/>
              <a:ext cx="3192583" cy="14619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12BD8-DB6C-0FB6-322C-D2D4A9128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48AB5DDB-02E6-309C-FE24-1B69EA9B5590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29F257-6749-54DF-2613-F0C6B0D701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  <p:pic>
        <p:nvPicPr>
          <p:cNvPr id="3" name="Picture 2" descr="Argo CD Architecture">
            <a:extLst>
              <a:ext uri="{FF2B5EF4-FFF2-40B4-BE49-F238E27FC236}">
                <a16:creationId xmlns:a16="http://schemas.microsoft.com/office/drawing/2014/main" id="{01D9B35C-270C-5EBE-BC19-02349791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4" y="287867"/>
            <a:ext cx="10665886" cy="6178252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83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833F7-3C15-518B-7B21-92C97C918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3C066AD5-268B-E70A-E19F-1D271C0B980A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A6D2A1E-E47F-1DD7-3B53-E4B6DA8F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3C19D9CF-B9D6-B0EB-C5D0-1F4D30E2570B}"/>
              </a:ext>
            </a:extLst>
          </p:cNvPr>
          <p:cNvGrpSpPr/>
          <p:nvPr/>
        </p:nvGrpSpPr>
        <p:grpSpPr>
          <a:xfrm>
            <a:off x="733584" y="1626867"/>
            <a:ext cx="11041498" cy="4882942"/>
            <a:chOff x="1467168" y="5992673"/>
            <a:chExt cx="22082996" cy="4644824"/>
          </a:xfrm>
        </p:grpSpPr>
        <p:sp>
          <p:nvSpPr>
            <p:cNvPr id="190" name="Separata…">
              <a:extLst>
                <a:ext uri="{FF2B5EF4-FFF2-40B4-BE49-F238E27FC236}">
                  <a16:creationId xmlns:a16="http://schemas.microsoft.com/office/drawing/2014/main" id="{3D9BC2AC-C7F9-E408-36B6-1ED3F67AC6F7}"/>
                </a:ext>
              </a:extLst>
            </p:cNvPr>
            <p:cNvSpPr txBox="1"/>
            <p:nvPr/>
          </p:nvSpPr>
          <p:spPr>
            <a:xfrm>
              <a:off x="1585060" y="5992673"/>
              <a:ext cx="21965104" cy="13955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Ejemplo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 de 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flujo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 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GitOps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 con 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ArgoCD</a:t>
              </a:r>
              <a:endParaRPr sz="575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6AEB2626-EEB5-0B8D-CB92-73474FDA3C47}"/>
                </a:ext>
              </a:extLst>
            </p:cNvPr>
            <p:cNvSpPr txBox="1"/>
            <p:nvPr/>
          </p:nvSpPr>
          <p:spPr>
            <a:xfrm>
              <a:off x="1467168" y="7880051"/>
              <a:ext cx="21914378" cy="27574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marL="457200" indent="-457200">
                <a:buFont typeface="+mj-lt"/>
                <a:buAutoNum type="arabicPeriod"/>
              </a:pPr>
              <a:r>
                <a:rPr lang="en-US" sz="2400" dirty="0"/>
                <a:t>Dev </a:t>
              </a:r>
              <a:r>
                <a:rPr lang="en-US" sz="2400" dirty="0" err="1"/>
                <a:t>hace</a:t>
              </a:r>
              <a:r>
                <a:rPr lang="en-US" sz="2400" dirty="0"/>
                <a:t> commit </a:t>
              </a:r>
              <a:r>
                <a:rPr lang="en-US" sz="2400" dirty="0" err="1"/>
                <a:t>en</a:t>
              </a:r>
              <a:r>
                <a:rPr lang="en-US" sz="2400" dirty="0"/>
                <a:t> Git → PR → merge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/>
                <a:t>Git es la </a:t>
              </a:r>
              <a:r>
                <a:rPr lang="en-US" sz="2400" dirty="0" err="1"/>
                <a:t>fuente</a:t>
              </a:r>
              <a:r>
                <a:rPr lang="en-US" sz="2400" dirty="0"/>
                <a:t> de Verdad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ArgoCD</a:t>
              </a:r>
              <a:r>
                <a:rPr lang="en-US" sz="2400" dirty="0"/>
                <a:t> </a:t>
              </a:r>
              <a:r>
                <a:rPr lang="en-US" sz="2400" dirty="0" err="1"/>
                <a:t>detecta</a:t>
              </a:r>
              <a:r>
                <a:rPr lang="en-US" sz="2400" dirty="0"/>
                <a:t> </a:t>
              </a:r>
              <a:r>
                <a:rPr lang="en-US" sz="2400" dirty="0" err="1"/>
                <a:t>el</a:t>
              </a:r>
              <a:r>
                <a:rPr lang="en-US" sz="2400" dirty="0"/>
                <a:t> </a:t>
              </a:r>
              <a:r>
                <a:rPr lang="en-US" sz="2400" dirty="0" err="1"/>
                <a:t>cambio</a:t>
              </a: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ArgoCD</a:t>
              </a:r>
              <a:r>
                <a:rPr lang="en-US" sz="2400" dirty="0"/>
                <a:t> </a:t>
              </a:r>
              <a:r>
                <a:rPr lang="en-US" sz="2400" dirty="0" err="1"/>
                <a:t>aplica</a:t>
              </a:r>
              <a:r>
                <a:rPr lang="en-US" sz="2400" dirty="0"/>
                <a:t> </a:t>
              </a:r>
              <a:r>
                <a:rPr lang="en-US" sz="2400" dirty="0" err="1"/>
                <a:t>el</a:t>
              </a:r>
              <a:r>
                <a:rPr lang="en-US" sz="2400" dirty="0"/>
                <a:t> </a:t>
              </a:r>
              <a:r>
                <a:rPr lang="en-US" sz="2400" dirty="0" err="1"/>
                <a:t>manifiesto</a:t>
              </a:r>
              <a:r>
                <a:rPr lang="en-US" sz="2400" dirty="0"/>
                <a:t> </a:t>
              </a:r>
              <a:r>
                <a:rPr lang="en-US" sz="2400" dirty="0" err="1"/>
                <a:t>en</a:t>
              </a:r>
              <a:r>
                <a:rPr lang="en-US" sz="2400" dirty="0"/>
                <a:t> Kubernetes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ArgoCD</a:t>
              </a:r>
              <a:r>
                <a:rPr lang="en-US" sz="2400" dirty="0"/>
                <a:t> </a:t>
              </a:r>
              <a:r>
                <a:rPr lang="en-US" sz="2400" dirty="0" err="1"/>
                <a:t>reporta</a:t>
              </a:r>
              <a:r>
                <a:rPr lang="en-US" sz="2400" dirty="0"/>
                <a:t> </a:t>
              </a:r>
              <a:r>
                <a:rPr lang="en-US" sz="2400" dirty="0" err="1"/>
                <a:t>estado</a:t>
              </a:r>
              <a:r>
                <a:rPr lang="en-US" sz="2400" dirty="0"/>
                <a:t> y </a:t>
              </a:r>
              <a:r>
                <a:rPr lang="en-US" sz="2400" dirty="0" err="1"/>
                <a:t>sincronización</a:t>
              </a:r>
              <a:endParaRPr lang="en-US" sz="2400" dirty="0"/>
            </a:p>
            <a:p>
              <a:endParaRPr lang="en-US" sz="2400" dirty="0"/>
            </a:p>
            <a:p>
              <a:endParaRPr lang="en-CL" sz="2400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117B3954-07C6-7103-B199-61465F99E2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037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C0C66-D125-9E8E-98B4-2E1C0A1A5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46247440-ED25-87B0-AD4C-E713226DE283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7F370A-50F6-C30C-B1F8-F5EB6A85D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7762DDD-4633-2921-8597-A960C01F290D}"/>
              </a:ext>
            </a:extLst>
          </p:cNvPr>
          <p:cNvSpPr/>
          <p:nvPr/>
        </p:nvSpPr>
        <p:spPr>
          <a:xfrm>
            <a:off x="1297066" y="1863920"/>
            <a:ext cx="1920240" cy="1097280"/>
          </a:xfrm>
          <a:prstGeom prst="roundRect">
            <a:avLst/>
          </a:prstGeom>
          <a:solidFill>
            <a:srgbClr val="3498DB"/>
          </a:solidFill>
          <a:ln w="127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/>
              <a:t>👨‍💻 Developer</a:t>
            </a:r>
          </a:p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/>
              <a:t>Commit / PR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9C6585-53F1-E538-04C6-48896366A95F}"/>
              </a:ext>
            </a:extLst>
          </p:cNvPr>
          <p:cNvSpPr/>
          <p:nvPr/>
        </p:nvSpPr>
        <p:spPr>
          <a:xfrm>
            <a:off x="3583066" y="1863920"/>
            <a:ext cx="1920240" cy="1097280"/>
          </a:xfrm>
          <a:prstGeom prst="roundRect">
            <a:avLst/>
          </a:prstGeom>
          <a:solidFill>
            <a:srgbClr val="2ECC71"/>
          </a:solidFill>
          <a:ln w="127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📂 Git Repo</a:t>
            </a:r>
          </a:p>
          <a:p>
            <a:pPr algn="ctr">
              <a:defRPr sz="1600" b="1">
                <a:solidFill>
                  <a:srgbClr val="FFFFFF"/>
                </a:solidFill>
              </a:defRPr>
            </a:pPr>
            <a:r>
              <a:t>Fuente de verdad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801105-DD5A-D3EE-E3EB-25E4EC6FC737}"/>
              </a:ext>
            </a:extLst>
          </p:cNvPr>
          <p:cNvSpPr/>
          <p:nvPr/>
        </p:nvSpPr>
        <p:spPr>
          <a:xfrm>
            <a:off x="5869066" y="1863920"/>
            <a:ext cx="1920240" cy="1097280"/>
          </a:xfrm>
          <a:prstGeom prst="roundRect">
            <a:avLst/>
          </a:prstGeom>
          <a:solidFill>
            <a:srgbClr val="9B59B6"/>
          </a:solidFill>
          <a:ln w="127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🚀 ArgoCD</a:t>
            </a:r>
          </a:p>
          <a:p>
            <a:pPr algn="ctr">
              <a:defRPr sz="1600" b="1">
                <a:solidFill>
                  <a:srgbClr val="FFFFFF"/>
                </a:solidFill>
              </a:defRPr>
            </a:pPr>
            <a:r>
              <a:t>Sync &amp; Policies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3999BA-8806-66A2-4192-AF9447450D06}"/>
              </a:ext>
            </a:extLst>
          </p:cNvPr>
          <p:cNvSpPr/>
          <p:nvPr/>
        </p:nvSpPr>
        <p:spPr>
          <a:xfrm>
            <a:off x="8155066" y="1589600"/>
            <a:ext cx="2468880" cy="1645920"/>
          </a:xfrm>
          <a:prstGeom prst="roundRect">
            <a:avLst/>
          </a:prstGeom>
          <a:solidFill>
            <a:srgbClr val="F1C40F"/>
          </a:solidFill>
          <a:ln w="12700"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/>
              <a:t>☸️ Kubernetes</a:t>
            </a:r>
          </a:p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 err="1"/>
              <a:t>Despliegue</a:t>
            </a:r>
            <a:r>
              <a:rPr dirty="0"/>
              <a:t> </a:t>
            </a:r>
            <a:r>
              <a:rPr dirty="0" err="1"/>
              <a:t>automático</a:t>
            </a:r>
            <a:endParaRPr dirty="0"/>
          </a:p>
        </p:txBody>
      </p:sp>
      <p:grpSp>
        <p:nvGrpSpPr>
          <p:cNvPr id="7" name="Grupo 4">
            <a:extLst>
              <a:ext uri="{FF2B5EF4-FFF2-40B4-BE49-F238E27FC236}">
                <a16:creationId xmlns:a16="http://schemas.microsoft.com/office/drawing/2014/main" id="{79AFCF09-D18C-2F89-7D37-FF03C79DA39B}"/>
              </a:ext>
            </a:extLst>
          </p:cNvPr>
          <p:cNvGrpSpPr/>
          <p:nvPr/>
        </p:nvGrpSpPr>
        <p:grpSpPr>
          <a:xfrm>
            <a:off x="9389506" y="4126729"/>
            <a:ext cx="2405719" cy="2283342"/>
            <a:chOff x="8838979" y="6758019"/>
            <a:chExt cx="4864555" cy="5074829"/>
          </a:xfrm>
        </p:grpSpPr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A2DD7A38-1256-8A95-C8B0-50E4DD6D4503}"/>
                </a:ext>
              </a:extLst>
            </p:cNvPr>
            <p:cNvSpPr/>
            <p:nvPr/>
          </p:nvSpPr>
          <p:spPr>
            <a:xfrm>
              <a:off x="8838979" y="6758019"/>
              <a:ext cx="4864555" cy="5074829"/>
            </a:xfrm>
            <a:prstGeom prst="roundRect">
              <a:avLst/>
            </a:prstGeom>
            <a:solidFill>
              <a:srgbClr val="FF79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/>
              <a:endParaRPr lang="es-CL" sz="3200" b="1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3402DB98-2D64-4D38-7BA1-1846C032D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5547" y="7193806"/>
              <a:ext cx="3242585" cy="4131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725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51F1A-013E-9821-F366-F57169584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9C87AF2F-66A6-6E75-219B-D621B738F7AB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5B1DE79-C712-C2AB-AD66-721FD600B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5CC4D0F9-D422-62E2-76CA-9919EA2BFF61}"/>
              </a:ext>
            </a:extLst>
          </p:cNvPr>
          <p:cNvGrpSpPr/>
          <p:nvPr/>
        </p:nvGrpSpPr>
        <p:grpSpPr>
          <a:xfrm>
            <a:off x="733584" y="2002357"/>
            <a:ext cx="11041498" cy="4119661"/>
            <a:chOff x="1467168" y="6349850"/>
            <a:chExt cx="22082996" cy="3918761"/>
          </a:xfrm>
        </p:grpSpPr>
        <p:sp>
          <p:nvSpPr>
            <p:cNvPr id="190" name="Separata…">
              <a:extLst>
                <a:ext uri="{FF2B5EF4-FFF2-40B4-BE49-F238E27FC236}">
                  <a16:creationId xmlns:a16="http://schemas.microsoft.com/office/drawing/2014/main" id="{7955A8E8-67EB-71D1-EC50-2423DC33F055}"/>
                </a:ext>
              </a:extLst>
            </p:cNvPr>
            <p:cNvSpPr txBox="1"/>
            <p:nvPr/>
          </p:nvSpPr>
          <p:spPr>
            <a:xfrm>
              <a:off x="1585060" y="6349850"/>
              <a:ext cx="21965104" cy="6811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5400" b="1" spc="460" dirty="0" err="1">
                  <a:solidFill>
                    <a:srgbClr val="EE8131"/>
                  </a:solidFill>
                  <a:sym typeface="Century Gothic"/>
                </a:rPr>
                <a:t>Mejores</a:t>
              </a:r>
              <a:r>
                <a:rPr lang="en-US" sz="5400" b="1" spc="460" dirty="0">
                  <a:solidFill>
                    <a:srgbClr val="EE8131"/>
                  </a:solidFill>
                  <a:sym typeface="Century Gothic"/>
                </a:rPr>
                <a:t> </a:t>
              </a:r>
              <a:r>
                <a:rPr lang="en-US" sz="5400" b="1" spc="460" dirty="0" err="1">
                  <a:solidFill>
                    <a:srgbClr val="EE8131"/>
                  </a:solidFill>
                  <a:sym typeface="Century Gothic"/>
                </a:rPr>
                <a:t>prácticas</a:t>
              </a:r>
              <a:endParaRPr sz="960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FEDDDDBC-2C3F-6F8D-3C34-3157FC4A5968}"/>
                </a:ext>
              </a:extLst>
            </p:cNvPr>
            <p:cNvSpPr txBox="1"/>
            <p:nvPr/>
          </p:nvSpPr>
          <p:spPr>
            <a:xfrm>
              <a:off x="1467168" y="8248942"/>
              <a:ext cx="21914378" cy="20196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Separar</a:t>
              </a:r>
              <a:r>
                <a:rPr lang="en-US" sz="2400" dirty="0"/>
                <a:t> </a:t>
              </a:r>
              <a:r>
                <a:rPr lang="en-US" sz="2400" dirty="0" err="1"/>
                <a:t>los</a:t>
              </a:r>
              <a:r>
                <a:rPr lang="en-US" sz="2400" dirty="0"/>
                <a:t> </a:t>
              </a:r>
              <a:r>
                <a:rPr lang="en-US" sz="2400" dirty="0" err="1"/>
                <a:t>repositorios</a:t>
              </a:r>
              <a:r>
                <a:rPr lang="en-US" sz="2400" dirty="0"/>
                <a:t> de la </a:t>
              </a:r>
              <a:r>
                <a:rPr lang="en-US" sz="2400" dirty="0" err="1"/>
                <a:t>Configuración</a:t>
              </a:r>
              <a:r>
                <a:rPr lang="en-US" sz="2400" dirty="0"/>
                <a:t> del Código </a:t>
              </a:r>
              <a:r>
                <a:rPr lang="en-US" sz="2400" dirty="0" err="1"/>
                <a:t>fuente</a:t>
              </a: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Dejar</a:t>
              </a:r>
              <a:r>
                <a:rPr lang="en-US" sz="2400" dirty="0"/>
                <a:t> </a:t>
              </a:r>
              <a:r>
                <a:rPr lang="en-US" sz="2400" dirty="0" err="1"/>
                <a:t>espacio</a:t>
              </a:r>
              <a:r>
                <a:rPr lang="en-US" sz="2400" dirty="0"/>
                <a:t> para </a:t>
              </a:r>
              <a:r>
                <a:rPr lang="en-US" sz="2400" dirty="0" err="1"/>
                <a:t>imperatividad</a:t>
              </a:r>
              <a:r>
                <a:rPr lang="en-US" sz="2400" dirty="0"/>
                <a:t>/</a:t>
              </a:r>
              <a:r>
                <a:rPr lang="en-US" sz="2400" dirty="0" err="1"/>
                <a:t>automatización</a:t>
              </a:r>
              <a:r>
                <a:rPr lang="en-US" sz="2400" dirty="0"/>
                <a:t>. No </a:t>
              </a:r>
              <a:r>
                <a:rPr lang="en-US" sz="2400" dirty="0" err="1"/>
                <a:t>todo</a:t>
              </a:r>
              <a:r>
                <a:rPr lang="en-US" sz="2400" dirty="0"/>
                <a:t> </a:t>
              </a:r>
              <a:r>
                <a:rPr lang="en-US" sz="2400" dirty="0" err="1"/>
                <a:t>debe</a:t>
              </a:r>
              <a:r>
                <a:rPr lang="en-US" sz="2400" dirty="0"/>
                <a:t> </a:t>
              </a:r>
              <a:r>
                <a:rPr lang="en-US" sz="2400" dirty="0" err="1"/>
                <a:t>estar</a:t>
              </a:r>
              <a:r>
                <a:rPr lang="en-US" sz="2400" dirty="0"/>
                <a:t> </a:t>
              </a:r>
              <a:r>
                <a:rPr lang="en-US" sz="2400" dirty="0" err="1"/>
                <a:t>en</a:t>
              </a:r>
              <a:r>
                <a:rPr lang="en-US" sz="2400" dirty="0"/>
                <a:t> </a:t>
              </a:r>
              <a:r>
                <a:rPr lang="en-US" sz="2400" dirty="0" err="1"/>
                <a:t>los</a:t>
              </a:r>
              <a:r>
                <a:rPr lang="en-US" sz="2400" dirty="0"/>
                <a:t> </a:t>
              </a:r>
              <a:r>
                <a:rPr lang="en-US" sz="2400" dirty="0" err="1"/>
                <a:t>manifiestos</a:t>
              </a:r>
              <a:r>
                <a:rPr lang="en-US" sz="2400" dirty="0"/>
                <a:t> Git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Asegutta</a:t>
              </a:r>
              <a:r>
                <a:rPr lang="en-US" sz="2400" dirty="0"/>
                <a:t> que </a:t>
              </a:r>
              <a:r>
                <a:rPr lang="en-US" sz="2400" dirty="0" err="1"/>
                <a:t>los</a:t>
              </a:r>
              <a:r>
                <a:rPr lang="en-US" sz="2400" dirty="0"/>
                <a:t> </a:t>
              </a:r>
              <a:r>
                <a:rPr lang="en-US" sz="2400" dirty="0" err="1"/>
                <a:t>Manifiestos</a:t>
              </a:r>
              <a:r>
                <a:rPr lang="en-US" sz="2400" dirty="0"/>
                <a:t> </a:t>
              </a:r>
              <a:r>
                <a:rPr lang="en-US" sz="2400" dirty="0" err="1"/>
                <a:t>en</a:t>
              </a:r>
              <a:r>
                <a:rPr lang="en-US" sz="2400" dirty="0"/>
                <a:t> la revisions Git </a:t>
              </a:r>
              <a:r>
                <a:rPr lang="en-US" sz="2400" dirty="0" err="1"/>
                <a:t>sean</a:t>
              </a:r>
              <a:r>
                <a:rPr lang="en-US" sz="2400" dirty="0"/>
                <a:t> </a:t>
              </a:r>
              <a:r>
                <a:rPr lang="en-US" sz="2400" dirty="0" err="1"/>
                <a:t>realmente</a:t>
              </a:r>
              <a:r>
                <a:rPr lang="en-US" sz="2400" dirty="0"/>
                <a:t> </a:t>
              </a:r>
              <a:r>
                <a:rPr lang="en-US" sz="2400" dirty="0" err="1"/>
                <a:t>inmutables</a:t>
              </a:r>
              <a:endParaRPr lang="en-US" sz="2400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A2B0CE9C-63EF-029D-0959-98EA7148F7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59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DA4D0-3F3D-943C-B292-0AE54C54D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B6BA7B87-7FC6-19A0-E7B7-6B485229E272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FBAEB0F-52D9-9783-6F89-52610B88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E039491-1979-728B-D552-70F5EBC98898}"/>
              </a:ext>
            </a:extLst>
          </p:cNvPr>
          <p:cNvGrpSpPr/>
          <p:nvPr/>
        </p:nvGrpSpPr>
        <p:grpSpPr>
          <a:xfrm>
            <a:off x="733584" y="1669956"/>
            <a:ext cx="11041498" cy="4968746"/>
            <a:chOff x="1467168" y="6033658"/>
            <a:chExt cx="22082996" cy="4726443"/>
          </a:xfrm>
        </p:grpSpPr>
        <p:sp>
          <p:nvSpPr>
            <p:cNvPr id="190" name="Separata…">
              <a:extLst>
                <a:ext uri="{FF2B5EF4-FFF2-40B4-BE49-F238E27FC236}">
                  <a16:creationId xmlns:a16="http://schemas.microsoft.com/office/drawing/2014/main" id="{EF9B999C-12A0-491F-8A1C-439A3A3B4531}"/>
                </a:ext>
              </a:extLst>
            </p:cNvPr>
            <p:cNvSpPr txBox="1"/>
            <p:nvPr/>
          </p:nvSpPr>
          <p:spPr>
            <a:xfrm>
              <a:off x="1585060" y="6033658"/>
              <a:ext cx="21965104" cy="131355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5400" b="1" spc="460" dirty="0">
                  <a:solidFill>
                    <a:srgbClr val="EE8131"/>
                  </a:solidFill>
                  <a:sym typeface="Century Gothic"/>
                </a:rPr>
                <a:t>Pros y contras de usar </a:t>
              </a:r>
              <a:r>
                <a:rPr lang="en-US" sz="5400" b="1" spc="460" dirty="0" err="1">
                  <a:solidFill>
                    <a:srgbClr val="EE8131"/>
                  </a:solidFill>
                  <a:sym typeface="Century Gothic"/>
                </a:rPr>
                <a:t>ArgoCD</a:t>
              </a:r>
              <a:endParaRPr sz="540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D71765A4-0757-0E59-D78C-A67B398CAB9F}"/>
                </a:ext>
              </a:extLst>
            </p:cNvPr>
            <p:cNvSpPr txBox="1"/>
            <p:nvPr/>
          </p:nvSpPr>
          <p:spPr>
            <a:xfrm>
              <a:off x="1467168" y="7510803"/>
              <a:ext cx="10349222" cy="32492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r>
                <a:rPr lang="en-US" sz="2400" dirty="0"/>
                <a:t>Pros:</a:t>
              </a:r>
            </a:p>
            <a:p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Fácil</a:t>
              </a:r>
              <a:r>
                <a:rPr lang="en-US" sz="2400" dirty="0"/>
                <a:t> </a:t>
              </a:r>
              <a:r>
                <a:rPr lang="en-US" sz="2400" dirty="0" err="1"/>
                <a:t>adopción</a:t>
              </a:r>
              <a:r>
                <a:rPr lang="en-US" sz="2400" dirty="0"/>
                <a:t> de </a:t>
              </a:r>
              <a:r>
                <a:rPr lang="en-US" sz="2400" dirty="0" err="1"/>
                <a:t>GitOps</a:t>
              </a:r>
              <a:r>
                <a:rPr lang="en-US" sz="2400" dirty="0"/>
                <a:t>.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Interfaz</a:t>
              </a:r>
              <a:r>
                <a:rPr lang="en-US" sz="2400" dirty="0"/>
                <a:t> </a:t>
              </a:r>
              <a:r>
                <a:rPr lang="en-US" sz="2400" dirty="0" err="1"/>
                <a:t>gráfica</a:t>
              </a:r>
              <a:r>
                <a:rPr lang="en-US" sz="2400" dirty="0"/>
                <a:t> </a:t>
              </a:r>
              <a:r>
                <a:rPr lang="en-US" sz="2400" dirty="0" err="1"/>
                <a:t>clara</a:t>
              </a:r>
              <a:r>
                <a:rPr lang="en-US" sz="2400" dirty="0"/>
                <a:t>.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/>
                <a:t>Multi-tenancy y multi-cluster.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Integración</a:t>
              </a:r>
              <a:r>
                <a:rPr lang="en-US" sz="2400" dirty="0"/>
                <a:t> con </a:t>
              </a:r>
              <a:r>
                <a:rPr lang="en-US" sz="2400" dirty="0" err="1"/>
                <a:t>herramientas</a:t>
              </a:r>
              <a:r>
                <a:rPr lang="en-US" sz="2400" dirty="0"/>
                <a:t> de CI.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A2579912-1FF8-BB83-366B-AAABD69BE55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  <p:sp>
        <p:nvSpPr>
          <p:cNvPr id="3" name="Consectetur adipiscing">
            <a:extLst>
              <a:ext uri="{FF2B5EF4-FFF2-40B4-BE49-F238E27FC236}">
                <a16:creationId xmlns:a16="http://schemas.microsoft.com/office/drawing/2014/main" id="{B322495B-08C3-757F-4DAF-A933F6670991}"/>
              </a:ext>
            </a:extLst>
          </p:cNvPr>
          <p:cNvSpPr txBox="1"/>
          <p:nvPr/>
        </p:nvSpPr>
        <p:spPr>
          <a:xfrm>
            <a:off x="6283806" y="3264906"/>
            <a:ext cx="4786683" cy="289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marR="331470" algn="l" defTabSz="449580">
              <a:lnSpc>
                <a:spcPct val="70000"/>
              </a:lnSpc>
              <a:defRPr sz="5000" spc="200">
                <a:solidFill>
                  <a:srgbClr val="EE8131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r>
              <a:rPr lang="en-US" sz="2400" dirty="0"/>
              <a:t>Contras: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Necesita</a:t>
            </a:r>
            <a:r>
              <a:rPr lang="en-US" sz="2400" dirty="0"/>
              <a:t> </a:t>
            </a:r>
            <a:r>
              <a:rPr lang="en-US" sz="2400" dirty="0" err="1"/>
              <a:t>gestión</a:t>
            </a:r>
            <a:r>
              <a:rPr lang="en-US" sz="2400" dirty="0"/>
              <a:t> de </a:t>
            </a:r>
            <a:r>
              <a:rPr lang="en-US" sz="2400" dirty="0" err="1"/>
              <a:t>secretos</a:t>
            </a:r>
            <a:r>
              <a:rPr lang="en-US" sz="2400" dirty="0"/>
              <a:t> externa.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Puede </a:t>
            </a:r>
            <a:r>
              <a:rPr lang="en-US" sz="2400" dirty="0" err="1"/>
              <a:t>añadir</a:t>
            </a:r>
            <a:r>
              <a:rPr lang="en-US" sz="2400" dirty="0"/>
              <a:t> </a:t>
            </a:r>
            <a:r>
              <a:rPr lang="en-US" sz="2400" dirty="0" err="1"/>
              <a:t>complejidad</a:t>
            </a:r>
            <a:r>
              <a:rPr lang="en-US" sz="2400" dirty="0"/>
              <a:t> </a:t>
            </a:r>
            <a:r>
              <a:rPr lang="en-US" sz="2400" dirty="0" err="1"/>
              <a:t>inicial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Requiere</a:t>
            </a:r>
            <a:r>
              <a:rPr lang="en-US" sz="2400" dirty="0"/>
              <a:t> </a:t>
            </a:r>
            <a:r>
              <a:rPr lang="en-US" sz="2400" dirty="0" err="1"/>
              <a:t>madurez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IaC</a:t>
            </a:r>
            <a:r>
              <a:rPr lang="en-US" sz="2400" dirty="0"/>
              <a:t> y </a:t>
            </a:r>
            <a:r>
              <a:rPr lang="en-US" sz="2400" dirty="0" err="1"/>
              <a:t>GitFlow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207563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46F-1CA9-9009-C818-9DD494AB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66CE0EC6-52DA-55B0-FBC8-EDD436F020A9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1D974F0-3CF4-A72E-1BB6-24BBCF6B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B483E1D2-E688-3274-DEFF-8C9758516068}"/>
              </a:ext>
            </a:extLst>
          </p:cNvPr>
          <p:cNvGrpSpPr/>
          <p:nvPr/>
        </p:nvGrpSpPr>
        <p:grpSpPr>
          <a:xfrm>
            <a:off x="733584" y="2002357"/>
            <a:ext cx="11041498" cy="4507457"/>
            <a:chOff x="1467168" y="6349850"/>
            <a:chExt cx="22082996" cy="4287647"/>
          </a:xfrm>
        </p:grpSpPr>
        <p:sp>
          <p:nvSpPr>
            <p:cNvPr id="190" name="Separata…">
              <a:extLst>
                <a:ext uri="{FF2B5EF4-FFF2-40B4-BE49-F238E27FC236}">
                  <a16:creationId xmlns:a16="http://schemas.microsoft.com/office/drawing/2014/main" id="{DB108F8F-C197-A9D2-4770-27AAA722A55B}"/>
                </a:ext>
              </a:extLst>
            </p:cNvPr>
            <p:cNvSpPr txBox="1"/>
            <p:nvPr/>
          </p:nvSpPr>
          <p:spPr>
            <a:xfrm>
              <a:off x="1585060" y="6349850"/>
              <a:ext cx="21965104" cy="6811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5400" b="1" spc="460" dirty="0" err="1">
                  <a:solidFill>
                    <a:srgbClr val="EE8131"/>
                  </a:solidFill>
                  <a:sym typeface="Century Gothic"/>
                </a:rPr>
                <a:t>Conclusiones</a:t>
              </a:r>
              <a:endParaRPr sz="960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F3D0D8B9-56E1-DF76-69E2-3D40FD5F8FAF}"/>
                </a:ext>
              </a:extLst>
            </p:cNvPr>
            <p:cNvSpPr txBox="1"/>
            <p:nvPr/>
          </p:nvSpPr>
          <p:spPr>
            <a:xfrm>
              <a:off x="1467168" y="7880053"/>
              <a:ext cx="21914378" cy="2757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GitOps</a:t>
              </a:r>
              <a:r>
                <a:rPr lang="en-US" sz="2400" dirty="0"/>
                <a:t> = </a:t>
              </a:r>
              <a:r>
                <a:rPr lang="en-US" sz="2400" dirty="0" err="1"/>
                <a:t>mejora</a:t>
              </a:r>
              <a:r>
                <a:rPr lang="en-US" sz="2400" dirty="0"/>
                <a:t> la </a:t>
              </a:r>
              <a:r>
                <a:rPr lang="en-US" sz="2400" dirty="0" err="1"/>
                <a:t>entrega</a:t>
              </a:r>
              <a:r>
                <a:rPr lang="en-US" sz="2400" dirty="0"/>
                <a:t> continua con control, </a:t>
              </a:r>
              <a:r>
                <a:rPr lang="en-US" sz="2400" dirty="0" err="1"/>
                <a:t>auditabilidad</a:t>
              </a:r>
              <a:r>
                <a:rPr lang="en-US" sz="2400" dirty="0"/>
                <a:t> y </a:t>
              </a:r>
              <a:r>
                <a:rPr lang="en-US" sz="2400" dirty="0" err="1"/>
                <a:t>velocidad</a:t>
              </a:r>
              <a:r>
                <a:rPr lang="en-US" sz="2400" dirty="0"/>
                <a:t>.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ArgoCD</a:t>
              </a:r>
              <a:r>
                <a:rPr lang="en-US" sz="2400" dirty="0"/>
                <a:t> = </a:t>
              </a:r>
              <a:r>
                <a:rPr lang="en-US" sz="2400" dirty="0" err="1"/>
                <a:t>herramienta</a:t>
              </a:r>
              <a:r>
                <a:rPr lang="en-US" sz="2400" dirty="0"/>
                <a:t> clave para </a:t>
              </a:r>
              <a:r>
                <a:rPr lang="en-US" sz="2400" dirty="0" err="1"/>
                <a:t>materializar</a:t>
              </a:r>
              <a:r>
                <a:rPr lang="en-US" sz="2400" dirty="0"/>
                <a:t> </a:t>
              </a:r>
              <a:r>
                <a:rPr lang="en-US" sz="2400" dirty="0" err="1"/>
                <a:t>GitOps</a:t>
              </a:r>
              <a:r>
                <a:rPr lang="en-US" sz="2400" dirty="0"/>
                <a:t> </a:t>
              </a:r>
              <a:r>
                <a:rPr lang="en-US" sz="2400" dirty="0" err="1"/>
                <a:t>en</a:t>
              </a:r>
              <a:r>
                <a:rPr lang="en-US" sz="2400" dirty="0"/>
                <a:t> Kubernetes.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Adoptar</a:t>
              </a:r>
              <a:r>
                <a:rPr lang="en-US" sz="2400" dirty="0"/>
                <a:t> </a:t>
              </a:r>
              <a:r>
                <a:rPr lang="en-US" sz="2400" dirty="0" err="1"/>
                <a:t>GitOps</a:t>
              </a:r>
              <a:r>
                <a:rPr lang="en-US" sz="2400" dirty="0"/>
                <a:t> no es solo </a:t>
              </a:r>
              <a:r>
                <a:rPr lang="en-US" sz="2400" dirty="0" err="1"/>
                <a:t>técnico</a:t>
              </a:r>
              <a:r>
                <a:rPr lang="en-US" sz="2400" dirty="0"/>
                <a:t>, también es cultural.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  <a:p>
              <a:pPr marL="457200" indent="-457200">
                <a:buFont typeface="+mj-lt"/>
                <a:buAutoNum type="arabicPeriod"/>
              </a:pPr>
              <a:r>
                <a:rPr lang="en-US" sz="2400" dirty="0" err="1"/>
                <a:t>Iniciar</a:t>
              </a:r>
              <a:r>
                <a:rPr lang="en-US" sz="2400" dirty="0"/>
                <a:t> con un cluster + un </a:t>
              </a:r>
              <a:r>
                <a:rPr lang="en-US" sz="2400" dirty="0" err="1"/>
                <a:t>flujo</a:t>
              </a:r>
              <a:r>
                <a:rPr lang="en-US" sz="2400" dirty="0"/>
                <a:t> de app y </a:t>
              </a:r>
              <a:r>
                <a:rPr lang="en-US" sz="2400" dirty="0" err="1"/>
                <a:t>escalar</a:t>
              </a:r>
              <a:r>
                <a:rPr lang="en-US" sz="2400" dirty="0"/>
                <a:t> </a:t>
              </a:r>
              <a:r>
                <a:rPr lang="en-US" sz="2400" dirty="0" err="1"/>
                <a:t>gradualmente</a:t>
              </a:r>
              <a:r>
                <a:rPr lang="en-US" sz="2400" dirty="0"/>
                <a:t>.</a:t>
              </a:r>
            </a:p>
            <a:p>
              <a:pPr marL="457200" indent="-457200">
                <a:buFont typeface="+mj-lt"/>
                <a:buAutoNum type="arabicPeriod"/>
              </a:pPr>
              <a:endParaRPr lang="en-US" sz="2400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A84AB87-872F-D5D3-3E56-2CDC1F6EF9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9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7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3693C7C-4D3D-5049-95CB-CA731DC27472}"/>
              </a:ext>
            </a:extLst>
          </p:cNvPr>
          <p:cNvGrpSpPr/>
          <p:nvPr/>
        </p:nvGrpSpPr>
        <p:grpSpPr>
          <a:xfrm>
            <a:off x="2397428" y="2672018"/>
            <a:ext cx="7397145" cy="1513964"/>
            <a:chOff x="4794855" y="5344036"/>
            <a:chExt cx="14794289" cy="3027928"/>
          </a:xfrm>
        </p:grpSpPr>
        <p:sp>
          <p:nvSpPr>
            <p:cNvPr id="301" name="Gracias"/>
            <p:cNvSpPr txBox="1"/>
            <p:nvPr/>
          </p:nvSpPr>
          <p:spPr>
            <a:xfrm>
              <a:off x="4794855" y="6433532"/>
              <a:ext cx="5243230" cy="10874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>
              <a:lvl1pPr marR="331470" algn="l" defTabSz="449580">
                <a:lnSpc>
                  <a:spcPct val="80000"/>
                </a:lnSpc>
                <a:defRPr sz="8000" b="1" spc="319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r>
                <a:rPr sz="4000" dirty="0"/>
                <a:t>Gracias</a:t>
              </a:r>
            </a:p>
          </p:txBody>
        </p:sp>
        <p:sp>
          <p:nvSpPr>
            <p:cNvPr id="302" name="Línea"/>
            <p:cNvSpPr/>
            <p:nvPr/>
          </p:nvSpPr>
          <p:spPr>
            <a:xfrm flipV="1">
              <a:off x="9702052" y="6057332"/>
              <a:ext cx="1" cy="1943668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endParaRPr sz="1200" dirty="0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84E9EC2-517B-BF4C-8ABE-24100A1F7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68663" y="5344036"/>
              <a:ext cx="2220481" cy="3027928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655343C-A91C-5A42-A486-4B4AA2046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9258" y="6286501"/>
              <a:ext cx="6172200" cy="1244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2023"/>
          <p:cNvSpPr txBox="1"/>
          <p:nvPr/>
        </p:nvSpPr>
        <p:spPr>
          <a:xfrm>
            <a:off x="475864" y="6090348"/>
            <a:ext cx="7158626" cy="26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defTabSz="449580">
              <a:lnSpc>
                <a:spcPct val="80000"/>
              </a:lnSpc>
              <a:defRPr sz="3400" b="1" spc="238">
                <a:solidFill>
                  <a:srgbClr val="EE8131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algn="l"/>
            <a:r>
              <a:rPr lang="es-419" sz="1700" dirty="0">
                <a:solidFill>
                  <a:srgbClr val="FF7900"/>
                </a:solidFill>
              </a:rPr>
              <a:t>Arquitectura de Infraestructura y Seguridad Cloud</a:t>
            </a:r>
            <a:endParaRPr sz="1700" dirty="0">
              <a:solidFill>
                <a:srgbClr val="FF7900"/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2625892-C5F8-1E4B-B60E-F187F92F3C90}"/>
              </a:ext>
            </a:extLst>
          </p:cNvPr>
          <p:cNvGrpSpPr/>
          <p:nvPr/>
        </p:nvGrpSpPr>
        <p:grpSpPr>
          <a:xfrm>
            <a:off x="1178082" y="2591738"/>
            <a:ext cx="10020412" cy="2459994"/>
            <a:chOff x="2356164" y="5183476"/>
            <a:chExt cx="20040824" cy="4919988"/>
          </a:xfrm>
        </p:grpSpPr>
        <p:sp>
          <p:nvSpPr>
            <p:cNvPr id="166" name="Lorem ipsum…"/>
            <p:cNvSpPr txBox="1"/>
            <p:nvPr/>
          </p:nvSpPr>
          <p:spPr>
            <a:xfrm>
              <a:off x="2356164" y="5183476"/>
              <a:ext cx="15728634" cy="15183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s-419" sz="5750" b="1" dirty="0">
                  <a:solidFill>
                    <a:srgbClr val="FF7900"/>
                  </a:solidFill>
                  <a:latin typeface="+mn-lt"/>
                </a:rPr>
                <a:t>GitOps &amp; ArgoCD</a:t>
              </a:r>
              <a:endParaRPr sz="575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67" name="Consectetur adipiscing"/>
            <p:cNvSpPr txBox="1"/>
            <p:nvPr/>
          </p:nvSpPr>
          <p:spPr>
            <a:xfrm>
              <a:off x="2911714" y="8916086"/>
              <a:ext cx="19485274" cy="11873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r>
                <a:rPr lang="es-ES" sz="2500" dirty="0">
                  <a:solidFill>
                    <a:srgbClr val="FF7900"/>
                  </a:solidFill>
                </a:rPr>
                <a:t>Automatización, consistencia y control en la entrega de aplicaciones </a:t>
              </a:r>
              <a:r>
                <a:rPr lang="es-ES" sz="2500" dirty="0" err="1">
                  <a:solidFill>
                    <a:srgbClr val="FF7900"/>
                  </a:solidFill>
                </a:rPr>
                <a:t>Kubernetes</a:t>
              </a:r>
              <a:endParaRPr lang="es-ES" sz="2500" dirty="0">
                <a:solidFill>
                  <a:srgbClr val="FF7900"/>
                </a:solidFill>
              </a:endParaRP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B50E59C9-3F9C-8840-8C5C-119DF2CCD5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0E056E-CE90-2C28-7D7D-0159CB49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C714F-4E39-AF89-9B9E-8CD24647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959" y="266415"/>
            <a:ext cx="3414008" cy="40047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/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A0BC0E-C772-CA4B-9850-83E5BC03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BABAA2E6-6D51-F440-9A93-9F6114B0B326}"/>
              </a:ext>
            </a:extLst>
          </p:cNvPr>
          <p:cNvGrpSpPr/>
          <p:nvPr/>
        </p:nvGrpSpPr>
        <p:grpSpPr>
          <a:xfrm>
            <a:off x="733584" y="1371598"/>
            <a:ext cx="9782016" cy="5371273"/>
            <a:chOff x="1467168" y="5749850"/>
            <a:chExt cx="19564032" cy="5109340"/>
          </a:xfrm>
        </p:grpSpPr>
        <p:sp>
          <p:nvSpPr>
            <p:cNvPr id="190" name="Separata…"/>
            <p:cNvSpPr txBox="1"/>
            <p:nvPr/>
          </p:nvSpPr>
          <p:spPr>
            <a:xfrm>
              <a:off x="1467168" y="5749850"/>
              <a:ext cx="14758528" cy="15799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6000" b="1" spc="460" dirty="0">
                  <a:solidFill>
                    <a:srgbClr val="EE8131"/>
                  </a:solidFill>
                  <a:sym typeface="Century Gothic"/>
                </a:rPr>
                <a:t>¿</a:t>
              </a:r>
              <a:r>
                <a:rPr lang="en-US" sz="6000" b="1" spc="460" dirty="0" err="1">
                  <a:solidFill>
                    <a:srgbClr val="EE8131"/>
                  </a:solidFill>
                  <a:sym typeface="Century Gothic"/>
                </a:rPr>
                <a:t>Qué</a:t>
              </a:r>
              <a:r>
                <a:rPr lang="en-US" sz="6000" b="1" spc="460" dirty="0">
                  <a:solidFill>
                    <a:srgbClr val="EE8131"/>
                  </a:solidFill>
                  <a:sym typeface="Century Gothic"/>
                </a:rPr>
                <a:t> es </a:t>
              </a:r>
              <a:r>
                <a:rPr lang="en-US" sz="6000" b="1" spc="460" dirty="0" err="1">
                  <a:solidFill>
                    <a:srgbClr val="EE8131"/>
                  </a:solidFill>
                  <a:sym typeface="Century Gothic"/>
                </a:rPr>
                <a:t>GitOps</a:t>
              </a:r>
              <a:r>
                <a:rPr lang="en-US" sz="6000" b="1" spc="460" dirty="0">
                  <a:solidFill>
                    <a:srgbClr val="EE8131"/>
                  </a:solidFill>
                  <a:sym typeface="Century Gothic"/>
                </a:rPr>
                <a:t>?</a:t>
              </a:r>
              <a:endParaRPr sz="575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A22F57C9-5072-4542-B66B-469D13A2630F}"/>
                </a:ext>
              </a:extLst>
            </p:cNvPr>
            <p:cNvSpPr txBox="1"/>
            <p:nvPr/>
          </p:nvSpPr>
          <p:spPr>
            <a:xfrm>
              <a:off x="1721394" y="6292441"/>
              <a:ext cx="19309806" cy="45667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Un </a:t>
              </a:r>
              <a:r>
                <a:rPr lang="en-US" sz="2400" spc="0" dirty="0" err="1"/>
                <a:t>modelo</a:t>
              </a:r>
              <a:r>
                <a:rPr lang="en-US" sz="2400" spc="0" dirty="0"/>
                <a:t> </a:t>
              </a:r>
              <a:r>
                <a:rPr lang="en-US" sz="2400" spc="0" dirty="0" err="1"/>
                <a:t>operativo</a:t>
              </a:r>
              <a:r>
                <a:rPr lang="en-US" sz="2400" spc="0" dirty="0"/>
                <a:t> para Kubernetes y Cloud Native</a:t>
              </a:r>
            </a:p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Usa Git </a:t>
              </a:r>
              <a:r>
                <a:rPr lang="en-US" sz="2400" spc="0" dirty="0" err="1"/>
                <a:t>como</a:t>
              </a:r>
              <a:r>
                <a:rPr lang="en-US" sz="2400" spc="0" dirty="0"/>
                <a:t> </a:t>
              </a:r>
              <a:r>
                <a:rPr lang="en-US" sz="2400" spc="0" dirty="0" err="1"/>
                <a:t>fuente</a:t>
              </a:r>
              <a:r>
                <a:rPr lang="en-US" sz="2400" spc="0" dirty="0"/>
                <a:t> </a:t>
              </a:r>
              <a:r>
                <a:rPr lang="en-US" sz="2400" spc="0" dirty="0" err="1"/>
                <a:t>única</a:t>
              </a:r>
              <a:r>
                <a:rPr lang="en-US" sz="2400" spc="0" dirty="0"/>
                <a:t> de </a:t>
              </a:r>
              <a:r>
                <a:rPr lang="en-US" sz="2400" spc="0" dirty="0" err="1"/>
                <a:t>verdad</a:t>
              </a:r>
              <a:r>
                <a:rPr lang="en-US" sz="2400" spc="0" dirty="0"/>
                <a:t> para la </a:t>
              </a:r>
              <a:r>
                <a:rPr lang="en-US" sz="2400" spc="0" dirty="0" err="1"/>
                <a:t>infraestructura</a:t>
              </a:r>
              <a:r>
                <a:rPr lang="en-US" sz="2400" spc="0" dirty="0"/>
                <a:t> y las </a:t>
              </a:r>
              <a:r>
                <a:rPr lang="en-US" sz="2400" spc="0" dirty="0" err="1"/>
                <a:t>aplicaciones</a:t>
              </a:r>
              <a:endParaRPr lang="en-US" sz="2400" spc="0" dirty="0"/>
            </a:p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Cambios → pull request → </a:t>
              </a:r>
              <a:r>
                <a:rPr lang="en-US" sz="2400" spc="0" dirty="0" err="1"/>
                <a:t>revisión</a:t>
              </a:r>
              <a:r>
                <a:rPr lang="en-US" sz="2400" spc="0" dirty="0"/>
                <a:t> → </a:t>
              </a:r>
              <a:r>
                <a:rPr lang="en-US" sz="2400" spc="0" dirty="0" err="1"/>
                <a:t>automatización</a:t>
              </a:r>
              <a:r>
                <a:rPr lang="en-US" sz="2400" spc="0" dirty="0"/>
                <a:t> de </a:t>
              </a:r>
              <a:r>
                <a:rPr lang="en-US" sz="2400" spc="0" dirty="0" err="1"/>
                <a:t>despliegue</a:t>
              </a:r>
              <a:endParaRPr lang="en-US" sz="2400" spc="0" dirty="0"/>
            </a:p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 err="1"/>
                <a:t>Inspirado</a:t>
              </a:r>
              <a:r>
                <a:rPr lang="en-US" sz="2400" spc="0" dirty="0"/>
                <a:t> </a:t>
              </a:r>
              <a:r>
                <a:rPr lang="en-US" sz="2400" spc="0" dirty="0" err="1"/>
                <a:t>en</a:t>
              </a:r>
              <a:r>
                <a:rPr lang="en-US" sz="2400" spc="0" dirty="0"/>
                <a:t> </a:t>
              </a:r>
              <a:r>
                <a:rPr lang="en-US" sz="2400" spc="0" dirty="0" err="1"/>
                <a:t>buenas</a:t>
              </a:r>
              <a:r>
                <a:rPr lang="en-US" sz="2400" spc="0" dirty="0"/>
                <a:t> </a:t>
              </a:r>
              <a:r>
                <a:rPr lang="en-US" sz="2400" spc="0" dirty="0" err="1"/>
                <a:t>prácticas</a:t>
              </a:r>
              <a:r>
                <a:rPr lang="en-US" sz="2400" spc="0" dirty="0"/>
                <a:t> de DevOps + Infrastructure as Code</a:t>
              </a:r>
            </a:p>
            <a:p>
              <a:pPr marL="457200" indent="-457200" defTabSz="243833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0C38F94B-E2FE-AA43-9DEC-06ADD6F61C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5E1CD-5EEC-FB4F-FA56-7B5ABA9E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D8E44690-2FFE-C5B3-041E-E3E8F47EF5BA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D603EF-E4BB-FA03-6D3D-F8A8FCADC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B504F3E9-EEC5-D59B-3C5B-FD9FC57EAD0C}"/>
              </a:ext>
            </a:extLst>
          </p:cNvPr>
          <p:cNvGrpSpPr/>
          <p:nvPr/>
        </p:nvGrpSpPr>
        <p:grpSpPr>
          <a:xfrm>
            <a:off x="733584" y="1807078"/>
            <a:ext cx="9782016" cy="3866270"/>
            <a:chOff x="1467168" y="6164091"/>
            <a:chExt cx="19564032" cy="3677728"/>
          </a:xfrm>
        </p:grpSpPr>
        <p:sp>
          <p:nvSpPr>
            <p:cNvPr id="190" name="Separata…">
              <a:extLst>
                <a:ext uri="{FF2B5EF4-FFF2-40B4-BE49-F238E27FC236}">
                  <a16:creationId xmlns:a16="http://schemas.microsoft.com/office/drawing/2014/main" id="{92136859-0FEB-39DF-F182-1C01149B3CF1}"/>
                </a:ext>
              </a:extLst>
            </p:cNvPr>
            <p:cNvSpPr txBox="1"/>
            <p:nvPr/>
          </p:nvSpPr>
          <p:spPr>
            <a:xfrm>
              <a:off x="1467168" y="6164091"/>
              <a:ext cx="17810646" cy="7514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6000" b="1" spc="460" dirty="0" err="1">
                  <a:solidFill>
                    <a:srgbClr val="EE8131"/>
                  </a:solidFill>
                  <a:sym typeface="Century Gothic"/>
                </a:rPr>
                <a:t>Principios</a:t>
              </a:r>
              <a:r>
                <a:rPr lang="en-US" sz="6000" b="1" spc="460" dirty="0">
                  <a:solidFill>
                    <a:srgbClr val="EE8131"/>
                  </a:solidFill>
                  <a:sym typeface="Century Gothic"/>
                </a:rPr>
                <a:t> de </a:t>
              </a:r>
              <a:r>
                <a:rPr lang="en-US" sz="6000" b="1" spc="460" dirty="0" err="1">
                  <a:solidFill>
                    <a:srgbClr val="EE8131"/>
                  </a:solidFill>
                  <a:sym typeface="Century Gothic"/>
                </a:rPr>
                <a:t>GitOps</a:t>
              </a:r>
              <a:endParaRPr sz="575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CDE1E234-10BD-2AB4-C9B8-FD71B8397073}"/>
                </a:ext>
              </a:extLst>
            </p:cNvPr>
            <p:cNvSpPr txBox="1"/>
            <p:nvPr/>
          </p:nvSpPr>
          <p:spPr>
            <a:xfrm>
              <a:off x="1721394" y="7309806"/>
              <a:ext cx="19309806" cy="25320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marL="457200" indent="-457200" defTabSz="2438338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 err="1"/>
                <a:t>Declarativo</a:t>
              </a:r>
              <a:r>
                <a:rPr lang="en-US" sz="2400" spc="0" dirty="0"/>
                <a:t>: </a:t>
              </a:r>
              <a:r>
                <a:rPr lang="en-US" sz="2400" spc="0" dirty="0" err="1"/>
                <a:t>todo</a:t>
              </a:r>
              <a:r>
                <a:rPr lang="en-US" sz="2400" spc="0" dirty="0"/>
                <a:t> (</a:t>
              </a:r>
              <a:r>
                <a:rPr lang="en-US" sz="2400" spc="0" dirty="0" err="1"/>
                <a:t>infraestructura</a:t>
              </a:r>
              <a:r>
                <a:rPr lang="en-US" sz="2400" spc="0" dirty="0"/>
                <a:t> + apps) </a:t>
              </a:r>
              <a:r>
                <a:rPr lang="en-US" sz="2400" spc="0" dirty="0" err="1"/>
                <a:t>descrito</a:t>
              </a:r>
              <a:r>
                <a:rPr lang="en-US" sz="2400" spc="0" dirty="0"/>
                <a:t> </a:t>
              </a:r>
              <a:r>
                <a:rPr lang="en-US" sz="2400" spc="0" dirty="0" err="1"/>
                <a:t>como</a:t>
              </a:r>
              <a:r>
                <a:rPr lang="en-US" sz="2400" spc="0" dirty="0"/>
                <a:t> </a:t>
              </a:r>
              <a:r>
                <a:rPr lang="en-US" sz="2400" spc="0" dirty="0" err="1"/>
                <a:t>código</a:t>
              </a:r>
              <a:r>
                <a:rPr lang="en-US" sz="2400" spc="0" dirty="0"/>
                <a:t> (YAML/Helm/</a:t>
              </a:r>
              <a:r>
                <a:rPr lang="en-US" sz="2400" spc="0" dirty="0" err="1"/>
                <a:t>Kustomize</a:t>
              </a:r>
              <a:r>
                <a:rPr lang="en-US" sz="2400" spc="0" dirty="0"/>
                <a:t>).</a:t>
              </a:r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 err="1"/>
                <a:t>Versionado</a:t>
              </a:r>
              <a:r>
                <a:rPr lang="en-US" sz="2400" spc="0" dirty="0"/>
                <a:t>: Git </a:t>
              </a:r>
              <a:r>
                <a:rPr lang="en-US" sz="2400" spc="0" dirty="0" err="1"/>
                <a:t>lleva</a:t>
              </a:r>
              <a:r>
                <a:rPr lang="en-US" sz="2400" spc="0" dirty="0"/>
                <a:t> </a:t>
              </a:r>
              <a:r>
                <a:rPr lang="en-US" sz="2400" spc="0" dirty="0" err="1"/>
                <a:t>el</a:t>
              </a:r>
              <a:r>
                <a:rPr lang="en-US" sz="2400" spc="0" dirty="0"/>
                <a:t> </a:t>
              </a:r>
              <a:r>
                <a:rPr lang="en-US" sz="2400" spc="0" dirty="0" err="1"/>
                <a:t>historial</a:t>
              </a:r>
              <a:r>
                <a:rPr lang="en-US" sz="2400" spc="0" dirty="0"/>
                <a:t> </a:t>
              </a:r>
              <a:r>
                <a:rPr lang="en-US" sz="2400" spc="0" dirty="0" err="1"/>
                <a:t>completo</a:t>
              </a:r>
              <a:r>
                <a:rPr lang="en-US" sz="2400" spc="0" dirty="0"/>
                <a:t>. </a:t>
              </a:r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 err="1"/>
                <a:t>Automatizado</a:t>
              </a:r>
              <a:r>
                <a:rPr lang="en-US" sz="2400" spc="0" dirty="0"/>
                <a:t>: </a:t>
              </a:r>
              <a:r>
                <a:rPr lang="en-US" sz="2400" spc="0" dirty="0" err="1"/>
                <a:t>agentes</a:t>
              </a:r>
              <a:r>
                <a:rPr lang="en-US" sz="2400" spc="0" dirty="0"/>
                <a:t> </a:t>
              </a:r>
              <a:r>
                <a:rPr lang="en-US" sz="2400" spc="0" dirty="0" err="1"/>
                <a:t>sincronizan</a:t>
              </a:r>
              <a:r>
                <a:rPr lang="en-US" sz="2400" spc="0" dirty="0"/>
                <a:t> </a:t>
              </a:r>
              <a:r>
                <a:rPr lang="en-US" sz="2400" spc="0" dirty="0" err="1"/>
                <a:t>estado</a:t>
              </a:r>
              <a:r>
                <a:rPr lang="en-US" sz="2400" spc="0" dirty="0"/>
                <a:t> </a:t>
              </a:r>
              <a:r>
                <a:rPr lang="en-US" sz="2400" spc="0" dirty="0" err="1"/>
                <a:t>deseado</a:t>
              </a:r>
              <a:r>
                <a:rPr lang="en-US" sz="2400" spc="0" dirty="0"/>
                <a:t> (Git) con </a:t>
              </a:r>
              <a:r>
                <a:rPr lang="en-US" sz="2400" spc="0" dirty="0" err="1"/>
                <a:t>estado</a:t>
              </a:r>
              <a:r>
                <a:rPr lang="en-US" sz="2400" spc="0" dirty="0"/>
                <a:t> actual (cluster)</a:t>
              </a:r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Observable: </a:t>
              </a:r>
              <a:r>
                <a:rPr lang="en-US" sz="2400" spc="0" dirty="0" err="1"/>
                <a:t>auditoría</a:t>
              </a:r>
              <a:r>
                <a:rPr lang="en-US" sz="2400" spc="0" dirty="0"/>
                <a:t>, </a:t>
              </a:r>
              <a:r>
                <a:rPr lang="en-US" sz="2400" spc="0" dirty="0" err="1"/>
                <a:t>trazabilidad</a:t>
              </a:r>
              <a:r>
                <a:rPr lang="en-US" sz="2400" spc="0" dirty="0"/>
                <a:t> y rollback simples.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99BDE320-65D7-D8E1-97A9-725BFFCF50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9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61E8-B774-5E4E-2F39-F1EFF3C67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87850CA6-E818-65BD-9C40-533F0B5D0D33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6783AA8-D922-7339-951E-B2CB5CA41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57B6632-0F6B-A58E-53BD-9E59AB4402CC}"/>
              </a:ext>
            </a:extLst>
          </p:cNvPr>
          <p:cNvGrpSpPr/>
          <p:nvPr/>
        </p:nvGrpSpPr>
        <p:grpSpPr>
          <a:xfrm>
            <a:off x="733584" y="1807080"/>
            <a:ext cx="9782016" cy="4569442"/>
            <a:chOff x="1467168" y="6164092"/>
            <a:chExt cx="19564032" cy="4346609"/>
          </a:xfrm>
        </p:grpSpPr>
        <p:sp>
          <p:nvSpPr>
            <p:cNvPr id="190" name="Separata…">
              <a:extLst>
                <a:ext uri="{FF2B5EF4-FFF2-40B4-BE49-F238E27FC236}">
                  <a16:creationId xmlns:a16="http://schemas.microsoft.com/office/drawing/2014/main" id="{1489587C-DD85-D1B2-054E-4C823BC9E865}"/>
                </a:ext>
              </a:extLst>
            </p:cNvPr>
            <p:cNvSpPr txBox="1"/>
            <p:nvPr/>
          </p:nvSpPr>
          <p:spPr>
            <a:xfrm>
              <a:off x="1467168" y="6164092"/>
              <a:ext cx="18358872" cy="7514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6000" b="1" spc="460" dirty="0" err="1">
                  <a:solidFill>
                    <a:srgbClr val="EE8131"/>
                  </a:solidFill>
                  <a:sym typeface="Century Gothic"/>
                </a:rPr>
                <a:t>Beneficios</a:t>
              </a:r>
              <a:r>
                <a:rPr lang="en-US" sz="6000" b="1" spc="460" dirty="0">
                  <a:solidFill>
                    <a:srgbClr val="EE8131"/>
                  </a:solidFill>
                  <a:sym typeface="Century Gothic"/>
                </a:rPr>
                <a:t> de </a:t>
              </a:r>
              <a:r>
                <a:rPr lang="en-US" sz="6000" b="1" spc="460" dirty="0" err="1">
                  <a:solidFill>
                    <a:srgbClr val="EE8131"/>
                  </a:solidFill>
                  <a:sym typeface="Century Gothic"/>
                </a:rPr>
                <a:t>GitOps</a:t>
              </a:r>
              <a:endParaRPr sz="575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44120ADE-0EEF-82FA-D96B-A33908C0907A}"/>
                </a:ext>
              </a:extLst>
            </p:cNvPr>
            <p:cNvSpPr txBox="1"/>
            <p:nvPr/>
          </p:nvSpPr>
          <p:spPr>
            <a:xfrm>
              <a:off x="1721394" y="6640924"/>
              <a:ext cx="19309806" cy="3869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marL="457200" indent="-457200" defTabSz="2438338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✅ </a:t>
              </a:r>
              <a:r>
                <a:rPr lang="en-US" sz="2400" spc="0" dirty="0" err="1"/>
                <a:t>Automatización</a:t>
              </a:r>
              <a:r>
                <a:rPr lang="en-US" sz="2400" spc="0" dirty="0"/>
                <a:t>: </a:t>
              </a:r>
              <a:r>
                <a:rPr lang="en-US" sz="2400" spc="0" dirty="0" err="1"/>
                <a:t>despliegues</a:t>
              </a:r>
              <a:r>
                <a:rPr lang="en-US" sz="2400" spc="0" dirty="0"/>
                <a:t> sin </a:t>
              </a:r>
              <a:r>
                <a:rPr lang="en-US" sz="2400" spc="0" dirty="0" err="1"/>
                <a:t>intervención</a:t>
              </a:r>
              <a:r>
                <a:rPr lang="en-US" sz="2400" spc="0" dirty="0"/>
                <a:t> manual</a:t>
              </a:r>
            </a:p>
            <a:p>
              <a:pPr marL="457200" indent="-457200" defTabSz="2438338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✅ </a:t>
              </a:r>
              <a:r>
                <a:rPr lang="en-US" sz="2400" spc="0" dirty="0" err="1"/>
                <a:t>Consistencia</a:t>
              </a:r>
              <a:r>
                <a:rPr lang="en-US" sz="2400" spc="0" dirty="0"/>
                <a:t>: un </a:t>
              </a:r>
              <a:r>
                <a:rPr lang="en-US" sz="2400" spc="0" dirty="0" err="1"/>
                <a:t>único</a:t>
              </a:r>
              <a:r>
                <a:rPr lang="en-US" sz="2400" spc="0" dirty="0"/>
                <a:t> </a:t>
              </a:r>
              <a:r>
                <a:rPr lang="en-US" sz="2400" spc="0" dirty="0" err="1"/>
                <a:t>repositorio</a:t>
              </a:r>
              <a:r>
                <a:rPr lang="en-US" sz="2400" spc="0" dirty="0"/>
                <a:t> </a:t>
              </a:r>
              <a:r>
                <a:rPr lang="en-US" sz="2400" spc="0" dirty="0" err="1"/>
                <a:t>controla</a:t>
              </a:r>
              <a:r>
                <a:rPr lang="en-US" sz="2400" spc="0" dirty="0"/>
                <a:t> </a:t>
              </a:r>
              <a:r>
                <a:rPr lang="en-US" sz="2400" spc="0" dirty="0" err="1"/>
                <a:t>todos</a:t>
              </a:r>
              <a:r>
                <a:rPr lang="en-US" sz="2400" spc="0" dirty="0"/>
                <a:t> </a:t>
              </a:r>
              <a:r>
                <a:rPr lang="en-US" sz="2400" spc="0" dirty="0" err="1"/>
                <a:t>los</a:t>
              </a:r>
              <a:r>
                <a:rPr lang="en-US" sz="2400" spc="0" dirty="0"/>
                <a:t> </a:t>
              </a:r>
              <a:r>
                <a:rPr lang="en-US" sz="2400" spc="0" dirty="0" err="1"/>
                <a:t>entornos</a:t>
              </a: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✅ </a:t>
              </a:r>
              <a:r>
                <a:rPr lang="en-US" sz="2400" spc="0" dirty="0" err="1"/>
                <a:t>Auditabilidad</a:t>
              </a:r>
              <a:r>
                <a:rPr lang="en-US" sz="2400" spc="0" dirty="0"/>
                <a:t>: </a:t>
              </a:r>
              <a:r>
                <a:rPr lang="en-US" sz="2400" spc="0" dirty="0" err="1"/>
                <a:t>cada</a:t>
              </a:r>
              <a:r>
                <a:rPr lang="en-US" sz="2400" spc="0" dirty="0"/>
                <a:t> </a:t>
              </a:r>
              <a:r>
                <a:rPr lang="en-US" sz="2400" spc="0" dirty="0" err="1"/>
                <a:t>cambio</a:t>
              </a:r>
              <a:r>
                <a:rPr lang="en-US" sz="2400" spc="0" dirty="0"/>
                <a:t> </a:t>
              </a:r>
              <a:r>
                <a:rPr lang="en-US" sz="2400" spc="0" dirty="0" err="1"/>
                <a:t>tiene</a:t>
              </a:r>
              <a:r>
                <a:rPr lang="en-US" sz="2400" spc="0" dirty="0"/>
                <a:t> </a:t>
              </a:r>
              <a:r>
                <a:rPr lang="en-US" sz="2400" spc="0" dirty="0" err="1"/>
                <a:t>trazabilidad</a:t>
              </a:r>
              <a:r>
                <a:rPr lang="en-US" sz="2400" spc="0" dirty="0"/>
                <a:t> </a:t>
              </a:r>
              <a:r>
                <a:rPr lang="en-US" sz="2400" spc="0" dirty="0" err="1"/>
                <a:t>en</a:t>
              </a:r>
              <a:r>
                <a:rPr lang="en-US" sz="2400" spc="0" dirty="0"/>
                <a:t> Git</a:t>
              </a:r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✅ </a:t>
              </a:r>
              <a:r>
                <a:rPr lang="en-US" sz="2400" spc="0" dirty="0" err="1"/>
                <a:t>Velocidad</a:t>
              </a:r>
              <a:r>
                <a:rPr lang="en-US" sz="2400" spc="0" dirty="0"/>
                <a:t>: </a:t>
              </a:r>
              <a:r>
                <a:rPr lang="en-US" sz="2400" spc="0" dirty="0" err="1"/>
                <a:t>flujos</a:t>
              </a:r>
              <a:r>
                <a:rPr lang="en-US" sz="2400" spc="0" dirty="0"/>
                <a:t> de CI/CD </a:t>
              </a:r>
              <a:r>
                <a:rPr lang="en-US" sz="2400" spc="0" dirty="0" err="1"/>
                <a:t>más</a:t>
              </a:r>
              <a:r>
                <a:rPr lang="en-US" sz="2400" spc="0" dirty="0"/>
                <a:t> </a:t>
              </a:r>
              <a:r>
                <a:rPr lang="en-US" sz="2400" spc="0" dirty="0" err="1"/>
                <a:t>rápidos</a:t>
              </a:r>
              <a:r>
                <a:rPr lang="en-US" sz="2400" spc="0" dirty="0"/>
                <a:t> y </a:t>
              </a:r>
              <a:r>
                <a:rPr lang="en-US" sz="2400" spc="0" dirty="0" err="1"/>
                <a:t>confiables</a:t>
              </a: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✅ Rollback </a:t>
              </a:r>
              <a:r>
                <a:rPr lang="en-US" sz="2400" spc="0" dirty="0" err="1"/>
                <a:t>sencillo</a:t>
              </a:r>
              <a:r>
                <a:rPr lang="en-US" sz="2400" spc="0" dirty="0"/>
                <a:t>: basta con </a:t>
              </a:r>
              <a:r>
                <a:rPr lang="en-US" sz="2400" spc="0" dirty="0" err="1"/>
                <a:t>revertir</a:t>
              </a:r>
              <a:r>
                <a:rPr lang="en-US" sz="2400" spc="0" dirty="0"/>
                <a:t> un commit.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8ED0932D-E7C5-6A9D-E949-E646D110608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20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9D67E-14DD-009A-8956-486B1B7B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45B08D20-72CF-2E9B-FE50-860A585C5FAE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2AAAAB-4799-5542-259F-8F44CB38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54CF64C-BD0C-5F2E-BDE1-38D6F1AA00ED}"/>
              </a:ext>
            </a:extLst>
          </p:cNvPr>
          <p:cNvGrpSpPr/>
          <p:nvPr/>
        </p:nvGrpSpPr>
        <p:grpSpPr>
          <a:xfrm>
            <a:off x="733584" y="1807082"/>
            <a:ext cx="11428450" cy="4572903"/>
            <a:chOff x="1467168" y="6164093"/>
            <a:chExt cx="22856900" cy="4349900"/>
          </a:xfrm>
        </p:grpSpPr>
        <p:sp>
          <p:nvSpPr>
            <p:cNvPr id="190" name="Separata…">
              <a:extLst>
                <a:ext uri="{FF2B5EF4-FFF2-40B4-BE49-F238E27FC236}">
                  <a16:creationId xmlns:a16="http://schemas.microsoft.com/office/drawing/2014/main" id="{3F505D5D-D1D7-781C-9D7C-06BAA3D0649C}"/>
                </a:ext>
              </a:extLst>
            </p:cNvPr>
            <p:cNvSpPr txBox="1"/>
            <p:nvPr/>
          </p:nvSpPr>
          <p:spPr>
            <a:xfrm>
              <a:off x="1467168" y="6164093"/>
              <a:ext cx="22856900" cy="7514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6000" b="1" spc="460" dirty="0">
                  <a:solidFill>
                    <a:srgbClr val="EE8131"/>
                  </a:solidFill>
                  <a:sym typeface="Century Gothic"/>
                </a:rPr>
                <a:t>Retos y Contras de </a:t>
              </a:r>
              <a:r>
                <a:rPr lang="en-US" sz="6000" b="1" spc="460" dirty="0" err="1">
                  <a:solidFill>
                    <a:srgbClr val="EE8131"/>
                  </a:solidFill>
                  <a:sym typeface="Century Gothic"/>
                </a:rPr>
                <a:t>GitOps</a:t>
              </a:r>
              <a:endParaRPr sz="575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6A73B22C-F4E3-71C9-D8E1-2EC531FA7FB4}"/>
                </a:ext>
              </a:extLst>
            </p:cNvPr>
            <p:cNvSpPr txBox="1"/>
            <p:nvPr/>
          </p:nvSpPr>
          <p:spPr>
            <a:xfrm>
              <a:off x="1721394" y="6637630"/>
              <a:ext cx="21195438" cy="38763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⚠️ Curva de </a:t>
              </a:r>
              <a:r>
                <a:rPr lang="en-US" sz="2400" spc="0" dirty="0" err="1"/>
                <a:t>aprendizaje</a:t>
              </a:r>
              <a:r>
                <a:rPr lang="en-US" sz="2400" spc="0" dirty="0"/>
                <a:t>: </a:t>
              </a:r>
              <a:r>
                <a:rPr lang="en-US" sz="2400" spc="0" dirty="0" err="1"/>
                <a:t>equipos</a:t>
              </a:r>
              <a:r>
                <a:rPr lang="en-US" sz="2400" spc="0" dirty="0"/>
                <a:t> </a:t>
              </a:r>
              <a:r>
                <a:rPr lang="en-US" sz="2400" spc="0" dirty="0" err="1"/>
                <a:t>deben</a:t>
              </a:r>
              <a:r>
                <a:rPr lang="en-US" sz="2400" spc="0" dirty="0"/>
                <a:t> </a:t>
              </a:r>
              <a:r>
                <a:rPr lang="en-US" sz="2400" spc="0" dirty="0" err="1"/>
                <a:t>adoptar</a:t>
              </a:r>
              <a:r>
                <a:rPr lang="en-US" sz="2400" spc="0" dirty="0"/>
                <a:t> </a:t>
              </a:r>
              <a:r>
                <a:rPr lang="en-US" sz="2400" spc="0" dirty="0" err="1"/>
                <a:t>prácticas</a:t>
              </a:r>
              <a:r>
                <a:rPr lang="en-US" sz="2400" spc="0" dirty="0"/>
                <a:t> Git e </a:t>
              </a:r>
              <a:r>
                <a:rPr lang="en-US" sz="2400" spc="0" dirty="0" err="1"/>
                <a:t>infraestructura</a:t>
              </a:r>
              <a:r>
                <a:rPr lang="en-US" sz="2400" spc="0" dirty="0"/>
                <a:t> </a:t>
              </a:r>
              <a:r>
                <a:rPr lang="en-US" sz="2400" spc="0" dirty="0" err="1"/>
                <a:t>como</a:t>
              </a:r>
              <a:r>
                <a:rPr lang="en-US" sz="2400" spc="0" dirty="0"/>
                <a:t> Código</a:t>
              </a:r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⚠️ </a:t>
              </a:r>
              <a:r>
                <a:rPr lang="en-US" sz="2400" spc="0" dirty="0" err="1"/>
                <a:t>Gestión</a:t>
              </a:r>
              <a:r>
                <a:rPr lang="en-US" sz="2400" spc="0" dirty="0"/>
                <a:t> de </a:t>
              </a:r>
              <a:r>
                <a:rPr lang="en-US" sz="2400" spc="0" dirty="0" err="1"/>
                <a:t>secretos</a:t>
              </a:r>
              <a:r>
                <a:rPr lang="en-US" sz="2400" spc="0" dirty="0"/>
                <a:t>: </a:t>
              </a:r>
              <a:r>
                <a:rPr lang="en-US" sz="2400" spc="0" dirty="0" err="1"/>
                <a:t>requiere</a:t>
              </a:r>
              <a:r>
                <a:rPr lang="en-US" sz="2400" spc="0" dirty="0"/>
                <a:t> </a:t>
              </a:r>
              <a:r>
                <a:rPr lang="en-US" sz="2400" spc="0" dirty="0" err="1"/>
                <a:t>soluciones</a:t>
              </a:r>
              <a:r>
                <a:rPr lang="en-US" sz="2400" spc="0" dirty="0"/>
                <a:t> </a:t>
              </a:r>
              <a:r>
                <a:rPr lang="en-US" sz="2400" spc="0" dirty="0" err="1"/>
                <a:t>adicionales</a:t>
              </a:r>
              <a:r>
                <a:rPr lang="en-US" sz="2400" spc="0" dirty="0"/>
                <a:t> (Sealed Secrets, External Secrets)</a:t>
              </a:r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⚠️ Repos </a:t>
              </a:r>
              <a:r>
                <a:rPr lang="en-US" sz="2400" spc="0" dirty="0" err="1"/>
                <a:t>complejos</a:t>
              </a:r>
              <a:r>
                <a:rPr lang="en-US" sz="2400" spc="0" dirty="0"/>
                <a:t>: </a:t>
              </a:r>
              <a:r>
                <a:rPr lang="en-US" sz="2400" spc="0" dirty="0" err="1"/>
                <a:t>monorepo</a:t>
              </a:r>
              <a:r>
                <a:rPr lang="en-US" sz="2400" spc="0" dirty="0"/>
                <a:t> vs </a:t>
              </a:r>
              <a:r>
                <a:rPr lang="en-US" sz="2400" spc="0" dirty="0" err="1"/>
                <a:t>multirepo</a:t>
              </a:r>
              <a:r>
                <a:rPr lang="en-US" sz="2400" spc="0" dirty="0"/>
                <a:t>, </a:t>
              </a:r>
              <a:r>
                <a:rPr lang="en-US" sz="2400" spc="0" dirty="0" err="1"/>
                <a:t>puede</a:t>
              </a:r>
              <a:r>
                <a:rPr lang="en-US" sz="2400" spc="0" dirty="0"/>
                <a:t> </a:t>
              </a:r>
              <a:r>
                <a:rPr lang="en-US" sz="2400" spc="0" dirty="0" err="1"/>
                <a:t>volverse</a:t>
              </a:r>
              <a:r>
                <a:rPr lang="en-US" sz="2400" spc="0" dirty="0"/>
                <a:t> </a:t>
              </a:r>
              <a:r>
                <a:rPr lang="en-US" sz="2400" spc="0" dirty="0" err="1"/>
                <a:t>difícil</a:t>
              </a:r>
              <a:r>
                <a:rPr lang="en-US" sz="2400" spc="0" dirty="0"/>
                <a:t> de </a:t>
              </a:r>
              <a:r>
                <a:rPr lang="en-US" sz="2400" spc="0" dirty="0" err="1"/>
                <a:t>escalar</a:t>
              </a: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spc="0" dirty="0"/>
                <a:t>⚠️ Cultura </a:t>
              </a:r>
              <a:r>
                <a:rPr lang="en-US" sz="2400" spc="0" dirty="0" err="1"/>
                <a:t>organizacional</a:t>
              </a:r>
              <a:r>
                <a:rPr lang="en-US" sz="2400" spc="0" dirty="0"/>
                <a:t>: </a:t>
              </a:r>
              <a:r>
                <a:rPr lang="en-US" sz="2400" spc="0" dirty="0" err="1"/>
                <a:t>exige</a:t>
              </a:r>
              <a:r>
                <a:rPr lang="en-US" sz="2400" spc="0" dirty="0"/>
                <a:t> </a:t>
              </a:r>
              <a:r>
                <a:rPr lang="en-US" sz="2400" spc="0" dirty="0" err="1"/>
                <a:t>disciplina</a:t>
              </a:r>
              <a:r>
                <a:rPr lang="en-US" sz="2400" spc="0" dirty="0"/>
                <a:t> </a:t>
              </a:r>
              <a:r>
                <a:rPr lang="en-US" sz="2400" spc="0" dirty="0" err="1"/>
                <a:t>en</a:t>
              </a:r>
              <a:r>
                <a:rPr lang="en-US" sz="2400" spc="0" dirty="0"/>
                <a:t> PRs y </a:t>
              </a:r>
              <a:r>
                <a:rPr lang="en-US" sz="2400" spc="0" dirty="0" err="1"/>
                <a:t>flujos</a:t>
              </a:r>
              <a:r>
                <a:rPr lang="en-US" sz="2400" spc="0" dirty="0"/>
                <a:t> de </a:t>
              </a:r>
              <a:r>
                <a:rPr lang="en-US" sz="2400" spc="0" dirty="0" err="1"/>
                <a:t>trabajo</a:t>
              </a:r>
              <a:endParaRPr lang="en-US" sz="2400" spc="0" dirty="0"/>
            </a:p>
            <a:p>
              <a:pPr marL="457200" indent="-457200" defTabSz="2438338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spc="0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F557802D-F92F-368C-53FE-B0726C2D9C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98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AE539-A3BC-5609-056F-935824373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1A41D1FB-7900-6D6F-BE74-A3A2C18EFC2D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6ACBA5-68A4-CC1A-7E7D-97974871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2BF4AF5C-0010-206C-CDBB-D5224F89798E}"/>
              </a:ext>
            </a:extLst>
          </p:cNvPr>
          <p:cNvGrpSpPr/>
          <p:nvPr/>
        </p:nvGrpSpPr>
        <p:grpSpPr>
          <a:xfrm>
            <a:off x="733584" y="1822466"/>
            <a:ext cx="9782016" cy="4142013"/>
            <a:chOff x="1467168" y="6178731"/>
            <a:chExt cx="19564032" cy="3940025"/>
          </a:xfrm>
        </p:grpSpPr>
        <p:sp>
          <p:nvSpPr>
            <p:cNvPr id="190" name="Separata…">
              <a:extLst>
                <a:ext uri="{FF2B5EF4-FFF2-40B4-BE49-F238E27FC236}">
                  <a16:creationId xmlns:a16="http://schemas.microsoft.com/office/drawing/2014/main" id="{0C091869-283E-F90B-40BB-C31961C34FEB}"/>
                </a:ext>
              </a:extLst>
            </p:cNvPr>
            <p:cNvSpPr txBox="1"/>
            <p:nvPr/>
          </p:nvSpPr>
          <p:spPr>
            <a:xfrm>
              <a:off x="1467168" y="6178731"/>
              <a:ext cx="15005390" cy="7221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¿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Qué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 es 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ArgoCD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?</a:t>
              </a:r>
              <a:endParaRPr sz="575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3082E8FC-BE80-A2E4-A299-2C2562CB16AA}"/>
                </a:ext>
              </a:extLst>
            </p:cNvPr>
            <p:cNvSpPr txBox="1"/>
            <p:nvPr/>
          </p:nvSpPr>
          <p:spPr>
            <a:xfrm>
              <a:off x="1721394" y="7032864"/>
              <a:ext cx="19309806" cy="3085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 err="1"/>
                <a:t>Herramienta</a:t>
              </a:r>
              <a:r>
                <a:rPr lang="en-US" sz="2400" dirty="0"/>
                <a:t> </a:t>
              </a:r>
              <a:r>
                <a:rPr lang="en-US" sz="2400" b="1" dirty="0"/>
                <a:t>open source</a:t>
              </a:r>
              <a:r>
                <a:rPr lang="en-US" sz="2400" dirty="0"/>
                <a:t> para </a:t>
              </a:r>
              <a:r>
                <a:rPr lang="en-US" sz="2400" dirty="0" err="1"/>
                <a:t>implementar</a:t>
              </a:r>
              <a:r>
                <a:rPr lang="en-US" sz="2400" dirty="0"/>
                <a:t> </a:t>
              </a:r>
              <a:r>
                <a:rPr lang="en-US" sz="2400" dirty="0" err="1"/>
                <a:t>GitOps</a:t>
              </a:r>
              <a:r>
                <a:rPr lang="en-US" sz="2400" dirty="0"/>
                <a:t> </a:t>
              </a:r>
              <a:r>
                <a:rPr lang="en-US" sz="2400" dirty="0" err="1"/>
                <a:t>en</a:t>
              </a:r>
              <a:r>
                <a:rPr lang="en-US" sz="2400" dirty="0"/>
                <a:t> Kubernetes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/>
                <a:t>Se </a:t>
              </a:r>
              <a:r>
                <a:rPr lang="en-US" sz="2400" dirty="0" err="1"/>
                <a:t>ejecuta</a:t>
              </a:r>
              <a:r>
                <a:rPr lang="en-US" sz="2400" dirty="0"/>
                <a:t> </a:t>
              </a:r>
              <a:r>
                <a:rPr lang="en-US" sz="2400" dirty="0" err="1"/>
                <a:t>como</a:t>
              </a:r>
              <a:r>
                <a:rPr lang="en-US" sz="2400" dirty="0"/>
                <a:t> </a:t>
              </a:r>
              <a:r>
                <a:rPr lang="en-US" sz="2400" dirty="0" err="1"/>
                <a:t>controlador</a:t>
              </a:r>
              <a:r>
                <a:rPr lang="en-US" sz="2400" dirty="0"/>
                <a:t> </a:t>
              </a:r>
              <a:r>
                <a:rPr lang="en-US" sz="2400" dirty="0" err="1"/>
                <a:t>dentro</a:t>
              </a:r>
              <a:r>
                <a:rPr lang="en-US" sz="2400" dirty="0"/>
                <a:t> del cluster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 err="1"/>
                <a:t>Monitorea</a:t>
              </a:r>
              <a:r>
                <a:rPr lang="en-US" sz="2400" dirty="0"/>
                <a:t> </a:t>
              </a:r>
              <a:r>
                <a:rPr lang="en-US" sz="2400" dirty="0" err="1"/>
                <a:t>repositorios</a:t>
              </a:r>
              <a:r>
                <a:rPr lang="en-US" sz="2400" dirty="0"/>
                <a:t> Git → </a:t>
              </a:r>
              <a:r>
                <a:rPr lang="en-US" sz="2400" dirty="0" err="1"/>
                <a:t>aplica</a:t>
              </a:r>
              <a:r>
                <a:rPr lang="en-US" sz="2400" dirty="0"/>
                <a:t> </a:t>
              </a:r>
              <a:r>
                <a:rPr lang="en-US" sz="2400" dirty="0" err="1"/>
                <a:t>cambios</a:t>
              </a:r>
              <a:r>
                <a:rPr lang="en-US" sz="2400" dirty="0"/>
                <a:t> </a:t>
              </a:r>
              <a:r>
                <a:rPr lang="en-US" sz="2400" dirty="0" err="1"/>
                <a:t>automáticamente</a:t>
              </a:r>
              <a:r>
                <a:rPr lang="en-US" sz="2400" dirty="0"/>
                <a:t> </a:t>
              </a:r>
              <a:r>
                <a:rPr lang="en-US" sz="2400" dirty="0" err="1"/>
                <a:t>en</a:t>
              </a:r>
              <a:r>
                <a:rPr lang="en-US" sz="2400" dirty="0"/>
                <a:t> Kubernetes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 err="1"/>
                <a:t>Ofrece</a:t>
              </a:r>
              <a:r>
                <a:rPr lang="en-US" sz="2400" dirty="0"/>
                <a:t> </a:t>
              </a:r>
              <a:r>
                <a:rPr lang="en-US" sz="2400" b="1" dirty="0"/>
                <a:t>UI + CLI + API</a:t>
              </a:r>
              <a:r>
                <a:rPr lang="en-US" sz="2400" dirty="0"/>
                <a:t> para </a:t>
              </a:r>
              <a:r>
                <a:rPr lang="en-US" sz="2400" dirty="0" err="1"/>
                <a:t>observar</a:t>
              </a:r>
              <a:r>
                <a:rPr lang="en-US" sz="2400" dirty="0"/>
                <a:t> y </a:t>
              </a:r>
              <a:r>
                <a:rPr lang="en-US" sz="2400" dirty="0" err="1"/>
                <a:t>administrar</a:t>
              </a:r>
              <a:r>
                <a:rPr lang="en-US" sz="2400" dirty="0"/>
                <a:t> </a:t>
              </a:r>
              <a:r>
                <a:rPr lang="en-US" sz="2400" dirty="0" err="1"/>
                <a:t>el</a:t>
              </a:r>
              <a:r>
                <a:rPr lang="en-US" sz="2400" dirty="0"/>
                <a:t> </a:t>
              </a:r>
              <a:r>
                <a:rPr lang="en-US" sz="2400" dirty="0" err="1"/>
                <a:t>estado</a:t>
              </a:r>
              <a:endParaRPr lang="en-US" sz="24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CL" sz="2800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9807D97D-9BE4-E966-C2BB-BE8DCB595F2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6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F260C-507C-990D-5315-EF03710A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BancoEstado">
            <a:extLst>
              <a:ext uri="{FF2B5EF4-FFF2-40B4-BE49-F238E27FC236}">
                <a16:creationId xmlns:a16="http://schemas.microsoft.com/office/drawing/2014/main" id="{D62D2044-A2C2-20A4-14C5-FD59C57E6167}"/>
              </a:ext>
            </a:extLst>
          </p:cNvPr>
          <p:cNvSpPr txBox="1"/>
          <p:nvPr/>
        </p:nvSpPr>
        <p:spPr>
          <a:xfrm>
            <a:off x="792530" y="5977395"/>
            <a:ext cx="386003" cy="202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algn="l" defTabSz="449580">
              <a:lnSpc>
                <a:spcPct val="60000"/>
              </a:lnSpc>
              <a:defRPr sz="3100" spc="124">
                <a:solidFill>
                  <a:srgbClr val="FE8204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550" dirty="0">
              <a:solidFill>
                <a:srgbClr val="FF79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D7C1E23-202D-EDF0-2C5C-7DF32FF9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460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6DD30513-5D5D-7115-2CF7-97DAE1EFFD75}"/>
              </a:ext>
            </a:extLst>
          </p:cNvPr>
          <p:cNvGrpSpPr/>
          <p:nvPr/>
        </p:nvGrpSpPr>
        <p:grpSpPr>
          <a:xfrm>
            <a:off x="792530" y="1626868"/>
            <a:ext cx="10982552" cy="4509677"/>
            <a:chOff x="1585060" y="5992673"/>
            <a:chExt cx="21965104" cy="4289762"/>
          </a:xfrm>
        </p:grpSpPr>
        <p:sp>
          <p:nvSpPr>
            <p:cNvPr id="190" name="Separata…">
              <a:extLst>
                <a:ext uri="{FF2B5EF4-FFF2-40B4-BE49-F238E27FC236}">
                  <a16:creationId xmlns:a16="http://schemas.microsoft.com/office/drawing/2014/main" id="{0C3990B9-AE73-D9A9-56D2-2E0AD2F6E2A1}"/>
                </a:ext>
              </a:extLst>
            </p:cNvPr>
            <p:cNvSpPr txBox="1"/>
            <p:nvPr/>
          </p:nvSpPr>
          <p:spPr>
            <a:xfrm>
              <a:off x="1585060" y="5992673"/>
              <a:ext cx="21965104" cy="13955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/>
            <a:p>
              <a:pPr marR="165735" algn="l" defTabSz="224790">
                <a:lnSpc>
                  <a:spcPct val="80000"/>
                </a:lnSpc>
                <a:defRPr sz="11500" b="1" spc="46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¿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Cómo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 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ArgoCD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 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ayuda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 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en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 la 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adopción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 de </a:t>
              </a:r>
              <a:r>
                <a:rPr lang="en-US" sz="5750" b="1" dirty="0" err="1">
                  <a:solidFill>
                    <a:srgbClr val="FF7900"/>
                  </a:solidFill>
                  <a:latin typeface="+mn-lt"/>
                </a:rPr>
                <a:t>GitOps</a:t>
              </a:r>
              <a:r>
                <a:rPr lang="en-US" sz="5750" b="1" dirty="0">
                  <a:solidFill>
                    <a:srgbClr val="FF7900"/>
                  </a:solidFill>
                  <a:latin typeface="+mn-lt"/>
                </a:rPr>
                <a:t>?</a:t>
              </a:r>
              <a:endParaRPr sz="5750" b="1" dirty="0">
                <a:solidFill>
                  <a:srgbClr val="FF7900"/>
                </a:solidFill>
                <a:latin typeface="+mn-lt"/>
              </a:endParaRPr>
            </a:p>
          </p:txBody>
        </p:sp>
        <p:sp>
          <p:nvSpPr>
            <p:cNvPr id="13" name="Consectetur adipiscing">
              <a:extLst>
                <a:ext uri="{FF2B5EF4-FFF2-40B4-BE49-F238E27FC236}">
                  <a16:creationId xmlns:a16="http://schemas.microsoft.com/office/drawing/2014/main" id="{F9CD8167-1091-018C-2E36-CC7CDCAC01D5}"/>
                </a:ext>
              </a:extLst>
            </p:cNvPr>
            <p:cNvSpPr txBox="1"/>
            <p:nvPr/>
          </p:nvSpPr>
          <p:spPr>
            <a:xfrm>
              <a:off x="1721392" y="6869189"/>
              <a:ext cx="21710880" cy="34132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anchor="ctr">
              <a:spAutoFit/>
            </a:bodyPr>
            <a:lstStyle>
              <a:lvl1pPr marR="331470" algn="l" defTabSz="449580">
                <a:lnSpc>
                  <a:spcPct val="70000"/>
                </a:lnSpc>
                <a:defRPr sz="5000" spc="200">
                  <a:solidFill>
                    <a:srgbClr val="EE8131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endParaRPr lang="en-CL" sz="2400" dirty="0"/>
            </a:p>
            <a:p>
              <a:endParaRPr lang="en-CL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CL" sz="2000" dirty="0"/>
            </a:p>
            <a:p>
              <a:endParaRPr lang="en-CL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L" sz="2000" dirty="0"/>
                <a:t>🔄 </a:t>
              </a:r>
              <a:r>
                <a:rPr lang="en-US" sz="2000" b="1" dirty="0" err="1"/>
                <a:t>Sincronización</a:t>
              </a:r>
              <a:r>
                <a:rPr lang="en-US" sz="2000" b="1" dirty="0"/>
                <a:t> </a:t>
              </a:r>
              <a:r>
                <a:rPr lang="en-US" sz="2000" b="1" dirty="0" err="1"/>
                <a:t>automática</a:t>
              </a:r>
              <a:r>
                <a:rPr lang="en-US" sz="2000" b="1" dirty="0"/>
                <a:t>:</a:t>
              </a:r>
              <a:r>
                <a:rPr lang="en-US" sz="2000" dirty="0"/>
                <a:t> </a:t>
              </a:r>
              <a:r>
                <a:rPr lang="en-US" sz="2000" dirty="0" err="1"/>
                <a:t>estado</a:t>
              </a:r>
              <a:r>
                <a:rPr lang="en-US" sz="2000" dirty="0"/>
                <a:t> del cluster = </a:t>
              </a:r>
              <a:r>
                <a:rPr lang="en-US" sz="2000" dirty="0" err="1"/>
                <a:t>estado</a:t>
              </a:r>
              <a:r>
                <a:rPr lang="en-US" sz="2000" dirty="0"/>
                <a:t> </a:t>
              </a:r>
              <a:r>
                <a:rPr lang="en-US" sz="2000" dirty="0" err="1"/>
                <a:t>en</a:t>
              </a:r>
              <a:r>
                <a:rPr lang="en-US" sz="2000" dirty="0"/>
                <a:t> Git.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L" sz="2000" dirty="0"/>
                <a:t>👀 </a:t>
              </a:r>
              <a:r>
                <a:rPr lang="en-US" sz="2000" b="1" dirty="0" err="1"/>
                <a:t>Visibilidad</a:t>
              </a:r>
              <a:r>
                <a:rPr lang="en-US" sz="2000" b="1" dirty="0"/>
                <a:t>:</a:t>
              </a:r>
              <a:r>
                <a:rPr lang="en-US" sz="2000" dirty="0"/>
                <a:t> panel web con </a:t>
              </a:r>
              <a:r>
                <a:rPr lang="en-US" sz="2000" dirty="0" err="1"/>
                <a:t>salud</a:t>
              </a:r>
              <a:r>
                <a:rPr lang="en-US" sz="2000" dirty="0"/>
                <a:t> y </a:t>
              </a:r>
              <a:r>
                <a:rPr lang="en-US" sz="2000" dirty="0" err="1"/>
                <a:t>sincronización</a:t>
              </a:r>
              <a:r>
                <a:rPr lang="en-US" sz="2000" dirty="0"/>
                <a:t> de apps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L" sz="2000" dirty="0"/>
                <a:t>🛡️ </a:t>
              </a:r>
              <a:r>
                <a:rPr lang="en-US" sz="2000" b="1" dirty="0" err="1"/>
                <a:t>Seguridad</a:t>
              </a:r>
              <a:r>
                <a:rPr lang="en-US" sz="2000" b="1" dirty="0"/>
                <a:t>:</a:t>
              </a:r>
              <a:r>
                <a:rPr lang="en-US" sz="2000" dirty="0"/>
                <a:t> </a:t>
              </a:r>
              <a:r>
                <a:rPr lang="en-US" sz="2000" dirty="0" err="1"/>
                <a:t>permisos</a:t>
              </a:r>
              <a:r>
                <a:rPr lang="en-US" sz="2000" dirty="0"/>
                <a:t> </a:t>
              </a:r>
              <a:r>
                <a:rPr lang="en-US" sz="2000" dirty="0" err="1"/>
                <a:t>basados</a:t>
              </a:r>
              <a:r>
                <a:rPr lang="en-US" sz="2000" dirty="0"/>
                <a:t> </a:t>
              </a:r>
              <a:r>
                <a:rPr lang="en-US" sz="2000" dirty="0" err="1"/>
                <a:t>en</a:t>
              </a:r>
              <a:r>
                <a:rPr lang="en-US" sz="2000" dirty="0"/>
                <a:t> RBAC y SSO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L" sz="2000" dirty="0"/>
                <a:t>📜 </a:t>
              </a:r>
              <a:r>
                <a:rPr lang="en-US" sz="2000" b="1" dirty="0" err="1"/>
                <a:t>Auditoría</a:t>
              </a:r>
              <a:r>
                <a:rPr lang="en-US" sz="2000" b="1" dirty="0"/>
                <a:t>:</a:t>
              </a:r>
              <a:r>
                <a:rPr lang="en-US" sz="2000" dirty="0"/>
                <a:t> logs y </a:t>
              </a:r>
              <a:r>
                <a:rPr lang="en-US" sz="2000" dirty="0" err="1"/>
                <a:t>trazabilidad</a:t>
              </a:r>
              <a:r>
                <a:rPr lang="en-US" sz="2000" dirty="0"/>
                <a:t> de </a:t>
              </a:r>
              <a:r>
                <a:rPr lang="en-US" sz="2000" dirty="0" err="1"/>
                <a:t>despliegues</a:t>
              </a: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CL" sz="2000" dirty="0"/>
                <a:t>🌍 </a:t>
              </a:r>
              <a:r>
                <a:rPr lang="en-US" sz="2000" b="1" dirty="0"/>
                <a:t>Multi-cluster:</a:t>
              </a:r>
              <a:r>
                <a:rPr lang="en-US" sz="2000" dirty="0"/>
                <a:t> </a:t>
              </a:r>
              <a:r>
                <a:rPr lang="en-US" sz="2000" dirty="0" err="1"/>
                <a:t>gestiona</a:t>
              </a:r>
              <a:r>
                <a:rPr lang="en-US" sz="2000" dirty="0"/>
                <a:t> </a:t>
              </a:r>
              <a:r>
                <a:rPr lang="en-US" sz="2000" dirty="0" err="1"/>
                <a:t>múltiples</a:t>
              </a:r>
              <a:r>
                <a:rPr lang="en-US" sz="2000" dirty="0"/>
                <a:t> clusters </a:t>
              </a:r>
              <a:r>
                <a:rPr lang="en-US" sz="2000" dirty="0" err="1"/>
                <a:t>desde</a:t>
              </a:r>
              <a:r>
                <a:rPr lang="en-US" sz="2000" dirty="0"/>
                <a:t> </a:t>
              </a:r>
              <a:r>
                <a:rPr lang="en-US" sz="2000" dirty="0" err="1"/>
                <a:t>una</a:t>
              </a:r>
              <a:r>
                <a:rPr lang="en-US" sz="2000" dirty="0"/>
                <a:t> sola </a:t>
              </a:r>
              <a:r>
                <a:rPr lang="en-US" sz="2000" dirty="0" err="1"/>
                <a:t>consola</a:t>
              </a: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/>
                <a:t>⚡ </a:t>
              </a:r>
              <a:r>
                <a:rPr lang="en-US" sz="2000" b="1" dirty="0" err="1"/>
                <a:t>Integración</a:t>
              </a:r>
              <a:r>
                <a:rPr lang="en-US" sz="2000" b="1" dirty="0"/>
                <a:t>:</a:t>
              </a:r>
              <a:r>
                <a:rPr lang="en-US" sz="2000" dirty="0"/>
                <a:t> </a:t>
              </a:r>
              <a:r>
                <a:rPr lang="en-US" sz="2000" dirty="0" err="1"/>
                <a:t>soporta</a:t>
              </a:r>
              <a:r>
                <a:rPr lang="en-US" sz="2000" dirty="0"/>
                <a:t> Helm, </a:t>
              </a:r>
              <a:r>
                <a:rPr lang="en-US" sz="2000" dirty="0" err="1"/>
                <a:t>Kustomize</a:t>
              </a:r>
              <a:r>
                <a:rPr lang="en-US" sz="2000" dirty="0"/>
                <a:t>, </a:t>
              </a:r>
              <a:r>
                <a:rPr lang="en-US" sz="2000" dirty="0" err="1"/>
                <a:t>Jsonnet</a:t>
              </a:r>
              <a:r>
                <a:rPr lang="en-US" sz="2000" dirty="0"/>
                <a:t>, plain YAML.</a:t>
              </a:r>
            </a:p>
            <a:p>
              <a:endParaRPr lang="en-CL" sz="2400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E8A54212-ABBF-B148-BFE0-855013BDDB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8494" y="5948477"/>
            <a:ext cx="517642" cy="5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06A62C27-A31A-B440-8D46-C5F8763D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" y="767652"/>
            <a:ext cx="2418030" cy="48758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D0728BC-4875-DC49-8662-40D14D54D79A}"/>
              </a:ext>
            </a:extLst>
          </p:cNvPr>
          <p:cNvSpPr txBox="1"/>
          <p:nvPr/>
        </p:nvSpPr>
        <p:spPr>
          <a:xfrm>
            <a:off x="370033" y="2007072"/>
            <a:ext cx="5563161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165735" algn="l" defTabSz="224790">
              <a:lnSpc>
                <a:spcPct val="80000"/>
              </a:lnSpc>
              <a:defRPr sz="11500" b="1" spc="460">
                <a:solidFill>
                  <a:srgbClr val="EE8131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rPr lang="en-US" sz="5400" b="1" spc="460" dirty="0" err="1">
                <a:solidFill>
                  <a:srgbClr val="FF7900"/>
                </a:solidFill>
                <a:sym typeface="Century Gothic"/>
              </a:rPr>
              <a:t>Arquitectura</a:t>
            </a:r>
            <a:r>
              <a:rPr lang="en-US" sz="5400" b="1" spc="460" dirty="0">
                <a:solidFill>
                  <a:srgbClr val="FF7900"/>
                </a:solidFill>
                <a:sym typeface="Century Gothic"/>
              </a:rPr>
              <a:t> de </a:t>
            </a:r>
            <a:r>
              <a:rPr lang="en-US" sz="5400" b="1" spc="460" dirty="0" err="1">
                <a:solidFill>
                  <a:srgbClr val="FF7900"/>
                </a:solidFill>
                <a:sym typeface="Century Gothic"/>
              </a:rPr>
              <a:t>ArgoCD</a:t>
            </a:r>
            <a:endParaRPr lang="en-US" sz="5400" b="1" spc="460" dirty="0">
              <a:solidFill>
                <a:srgbClr val="FF7900"/>
              </a:solidFill>
              <a:sym typeface="Century Gothic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6B43660-6A3E-ED2A-2CD0-AECEE99A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29" y="1794933"/>
            <a:ext cx="3514205" cy="4792097"/>
          </a:xfrm>
          <a:prstGeom prst="rect">
            <a:avLst/>
          </a:prstGeom>
        </p:spPr>
      </p:pic>
      <p:sp>
        <p:nvSpPr>
          <p:cNvPr id="3" name="2023">
            <a:extLst>
              <a:ext uri="{FF2B5EF4-FFF2-40B4-BE49-F238E27FC236}">
                <a16:creationId xmlns:a16="http://schemas.microsoft.com/office/drawing/2014/main" id="{863061D8-BC02-1203-6719-FACB960950F0}"/>
              </a:ext>
            </a:extLst>
          </p:cNvPr>
          <p:cNvSpPr txBox="1"/>
          <p:nvPr/>
        </p:nvSpPr>
        <p:spPr>
          <a:xfrm>
            <a:off x="666365" y="5945848"/>
            <a:ext cx="386003" cy="26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R="331470" defTabSz="449580">
              <a:lnSpc>
                <a:spcPct val="80000"/>
              </a:lnSpc>
              <a:defRPr sz="3400" b="1" spc="238">
                <a:solidFill>
                  <a:srgbClr val="EE8131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endParaRPr sz="1700" dirty="0">
              <a:solidFill>
                <a:srgbClr val="FF7900"/>
              </a:solidFill>
              <a:latin typeface="Biennale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5ED92-C3DC-D10D-6CE8-8AA35EB0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959" y="266415"/>
            <a:ext cx="3414008" cy="40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61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anco2023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nco2023" id="{827C0A67-E7ED-EB45-82F7-A3D03FB0B8FC}" vid="{0F77B0A5-9687-0843-9D7E-8376F3C5E3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Banco2023</Template>
  <TotalTime>172</TotalTime>
  <Words>566</Words>
  <Application>Microsoft Macintosh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Biennale</vt:lpstr>
      <vt:lpstr>Calibri</vt:lpstr>
      <vt:lpstr>Century Gothic</vt:lpstr>
      <vt:lpstr>Helvetica Neue</vt:lpstr>
      <vt:lpstr>Helvetica Neue Medium</vt:lpstr>
      <vt:lpstr>Banco2023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Muñoz Pastene Jaime Andres</dc:creator>
  <cp:lastModifiedBy>Muñoz Pastene Jaime Andres</cp:lastModifiedBy>
  <cp:revision>12</cp:revision>
  <dcterms:created xsi:type="dcterms:W3CDTF">2025-08-27T19:47:54Z</dcterms:created>
  <dcterms:modified xsi:type="dcterms:W3CDTF">2025-08-28T15:30:12Z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a05ac2-419e-4c0f-b1af-15172be547c3_Enabled">
    <vt:lpwstr>true</vt:lpwstr>
  </property>
  <property fmtid="{D5CDD505-2E9C-101B-9397-08002B2CF9AE}" pid="3" name="MSIP_Label_1fa05ac2-419e-4c0f-b1af-15172be547c3_SetDate">
    <vt:lpwstr>2025-08-27T19:50:06Z</vt:lpwstr>
  </property>
  <property fmtid="{D5CDD505-2E9C-101B-9397-08002B2CF9AE}" pid="4" name="MSIP_Label_1fa05ac2-419e-4c0f-b1af-15172be547c3_Method">
    <vt:lpwstr>Standard</vt:lpwstr>
  </property>
  <property fmtid="{D5CDD505-2E9C-101B-9397-08002B2CF9AE}" pid="5" name="MSIP_Label_1fa05ac2-419e-4c0f-b1af-15172be547c3_Name">
    <vt:lpwstr>Personal</vt:lpwstr>
  </property>
  <property fmtid="{D5CDD505-2E9C-101B-9397-08002B2CF9AE}" pid="6" name="MSIP_Label_1fa05ac2-419e-4c0f-b1af-15172be547c3_SiteId">
    <vt:lpwstr>189d9de0-0fef-4050-9094-e7cf9e6b3bb5</vt:lpwstr>
  </property>
  <property fmtid="{D5CDD505-2E9C-101B-9397-08002B2CF9AE}" pid="7" name="MSIP_Label_1fa05ac2-419e-4c0f-b1af-15172be547c3_ActionId">
    <vt:lpwstr>def20fb8-bb99-4abd-bd6b-d42ca318a1ce</vt:lpwstr>
  </property>
  <property fmtid="{D5CDD505-2E9C-101B-9397-08002B2CF9AE}" pid="8" name="MSIP_Label_1fa05ac2-419e-4c0f-b1af-15172be547c3_ContentBits">
    <vt:lpwstr>2</vt:lpwstr>
  </property>
  <property fmtid="{D5CDD505-2E9C-101B-9397-08002B2CF9AE}" pid="9" name="MSIP_Label_1fa05ac2-419e-4c0f-b1af-15172be547c3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Interna</vt:lpwstr>
  </property>
</Properties>
</file>